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</p:sldIdLst>
  <p:sldSz cx="6119813" cy="9720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962" y="-8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986" y="1590794"/>
            <a:ext cx="5201841" cy="3384092"/>
          </a:xfrm>
        </p:spPr>
        <p:txBody>
          <a:bodyPr anchor="b"/>
          <a:lstStyle>
            <a:lvl1pPr algn="ctr">
              <a:defRPr sz="401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977" y="5105389"/>
            <a:ext cx="4589860" cy="2346813"/>
          </a:xfrm>
        </p:spPr>
        <p:txBody>
          <a:bodyPr/>
          <a:lstStyle>
            <a:lvl1pPr marL="0" indent="0" algn="ctr">
              <a:buNone/>
              <a:defRPr sz="1606"/>
            </a:lvl1pPr>
            <a:lvl2pPr marL="306004" indent="0" algn="ctr">
              <a:buNone/>
              <a:defRPr sz="1339"/>
            </a:lvl2pPr>
            <a:lvl3pPr marL="612008" indent="0" algn="ctr">
              <a:buNone/>
              <a:defRPr sz="1205"/>
            </a:lvl3pPr>
            <a:lvl4pPr marL="918012" indent="0" algn="ctr">
              <a:buNone/>
              <a:defRPr sz="1071"/>
            </a:lvl4pPr>
            <a:lvl5pPr marL="1224016" indent="0" algn="ctr">
              <a:buNone/>
              <a:defRPr sz="1071"/>
            </a:lvl5pPr>
            <a:lvl6pPr marL="1530020" indent="0" algn="ctr">
              <a:buNone/>
              <a:defRPr sz="1071"/>
            </a:lvl6pPr>
            <a:lvl7pPr marL="1836024" indent="0" algn="ctr">
              <a:buNone/>
              <a:defRPr sz="1071"/>
            </a:lvl7pPr>
            <a:lvl8pPr marL="2142028" indent="0" algn="ctr">
              <a:buNone/>
              <a:defRPr sz="1071"/>
            </a:lvl8pPr>
            <a:lvl9pPr marL="2448032" indent="0" algn="ctr">
              <a:buNone/>
              <a:defRPr sz="1071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638A-D45F-4E8D-85BB-0911343C4A57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4902-0AED-4C86-8804-3DF0B18968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696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638A-D45F-4E8D-85BB-0911343C4A57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4902-0AED-4C86-8804-3DF0B18968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698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79491" y="517514"/>
            <a:ext cx="1319585" cy="823747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738" y="517514"/>
            <a:ext cx="3882256" cy="823747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638A-D45F-4E8D-85BB-0911343C4A57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4902-0AED-4C86-8804-3DF0B18968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338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638A-D45F-4E8D-85BB-0911343C4A57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4902-0AED-4C86-8804-3DF0B18968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922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50" y="2423318"/>
            <a:ext cx="5278339" cy="4043359"/>
          </a:xfrm>
        </p:spPr>
        <p:txBody>
          <a:bodyPr anchor="b"/>
          <a:lstStyle>
            <a:lvl1pPr>
              <a:defRPr sz="401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550" y="6504929"/>
            <a:ext cx="5278339" cy="2126307"/>
          </a:xfrm>
        </p:spPr>
        <p:txBody>
          <a:bodyPr/>
          <a:lstStyle>
            <a:lvl1pPr marL="0" indent="0">
              <a:buNone/>
              <a:defRPr sz="1606">
                <a:solidFill>
                  <a:schemeClr val="tx1"/>
                </a:solidFill>
              </a:defRPr>
            </a:lvl1pPr>
            <a:lvl2pPr marL="306004" indent="0">
              <a:buNone/>
              <a:defRPr sz="1339">
                <a:solidFill>
                  <a:schemeClr val="tx1">
                    <a:tint val="75000"/>
                  </a:schemeClr>
                </a:solidFill>
              </a:defRPr>
            </a:lvl2pPr>
            <a:lvl3pPr marL="612008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3pPr>
            <a:lvl4pPr marL="91801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4pPr>
            <a:lvl5pPr marL="1224016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5pPr>
            <a:lvl6pPr marL="1530020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6pPr>
            <a:lvl7pPr marL="1836024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7pPr>
            <a:lvl8pPr marL="2142028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8pPr>
            <a:lvl9pPr marL="244803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638A-D45F-4E8D-85BB-0911343C4A57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4902-0AED-4C86-8804-3DF0B18968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6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737" y="2587570"/>
            <a:ext cx="2600921" cy="616741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155" y="2587570"/>
            <a:ext cx="2600921" cy="616741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638A-D45F-4E8D-85BB-0911343C4A57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4902-0AED-4C86-8804-3DF0B18968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351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517516"/>
            <a:ext cx="5278339" cy="18788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35" y="2382815"/>
            <a:ext cx="2588967" cy="1167781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535" y="3550596"/>
            <a:ext cx="2588967" cy="522239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8155" y="2382815"/>
            <a:ext cx="2601718" cy="1167781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8155" y="3550596"/>
            <a:ext cx="2601718" cy="522239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638A-D45F-4E8D-85BB-0911343C4A57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4902-0AED-4C86-8804-3DF0B18968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638A-D45F-4E8D-85BB-0911343C4A57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4902-0AED-4C86-8804-3DF0B18968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128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638A-D45F-4E8D-85BB-0911343C4A57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4902-0AED-4C86-8804-3DF0B18968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75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648018"/>
            <a:ext cx="1973799" cy="2268061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718" y="1399540"/>
            <a:ext cx="3098155" cy="6907687"/>
          </a:xfrm>
        </p:spPr>
        <p:txBody>
          <a:bodyPr/>
          <a:lstStyle>
            <a:lvl1pPr>
              <a:defRPr sz="2142"/>
            </a:lvl1pPr>
            <a:lvl2pPr>
              <a:defRPr sz="1874"/>
            </a:lvl2pPr>
            <a:lvl3pPr>
              <a:defRPr sz="1606"/>
            </a:lvl3pPr>
            <a:lvl4pPr>
              <a:defRPr sz="1339"/>
            </a:lvl4pPr>
            <a:lvl5pPr>
              <a:defRPr sz="1339"/>
            </a:lvl5pPr>
            <a:lvl6pPr>
              <a:defRPr sz="1339"/>
            </a:lvl6pPr>
            <a:lvl7pPr>
              <a:defRPr sz="1339"/>
            </a:lvl7pPr>
            <a:lvl8pPr>
              <a:defRPr sz="1339"/>
            </a:lvl8pPr>
            <a:lvl9pPr>
              <a:defRPr sz="1339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2916079"/>
            <a:ext cx="1973799" cy="5402397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638A-D45F-4E8D-85BB-0911343C4A57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4902-0AED-4C86-8804-3DF0B18968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189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648018"/>
            <a:ext cx="1973799" cy="2268061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1718" y="1399540"/>
            <a:ext cx="3098155" cy="6907687"/>
          </a:xfrm>
        </p:spPr>
        <p:txBody>
          <a:bodyPr anchor="t"/>
          <a:lstStyle>
            <a:lvl1pPr marL="0" indent="0">
              <a:buNone/>
              <a:defRPr sz="2142"/>
            </a:lvl1pPr>
            <a:lvl2pPr marL="306004" indent="0">
              <a:buNone/>
              <a:defRPr sz="1874"/>
            </a:lvl2pPr>
            <a:lvl3pPr marL="612008" indent="0">
              <a:buNone/>
              <a:defRPr sz="1606"/>
            </a:lvl3pPr>
            <a:lvl4pPr marL="918012" indent="0">
              <a:buNone/>
              <a:defRPr sz="1339"/>
            </a:lvl4pPr>
            <a:lvl5pPr marL="1224016" indent="0">
              <a:buNone/>
              <a:defRPr sz="1339"/>
            </a:lvl5pPr>
            <a:lvl6pPr marL="1530020" indent="0">
              <a:buNone/>
              <a:defRPr sz="1339"/>
            </a:lvl6pPr>
            <a:lvl7pPr marL="1836024" indent="0">
              <a:buNone/>
              <a:defRPr sz="1339"/>
            </a:lvl7pPr>
            <a:lvl8pPr marL="2142028" indent="0">
              <a:buNone/>
              <a:defRPr sz="1339"/>
            </a:lvl8pPr>
            <a:lvl9pPr marL="2448032" indent="0">
              <a:buNone/>
              <a:defRPr sz="133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2916079"/>
            <a:ext cx="1973799" cy="5402397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638A-D45F-4E8D-85BB-0911343C4A57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4902-0AED-4C86-8804-3DF0B18968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5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737" y="517516"/>
            <a:ext cx="5278339" cy="187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737" y="2587570"/>
            <a:ext cx="5278339" cy="616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737" y="9009246"/>
            <a:ext cx="1376958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E638A-D45F-4E8D-85BB-0911343C4A57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7188" y="9009246"/>
            <a:ext cx="2065437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2118" y="9009246"/>
            <a:ext cx="1376958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C4902-0AED-4C86-8804-3DF0B18968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04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612008" rtl="0" eaLnBrk="1" latinLnBrk="0" hangingPunct="1">
        <a:lnSpc>
          <a:spcPct val="90000"/>
        </a:lnSpc>
        <a:spcBef>
          <a:spcPct val="0"/>
        </a:spcBef>
        <a:buNone/>
        <a:defRPr sz="29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3002" indent="-153002" algn="l" defTabSz="612008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1874" kern="1200">
          <a:solidFill>
            <a:schemeClr val="tx1"/>
          </a:solidFill>
          <a:latin typeface="+mn-lt"/>
          <a:ea typeface="+mn-ea"/>
          <a:cs typeface="+mn-cs"/>
        </a:defRPr>
      </a:lvl1pPr>
      <a:lvl2pPr marL="45900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76501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339" kern="1200">
          <a:solidFill>
            <a:schemeClr val="tx1"/>
          </a:solidFill>
          <a:latin typeface="+mn-lt"/>
          <a:ea typeface="+mn-ea"/>
          <a:cs typeface="+mn-cs"/>
        </a:defRPr>
      </a:lvl3pPr>
      <a:lvl4pPr marL="107101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377018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683022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98902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29503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60103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1pPr>
      <a:lvl2pPr marL="30600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2pPr>
      <a:lvl3pPr marL="61200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3pPr>
      <a:lvl4pPr marL="91801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224016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53002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83602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14202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44803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6DFC90F-D827-41F6-8477-E09D40EC4F9E}"/>
              </a:ext>
            </a:extLst>
          </p:cNvPr>
          <p:cNvGrpSpPr/>
          <p:nvPr/>
        </p:nvGrpSpPr>
        <p:grpSpPr>
          <a:xfrm>
            <a:off x="386088" y="416039"/>
            <a:ext cx="5347636" cy="8888205"/>
            <a:chOff x="3232025" y="1696504"/>
            <a:chExt cx="5347636" cy="8888205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48FBEF66-5691-422B-808F-D04E6C98188E}"/>
                </a:ext>
              </a:extLst>
            </p:cNvPr>
            <p:cNvSpPr/>
            <p:nvPr/>
          </p:nvSpPr>
          <p:spPr>
            <a:xfrm>
              <a:off x="4254064" y="2954378"/>
              <a:ext cx="3658526" cy="8286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Supply Chain Design</a:t>
              </a:r>
              <a:endParaRPr lang="zh-CN" altLang="en-US" sz="2800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5" name="TextBox 6">
              <a:extLst>
                <a:ext uri="{FF2B5EF4-FFF2-40B4-BE49-F238E27FC236}">
                  <a16:creationId xmlns:a16="http://schemas.microsoft.com/office/drawing/2014/main" id="{BA4F64A2-28BC-4D63-BB1B-F6818AD5D9EF}"/>
                </a:ext>
              </a:extLst>
            </p:cNvPr>
            <p:cNvSpPr txBox="1"/>
            <p:nvPr/>
          </p:nvSpPr>
          <p:spPr>
            <a:xfrm>
              <a:off x="3232025" y="1697111"/>
              <a:ext cx="2245760" cy="116955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Node locations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Weekly supply of waste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Market information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Technology data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Crop data</a:t>
              </a:r>
            </a:p>
          </p:txBody>
        </p:sp>
        <p:cxnSp>
          <p:nvCxnSpPr>
            <p:cNvPr id="6" name="连接符: 肘形 5">
              <a:extLst>
                <a:ext uri="{FF2B5EF4-FFF2-40B4-BE49-F238E27FC236}">
                  <a16:creationId xmlns:a16="http://schemas.microsoft.com/office/drawing/2014/main" id="{27F55B90-6E3B-4FD0-9AB2-D9901FF341D9}"/>
                </a:ext>
              </a:extLst>
            </p:cNvPr>
            <p:cNvCxnSpPr>
              <a:stCxn id="5" idx="3"/>
              <a:endCxn id="4" idx="0"/>
            </p:cNvCxnSpPr>
            <p:nvPr/>
          </p:nvCxnSpPr>
          <p:spPr>
            <a:xfrm>
              <a:off x="5477785" y="2281887"/>
              <a:ext cx="605542" cy="672491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D2B43158-13BF-4CAB-8DB3-040306EC1CC8}"/>
                </a:ext>
              </a:extLst>
            </p:cNvPr>
            <p:cNvSpPr/>
            <p:nvPr/>
          </p:nvSpPr>
          <p:spPr>
            <a:xfrm>
              <a:off x="4254064" y="5834378"/>
              <a:ext cx="3658526" cy="8286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Nutrient Fate </a:t>
              </a:r>
            </a:p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and Transport</a:t>
              </a:r>
              <a:endParaRPr lang="zh-CN" altLang="en-US" sz="2800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0B7AF1D0-30D2-428B-911A-9B222EA545F9}"/>
                </a:ext>
              </a:extLst>
            </p:cNvPr>
            <p:cNvSpPr txBox="1"/>
            <p:nvPr/>
          </p:nvSpPr>
          <p:spPr>
            <a:xfrm>
              <a:off x="3232025" y="4754378"/>
              <a:ext cx="2245760" cy="9541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WWTP emission data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Precipitation data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Globally calibrated parameters</a:t>
              </a:r>
              <a:endParaRPr lang="en-US" sz="1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9" name="TextBox 13">
              <a:extLst>
                <a:ext uri="{FF2B5EF4-FFF2-40B4-BE49-F238E27FC236}">
                  <a16:creationId xmlns:a16="http://schemas.microsoft.com/office/drawing/2014/main" id="{9E52EEEA-1303-474F-BEE2-52EE5FE957A0}"/>
                </a:ext>
              </a:extLst>
            </p:cNvPr>
            <p:cNvSpPr txBox="1"/>
            <p:nvPr/>
          </p:nvSpPr>
          <p:spPr>
            <a:xfrm>
              <a:off x="4174254" y="4178378"/>
              <a:ext cx="3818147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Net nutrient release at each location</a:t>
              </a: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93E5FF52-E726-4CC2-98BD-12DA32129975}"/>
                </a:ext>
              </a:extLst>
            </p:cNvPr>
            <p:cNvCxnSpPr>
              <a:cxnSpLocks/>
              <a:stCxn id="4" idx="2"/>
              <a:endCxn id="9" idx="0"/>
            </p:cNvCxnSpPr>
            <p:nvPr/>
          </p:nvCxnSpPr>
          <p:spPr>
            <a:xfrm>
              <a:off x="6083327" y="3783053"/>
              <a:ext cx="1" cy="3953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43BB74E2-2844-4025-BD80-6B7BF6DC0955}"/>
                </a:ext>
              </a:extLst>
            </p:cNvPr>
            <p:cNvCxnSpPr>
              <a:cxnSpLocks/>
              <a:stCxn id="9" idx="2"/>
              <a:endCxn id="7" idx="0"/>
            </p:cNvCxnSpPr>
            <p:nvPr/>
          </p:nvCxnSpPr>
          <p:spPr>
            <a:xfrm flipH="1">
              <a:off x="6083327" y="4547710"/>
              <a:ext cx="1" cy="12866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25">
              <a:extLst>
                <a:ext uri="{FF2B5EF4-FFF2-40B4-BE49-F238E27FC236}">
                  <a16:creationId xmlns:a16="http://schemas.microsoft.com/office/drawing/2014/main" id="{2DFBE50C-84E3-43E1-A02E-A73AC2523B2C}"/>
                </a:ext>
              </a:extLst>
            </p:cNvPr>
            <p:cNvSpPr txBox="1"/>
            <p:nvPr/>
          </p:nvSpPr>
          <p:spPr>
            <a:xfrm>
              <a:off x="4196248" y="7058378"/>
              <a:ext cx="3774159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Nutrient that reaches the waterbody</a:t>
              </a: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9455138F-921A-4E75-9055-51106BEBBCD8}"/>
                </a:ext>
              </a:extLst>
            </p:cNvPr>
            <p:cNvCxnSpPr>
              <a:stCxn id="7" idx="2"/>
              <a:endCxn id="13" idx="0"/>
            </p:cNvCxnSpPr>
            <p:nvPr/>
          </p:nvCxnSpPr>
          <p:spPr>
            <a:xfrm>
              <a:off x="6083327" y="6663053"/>
              <a:ext cx="1" cy="3953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4D49EFAF-0117-42FD-89E5-A8C2D2BED7B9}"/>
                </a:ext>
              </a:extLst>
            </p:cNvPr>
            <p:cNvSpPr/>
            <p:nvPr/>
          </p:nvSpPr>
          <p:spPr>
            <a:xfrm>
              <a:off x="4254064" y="8714378"/>
              <a:ext cx="3658526" cy="8286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Algae Growth Simulation</a:t>
              </a:r>
              <a:endParaRPr lang="zh-CN" altLang="en-US" sz="2800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6" name="TextBox 6">
              <a:extLst>
                <a:ext uri="{FF2B5EF4-FFF2-40B4-BE49-F238E27FC236}">
                  <a16:creationId xmlns:a16="http://schemas.microsoft.com/office/drawing/2014/main" id="{11F38B9F-8B59-4228-987C-D3BADD20D003}"/>
                </a:ext>
              </a:extLst>
            </p:cNvPr>
            <p:cNvSpPr txBox="1"/>
            <p:nvPr/>
          </p:nvSpPr>
          <p:spPr>
            <a:xfrm>
              <a:off x="3233037" y="7634378"/>
              <a:ext cx="2446294" cy="73866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Algae species information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Weather data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Lake information</a:t>
              </a:r>
            </a:p>
          </p:txBody>
        </p:sp>
        <p:sp>
          <p:nvSpPr>
            <p:cNvPr id="19" name="TextBox 32">
              <a:extLst>
                <a:ext uri="{FF2B5EF4-FFF2-40B4-BE49-F238E27FC236}">
                  <a16:creationId xmlns:a16="http://schemas.microsoft.com/office/drawing/2014/main" id="{1A3CC612-731A-4B2D-BB6E-D23FAEA86DDC}"/>
                </a:ext>
              </a:extLst>
            </p:cNvPr>
            <p:cNvSpPr txBox="1"/>
            <p:nvPr/>
          </p:nvSpPr>
          <p:spPr>
            <a:xfrm>
              <a:off x="4670080" y="9938378"/>
              <a:ext cx="2826493" cy="646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Concentration of </a:t>
              </a:r>
              <a:r>
                <a:rPr lang="en-US" dirty="0" err="1">
                  <a:latin typeface="Cambria" panose="02040503050406030204" pitchFamily="18" charset="0"/>
                  <a:ea typeface="Cambria" panose="02040503050406030204" pitchFamily="18" charset="0"/>
                </a:rPr>
                <a:t>Chl</a:t>
              </a:r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-a at </a:t>
              </a:r>
            </a:p>
            <a:p>
              <a:pPr algn="ctr"/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different time and depth</a:t>
              </a: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383ADC00-558D-4838-8339-D21032C35CF0}"/>
                </a:ext>
              </a:extLst>
            </p:cNvPr>
            <p:cNvCxnSpPr>
              <a:cxnSpLocks/>
              <a:stCxn id="15" idx="2"/>
              <a:endCxn id="19" idx="0"/>
            </p:cNvCxnSpPr>
            <p:nvPr/>
          </p:nvCxnSpPr>
          <p:spPr>
            <a:xfrm>
              <a:off x="6083327" y="9543053"/>
              <a:ext cx="0" cy="3953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6">
              <a:extLst>
                <a:ext uri="{FF2B5EF4-FFF2-40B4-BE49-F238E27FC236}">
                  <a16:creationId xmlns:a16="http://schemas.microsoft.com/office/drawing/2014/main" id="{E3631882-9ABE-4FF9-B77F-8E74598BA87D}"/>
                </a:ext>
              </a:extLst>
            </p:cNvPr>
            <p:cNvSpPr txBox="1"/>
            <p:nvPr/>
          </p:nvSpPr>
          <p:spPr>
            <a:xfrm>
              <a:off x="6096000" y="1696504"/>
              <a:ext cx="2446294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Cambria" panose="02040503050406030204" pitchFamily="18" charset="0"/>
                  <a:ea typeface="Cambria" panose="02040503050406030204" pitchFamily="18" charset="0"/>
                </a:rPr>
                <a:t>Decision making info.</a:t>
              </a: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4D14E396-44B7-4530-9A58-EBD11EFC85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19147" y="2065837"/>
              <a:ext cx="0" cy="9097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A27197D6-65BE-476F-813F-2293D80D51BA}"/>
                </a:ext>
              </a:extLst>
            </p:cNvPr>
            <p:cNvCxnSpPr>
              <a:cxnSpLocks/>
              <a:stCxn id="13" idx="2"/>
              <a:endCxn id="15" idx="0"/>
            </p:cNvCxnSpPr>
            <p:nvPr/>
          </p:nvCxnSpPr>
          <p:spPr>
            <a:xfrm flipH="1">
              <a:off x="6083327" y="7427710"/>
              <a:ext cx="1" cy="12866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连接符: 肘形 40">
              <a:extLst>
                <a:ext uri="{FF2B5EF4-FFF2-40B4-BE49-F238E27FC236}">
                  <a16:creationId xmlns:a16="http://schemas.microsoft.com/office/drawing/2014/main" id="{AEB1C1B5-6E76-4343-9E74-E8FAEB594095}"/>
                </a:ext>
              </a:extLst>
            </p:cNvPr>
            <p:cNvCxnSpPr>
              <a:cxnSpLocks/>
              <a:stCxn id="19" idx="3"/>
              <a:endCxn id="4" idx="3"/>
            </p:cNvCxnSpPr>
            <p:nvPr/>
          </p:nvCxnSpPr>
          <p:spPr>
            <a:xfrm flipV="1">
              <a:off x="7496573" y="3368716"/>
              <a:ext cx="416017" cy="6892828"/>
            </a:xfrm>
            <a:prstGeom prst="bentConnector3">
              <a:avLst>
                <a:gd name="adj1" fmla="val 154950"/>
              </a:avLst>
            </a:prstGeom>
            <a:ln w="285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537E0512-D41C-46A4-8702-F502484AAFC7}"/>
                </a:ext>
              </a:extLst>
            </p:cNvPr>
            <p:cNvCxnSpPr>
              <a:stCxn id="8" idx="3"/>
            </p:cNvCxnSpPr>
            <p:nvPr/>
          </p:nvCxnSpPr>
          <p:spPr>
            <a:xfrm flipV="1">
              <a:off x="5477785" y="5231431"/>
              <a:ext cx="605541" cy="1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B5A5C493-7ADE-43A6-B38D-7BA1E13A7A36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5679331" y="8003710"/>
              <a:ext cx="403995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491B7B07-2601-428D-ABA5-283E99FD189B}"/>
                </a:ext>
              </a:extLst>
            </p:cNvPr>
            <p:cNvSpPr txBox="1"/>
            <p:nvPr/>
          </p:nvSpPr>
          <p:spPr>
            <a:xfrm>
              <a:off x="8129986" y="5114579"/>
              <a:ext cx="449675" cy="226827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dirty="0">
                  <a:latin typeface="Cambria" panose="02040503050406030204" pitchFamily="18" charset="0"/>
                  <a:ea typeface="Cambria" panose="02040503050406030204" pitchFamily="18" charset="0"/>
                </a:rPr>
                <a:t>Feedback information</a:t>
              </a:r>
              <a:endParaRPr lang="zh-CN" altLang="en-US" dirty="0">
                <a:latin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5880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745</TotalTime>
  <Words>62</Words>
  <Application>Microsoft Office PowerPoint</Application>
  <PresentationFormat>自定义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Cambria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YICHENG HU</dc:creator>
  <cp:lastModifiedBy>YICHENG HU</cp:lastModifiedBy>
  <cp:revision>8</cp:revision>
  <dcterms:created xsi:type="dcterms:W3CDTF">2018-09-07T16:01:59Z</dcterms:created>
  <dcterms:modified xsi:type="dcterms:W3CDTF">2019-03-27T01:50:41Z</dcterms:modified>
</cp:coreProperties>
</file>