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9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112"/>
  </p:notesMasterIdLst>
  <p:handoutMasterIdLst>
    <p:handoutMasterId r:id="rId113"/>
  </p:handoutMasterIdLst>
  <p:sldIdLst>
    <p:sldId id="256" r:id="rId2"/>
    <p:sldId id="404" r:id="rId3"/>
    <p:sldId id="408" r:id="rId4"/>
    <p:sldId id="478" r:id="rId5"/>
    <p:sldId id="479" r:id="rId6"/>
    <p:sldId id="480" r:id="rId7"/>
    <p:sldId id="481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6" r:id="rId42"/>
    <p:sldId id="517" r:id="rId43"/>
    <p:sldId id="518" r:id="rId44"/>
    <p:sldId id="519" r:id="rId45"/>
    <p:sldId id="520" r:id="rId46"/>
    <p:sldId id="521" r:id="rId47"/>
    <p:sldId id="522" r:id="rId48"/>
    <p:sldId id="523" r:id="rId49"/>
    <p:sldId id="524" r:id="rId50"/>
    <p:sldId id="525" r:id="rId51"/>
    <p:sldId id="526" r:id="rId52"/>
    <p:sldId id="527" r:id="rId53"/>
    <p:sldId id="528" r:id="rId54"/>
    <p:sldId id="530" r:id="rId55"/>
    <p:sldId id="531" r:id="rId56"/>
    <p:sldId id="532" r:id="rId57"/>
    <p:sldId id="533" r:id="rId58"/>
    <p:sldId id="534" r:id="rId59"/>
    <p:sldId id="535" r:id="rId60"/>
    <p:sldId id="536" r:id="rId61"/>
    <p:sldId id="537" r:id="rId62"/>
    <p:sldId id="538" r:id="rId63"/>
    <p:sldId id="539" r:id="rId64"/>
    <p:sldId id="540" r:id="rId65"/>
    <p:sldId id="541" r:id="rId66"/>
    <p:sldId id="542" r:id="rId67"/>
    <p:sldId id="543" r:id="rId68"/>
    <p:sldId id="544" r:id="rId69"/>
    <p:sldId id="545" r:id="rId70"/>
    <p:sldId id="546" r:id="rId71"/>
    <p:sldId id="547" r:id="rId72"/>
    <p:sldId id="548" r:id="rId73"/>
    <p:sldId id="549" r:id="rId74"/>
    <p:sldId id="550" r:id="rId75"/>
    <p:sldId id="551" r:id="rId76"/>
    <p:sldId id="552" r:id="rId77"/>
    <p:sldId id="553" r:id="rId78"/>
    <p:sldId id="554" r:id="rId79"/>
    <p:sldId id="555" r:id="rId80"/>
    <p:sldId id="556" r:id="rId81"/>
    <p:sldId id="557" r:id="rId82"/>
    <p:sldId id="558" r:id="rId83"/>
    <p:sldId id="559" r:id="rId84"/>
    <p:sldId id="560" r:id="rId85"/>
    <p:sldId id="561" r:id="rId86"/>
    <p:sldId id="562" r:id="rId87"/>
    <p:sldId id="563" r:id="rId88"/>
    <p:sldId id="564" r:id="rId89"/>
    <p:sldId id="565" r:id="rId90"/>
    <p:sldId id="566" r:id="rId91"/>
    <p:sldId id="567" r:id="rId92"/>
    <p:sldId id="568" r:id="rId93"/>
    <p:sldId id="569" r:id="rId94"/>
    <p:sldId id="570" r:id="rId95"/>
    <p:sldId id="571" r:id="rId96"/>
    <p:sldId id="572" r:id="rId97"/>
    <p:sldId id="573" r:id="rId98"/>
    <p:sldId id="574" r:id="rId99"/>
    <p:sldId id="575" r:id="rId100"/>
    <p:sldId id="576" r:id="rId101"/>
    <p:sldId id="577" r:id="rId102"/>
    <p:sldId id="578" r:id="rId103"/>
    <p:sldId id="579" r:id="rId104"/>
    <p:sldId id="580" r:id="rId105"/>
    <p:sldId id="581" r:id="rId106"/>
    <p:sldId id="582" r:id="rId107"/>
    <p:sldId id="583" r:id="rId108"/>
    <p:sldId id="584" r:id="rId109"/>
    <p:sldId id="585" r:id="rId110"/>
    <p:sldId id="405" r:id="rId111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AFA"/>
    <a:srgbClr val="054470"/>
    <a:srgbClr val="ECF7FE"/>
    <a:srgbClr val="DEF1FE"/>
    <a:srgbClr val="01162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2" autoAdjust="0"/>
    <p:restoredTop sz="94050" autoAdjust="0"/>
  </p:normalViewPr>
  <p:slideViewPr>
    <p:cSldViewPr>
      <p:cViewPr varScale="1">
        <p:scale>
          <a:sx n="47" d="100"/>
          <a:sy n="47" d="100"/>
        </p:scale>
        <p:origin x="-112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notesMaster" Target="notesMasters/notesMaster1.xml"/><Relationship Id="rId113" Type="http://schemas.openxmlformats.org/officeDocument/2006/relationships/handoutMaster" Target="handoutMasters/handoutMaster1.xml"/><Relationship Id="rId114" Type="http://schemas.openxmlformats.org/officeDocument/2006/relationships/printerSettings" Target="printerSettings/printerSettings1.bin"/><Relationship Id="rId115" Type="http://schemas.openxmlformats.org/officeDocument/2006/relationships/presProps" Target="presProps.xml"/><Relationship Id="rId116" Type="http://schemas.openxmlformats.org/officeDocument/2006/relationships/viewProps" Target="viewProps.xml"/><Relationship Id="rId117" Type="http://schemas.openxmlformats.org/officeDocument/2006/relationships/theme" Target="theme/theme1.xml"/><Relationship Id="rId11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24.emf"/><Relationship Id="rId3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Relationship Id="rId3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wmf"/><Relationship Id="rId5" Type="http://schemas.openxmlformats.org/officeDocument/2006/relationships/image" Target="../media/image51.wmf"/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Relationship Id="rId2" Type="http://schemas.openxmlformats.org/officeDocument/2006/relationships/image" Target="../media/image54.wmf"/><Relationship Id="rId3" Type="http://schemas.openxmlformats.org/officeDocument/2006/relationships/image" Target="../media/image5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Relationship Id="rId2" Type="http://schemas.openxmlformats.org/officeDocument/2006/relationships/image" Target="../media/image56.emf"/><Relationship Id="rId3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4" Type="http://schemas.openxmlformats.org/officeDocument/2006/relationships/image" Target="../media/image57.emf"/><Relationship Id="rId1" Type="http://schemas.openxmlformats.org/officeDocument/2006/relationships/image" Target="../media/image53.wmf"/><Relationship Id="rId2" Type="http://schemas.openxmlformats.org/officeDocument/2006/relationships/image" Target="../media/image5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Relationship Id="rId2" Type="http://schemas.openxmlformats.org/officeDocument/2006/relationships/image" Target="../media/image6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Relationship Id="rId2" Type="http://schemas.openxmlformats.org/officeDocument/2006/relationships/image" Target="../media/image6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Relationship Id="rId2" Type="http://schemas.openxmlformats.org/officeDocument/2006/relationships/image" Target="../media/image66.wmf"/><Relationship Id="rId3" Type="http://schemas.openxmlformats.org/officeDocument/2006/relationships/image" Target="../media/image6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Relationship Id="rId2" Type="http://schemas.openxmlformats.org/officeDocument/2006/relationships/image" Target="../media/image70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Relationship Id="rId3" Type="http://schemas.openxmlformats.org/officeDocument/2006/relationships/image" Target="../media/image3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Relationship Id="rId2" Type="http://schemas.openxmlformats.org/officeDocument/2006/relationships/image" Target="../media/image79.emf"/><Relationship Id="rId3" Type="http://schemas.openxmlformats.org/officeDocument/2006/relationships/image" Target="../media/image8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Relationship Id="rId2" Type="http://schemas.openxmlformats.org/officeDocument/2006/relationships/image" Target="../media/image80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Relationship Id="rId2" Type="http://schemas.openxmlformats.org/officeDocument/2006/relationships/image" Target="../media/image86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wmf"/><Relationship Id="rId5" Type="http://schemas.openxmlformats.org/officeDocument/2006/relationships/image" Target="../media/image51.wmf"/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Relationship Id="rId2" Type="http://schemas.openxmlformats.org/officeDocument/2006/relationships/image" Target="../media/image90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0402EAB-F363-47CD-B3DC-6A4173718294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5527C00-B16A-4796-A03B-F3B178B12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0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2894668-CAC7-4186-AF67-7E081012EF0B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A99222B-79A9-4B5A-80C2-83824C4CC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FFA48C-156F-46F7-A9B2-3A0D2B04DFF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9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b="0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b="0"/>
              <a:t>CMU - 15-415/615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B993F72-B86B-C34C-ADD3-A2DD91F0D87C}" type="slidenum">
              <a:rPr lang="en-US" sz="1200" b="0"/>
              <a:pPr/>
              <a:t>107</a:t>
            </a:fld>
            <a:endParaRPr lang="en-US" sz="1200" b="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7188" y="525463"/>
            <a:ext cx="3508375" cy="2632075"/>
          </a:xfrm>
          <a:ln w="12700" cap="flat">
            <a:solidFill>
              <a:schemeClr val="tx1"/>
            </a:solidFill>
          </a:ln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443" y="3330245"/>
            <a:ext cx="6815515" cy="31537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432" tIns="46716" rIns="93432" bIns="46716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b="0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b="0"/>
              <a:t>CMU - 15-415/615</a:t>
            </a:r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0252035-1E97-FA40-93B5-35AD0514A474}" type="slidenum">
              <a:rPr lang="en-US" sz="1200" b="0"/>
              <a:pPr/>
              <a:t>108</a:t>
            </a:fld>
            <a:endParaRPr lang="en-US" sz="1200" b="0"/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7188" y="525463"/>
            <a:ext cx="3508375" cy="2632075"/>
          </a:xfrm>
          <a:ln w="12700" cap="flat">
            <a:solidFill>
              <a:schemeClr val="tx1"/>
            </a:solidFill>
          </a:ln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443" y="3330245"/>
            <a:ext cx="6815515" cy="31537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432" tIns="46716" rIns="93432" bIns="46716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b="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b="0"/>
              <a:t>CMU - 15-415/615</a:t>
            </a:r>
          </a:p>
        </p:txBody>
      </p:sp>
      <p:sp>
        <p:nvSpPr>
          <p:cNvPr id="1290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F0755AF-CEC2-DF4E-A2E9-7E2F85776B35}" type="slidenum">
              <a:rPr lang="en-US" sz="1200" b="0"/>
              <a:pPr/>
              <a:t>109</a:t>
            </a:fld>
            <a:endParaRPr lang="en-US" sz="1200" b="0"/>
          </a:p>
        </p:txBody>
      </p:sp>
      <p:sp>
        <p:nvSpPr>
          <p:cNvPr id="1290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7188" y="525463"/>
            <a:ext cx="3508375" cy="2632075"/>
          </a:xfrm>
          <a:ln w="12700" cap="flat">
            <a:solidFill>
              <a:schemeClr val="tx1"/>
            </a:solidFill>
          </a:ln>
        </p:spPr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443" y="3330245"/>
            <a:ext cx="6815515" cy="31537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432" tIns="46716" rIns="93432" bIns="46716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300" b="0" dirty="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D55B189-C53C-D640-A4CD-37CFF77283A2}" type="slidenum">
              <a:rPr lang="en-US" sz="1300" b="0"/>
              <a:pPr/>
              <a:t>3</a:t>
            </a:fld>
            <a:endParaRPr lang="en-US" sz="1300" b="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0161" y="530649"/>
            <a:ext cx="6176081" cy="2619163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265810" y="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265810" y="6659880"/>
            <a:ext cx="4030591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5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1950" y="530225"/>
            <a:ext cx="3492500" cy="2619375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b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b="0"/>
              <a:t>CMU - 15-415/615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38889C4-62ED-1E42-8885-C5C57E9EDAEF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b="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b="0" dirty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F22C0D-1614-4440-A5CE-EA823EA4E187}" type="slidenum">
              <a:rPr lang="en-US" sz="1200" b="0"/>
              <a:pPr/>
              <a:t>20</a:t>
            </a:fld>
            <a:endParaRPr lang="en-US" sz="1200" b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200" b="0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b="0"/>
              <a:t>CMU - 15-415/615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069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8139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2208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62780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FD12B07-A0CF-E440-AECB-CF572A8DFCEA}" type="slidenum">
              <a:rPr lang="en-US" sz="1200" b="0"/>
              <a:pPr/>
              <a:t>56</a:t>
            </a:fld>
            <a:endParaRPr lang="en-US" sz="1200" b="0"/>
          </a:p>
        </p:txBody>
      </p:sp>
      <p:sp>
        <p:nvSpPr>
          <p:cNvPr id="7168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solutions: {&lt;a,b,c&gt;| &lt;a,b,c&gt; in STUDENT}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4202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327DA-F1D9-41A1-A47C-7734D4A6EAAB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F8E8A-DEAF-4BD3-AF51-561204AE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lankTopTitle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2">
    <p:bg>
      <p:bgPr>
        <a:gradFill rotWithShape="0">
          <a:gsLst>
            <a:gs pos="0">
              <a:srgbClr val="011629"/>
            </a:gs>
            <a:gs pos="3999">
              <a:srgbClr val="054470"/>
            </a:gs>
            <a:gs pos="14000">
              <a:srgbClr val="FCFCFC"/>
            </a:gs>
            <a:gs pos="82001">
              <a:srgbClr val="FFFFFF"/>
            </a:gs>
            <a:gs pos="91000">
              <a:srgbClr val="82A2B8"/>
            </a:gs>
            <a:gs pos="97000">
              <a:srgbClr val="054470"/>
            </a:gs>
            <a:gs pos="100000">
              <a:srgbClr val="05447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9623-58F0-471F-BA6E-62AF793B29D6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5D370-2D27-4EBA-974F-DE35D788B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A6895-E34D-41D6-A9A4-11E1DF3061D8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F123-1F5F-43AC-92E8-D974D5B84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9B674-F5EE-4A16-AABE-7BD61481E946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6A54F-038E-41EB-B285-5F85F027C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8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7EE8A-024B-4CCF-B913-394714E1EF04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FA25-E84D-4C3B-82BC-C844EB4CA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5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76D07-271D-4604-B565-E7287C5F8CCE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5F3B-8B96-4153-B9F0-B1A53FA3F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0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#</a:t>
            </a:r>
            <a:fld id="{34ADB67D-86BF-684D-8992-3A8A06D315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9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3000">
              <a:srgbClr val="054470"/>
            </a:gs>
            <a:gs pos="0">
              <a:srgbClr val="011629"/>
            </a:gs>
            <a:gs pos="8000">
              <a:srgbClr val="ECF7FE"/>
            </a:gs>
            <a:gs pos="21000">
              <a:srgbClr val="FFFFFF"/>
            </a:gs>
            <a:gs pos="13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p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7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EE6-FB72-435B-A9C1-B26A4F1A2415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E25A8-693A-48A9-92A6-D503EB571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92868-F956-47C0-8BE4-84C1E1ADFDD1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B704A-6CCB-4845-9723-06386555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D7167-19BB-4E1C-AF34-3F348BE97A99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D412-06E1-40F0-BA1B-B0F68E66D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11629"/>
            </a:gs>
            <a:gs pos="4000">
              <a:srgbClr val="054470"/>
            </a:gs>
            <a:gs pos="21000">
              <a:srgbClr val="FFFFFF"/>
            </a:gs>
            <a:gs pos="14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72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274638"/>
            <a:ext cx="78486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371600"/>
            <a:ext cx="7848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9C8AF8-6194-4486-BE70-7EBBC651F622}" type="datetimeFigureOut">
              <a:rPr lang="en-US"/>
              <a:pPr>
                <a:defRPr/>
              </a:pPr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5A4E2B-E82A-4042-B512-750504C4B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5" r:id="rId2"/>
    <p:sldLayoutId id="2147483787" r:id="rId3"/>
    <p:sldLayoutId id="2147483788" r:id="rId4"/>
    <p:sldLayoutId id="2147483790" r:id="rId5"/>
    <p:sldLayoutId id="2147483774" r:id="rId6"/>
    <p:sldLayoutId id="2147483775" r:id="rId7"/>
    <p:sldLayoutId id="2147483776" r:id="rId8"/>
    <p:sldLayoutId id="2147483777" r:id="rId9"/>
    <p:sldLayoutId id="2147483791" r:id="rId10"/>
    <p:sldLayoutId id="2147483778" r:id="rId11"/>
    <p:sldLayoutId id="2147483786" r:id="rId12"/>
    <p:sldLayoutId id="2147483779" r:id="rId13"/>
    <p:sldLayoutId id="2147483780" r:id="rId14"/>
    <p:sldLayoutId id="2147483781" r:id="rId15"/>
    <p:sldLayoutId id="2147483782" r:id="rId16"/>
    <p:sldLayoutId id="2147483789" r:id="rId17"/>
    <p:sldLayoutId id="2147483792" r:id="rId1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-autographs.de/bacon.jpg" TargetMode="External"/><Relationship Id="rId3" Type="http://schemas.openxmlformats.org/officeDocument/2006/relationships/image" Target="../media/image94.jpe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-autographs.de/bacon.jpg" TargetMode="External"/><Relationship Id="rId3" Type="http://schemas.openxmlformats.org/officeDocument/2006/relationships/image" Target="../media/image94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-autographs.de/bacon.jpg" TargetMode="External"/><Relationship Id="rId3" Type="http://schemas.openxmlformats.org/officeDocument/2006/relationships/image" Target="../media/image94.jpe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4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3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3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8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9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40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41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39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43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4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43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46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9.bin"/><Relationship Id="rId12" Type="http://schemas.openxmlformats.org/officeDocument/2006/relationships/image" Target="../media/image51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5.bin"/><Relationship Id="rId4" Type="http://schemas.openxmlformats.org/officeDocument/2006/relationships/image" Target="../media/image47.e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48.emf"/><Relationship Id="rId7" Type="http://schemas.openxmlformats.org/officeDocument/2006/relationships/oleObject" Target="../embeddings/oleObject47.bin"/><Relationship Id="rId8" Type="http://schemas.openxmlformats.org/officeDocument/2006/relationships/image" Target="../media/image49.emf"/><Relationship Id="rId9" Type="http://schemas.openxmlformats.org/officeDocument/2006/relationships/oleObject" Target="../embeddings/oleObject48.bin"/><Relationship Id="rId10" Type="http://schemas.openxmlformats.org/officeDocument/2006/relationships/image" Target="../media/image5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52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6" Type="http://schemas.openxmlformats.org/officeDocument/2006/relationships/image" Target="../media/image54.wmf"/><Relationship Id="rId7" Type="http://schemas.openxmlformats.org/officeDocument/2006/relationships/oleObject" Target="../embeddings/oleObject53.bin"/><Relationship Id="rId8" Type="http://schemas.openxmlformats.org/officeDocument/2006/relationships/image" Target="../media/image55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53.wmf"/><Relationship Id="rId5" Type="http://schemas.openxmlformats.org/officeDocument/2006/relationships/oleObject" Target="../embeddings/oleObject55.bin"/><Relationship Id="rId6" Type="http://schemas.openxmlformats.org/officeDocument/2006/relationships/image" Target="../media/image56.emf"/><Relationship Id="rId7" Type="http://schemas.openxmlformats.org/officeDocument/2006/relationships/oleObject" Target="../embeddings/oleObject56.bin"/><Relationship Id="rId8" Type="http://schemas.openxmlformats.org/officeDocument/2006/relationships/image" Target="../media/image55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4" Type="http://schemas.openxmlformats.org/officeDocument/2006/relationships/image" Target="../media/image53.wmf"/><Relationship Id="rId5" Type="http://schemas.openxmlformats.org/officeDocument/2006/relationships/oleObject" Target="../embeddings/oleObject58.bin"/><Relationship Id="rId6" Type="http://schemas.openxmlformats.org/officeDocument/2006/relationships/image" Target="../media/image56.emf"/><Relationship Id="rId7" Type="http://schemas.openxmlformats.org/officeDocument/2006/relationships/oleObject" Target="../embeddings/oleObject59.bin"/><Relationship Id="rId8" Type="http://schemas.openxmlformats.org/officeDocument/2006/relationships/image" Target="../media/image55.wmf"/><Relationship Id="rId9" Type="http://schemas.openxmlformats.org/officeDocument/2006/relationships/oleObject" Target="../embeddings/oleObject60.bin"/><Relationship Id="rId10" Type="http://schemas.openxmlformats.org/officeDocument/2006/relationships/image" Target="../media/image57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58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59.w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60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1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66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4" Type="http://schemas.openxmlformats.org/officeDocument/2006/relationships/image" Target="../media/image62.w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69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70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4" Type="http://schemas.openxmlformats.org/officeDocument/2006/relationships/image" Target="../media/image63.wmf"/><Relationship Id="rId5" Type="http://schemas.openxmlformats.org/officeDocument/2006/relationships/oleObject" Target="../embeddings/oleObject72.bin"/><Relationship Id="rId6" Type="http://schemas.openxmlformats.org/officeDocument/2006/relationships/image" Target="../media/image64.w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4" Type="http://schemas.openxmlformats.org/officeDocument/2006/relationships/image" Target="../media/image65.w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4" Type="http://schemas.openxmlformats.org/officeDocument/2006/relationships/image" Target="../media/image65.wmf"/><Relationship Id="rId5" Type="http://schemas.openxmlformats.org/officeDocument/2006/relationships/oleObject" Target="../embeddings/oleObject75.bin"/><Relationship Id="rId6" Type="http://schemas.openxmlformats.org/officeDocument/2006/relationships/image" Target="../media/image66.wmf"/><Relationship Id="rId7" Type="http://schemas.openxmlformats.org/officeDocument/2006/relationships/oleObject" Target="../embeddings/oleObject76.bin"/><Relationship Id="rId8" Type="http://schemas.openxmlformats.org/officeDocument/2006/relationships/image" Target="../media/image67.w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4" Type="http://schemas.openxmlformats.org/officeDocument/2006/relationships/image" Target="../media/image68.w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4" Type="http://schemas.openxmlformats.org/officeDocument/2006/relationships/image" Target="../media/image69.wmf"/><Relationship Id="rId5" Type="http://schemas.openxmlformats.org/officeDocument/2006/relationships/oleObject" Target="../embeddings/oleObject79.bin"/><Relationship Id="rId6" Type="http://schemas.openxmlformats.org/officeDocument/2006/relationships/image" Target="../media/image70.w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4" Type="http://schemas.openxmlformats.org/officeDocument/2006/relationships/image" Target="../media/image71.wmf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4" Type="http://schemas.openxmlformats.org/officeDocument/2006/relationships/image" Target="../media/image72.wmf"/><Relationship Id="rId1" Type="http://schemas.openxmlformats.org/officeDocument/2006/relationships/vmlDrawing" Target="../drawings/vmlDrawing43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4" Type="http://schemas.openxmlformats.org/officeDocument/2006/relationships/image" Target="../media/image36.wmf"/><Relationship Id="rId1" Type="http://schemas.openxmlformats.org/officeDocument/2006/relationships/vmlDrawing" Target="../drawings/vmlDrawing4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4" Type="http://schemas.openxmlformats.org/officeDocument/2006/relationships/image" Target="../media/image73.wmf"/><Relationship Id="rId1" Type="http://schemas.openxmlformats.org/officeDocument/2006/relationships/vmlDrawing" Target="../drawings/vmlDrawing45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85.bin"/><Relationship Id="rId6" Type="http://schemas.openxmlformats.org/officeDocument/2006/relationships/image" Target="../media/image38.emf"/><Relationship Id="rId7" Type="http://schemas.openxmlformats.org/officeDocument/2006/relationships/oleObject" Target="../embeddings/oleObject86.bin"/><Relationship Id="rId8" Type="http://schemas.openxmlformats.org/officeDocument/2006/relationships/image" Target="../media/image39.emf"/><Relationship Id="rId1" Type="http://schemas.openxmlformats.org/officeDocument/2006/relationships/vmlDrawing" Target="../drawings/vmlDrawing46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4" Type="http://schemas.openxmlformats.org/officeDocument/2006/relationships/image" Target="../media/image74.wmf"/><Relationship Id="rId1" Type="http://schemas.openxmlformats.org/officeDocument/2006/relationships/vmlDrawing" Target="../drawings/vmlDrawing47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4" Type="http://schemas.openxmlformats.org/officeDocument/2006/relationships/image" Target="../media/image75.emf"/><Relationship Id="rId1" Type="http://schemas.openxmlformats.org/officeDocument/2006/relationships/vmlDrawing" Target="../drawings/vmlDrawing48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90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91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49.vml"/><Relationship Id="rId2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4" Type="http://schemas.openxmlformats.org/officeDocument/2006/relationships/image" Target="../media/image76.wmf"/><Relationship Id="rId1" Type="http://schemas.openxmlformats.org/officeDocument/2006/relationships/vmlDrawing" Target="../drawings/vmlDrawing50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4" Type="http://schemas.openxmlformats.org/officeDocument/2006/relationships/image" Target="../media/image77.wmf"/><Relationship Id="rId1" Type="http://schemas.openxmlformats.org/officeDocument/2006/relationships/vmlDrawing" Target="../drawings/vmlDrawing51.v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4" Type="http://schemas.openxmlformats.org/officeDocument/2006/relationships/image" Target="../media/image78.wmf"/><Relationship Id="rId5" Type="http://schemas.openxmlformats.org/officeDocument/2006/relationships/oleObject" Target="../embeddings/oleObject95.bin"/><Relationship Id="rId6" Type="http://schemas.openxmlformats.org/officeDocument/2006/relationships/image" Target="../media/image79.emf"/><Relationship Id="rId7" Type="http://schemas.openxmlformats.org/officeDocument/2006/relationships/oleObject" Target="../embeddings/oleObject96.bin"/><Relationship Id="rId8" Type="http://schemas.openxmlformats.org/officeDocument/2006/relationships/image" Target="../media/image80.emf"/><Relationship Id="rId1" Type="http://schemas.openxmlformats.org/officeDocument/2006/relationships/vmlDrawing" Target="../drawings/vmlDrawing52.vml"/><Relationship Id="rId2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4" Type="http://schemas.openxmlformats.org/officeDocument/2006/relationships/image" Target="../media/image79.emf"/><Relationship Id="rId5" Type="http://schemas.openxmlformats.org/officeDocument/2006/relationships/oleObject" Target="../embeddings/oleObject98.bin"/><Relationship Id="rId6" Type="http://schemas.openxmlformats.org/officeDocument/2006/relationships/image" Target="../media/image80.emf"/><Relationship Id="rId1" Type="http://schemas.openxmlformats.org/officeDocument/2006/relationships/vmlDrawing" Target="../drawings/vmlDrawing53.vml"/><Relationship Id="rId2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4" Type="http://schemas.openxmlformats.org/officeDocument/2006/relationships/image" Target="../media/image81.wmf"/><Relationship Id="rId1" Type="http://schemas.openxmlformats.org/officeDocument/2006/relationships/vmlDrawing" Target="../drawings/vmlDrawing54.vml"/><Relationship Id="rId2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101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102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55.vml"/><Relationship Id="rId2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4" Type="http://schemas.openxmlformats.org/officeDocument/2006/relationships/image" Target="../media/image82.wmf"/><Relationship Id="rId1" Type="http://schemas.openxmlformats.org/officeDocument/2006/relationships/vmlDrawing" Target="../drawings/vmlDrawing56.v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4" Type="http://schemas.openxmlformats.org/officeDocument/2006/relationships/image" Target="../media/image83.wmf"/><Relationship Id="rId1" Type="http://schemas.openxmlformats.org/officeDocument/2006/relationships/vmlDrawing" Target="../drawings/vmlDrawing57.vml"/><Relationship Id="rId2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106.bin"/><Relationship Id="rId1" Type="http://schemas.openxmlformats.org/officeDocument/2006/relationships/vmlDrawing" Target="../drawings/vmlDrawing58.vml"/><Relationship Id="rId2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4" Type="http://schemas.openxmlformats.org/officeDocument/2006/relationships/image" Target="../media/image84.wmf"/><Relationship Id="rId1" Type="http://schemas.openxmlformats.org/officeDocument/2006/relationships/vmlDrawing" Target="../drawings/vmlDrawing59.vml"/><Relationship Id="rId2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4" Type="http://schemas.openxmlformats.org/officeDocument/2006/relationships/image" Target="../media/image85.wmf"/><Relationship Id="rId5" Type="http://schemas.openxmlformats.org/officeDocument/2006/relationships/oleObject" Target="../embeddings/oleObject109.bin"/><Relationship Id="rId6" Type="http://schemas.openxmlformats.org/officeDocument/2006/relationships/image" Target="../media/image86.wmf"/><Relationship Id="rId1" Type="http://schemas.openxmlformats.org/officeDocument/2006/relationships/vmlDrawing" Target="../drawings/vmlDrawing60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4" Type="http://schemas.openxmlformats.org/officeDocument/2006/relationships/image" Target="../media/image87.wmf"/><Relationship Id="rId1" Type="http://schemas.openxmlformats.org/officeDocument/2006/relationships/vmlDrawing" Target="../drawings/vmlDrawing61.vml"/><Relationship Id="rId2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5.bin"/><Relationship Id="rId12" Type="http://schemas.openxmlformats.org/officeDocument/2006/relationships/image" Target="../media/image51.wmf"/><Relationship Id="rId1" Type="http://schemas.openxmlformats.org/officeDocument/2006/relationships/vmlDrawing" Target="../drawings/vmlDrawing6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1.bin"/><Relationship Id="rId4" Type="http://schemas.openxmlformats.org/officeDocument/2006/relationships/image" Target="../media/image47.emf"/><Relationship Id="rId5" Type="http://schemas.openxmlformats.org/officeDocument/2006/relationships/oleObject" Target="../embeddings/oleObject112.bin"/><Relationship Id="rId6" Type="http://schemas.openxmlformats.org/officeDocument/2006/relationships/image" Target="../media/image48.emf"/><Relationship Id="rId7" Type="http://schemas.openxmlformats.org/officeDocument/2006/relationships/oleObject" Target="../embeddings/oleObject113.bin"/><Relationship Id="rId8" Type="http://schemas.openxmlformats.org/officeDocument/2006/relationships/image" Target="../media/image49.emf"/><Relationship Id="rId9" Type="http://schemas.openxmlformats.org/officeDocument/2006/relationships/oleObject" Target="../embeddings/oleObject114.bin"/><Relationship Id="rId10" Type="http://schemas.openxmlformats.org/officeDocument/2006/relationships/image" Target="../media/image50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4" Type="http://schemas.openxmlformats.org/officeDocument/2006/relationships/image" Target="../media/image88.emf"/><Relationship Id="rId1" Type="http://schemas.openxmlformats.org/officeDocument/2006/relationships/vmlDrawing" Target="../drawings/vmlDrawing63.vml"/><Relationship Id="rId2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4" Type="http://schemas.openxmlformats.org/officeDocument/2006/relationships/image" Target="../media/image89.emf"/><Relationship Id="rId5" Type="http://schemas.openxmlformats.org/officeDocument/2006/relationships/oleObject" Target="../embeddings/oleObject118.bin"/><Relationship Id="rId6" Type="http://schemas.openxmlformats.org/officeDocument/2006/relationships/image" Target="../media/image90.emf"/><Relationship Id="rId1" Type="http://schemas.openxmlformats.org/officeDocument/2006/relationships/vmlDrawing" Target="../drawings/vmlDrawing64.vml"/><Relationship Id="rId2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4" Type="http://schemas.openxmlformats.org/officeDocument/2006/relationships/image" Target="../media/image91.wmf"/><Relationship Id="rId1" Type="http://schemas.openxmlformats.org/officeDocument/2006/relationships/vmlDrawing" Target="../drawings/vmlDrawing65.vml"/><Relationship Id="rId2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4" Type="http://schemas.openxmlformats.org/officeDocument/2006/relationships/image" Target="../media/image92.wmf"/><Relationship Id="rId1" Type="http://schemas.openxmlformats.org/officeDocument/2006/relationships/vmlDrawing" Target="../drawings/vmlDrawing66.vml"/><Relationship Id="rId2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4" Type="http://schemas.openxmlformats.org/officeDocument/2006/relationships/image" Target="../media/image93.emf"/><Relationship Id="rId1" Type="http://schemas.openxmlformats.org/officeDocument/2006/relationships/vmlDrawing" Target="../drawings/vmlDrawing67.vml"/><Relationship Id="rId2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1"/>
            <a:ext cx="8534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COP 5725</a:t>
            </a:r>
            <a:endParaRPr lang="en-US" b="1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467600" cy="19812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School of Computer and Information Sciences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Francisco R. Ortega, Ph.D.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Lecture #1 – R &amp; G Ch. 4 Part 1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Relational Algebra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295400"/>
            <a:ext cx="19812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524000"/>
            <a:ext cx="1600200" cy="120015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066800" y="6400800"/>
            <a:ext cx="7467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 smtClean="0">
              <a:solidFill>
                <a:schemeClr val="tx1"/>
              </a:solidFill>
            </a:endParaRPr>
          </a:p>
        </p:txBody>
      </p:sp>
      <p:pic>
        <p:nvPicPr>
          <p:cNvPr id="8" name="Picture 7" descr="NSF-C-AKE_1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753284"/>
            <a:ext cx="9144000" cy="1088571"/>
          </a:xfrm>
          <a:prstGeom prst="rect">
            <a:avLst/>
          </a:prstGeom>
        </p:spPr>
      </p:pic>
      <p:pic>
        <p:nvPicPr>
          <p:cNvPr id="9" name="Picture 8" descr="tfly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76800"/>
            <a:ext cx="1426464" cy="765048"/>
          </a:xfrm>
          <a:prstGeom prst="rect">
            <a:avLst/>
          </a:prstGeom>
        </p:spPr>
      </p:pic>
      <p:pic>
        <p:nvPicPr>
          <p:cNvPr id="10" name="Picture 9" descr="Alta_logo_color_transparent_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800600"/>
            <a:ext cx="812616" cy="864211"/>
          </a:xfrm>
          <a:prstGeom prst="rect">
            <a:avLst/>
          </a:prstGeom>
        </p:spPr>
      </p:pic>
      <p:pic>
        <p:nvPicPr>
          <p:cNvPr id="11" name="Picture 10" descr="DSP_Logo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876800"/>
            <a:ext cx="1531658" cy="915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59"/>
    </mc:Choice>
    <mc:Fallback xmlns="">
      <p:transition xmlns:p14="http://schemas.microsoft.com/office/powerpoint/2010/main" spd="slow" advTm="303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F4A23C7C-5FF1-4F4E-8198-10EBBE12512F}" type="slidenum">
              <a:rPr lang="en-US" sz="1400" b="0"/>
              <a:pPr/>
              <a:t>10</a:t>
            </a:fld>
            <a:endParaRPr lang="en-US" sz="1400" b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Motivation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Q: weakness of rel. algebra?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A: procedural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describes the steps (ie., </a:t>
            </a:r>
            <a:r>
              <a:rPr lang="ja-JP" altLang="en-US">
                <a:latin typeface="Times New Roman" charset="0"/>
                <a:ea typeface="ＭＳ Ｐゴシック" charset="0"/>
              </a:rPr>
              <a:t>‘</a:t>
            </a:r>
            <a:r>
              <a:rPr lang="en-US">
                <a:solidFill>
                  <a:srgbClr val="FF3300"/>
                </a:solidFill>
                <a:latin typeface="Times New Roman" charset="0"/>
                <a:ea typeface="ＭＳ Ｐゴシック" charset="0"/>
              </a:rPr>
              <a:t>how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</a:rPr>
              <a:t>)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(still useful, for query optimization)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67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67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7F7A909D-F14A-AB40-AE8E-B91B1C1C28F0}" type="slidenum">
              <a:rPr lang="en-US" sz="1400" b="0"/>
              <a:pPr/>
              <a:t>100</a:t>
            </a:fld>
            <a:endParaRPr lang="en-US" sz="1400" b="0"/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-127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Answers …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noFill/>
        </p:spPr>
        <p:txBody>
          <a:bodyPr lIns="92075" tIns="46038" rIns="92075" bIns="46038"/>
          <a:lstStyle/>
          <a:p>
            <a:pPr marL="457200" indent="-457200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all movies by Paramount studio</a:t>
            </a:r>
          </a:p>
          <a:p>
            <a:pPr marL="457200" indent="-457200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43" name="Text Box 4"/>
          <p:cNvSpPr txBox="1">
            <a:spLocks noChangeArrowheads="1"/>
          </p:cNvSpPr>
          <p:nvPr/>
        </p:nvSpPr>
        <p:spPr bwMode="auto">
          <a:xfrm>
            <a:off x="914400" y="3381375"/>
            <a:ext cx="8077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600" b="0">
                <a:solidFill>
                  <a:srgbClr val="CF0E30"/>
                </a:solidFill>
                <a:latin typeface="Book Antiqua" charset="0"/>
              </a:rPr>
              <a:t>{M | M</a:t>
            </a:r>
            <a:r>
              <a:rPr lang="en-US" sz="3600" b="0">
                <a:solidFill>
                  <a:srgbClr val="CF0E30"/>
                </a:solidFill>
                <a:latin typeface="Book Antiqua" charset="0"/>
                <a:sym typeface="Symbol" charset="0"/>
              </a:rPr>
              <a:t></a:t>
            </a:r>
            <a:r>
              <a:rPr lang="en-US" sz="3600" b="0">
                <a:solidFill>
                  <a:srgbClr val="CF0E30"/>
                </a:solidFill>
                <a:latin typeface="Book Antiqua" charset="0"/>
              </a:rPr>
              <a:t>Movie </a:t>
            </a:r>
            <a:r>
              <a:rPr lang="en-US" sz="3600" b="0">
                <a:solidFill>
                  <a:srgbClr val="CF0E30"/>
                </a:solidFill>
                <a:latin typeface="Book Antiqua" charset="0"/>
                <a:sym typeface="Symbol" charset="0"/>
              </a:rPr>
              <a:t></a:t>
            </a:r>
          </a:p>
          <a:p>
            <a:pPr>
              <a:spcBef>
                <a:spcPct val="0"/>
              </a:spcBef>
            </a:pPr>
            <a:r>
              <a:rPr lang="en-US" sz="3600" b="0">
                <a:solidFill>
                  <a:srgbClr val="CF0E30"/>
                </a:solidFill>
                <a:latin typeface="Book Antiqua" charset="0"/>
                <a:sym typeface="Symbol" charset="0"/>
              </a:rPr>
              <a:t>          M.studioName = </a:t>
            </a:r>
            <a:r>
              <a:rPr lang="ja-JP" altLang="en-US" sz="3600" b="0">
                <a:solidFill>
                  <a:srgbClr val="CF0E30"/>
                </a:solidFill>
                <a:latin typeface="Book Antiqua" charset="0"/>
                <a:sym typeface="Symbol" charset="0"/>
              </a:rPr>
              <a:t>‘</a:t>
            </a:r>
            <a:r>
              <a:rPr lang="en-US" sz="3600" b="0">
                <a:solidFill>
                  <a:srgbClr val="CF0E30"/>
                </a:solidFill>
                <a:latin typeface="Book Antiqua" charset="0"/>
                <a:sym typeface="Symbol" charset="0"/>
              </a:rPr>
              <a:t>Paramount</a:t>
            </a:r>
            <a:r>
              <a:rPr lang="ja-JP" altLang="en-US" sz="3600" b="0">
                <a:solidFill>
                  <a:srgbClr val="CF0E30"/>
                </a:solidFill>
                <a:latin typeface="Book Antiqua" charset="0"/>
                <a:sym typeface="Symbol" charset="0"/>
              </a:rPr>
              <a:t>’</a:t>
            </a:r>
            <a:r>
              <a:rPr lang="en-US" sz="3600" b="0">
                <a:solidFill>
                  <a:srgbClr val="CF0E30"/>
                </a:solidFill>
                <a:latin typeface="Book Antiqua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77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77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735B6A38-7D56-DB43-B12D-BE4ED7392194}" type="slidenum">
              <a:rPr lang="en-US" sz="1400" b="0"/>
              <a:pPr/>
              <a:t>101</a:t>
            </a:fld>
            <a:endParaRPr lang="en-US" sz="1400" b="0"/>
          </a:p>
        </p:txBody>
      </p:sp>
      <p:sp>
        <p:nvSpPr>
          <p:cNvPr id="1177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-127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Answers …</a:t>
            </a:r>
          </a:p>
        </p:txBody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noFill/>
        </p:spPr>
        <p:txBody>
          <a:bodyPr lIns="92075" tIns="46038" rIns="92075" bIns="46038"/>
          <a:lstStyle/>
          <a:p>
            <a:pPr marL="457200" indent="-457200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Movies starring Kevin Bacon</a:t>
            </a:r>
          </a:p>
          <a:p>
            <a:pPr marL="457200" indent="-457200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67" name="Text Box 4"/>
          <p:cNvSpPr txBox="1">
            <a:spLocks noChangeArrowheads="1"/>
          </p:cNvSpPr>
          <p:nvPr/>
        </p:nvSpPr>
        <p:spPr bwMode="auto">
          <a:xfrm>
            <a:off x="304800" y="2514600"/>
            <a:ext cx="8382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600" b="0">
                <a:solidFill>
                  <a:srgbClr val="CF0E30"/>
                </a:solidFill>
                <a:latin typeface="Book Antiqua" charset="0"/>
              </a:rPr>
              <a:t>{M | M</a:t>
            </a:r>
            <a:r>
              <a:rPr lang="en-US" sz="3600" b="0">
                <a:solidFill>
                  <a:srgbClr val="CF0E30"/>
                </a:solidFill>
                <a:latin typeface="Book Antiqua" charset="0"/>
                <a:sym typeface="Symbol" charset="0"/>
              </a:rPr>
              <a:t></a:t>
            </a:r>
            <a:r>
              <a:rPr lang="en-US" sz="3600" b="0">
                <a:solidFill>
                  <a:srgbClr val="CF0E30"/>
                </a:solidFill>
                <a:latin typeface="Book Antiqua" charset="0"/>
              </a:rPr>
              <a:t>Movie </a:t>
            </a:r>
            <a:r>
              <a:rPr lang="en-US" sz="3600" b="0">
                <a:solidFill>
                  <a:srgbClr val="CF0E30"/>
                </a:solidFill>
                <a:latin typeface="Book Antiqua" charset="0"/>
                <a:sym typeface="Symbol" charset="0"/>
              </a:rPr>
              <a:t></a:t>
            </a:r>
          </a:p>
          <a:p>
            <a:pPr>
              <a:spcBef>
                <a:spcPct val="0"/>
              </a:spcBef>
            </a:pPr>
            <a:r>
              <a:rPr lang="en-US" sz="3600" b="0">
                <a:solidFill>
                  <a:srgbClr val="CF0E30"/>
                </a:solidFill>
                <a:latin typeface="Book Antiqua" charset="0"/>
                <a:sym typeface="Symbol" charset="0"/>
              </a:rPr>
              <a:t> AActsIn(A.movieTitle = M.title  		      A.starName = </a:t>
            </a:r>
            <a:r>
              <a:rPr lang="ja-JP" altLang="en-US" sz="3600" b="0">
                <a:solidFill>
                  <a:srgbClr val="CF0E30"/>
                </a:solidFill>
                <a:latin typeface="Book Antiqua" charset="0"/>
                <a:sym typeface="Symbol" charset="0"/>
              </a:rPr>
              <a:t>‘</a:t>
            </a:r>
            <a:r>
              <a:rPr lang="en-US" sz="3600" b="0">
                <a:solidFill>
                  <a:srgbClr val="CF0E30"/>
                </a:solidFill>
                <a:latin typeface="Book Antiqua" charset="0"/>
                <a:sym typeface="Symbol" charset="0"/>
              </a:rPr>
              <a:t>Bacon</a:t>
            </a:r>
            <a:r>
              <a:rPr lang="ja-JP" altLang="en-US" sz="3600" b="0">
                <a:solidFill>
                  <a:srgbClr val="CF0E30"/>
                </a:solidFill>
                <a:latin typeface="Book Antiqua" charset="0"/>
                <a:sym typeface="Symbol" charset="0"/>
              </a:rPr>
              <a:t>’</a:t>
            </a:r>
            <a:r>
              <a:rPr lang="en-US" sz="3600" b="0">
                <a:solidFill>
                  <a:srgbClr val="CF0E30"/>
                </a:solidFill>
                <a:latin typeface="Book Antiqua" charset="0"/>
                <a:sym typeface="Symbol" charset="0"/>
              </a:rPr>
              <a:t>))</a:t>
            </a:r>
            <a:r>
              <a:rPr lang="en-US" sz="3600" b="0">
                <a:solidFill>
                  <a:srgbClr val="CF0E30"/>
                </a:solidFill>
                <a:latin typeface="Book Antiqua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87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87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F221E186-0D5F-EB4B-9A20-53CB7AB85CF6}" type="slidenum">
              <a:rPr lang="en-US" sz="1400" b="0"/>
              <a:pPr/>
              <a:t>102</a:t>
            </a:fld>
            <a:endParaRPr lang="en-US" sz="1400" b="0"/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-127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Answers …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648200"/>
          </a:xfrm>
          <a:noFill/>
        </p:spPr>
        <p:txBody>
          <a:bodyPr lIns="92075" tIns="46038" rIns="92075" bIns="46038"/>
          <a:lstStyle/>
          <a:p>
            <a:pPr marL="457200" indent="-457200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Stars who have been in a film w/Kevin Bacon</a:t>
            </a:r>
          </a:p>
          <a:p>
            <a:pPr marL="457200" indent="-457200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791" name="Text Box 4"/>
          <p:cNvSpPr txBox="1">
            <a:spLocks noChangeArrowheads="1"/>
          </p:cNvSpPr>
          <p:nvPr/>
        </p:nvSpPr>
        <p:spPr bwMode="auto">
          <a:xfrm>
            <a:off x="304800" y="2162175"/>
            <a:ext cx="8382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b="0">
                <a:solidFill>
                  <a:srgbClr val="CF0E30"/>
                </a:solidFill>
                <a:latin typeface="Book Antiqua" charset="0"/>
              </a:rPr>
              <a:t>{S | S</a:t>
            </a: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</a:t>
            </a:r>
            <a:r>
              <a:rPr lang="en-US" sz="2800" b="0">
                <a:solidFill>
                  <a:srgbClr val="CF0E30"/>
                </a:solidFill>
                <a:latin typeface="Book Antiqua" charset="0"/>
              </a:rPr>
              <a:t>Star </a:t>
            </a: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</a:t>
            </a:r>
          </a:p>
          <a:p>
            <a:pPr>
              <a:spcBef>
                <a:spcPct val="0"/>
              </a:spcBef>
            </a:pP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        AActsIn(A.starName = S.name </a:t>
            </a:r>
          </a:p>
          <a:p>
            <a:pPr>
              <a:spcBef>
                <a:spcPct val="0"/>
              </a:spcBef>
            </a:pP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 	  A2ActsIn(A2.movieTitle = A.movieTitle    		   	     A2.starName = </a:t>
            </a:r>
            <a:r>
              <a:rPr lang="ja-JP" alt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‘</a:t>
            </a: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Bacon</a:t>
            </a:r>
            <a:r>
              <a:rPr lang="ja-JP" alt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’</a:t>
            </a: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))</a:t>
            </a:r>
            <a:r>
              <a:rPr lang="en-US" sz="2800" b="0">
                <a:solidFill>
                  <a:srgbClr val="CF0E30"/>
                </a:solidFill>
                <a:latin typeface="Book Antiqua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43200" y="5638800"/>
            <a:ext cx="3276600" cy="914400"/>
            <a:chOff x="1728" y="3648"/>
            <a:chExt cx="2064" cy="576"/>
          </a:xfrm>
        </p:grpSpPr>
        <p:grpSp>
          <p:nvGrpSpPr>
            <p:cNvPr id="118807" name="Group 6"/>
            <p:cNvGrpSpPr>
              <a:grpSpLocks/>
            </p:cNvGrpSpPr>
            <p:nvPr/>
          </p:nvGrpSpPr>
          <p:grpSpPr bwMode="auto">
            <a:xfrm>
              <a:off x="2208" y="3888"/>
              <a:ext cx="1056" cy="336"/>
              <a:chOff x="864" y="3408"/>
              <a:chExt cx="1056" cy="336"/>
            </a:xfrm>
          </p:grpSpPr>
          <p:sp>
            <p:nvSpPr>
              <p:cNvPr id="118811" name="Rectangle 7"/>
              <p:cNvSpPr>
                <a:spLocks noChangeArrowheads="1"/>
              </p:cNvSpPr>
              <p:nvPr/>
            </p:nvSpPr>
            <p:spPr bwMode="auto">
              <a:xfrm>
                <a:off x="864" y="3408"/>
                <a:ext cx="528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2000" b="0">
                    <a:solidFill>
                      <a:schemeClr val="bg1"/>
                    </a:solidFill>
                    <a:cs typeface="Times New Roman" charset="0"/>
                  </a:rPr>
                  <a:t>movie</a:t>
                </a:r>
              </a:p>
            </p:txBody>
          </p:sp>
          <p:sp>
            <p:nvSpPr>
              <p:cNvPr id="118812" name="Rectangle 8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528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2000" b="0">
                    <a:solidFill>
                      <a:schemeClr val="bg1"/>
                    </a:solidFill>
                    <a:cs typeface="Times New Roman" charset="0"/>
                  </a:rPr>
                  <a:t>star</a:t>
                </a:r>
              </a:p>
            </p:txBody>
          </p:sp>
        </p:grpSp>
        <p:sp>
          <p:nvSpPr>
            <p:cNvPr id="118808" name="Text Box 9"/>
            <p:cNvSpPr txBox="1">
              <a:spLocks noChangeArrowheads="1"/>
            </p:cNvSpPr>
            <p:nvPr/>
          </p:nvSpPr>
          <p:spPr bwMode="auto">
            <a:xfrm>
              <a:off x="1728" y="3897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 b="0">
                  <a:solidFill>
                    <a:schemeClr val="accent2"/>
                  </a:solidFill>
                  <a:latin typeface="Book Antiqua" charset="0"/>
                </a:rPr>
                <a:t>A2:</a:t>
              </a:r>
            </a:p>
          </p:txBody>
        </p:sp>
        <p:cxnSp>
          <p:nvCxnSpPr>
            <p:cNvPr id="118809" name="AutoShape 10"/>
            <p:cNvCxnSpPr>
              <a:cxnSpLocks noChangeShapeType="1"/>
              <a:stCxn id="118799" idx="2"/>
              <a:endCxn id="118811" idx="0"/>
            </p:cNvCxnSpPr>
            <p:nvPr/>
          </p:nvCxnSpPr>
          <p:spPr bwMode="auto">
            <a:xfrm rot="5400000">
              <a:off x="2352" y="3768"/>
              <a:ext cx="24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10" name="AutoShape 11"/>
            <p:cNvCxnSpPr>
              <a:cxnSpLocks noChangeShapeType="1"/>
              <a:endCxn id="118812" idx="3"/>
            </p:cNvCxnSpPr>
            <p:nvPr/>
          </p:nvCxnSpPr>
          <p:spPr bwMode="auto">
            <a:xfrm rot="10800000" flipV="1">
              <a:off x="3264" y="3888"/>
              <a:ext cx="528" cy="168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87425" y="4114800"/>
            <a:ext cx="2136775" cy="533400"/>
            <a:chOff x="622" y="2688"/>
            <a:chExt cx="1346" cy="336"/>
          </a:xfrm>
        </p:grpSpPr>
        <p:sp>
          <p:nvSpPr>
            <p:cNvPr id="118803" name="Text Box 13"/>
            <p:cNvSpPr txBox="1">
              <a:spLocks noChangeArrowheads="1"/>
            </p:cNvSpPr>
            <p:nvPr/>
          </p:nvSpPr>
          <p:spPr bwMode="auto">
            <a:xfrm>
              <a:off x="622" y="2697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 b="0">
                  <a:solidFill>
                    <a:schemeClr val="accent2"/>
                  </a:solidFill>
                  <a:latin typeface="Book Antiqua" charset="0"/>
                </a:rPr>
                <a:t>S:</a:t>
              </a:r>
            </a:p>
          </p:txBody>
        </p:sp>
        <p:grpSp>
          <p:nvGrpSpPr>
            <p:cNvPr id="118804" name="Group 14"/>
            <p:cNvGrpSpPr>
              <a:grpSpLocks/>
            </p:cNvGrpSpPr>
            <p:nvPr/>
          </p:nvGrpSpPr>
          <p:grpSpPr bwMode="auto">
            <a:xfrm>
              <a:off x="912" y="2688"/>
              <a:ext cx="1056" cy="336"/>
              <a:chOff x="864" y="3408"/>
              <a:chExt cx="1056" cy="336"/>
            </a:xfrm>
          </p:grpSpPr>
          <p:sp>
            <p:nvSpPr>
              <p:cNvPr id="118805" name="Rectangle 15"/>
              <p:cNvSpPr>
                <a:spLocks noChangeArrowheads="1"/>
              </p:cNvSpPr>
              <p:nvPr/>
            </p:nvSpPr>
            <p:spPr bwMode="auto">
              <a:xfrm>
                <a:off x="864" y="3408"/>
                <a:ext cx="528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2000" b="0">
                    <a:solidFill>
                      <a:schemeClr val="bg1"/>
                    </a:solidFill>
                    <a:cs typeface="Times New Roman" charset="0"/>
                  </a:rPr>
                  <a:t>name</a:t>
                </a:r>
              </a:p>
            </p:txBody>
          </p:sp>
          <p:sp>
            <p:nvSpPr>
              <p:cNvPr id="118806" name="Rectangle 16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528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2000" b="0">
                    <a:solidFill>
                      <a:schemeClr val="bg1"/>
                    </a:solidFill>
                    <a:cs typeface="Times New Roman" charset="0"/>
                  </a:rPr>
                  <a:t>…</a:t>
                </a:r>
              </a:p>
            </p:txBody>
          </p:sp>
        </p:grp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019800" y="5038725"/>
            <a:ext cx="2132013" cy="1666875"/>
            <a:chOff x="3792" y="3270"/>
            <a:chExt cx="1343" cy="1050"/>
          </a:xfrm>
        </p:grpSpPr>
        <p:pic>
          <p:nvPicPr>
            <p:cNvPr id="118801" name="Picture 18" descr="ba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3270"/>
              <a:ext cx="732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802" name="Text Box 19"/>
            <p:cNvSpPr txBox="1">
              <a:spLocks noChangeArrowheads="1"/>
            </p:cNvSpPr>
            <p:nvPr/>
          </p:nvSpPr>
          <p:spPr bwMode="auto">
            <a:xfrm>
              <a:off x="4502" y="3806"/>
              <a:ext cx="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ja-JP" altLang="en-US" sz="2000" b="0">
                  <a:solidFill>
                    <a:schemeClr val="accent2"/>
                  </a:solidFill>
                  <a:latin typeface="Book Antiqua" charset="0"/>
                </a:rPr>
                <a:t>‘</a:t>
              </a:r>
              <a:r>
                <a:rPr lang="en-US" sz="2000" b="0">
                  <a:solidFill>
                    <a:schemeClr val="accent2"/>
                  </a:solidFill>
                  <a:latin typeface="Book Antiqua" charset="0"/>
                </a:rPr>
                <a:t>Bacon</a:t>
              </a:r>
              <a:r>
                <a:rPr lang="ja-JP" altLang="en-US" sz="2000" b="0">
                  <a:solidFill>
                    <a:schemeClr val="accent2"/>
                  </a:solidFill>
                  <a:latin typeface="Book Antiqua" charset="0"/>
                </a:rPr>
                <a:t>’</a:t>
              </a:r>
              <a:endParaRPr lang="en-US" sz="2000" b="0">
                <a:solidFill>
                  <a:schemeClr val="accent2"/>
                </a:solidFill>
                <a:latin typeface="Book Antiqua" charset="0"/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866900" y="4648200"/>
            <a:ext cx="3314700" cy="990600"/>
            <a:chOff x="1176" y="3024"/>
            <a:chExt cx="2088" cy="624"/>
          </a:xfrm>
        </p:grpSpPr>
        <p:grpSp>
          <p:nvGrpSpPr>
            <p:cNvPr id="118796" name="Group 21"/>
            <p:cNvGrpSpPr>
              <a:grpSpLocks/>
            </p:cNvGrpSpPr>
            <p:nvPr/>
          </p:nvGrpSpPr>
          <p:grpSpPr bwMode="auto">
            <a:xfrm>
              <a:off x="2208" y="3312"/>
              <a:ext cx="1056" cy="336"/>
              <a:chOff x="864" y="3408"/>
              <a:chExt cx="1056" cy="336"/>
            </a:xfrm>
          </p:grpSpPr>
          <p:sp>
            <p:nvSpPr>
              <p:cNvPr id="118799" name="Rectangle 22"/>
              <p:cNvSpPr>
                <a:spLocks noChangeArrowheads="1"/>
              </p:cNvSpPr>
              <p:nvPr/>
            </p:nvSpPr>
            <p:spPr bwMode="auto">
              <a:xfrm>
                <a:off x="864" y="3408"/>
                <a:ext cx="528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2000" b="0">
                    <a:solidFill>
                      <a:schemeClr val="bg1"/>
                    </a:solidFill>
                    <a:cs typeface="Times New Roman" charset="0"/>
                  </a:rPr>
                  <a:t>movie</a:t>
                </a:r>
              </a:p>
            </p:txBody>
          </p:sp>
          <p:sp>
            <p:nvSpPr>
              <p:cNvPr id="118800" name="Rectangle 23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528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2000" b="0">
                    <a:solidFill>
                      <a:schemeClr val="bg1"/>
                    </a:solidFill>
                    <a:cs typeface="Times New Roman" charset="0"/>
                  </a:rPr>
                  <a:t>star</a:t>
                </a:r>
              </a:p>
            </p:txBody>
          </p:sp>
        </p:grpSp>
        <p:sp>
          <p:nvSpPr>
            <p:cNvPr id="118797" name="Text Box 24"/>
            <p:cNvSpPr txBox="1">
              <a:spLocks noChangeArrowheads="1"/>
            </p:cNvSpPr>
            <p:nvPr/>
          </p:nvSpPr>
          <p:spPr bwMode="auto">
            <a:xfrm>
              <a:off x="1862" y="3321"/>
              <a:ext cx="3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 b="0">
                  <a:solidFill>
                    <a:schemeClr val="accent2"/>
                  </a:solidFill>
                  <a:latin typeface="Book Antiqua" charset="0"/>
                </a:rPr>
                <a:t>A:</a:t>
              </a:r>
            </a:p>
          </p:txBody>
        </p:sp>
        <p:cxnSp>
          <p:nvCxnSpPr>
            <p:cNvPr id="118798" name="AutoShape 25"/>
            <p:cNvCxnSpPr>
              <a:cxnSpLocks noChangeShapeType="1"/>
              <a:stCxn id="118800" idx="0"/>
              <a:endCxn id="118805" idx="2"/>
            </p:cNvCxnSpPr>
            <p:nvPr/>
          </p:nvCxnSpPr>
          <p:spPr bwMode="auto">
            <a:xfrm rot="5400000" flipH="1">
              <a:off x="1944" y="2256"/>
              <a:ext cx="288" cy="1824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98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98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4ECEB87C-9274-634B-868C-318F8293BCA2}" type="slidenum">
              <a:rPr lang="en-US" sz="1400" b="0"/>
              <a:pPr/>
              <a:t>103</a:t>
            </a:fld>
            <a:endParaRPr lang="en-US" sz="1400" b="0"/>
          </a:p>
        </p:txBody>
      </p:sp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-127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Answers …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noFill/>
        </p:spPr>
        <p:txBody>
          <a:bodyPr lIns="92075" tIns="46038" rIns="92075" bIns="46038"/>
          <a:lstStyle/>
          <a:p>
            <a:pPr marL="457200" indent="-457200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Stars within six degrees of Kevin Bacon</a:t>
            </a:r>
          </a:p>
          <a:p>
            <a:pPr marL="457200" indent="-457200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304800" y="2590800"/>
            <a:ext cx="83820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b="0">
                <a:solidFill>
                  <a:srgbClr val="CF0E30"/>
                </a:solidFill>
                <a:latin typeface="Book Antiqua" charset="0"/>
              </a:rPr>
              <a:t>{S | S</a:t>
            </a: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</a:t>
            </a:r>
            <a:r>
              <a:rPr lang="en-US" sz="2800" b="0">
                <a:solidFill>
                  <a:srgbClr val="CF0E30"/>
                </a:solidFill>
                <a:latin typeface="Book Antiqua" charset="0"/>
              </a:rPr>
              <a:t>Star </a:t>
            </a: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</a:t>
            </a:r>
          </a:p>
          <a:p>
            <a:pPr>
              <a:spcBef>
                <a:spcPct val="0"/>
              </a:spcBef>
            </a:pP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    AActsIn(A.starName = S.name </a:t>
            </a:r>
          </a:p>
          <a:p>
            <a:pPr>
              <a:spcBef>
                <a:spcPct val="0"/>
              </a:spcBef>
            </a:pP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      A2ActsIn(A2.movieTitle = A.movieTitle </a:t>
            </a:r>
          </a:p>
          <a:p>
            <a:pPr>
              <a:spcBef>
                <a:spcPct val="0"/>
              </a:spcBef>
            </a:pP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        A3ActsIn(A3.starName = A2.starName </a:t>
            </a:r>
          </a:p>
          <a:p>
            <a:pPr>
              <a:spcBef>
                <a:spcPct val="0"/>
              </a:spcBef>
            </a:pP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          A4ActsIn(A4.movieTitle = A3.movieTitle </a:t>
            </a:r>
          </a:p>
          <a:p>
            <a:pPr>
              <a:spcBef>
                <a:spcPct val="0"/>
              </a:spcBef>
            </a:pP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   		   	  A4.starName = </a:t>
            </a:r>
            <a:r>
              <a:rPr lang="ja-JP" alt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‘</a:t>
            </a: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Bacon</a:t>
            </a:r>
            <a:r>
              <a:rPr lang="ja-JP" alt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’</a:t>
            </a:r>
            <a:r>
              <a:rPr lang="en-US" sz="2800" b="0">
                <a:solidFill>
                  <a:srgbClr val="CF0E30"/>
                </a:solidFill>
                <a:latin typeface="Book Antiqua" charset="0"/>
                <a:sym typeface="Symbol" charset="0"/>
              </a:rPr>
              <a:t>))</a:t>
            </a:r>
            <a:r>
              <a:rPr lang="en-US" sz="2800" b="0">
                <a:solidFill>
                  <a:srgbClr val="CF0E30"/>
                </a:solidFill>
                <a:latin typeface="Book Antiqua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00400" y="1143000"/>
            <a:ext cx="914400" cy="609600"/>
            <a:chOff x="1968" y="720"/>
            <a:chExt cx="576" cy="384"/>
          </a:xfrm>
        </p:grpSpPr>
        <p:sp>
          <p:nvSpPr>
            <p:cNvPr id="119817" name="Line 6"/>
            <p:cNvSpPr>
              <a:spLocks noChangeShapeType="1"/>
            </p:cNvSpPr>
            <p:nvPr/>
          </p:nvSpPr>
          <p:spPr bwMode="auto">
            <a:xfrm>
              <a:off x="1968" y="1056"/>
              <a:ext cx="336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8" name="Rectangle 7"/>
            <p:cNvSpPr>
              <a:spLocks noChangeArrowheads="1"/>
            </p:cNvSpPr>
            <p:nvPr/>
          </p:nvSpPr>
          <p:spPr bwMode="auto">
            <a:xfrm>
              <a:off x="1968" y="72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457200" indent="-457200">
                <a:spcBef>
                  <a:spcPct val="20000"/>
                </a:spcBef>
              </a:pPr>
              <a:r>
                <a:rPr lang="en-US" sz="3200" b="0"/>
                <a:t>two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083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08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90E93721-9FBB-DB4D-991A-56F167A86383}" type="slidenum">
              <a:rPr lang="en-US" sz="1400" b="0"/>
              <a:pPr/>
              <a:t>104</a:t>
            </a:fld>
            <a:endParaRPr lang="en-US" sz="1400" b="0"/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Two degrees:</a:t>
            </a:r>
          </a:p>
        </p:txBody>
      </p:sp>
      <p:cxnSp>
        <p:nvCxnSpPr>
          <p:cNvPr id="120838" name="AutoShape 3"/>
          <p:cNvCxnSpPr>
            <a:cxnSpLocks noChangeShapeType="1"/>
            <a:stCxn id="120851" idx="0"/>
          </p:cNvCxnSpPr>
          <p:nvPr/>
        </p:nvCxnSpPr>
        <p:spPr bwMode="auto">
          <a:xfrm rot="-5400000">
            <a:off x="4572000" y="4229100"/>
            <a:ext cx="3810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839" name="Text Box 4"/>
          <p:cNvSpPr txBox="1">
            <a:spLocks noChangeArrowheads="1"/>
          </p:cNvSpPr>
          <p:nvPr/>
        </p:nvSpPr>
        <p:spPr bwMode="auto">
          <a:xfrm>
            <a:off x="987425" y="161448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b="0">
                <a:solidFill>
                  <a:schemeClr val="accent2"/>
                </a:solidFill>
                <a:latin typeface="Book Antiqua" charset="0"/>
              </a:rPr>
              <a:t>S:</a:t>
            </a:r>
          </a:p>
        </p:txBody>
      </p:sp>
      <p:grpSp>
        <p:nvGrpSpPr>
          <p:cNvPr id="120840" name="Group 5"/>
          <p:cNvGrpSpPr>
            <a:grpSpLocks/>
          </p:cNvGrpSpPr>
          <p:nvPr/>
        </p:nvGrpSpPr>
        <p:grpSpPr bwMode="auto">
          <a:xfrm>
            <a:off x="1447800" y="1600200"/>
            <a:ext cx="1676400" cy="533400"/>
            <a:chOff x="864" y="3408"/>
            <a:chExt cx="1056" cy="336"/>
          </a:xfrm>
        </p:grpSpPr>
        <p:sp>
          <p:nvSpPr>
            <p:cNvPr id="120856" name="Rectangle 6"/>
            <p:cNvSpPr>
              <a:spLocks noChangeArrowheads="1"/>
            </p:cNvSpPr>
            <p:nvPr/>
          </p:nvSpPr>
          <p:spPr bwMode="auto">
            <a:xfrm>
              <a:off x="864" y="3408"/>
              <a:ext cx="52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000" b="0">
                  <a:solidFill>
                    <a:schemeClr val="bg1"/>
                  </a:solidFill>
                  <a:cs typeface="Times New Roman" charset="0"/>
                </a:rPr>
                <a:t>name</a:t>
              </a:r>
            </a:p>
          </p:txBody>
        </p:sp>
        <p:sp>
          <p:nvSpPr>
            <p:cNvPr id="120857" name="Rectangle 7"/>
            <p:cNvSpPr>
              <a:spLocks noChangeArrowheads="1"/>
            </p:cNvSpPr>
            <p:nvPr/>
          </p:nvSpPr>
          <p:spPr bwMode="auto">
            <a:xfrm>
              <a:off x="1392" y="3408"/>
              <a:ext cx="52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000" b="0">
                  <a:solidFill>
                    <a:schemeClr val="bg1"/>
                  </a:solidFill>
                  <a:cs typeface="Times New Roman" charset="0"/>
                </a:rPr>
                <a:t>…</a:t>
              </a:r>
            </a:p>
          </p:txBody>
        </p:sp>
      </p:grpSp>
      <p:grpSp>
        <p:nvGrpSpPr>
          <p:cNvPr id="120841" name="Group 8"/>
          <p:cNvGrpSpPr>
            <a:grpSpLocks/>
          </p:cNvGrpSpPr>
          <p:nvPr/>
        </p:nvGrpSpPr>
        <p:grpSpPr bwMode="auto">
          <a:xfrm>
            <a:off x="6019800" y="4886325"/>
            <a:ext cx="2132013" cy="1666875"/>
            <a:chOff x="3792" y="3270"/>
            <a:chExt cx="1343" cy="1050"/>
          </a:xfrm>
        </p:grpSpPr>
        <p:pic>
          <p:nvPicPr>
            <p:cNvPr id="120854" name="Picture 9" descr="ba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3270"/>
              <a:ext cx="732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855" name="Text Box 10"/>
            <p:cNvSpPr txBox="1">
              <a:spLocks noChangeArrowheads="1"/>
            </p:cNvSpPr>
            <p:nvPr/>
          </p:nvSpPr>
          <p:spPr bwMode="auto">
            <a:xfrm>
              <a:off x="4502" y="3806"/>
              <a:ext cx="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ja-JP" altLang="en-US" sz="2000" b="0">
                  <a:solidFill>
                    <a:schemeClr val="accent2"/>
                  </a:solidFill>
                  <a:latin typeface="Book Antiqua" charset="0"/>
                </a:rPr>
                <a:t>‘</a:t>
              </a:r>
              <a:r>
                <a:rPr lang="en-US" sz="2000" b="0">
                  <a:solidFill>
                    <a:schemeClr val="accent2"/>
                  </a:solidFill>
                  <a:latin typeface="Book Antiqua" charset="0"/>
                </a:rPr>
                <a:t>Bacon</a:t>
              </a:r>
              <a:r>
                <a:rPr lang="ja-JP" altLang="en-US" sz="2000" b="0">
                  <a:solidFill>
                    <a:schemeClr val="accent2"/>
                  </a:solidFill>
                  <a:latin typeface="Book Antiqua" charset="0"/>
                </a:rPr>
                <a:t>’</a:t>
              </a:r>
              <a:endParaRPr lang="en-US" sz="2000" b="0">
                <a:solidFill>
                  <a:schemeClr val="accent2"/>
                </a:solidFill>
                <a:latin typeface="Book Antiqua" charset="0"/>
              </a:endParaRPr>
            </a:p>
          </p:txBody>
        </p:sp>
      </p:grpSp>
      <p:cxnSp>
        <p:nvCxnSpPr>
          <p:cNvPr id="120842" name="AutoShape 21"/>
          <p:cNvCxnSpPr>
            <a:cxnSpLocks noChangeShapeType="1"/>
            <a:endCxn id="120856" idx="2"/>
          </p:cNvCxnSpPr>
          <p:nvPr/>
        </p:nvCxnSpPr>
        <p:spPr bwMode="auto">
          <a:xfrm rot="5400000" flipH="1">
            <a:off x="3086100" y="914400"/>
            <a:ext cx="457200" cy="28956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0843" name="Group 22"/>
          <p:cNvGrpSpPr>
            <a:grpSpLocks/>
          </p:cNvGrpSpPr>
          <p:nvPr/>
        </p:nvGrpSpPr>
        <p:grpSpPr bwMode="auto">
          <a:xfrm>
            <a:off x="3505200" y="5334000"/>
            <a:ext cx="1676400" cy="533400"/>
            <a:chOff x="864" y="3408"/>
            <a:chExt cx="1056" cy="336"/>
          </a:xfrm>
        </p:grpSpPr>
        <p:sp>
          <p:nvSpPr>
            <p:cNvPr id="120852" name="Rectangle 23"/>
            <p:cNvSpPr>
              <a:spLocks noChangeArrowheads="1"/>
            </p:cNvSpPr>
            <p:nvPr/>
          </p:nvSpPr>
          <p:spPr bwMode="auto">
            <a:xfrm>
              <a:off x="864" y="3408"/>
              <a:ext cx="52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000" b="0">
                  <a:solidFill>
                    <a:schemeClr val="bg1"/>
                  </a:solidFill>
                  <a:cs typeface="Times New Roman" charset="0"/>
                </a:rPr>
                <a:t>movie</a:t>
              </a:r>
            </a:p>
          </p:txBody>
        </p:sp>
        <p:sp>
          <p:nvSpPr>
            <p:cNvPr id="120853" name="Rectangle 24"/>
            <p:cNvSpPr>
              <a:spLocks noChangeArrowheads="1"/>
            </p:cNvSpPr>
            <p:nvPr/>
          </p:nvSpPr>
          <p:spPr bwMode="auto">
            <a:xfrm>
              <a:off x="1392" y="3408"/>
              <a:ext cx="52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000" b="0">
                  <a:solidFill>
                    <a:schemeClr val="bg1"/>
                  </a:solidFill>
                  <a:cs typeface="Times New Roman" charset="0"/>
                </a:rPr>
                <a:t>star</a:t>
              </a:r>
            </a:p>
          </p:txBody>
        </p:sp>
      </p:grpSp>
      <p:sp>
        <p:nvSpPr>
          <p:cNvPr id="120844" name="Text Box 25"/>
          <p:cNvSpPr txBox="1">
            <a:spLocks noChangeArrowheads="1"/>
          </p:cNvSpPr>
          <p:nvPr/>
        </p:nvSpPr>
        <p:spPr bwMode="auto">
          <a:xfrm>
            <a:off x="2743200" y="5348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b="0">
                <a:solidFill>
                  <a:schemeClr val="accent2"/>
                </a:solidFill>
                <a:latin typeface="Book Antiqua" charset="0"/>
              </a:rPr>
              <a:t>A4:</a:t>
            </a:r>
          </a:p>
        </p:txBody>
      </p:sp>
      <p:cxnSp>
        <p:nvCxnSpPr>
          <p:cNvPr id="120845" name="AutoShape 26"/>
          <p:cNvCxnSpPr>
            <a:cxnSpLocks noChangeShapeType="1"/>
            <a:stCxn id="120850" idx="2"/>
            <a:endCxn id="120852" idx="0"/>
          </p:cNvCxnSpPr>
          <p:nvPr/>
        </p:nvCxnSpPr>
        <p:spPr bwMode="auto">
          <a:xfrm rot="5400000">
            <a:off x="3733800" y="5143500"/>
            <a:ext cx="3810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0846" name="Group 27"/>
          <p:cNvGrpSpPr>
            <a:grpSpLocks/>
          </p:cNvGrpSpPr>
          <p:nvPr/>
        </p:nvGrpSpPr>
        <p:grpSpPr bwMode="auto">
          <a:xfrm>
            <a:off x="3505200" y="4419600"/>
            <a:ext cx="1676400" cy="533400"/>
            <a:chOff x="864" y="3408"/>
            <a:chExt cx="1056" cy="336"/>
          </a:xfrm>
        </p:grpSpPr>
        <p:sp>
          <p:nvSpPr>
            <p:cNvPr id="120850" name="Rectangle 28"/>
            <p:cNvSpPr>
              <a:spLocks noChangeArrowheads="1"/>
            </p:cNvSpPr>
            <p:nvPr/>
          </p:nvSpPr>
          <p:spPr bwMode="auto">
            <a:xfrm>
              <a:off x="864" y="3408"/>
              <a:ext cx="52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000" b="0">
                  <a:solidFill>
                    <a:schemeClr val="bg1"/>
                  </a:solidFill>
                  <a:cs typeface="Times New Roman" charset="0"/>
                </a:rPr>
                <a:t>movie</a:t>
              </a:r>
            </a:p>
          </p:txBody>
        </p:sp>
        <p:sp>
          <p:nvSpPr>
            <p:cNvPr id="120851" name="Rectangle 29"/>
            <p:cNvSpPr>
              <a:spLocks noChangeArrowheads="1"/>
            </p:cNvSpPr>
            <p:nvPr/>
          </p:nvSpPr>
          <p:spPr bwMode="auto">
            <a:xfrm>
              <a:off x="1392" y="3408"/>
              <a:ext cx="52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000" b="0">
                  <a:solidFill>
                    <a:schemeClr val="bg1"/>
                  </a:solidFill>
                  <a:cs typeface="Times New Roman" charset="0"/>
                </a:rPr>
                <a:t>star</a:t>
              </a:r>
            </a:p>
          </p:txBody>
        </p:sp>
      </p:grpSp>
      <p:sp>
        <p:nvSpPr>
          <p:cNvPr id="120847" name="Text Box 30"/>
          <p:cNvSpPr txBox="1">
            <a:spLocks noChangeArrowheads="1"/>
          </p:cNvSpPr>
          <p:nvPr/>
        </p:nvSpPr>
        <p:spPr bwMode="auto">
          <a:xfrm>
            <a:off x="2743200" y="4433888"/>
            <a:ext cx="72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b="0">
                <a:solidFill>
                  <a:schemeClr val="accent2"/>
                </a:solidFill>
                <a:latin typeface="Book Antiqua" charset="0"/>
              </a:rPr>
              <a:t>A3:</a:t>
            </a:r>
          </a:p>
        </p:txBody>
      </p:sp>
      <p:cxnSp>
        <p:nvCxnSpPr>
          <p:cNvPr id="120848" name="AutoShape 31"/>
          <p:cNvCxnSpPr>
            <a:cxnSpLocks noChangeShapeType="1"/>
            <a:endCxn id="120853" idx="3"/>
          </p:cNvCxnSpPr>
          <p:nvPr/>
        </p:nvCxnSpPr>
        <p:spPr bwMode="auto">
          <a:xfrm rot="10800000">
            <a:off x="5181600" y="5600700"/>
            <a:ext cx="838200" cy="119063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849" name="Line 32"/>
          <p:cNvSpPr>
            <a:spLocks noChangeShapeType="1"/>
          </p:cNvSpPr>
          <p:nvPr/>
        </p:nvSpPr>
        <p:spPr bwMode="auto">
          <a:xfrm flipV="1">
            <a:off x="4757738" y="2514600"/>
            <a:ext cx="0" cy="1905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185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18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A5F3118A-0816-8848-8C7F-8F24C11573FD}" type="slidenum">
              <a:rPr lang="en-US" sz="1400" b="0"/>
              <a:pPr/>
              <a:t>105</a:t>
            </a:fld>
            <a:endParaRPr lang="en-US" sz="1400" b="0"/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Two degrees:</a:t>
            </a:r>
          </a:p>
        </p:txBody>
      </p:sp>
      <p:cxnSp>
        <p:nvCxnSpPr>
          <p:cNvPr id="121862" name="AutoShape 3"/>
          <p:cNvCxnSpPr>
            <a:cxnSpLocks noChangeShapeType="1"/>
            <a:stCxn id="121875" idx="0"/>
            <a:endCxn id="121886" idx="2"/>
          </p:cNvCxnSpPr>
          <p:nvPr/>
        </p:nvCxnSpPr>
        <p:spPr bwMode="auto">
          <a:xfrm rot="-5400000">
            <a:off x="4572000" y="4229100"/>
            <a:ext cx="3810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863" name="Text Box 4"/>
          <p:cNvSpPr txBox="1">
            <a:spLocks noChangeArrowheads="1"/>
          </p:cNvSpPr>
          <p:nvPr/>
        </p:nvSpPr>
        <p:spPr bwMode="auto">
          <a:xfrm>
            <a:off x="987425" y="161448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b="0">
                <a:solidFill>
                  <a:schemeClr val="accent2"/>
                </a:solidFill>
                <a:latin typeface="Book Antiqua" charset="0"/>
              </a:rPr>
              <a:t>S:</a:t>
            </a:r>
          </a:p>
        </p:txBody>
      </p:sp>
      <p:grpSp>
        <p:nvGrpSpPr>
          <p:cNvPr id="121864" name="Group 5"/>
          <p:cNvGrpSpPr>
            <a:grpSpLocks/>
          </p:cNvGrpSpPr>
          <p:nvPr/>
        </p:nvGrpSpPr>
        <p:grpSpPr bwMode="auto">
          <a:xfrm>
            <a:off x="1447800" y="1600200"/>
            <a:ext cx="1676400" cy="533400"/>
            <a:chOff x="864" y="3408"/>
            <a:chExt cx="1056" cy="336"/>
          </a:xfrm>
        </p:grpSpPr>
        <p:sp>
          <p:nvSpPr>
            <p:cNvPr id="121889" name="Rectangle 6"/>
            <p:cNvSpPr>
              <a:spLocks noChangeArrowheads="1"/>
            </p:cNvSpPr>
            <p:nvPr/>
          </p:nvSpPr>
          <p:spPr bwMode="auto">
            <a:xfrm>
              <a:off x="864" y="3408"/>
              <a:ext cx="52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000" b="0">
                  <a:solidFill>
                    <a:schemeClr val="bg1"/>
                  </a:solidFill>
                  <a:cs typeface="Times New Roman" charset="0"/>
                </a:rPr>
                <a:t>name</a:t>
              </a:r>
            </a:p>
          </p:txBody>
        </p:sp>
        <p:sp>
          <p:nvSpPr>
            <p:cNvPr id="121890" name="Rectangle 7"/>
            <p:cNvSpPr>
              <a:spLocks noChangeArrowheads="1"/>
            </p:cNvSpPr>
            <p:nvPr/>
          </p:nvSpPr>
          <p:spPr bwMode="auto">
            <a:xfrm>
              <a:off x="1392" y="3408"/>
              <a:ext cx="52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000" b="0">
                  <a:solidFill>
                    <a:schemeClr val="bg1"/>
                  </a:solidFill>
                  <a:cs typeface="Times New Roman" charset="0"/>
                </a:rPr>
                <a:t>…</a:t>
              </a:r>
            </a:p>
          </p:txBody>
        </p:sp>
      </p:grpSp>
      <p:grpSp>
        <p:nvGrpSpPr>
          <p:cNvPr id="121865" name="Group 8"/>
          <p:cNvGrpSpPr>
            <a:grpSpLocks/>
          </p:cNvGrpSpPr>
          <p:nvPr/>
        </p:nvGrpSpPr>
        <p:grpSpPr bwMode="auto">
          <a:xfrm>
            <a:off x="6019800" y="4886325"/>
            <a:ext cx="2132013" cy="1666875"/>
            <a:chOff x="3792" y="3270"/>
            <a:chExt cx="1343" cy="1050"/>
          </a:xfrm>
        </p:grpSpPr>
        <p:pic>
          <p:nvPicPr>
            <p:cNvPr id="121887" name="Picture 9" descr="ba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3270"/>
              <a:ext cx="732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888" name="Text Box 10"/>
            <p:cNvSpPr txBox="1">
              <a:spLocks noChangeArrowheads="1"/>
            </p:cNvSpPr>
            <p:nvPr/>
          </p:nvSpPr>
          <p:spPr bwMode="auto">
            <a:xfrm>
              <a:off x="4502" y="3806"/>
              <a:ext cx="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ja-JP" altLang="en-US" sz="2000" b="0">
                  <a:solidFill>
                    <a:schemeClr val="accent2"/>
                  </a:solidFill>
                  <a:latin typeface="Book Antiqua" charset="0"/>
                </a:rPr>
                <a:t>‘</a:t>
              </a:r>
              <a:r>
                <a:rPr lang="en-US" sz="2000" b="0">
                  <a:solidFill>
                    <a:schemeClr val="accent2"/>
                  </a:solidFill>
                  <a:latin typeface="Book Antiqua" charset="0"/>
                </a:rPr>
                <a:t>Bacon</a:t>
              </a:r>
              <a:r>
                <a:rPr lang="ja-JP" altLang="en-US" sz="2000" b="0">
                  <a:solidFill>
                    <a:schemeClr val="accent2"/>
                  </a:solidFill>
                  <a:latin typeface="Book Antiqua" charset="0"/>
                </a:rPr>
                <a:t>’</a:t>
              </a:r>
              <a:endParaRPr lang="en-US" sz="2000" b="0">
                <a:solidFill>
                  <a:schemeClr val="accent2"/>
                </a:solidFill>
                <a:latin typeface="Book Antiqua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43200" y="2590800"/>
            <a:ext cx="2438400" cy="1447800"/>
            <a:chOff x="1728" y="1632"/>
            <a:chExt cx="1536" cy="912"/>
          </a:xfrm>
        </p:grpSpPr>
        <p:grpSp>
          <p:nvGrpSpPr>
            <p:cNvPr id="121878" name="Group 12"/>
            <p:cNvGrpSpPr>
              <a:grpSpLocks/>
            </p:cNvGrpSpPr>
            <p:nvPr/>
          </p:nvGrpSpPr>
          <p:grpSpPr bwMode="auto">
            <a:xfrm>
              <a:off x="2208" y="2208"/>
              <a:ext cx="1056" cy="336"/>
              <a:chOff x="864" y="3408"/>
              <a:chExt cx="1056" cy="336"/>
            </a:xfrm>
          </p:grpSpPr>
          <p:sp>
            <p:nvSpPr>
              <p:cNvPr id="121885" name="Rectangle 13"/>
              <p:cNvSpPr>
                <a:spLocks noChangeArrowheads="1"/>
              </p:cNvSpPr>
              <p:nvPr/>
            </p:nvSpPr>
            <p:spPr bwMode="auto">
              <a:xfrm>
                <a:off x="864" y="3408"/>
                <a:ext cx="528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2000" b="0">
                    <a:solidFill>
                      <a:schemeClr val="bg1"/>
                    </a:solidFill>
                    <a:cs typeface="Times New Roman" charset="0"/>
                  </a:rPr>
                  <a:t>movie</a:t>
                </a:r>
              </a:p>
            </p:txBody>
          </p:sp>
          <p:sp>
            <p:nvSpPr>
              <p:cNvPr id="121886" name="Rectangle 14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528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2000" b="0">
                    <a:solidFill>
                      <a:schemeClr val="bg1"/>
                    </a:solidFill>
                    <a:cs typeface="Times New Roman" charset="0"/>
                  </a:rPr>
                  <a:t>star</a:t>
                </a:r>
              </a:p>
            </p:txBody>
          </p:sp>
        </p:grpSp>
        <p:sp>
          <p:nvSpPr>
            <p:cNvPr id="121879" name="Text Box 15"/>
            <p:cNvSpPr txBox="1">
              <a:spLocks noChangeArrowheads="1"/>
            </p:cNvSpPr>
            <p:nvPr/>
          </p:nvSpPr>
          <p:spPr bwMode="auto">
            <a:xfrm>
              <a:off x="1728" y="2217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 b="0">
                  <a:solidFill>
                    <a:schemeClr val="accent2"/>
                  </a:solidFill>
                  <a:latin typeface="Book Antiqua" charset="0"/>
                </a:rPr>
                <a:t>A2:</a:t>
              </a:r>
            </a:p>
          </p:txBody>
        </p:sp>
        <p:cxnSp>
          <p:nvCxnSpPr>
            <p:cNvPr id="121880" name="AutoShape 16"/>
            <p:cNvCxnSpPr>
              <a:cxnSpLocks noChangeShapeType="1"/>
              <a:stCxn id="121883" idx="2"/>
              <a:endCxn id="121885" idx="0"/>
            </p:cNvCxnSpPr>
            <p:nvPr/>
          </p:nvCxnSpPr>
          <p:spPr bwMode="auto">
            <a:xfrm rot="5400000">
              <a:off x="2352" y="2088"/>
              <a:ext cx="24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1881" name="Group 17"/>
            <p:cNvGrpSpPr>
              <a:grpSpLocks/>
            </p:cNvGrpSpPr>
            <p:nvPr/>
          </p:nvGrpSpPr>
          <p:grpSpPr bwMode="auto">
            <a:xfrm>
              <a:off x="2208" y="1632"/>
              <a:ext cx="1056" cy="336"/>
              <a:chOff x="864" y="3408"/>
              <a:chExt cx="1056" cy="336"/>
            </a:xfrm>
          </p:grpSpPr>
          <p:sp>
            <p:nvSpPr>
              <p:cNvPr id="121883" name="Rectangle 18"/>
              <p:cNvSpPr>
                <a:spLocks noChangeArrowheads="1"/>
              </p:cNvSpPr>
              <p:nvPr/>
            </p:nvSpPr>
            <p:spPr bwMode="auto">
              <a:xfrm>
                <a:off x="864" y="3408"/>
                <a:ext cx="528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2000" b="0">
                    <a:solidFill>
                      <a:schemeClr val="bg1"/>
                    </a:solidFill>
                    <a:cs typeface="Times New Roman" charset="0"/>
                  </a:rPr>
                  <a:t>movie</a:t>
                </a:r>
              </a:p>
            </p:txBody>
          </p:sp>
          <p:sp>
            <p:nvSpPr>
              <p:cNvPr id="121884" name="Rectangle 19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528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2000" b="0">
                    <a:solidFill>
                      <a:schemeClr val="bg1"/>
                    </a:solidFill>
                    <a:cs typeface="Times New Roman" charset="0"/>
                  </a:rPr>
                  <a:t>star</a:t>
                </a:r>
              </a:p>
            </p:txBody>
          </p:sp>
        </p:grpSp>
        <p:sp>
          <p:nvSpPr>
            <p:cNvPr id="121882" name="Text Box 20"/>
            <p:cNvSpPr txBox="1">
              <a:spLocks noChangeArrowheads="1"/>
            </p:cNvSpPr>
            <p:nvPr/>
          </p:nvSpPr>
          <p:spPr bwMode="auto">
            <a:xfrm>
              <a:off x="1862" y="1641"/>
              <a:ext cx="3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 b="0">
                  <a:solidFill>
                    <a:schemeClr val="accent2"/>
                  </a:solidFill>
                  <a:latin typeface="Book Antiqua" charset="0"/>
                </a:rPr>
                <a:t>A:</a:t>
              </a:r>
            </a:p>
          </p:txBody>
        </p:sp>
      </p:grpSp>
      <p:cxnSp>
        <p:nvCxnSpPr>
          <p:cNvPr id="121867" name="AutoShape 21"/>
          <p:cNvCxnSpPr>
            <a:cxnSpLocks noChangeShapeType="1"/>
            <a:stCxn id="121884" idx="0"/>
            <a:endCxn id="121889" idx="2"/>
          </p:cNvCxnSpPr>
          <p:nvPr/>
        </p:nvCxnSpPr>
        <p:spPr bwMode="auto">
          <a:xfrm rot="5400000" flipH="1">
            <a:off x="3086100" y="914400"/>
            <a:ext cx="457200" cy="28956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1868" name="Group 22"/>
          <p:cNvGrpSpPr>
            <a:grpSpLocks/>
          </p:cNvGrpSpPr>
          <p:nvPr/>
        </p:nvGrpSpPr>
        <p:grpSpPr bwMode="auto">
          <a:xfrm>
            <a:off x="3505200" y="5334000"/>
            <a:ext cx="1676400" cy="533400"/>
            <a:chOff x="864" y="3408"/>
            <a:chExt cx="1056" cy="336"/>
          </a:xfrm>
        </p:grpSpPr>
        <p:sp>
          <p:nvSpPr>
            <p:cNvPr id="121876" name="Rectangle 23"/>
            <p:cNvSpPr>
              <a:spLocks noChangeArrowheads="1"/>
            </p:cNvSpPr>
            <p:nvPr/>
          </p:nvSpPr>
          <p:spPr bwMode="auto">
            <a:xfrm>
              <a:off x="864" y="3408"/>
              <a:ext cx="52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000" b="0">
                  <a:solidFill>
                    <a:schemeClr val="bg1"/>
                  </a:solidFill>
                  <a:cs typeface="Times New Roman" charset="0"/>
                </a:rPr>
                <a:t>movie</a:t>
              </a:r>
            </a:p>
          </p:txBody>
        </p:sp>
        <p:sp>
          <p:nvSpPr>
            <p:cNvPr id="121877" name="Rectangle 24"/>
            <p:cNvSpPr>
              <a:spLocks noChangeArrowheads="1"/>
            </p:cNvSpPr>
            <p:nvPr/>
          </p:nvSpPr>
          <p:spPr bwMode="auto">
            <a:xfrm>
              <a:off x="1392" y="3408"/>
              <a:ext cx="52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000" b="0">
                  <a:solidFill>
                    <a:schemeClr val="bg1"/>
                  </a:solidFill>
                  <a:cs typeface="Times New Roman" charset="0"/>
                </a:rPr>
                <a:t>star</a:t>
              </a:r>
            </a:p>
          </p:txBody>
        </p:sp>
      </p:grpSp>
      <p:sp>
        <p:nvSpPr>
          <p:cNvPr id="121869" name="Text Box 25"/>
          <p:cNvSpPr txBox="1">
            <a:spLocks noChangeArrowheads="1"/>
          </p:cNvSpPr>
          <p:nvPr/>
        </p:nvSpPr>
        <p:spPr bwMode="auto">
          <a:xfrm>
            <a:off x="2743200" y="5348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b="0">
                <a:solidFill>
                  <a:schemeClr val="accent2"/>
                </a:solidFill>
                <a:latin typeface="Book Antiqua" charset="0"/>
              </a:rPr>
              <a:t>A4:</a:t>
            </a:r>
          </a:p>
        </p:txBody>
      </p:sp>
      <p:cxnSp>
        <p:nvCxnSpPr>
          <p:cNvPr id="121870" name="AutoShape 26"/>
          <p:cNvCxnSpPr>
            <a:cxnSpLocks noChangeShapeType="1"/>
            <a:stCxn id="121874" idx="2"/>
            <a:endCxn id="121876" idx="0"/>
          </p:cNvCxnSpPr>
          <p:nvPr/>
        </p:nvCxnSpPr>
        <p:spPr bwMode="auto">
          <a:xfrm rot="5400000">
            <a:off x="3733800" y="5143500"/>
            <a:ext cx="3810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1871" name="Group 27"/>
          <p:cNvGrpSpPr>
            <a:grpSpLocks/>
          </p:cNvGrpSpPr>
          <p:nvPr/>
        </p:nvGrpSpPr>
        <p:grpSpPr bwMode="auto">
          <a:xfrm>
            <a:off x="3505200" y="4419600"/>
            <a:ext cx="1676400" cy="533400"/>
            <a:chOff x="864" y="3408"/>
            <a:chExt cx="1056" cy="336"/>
          </a:xfrm>
        </p:grpSpPr>
        <p:sp>
          <p:nvSpPr>
            <p:cNvPr id="121874" name="Rectangle 28"/>
            <p:cNvSpPr>
              <a:spLocks noChangeArrowheads="1"/>
            </p:cNvSpPr>
            <p:nvPr/>
          </p:nvSpPr>
          <p:spPr bwMode="auto">
            <a:xfrm>
              <a:off x="864" y="3408"/>
              <a:ext cx="52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000" b="0">
                  <a:solidFill>
                    <a:schemeClr val="bg1"/>
                  </a:solidFill>
                  <a:cs typeface="Times New Roman" charset="0"/>
                </a:rPr>
                <a:t>movie</a:t>
              </a:r>
            </a:p>
          </p:txBody>
        </p:sp>
        <p:sp>
          <p:nvSpPr>
            <p:cNvPr id="121875" name="Rectangle 29"/>
            <p:cNvSpPr>
              <a:spLocks noChangeArrowheads="1"/>
            </p:cNvSpPr>
            <p:nvPr/>
          </p:nvSpPr>
          <p:spPr bwMode="auto">
            <a:xfrm>
              <a:off x="1392" y="3408"/>
              <a:ext cx="52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000" b="0">
                  <a:solidFill>
                    <a:schemeClr val="bg1"/>
                  </a:solidFill>
                  <a:cs typeface="Times New Roman" charset="0"/>
                </a:rPr>
                <a:t>star</a:t>
              </a:r>
            </a:p>
          </p:txBody>
        </p:sp>
      </p:grpSp>
      <p:sp>
        <p:nvSpPr>
          <p:cNvPr id="121872" name="Text Box 30"/>
          <p:cNvSpPr txBox="1">
            <a:spLocks noChangeArrowheads="1"/>
          </p:cNvSpPr>
          <p:nvPr/>
        </p:nvSpPr>
        <p:spPr bwMode="auto">
          <a:xfrm>
            <a:off x="2743200" y="4433888"/>
            <a:ext cx="72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b="0">
                <a:solidFill>
                  <a:schemeClr val="accent2"/>
                </a:solidFill>
                <a:latin typeface="Book Antiqua" charset="0"/>
              </a:rPr>
              <a:t>A3:</a:t>
            </a:r>
          </a:p>
        </p:txBody>
      </p:sp>
      <p:cxnSp>
        <p:nvCxnSpPr>
          <p:cNvPr id="121873" name="AutoShape 31"/>
          <p:cNvCxnSpPr>
            <a:cxnSpLocks noChangeShapeType="1"/>
            <a:endCxn id="121877" idx="3"/>
          </p:cNvCxnSpPr>
          <p:nvPr/>
        </p:nvCxnSpPr>
        <p:spPr bwMode="auto">
          <a:xfrm rot="10800000">
            <a:off x="5181600" y="5600700"/>
            <a:ext cx="838200" cy="119063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288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28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2B60EAA7-B17F-5948-8E16-AF62F7BABA4F}" type="slidenum">
              <a:rPr lang="en-US" sz="1400" b="0"/>
              <a:pPr/>
              <a:t>106</a:t>
            </a:fld>
            <a:endParaRPr lang="en-US" sz="1400" b="0"/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-127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Answers …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noFill/>
        </p:spPr>
        <p:txBody>
          <a:bodyPr lIns="92075" tIns="46038" rIns="92075" bIns="46038"/>
          <a:lstStyle/>
          <a:p>
            <a:pPr marL="457200" indent="-457200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Stars connected to K. Bacon via </a:t>
            </a:r>
            <a:r>
              <a:rPr lang="en-US" u="sng">
                <a:latin typeface="Times New Roman" charset="0"/>
                <a:ea typeface="ＭＳ Ｐゴシック" charset="0"/>
                <a:cs typeface="ＭＳ Ｐゴシック" charset="0"/>
              </a:rPr>
              <a:t>any number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films</a:t>
            </a:r>
          </a:p>
          <a:p>
            <a:pPr marL="457200" indent="-457200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838200" y="3048000"/>
            <a:ext cx="8077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600" b="0">
                <a:solidFill>
                  <a:schemeClr val="tx2"/>
                </a:solidFill>
                <a:sym typeface="Symbol" charset="0"/>
              </a:rPr>
              <a:t>Sorry</a:t>
            </a:r>
            <a:r>
              <a:rPr lang="en-US" sz="3600" b="0">
                <a:sym typeface="Symbol" charset="0"/>
              </a:rPr>
              <a:t> … that was a </a:t>
            </a:r>
            <a:r>
              <a:rPr lang="en-US" sz="3600" b="0">
                <a:solidFill>
                  <a:schemeClr val="tx2"/>
                </a:solidFill>
                <a:sym typeface="Symbol" charset="0"/>
              </a:rPr>
              <a:t>trick question</a:t>
            </a:r>
            <a:endParaRPr lang="en-US" sz="3600" b="0">
              <a:solidFill>
                <a:srgbClr val="CC0000"/>
              </a:solidFill>
              <a:sym typeface="Symbo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u="sng">
                <a:sym typeface="Symbol" charset="0"/>
              </a:rPr>
              <a:t>Not expressible</a:t>
            </a:r>
            <a:r>
              <a:rPr lang="en-US" sz="2800" b="0">
                <a:sym typeface="Symbol" charset="0"/>
              </a:rPr>
              <a:t> in relational calculus!!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b="0">
              <a:sym typeface="Symbo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600" b="0">
                <a:solidFill>
                  <a:schemeClr val="tx2"/>
                </a:solidFill>
                <a:sym typeface="Symbol" charset="0"/>
              </a:rPr>
              <a:t>What about in relational algebra?</a:t>
            </a:r>
            <a:endParaRPr lang="en-US" sz="3600" b="0">
              <a:solidFill>
                <a:schemeClr val="accent2"/>
              </a:solidFill>
              <a:sym typeface="Symbo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/>
              <a:t>No – RA, RTC, RDC are equivalent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390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39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AEFE317F-E817-B44D-9FB1-33DF7A7416C3}" type="slidenum">
              <a:rPr lang="en-US" sz="1400" b="0"/>
              <a:pPr/>
              <a:t>107</a:t>
            </a:fld>
            <a:endParaRPr lang="en-US" sz="1400" b="0"/>
          </a:p>
        </p:txBody>
      </p:sp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Expressive Power</a:t>
            </a:r>
          </a:p>
        </p:txBody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2672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Expressive Power (Theorem due to Codd):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Every query that can be expressed in relational algebra can be expressed as a safe query in RDC / RTC;       the converse is also true.</a:t>
            </a:r>
          </a:p>
          <a:p>
            <a:pPr lvl="1"/>
            <a:endParaRPr lang="en-US">
              <a:latin typeface="Times New Roman" charset="0"/>
              <a:ea typeface="ＭＳ Ｐゴシック" charset="0"/>
            </a:endParaRPr>
          </a:p>
          <a:p>
            <a:r>
              <a:rPr lang="en-US" i="1" u="sng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Relational Completeness</a:t>
            </a:r>
            <a:r>
              <a:rPr lang="en-US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  <a:r>
              <a:rPr lang="en-US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  <a:p>
            <a:pPr lvl="1"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Query language (e.g., SQL) can express every query that is expressible in relational algebra/calculus.  </a:t>
            </a:r>
          </a:p>
          <a:p>
            <a:pPr lvl="1"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(actually, SQL is more powerful, as we will see…)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595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59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3DD4C138-97E4-7444-9CA3-95789A5FA601}" type="slidenum">
              <a:rPr lang="en-US" sz="1400" b="0"/>
              <a:pPr/>
              <a:t>108</a:t>
            </a:fld>
            <a:endParaRPr lang="en-US" sz="1400" b="0"/>
          </a:p>
        </p:txBody>
      </p:sp>
      <p:sp>
        <p:nvSpPr>
          <p:cNvPr id="1259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91600" cy="52578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relational model has rigorously defined query languages — simple and powerful.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Relational algebra is more operational/</a:t>
            </a:r>
            <a:r>
              <a:rPr lang="en-US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procedural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useful as internal representation for query evaluation plans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Relational calculus is </a:t>
            </a:r>
            <a:r>
              <a:rPr lang="en-US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declarative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users define queries in terms of what they want, not in terms of how to compute it.</a:t>
            </a:r>
            <a:endParaRPr lang="en-US">
              <a:solidFill>
                <a:schemeClr val="accent2"/>
              </a:solidFill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800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280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7E821AFF-5F56-9742-B5EC-A7CC82236E05}" type="slidenum">
              <a:rPr lang="en-US" sz="1400" b="0"/>
              <a:pPr/>
              <a:t>109</a:t>
            </a:fld>
            <a:endParaRPr lang="en-US" sz="1400" b="0"/>
          </a:p>
        </p:txBody>
      </p:sp>
      <p:sp>
        <p:nvSpPr>
          <p:cNvPr id="1280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Summary - cnt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91600" cy="52578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Several ways of expressing a given query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a </a:t>
            </a:r>
            <a:r>
              <a:rPr lang="en-US" i="1">
                <a:latin typeface="Times New Roman" charset="0"/>
                <a:ea typeface="ＭＳ Ｐゴシック" charset="0"/>
              </a:rPr>
              <a:t>query</a:t>
            </a:r>
            <a:r>
              <a:rPr lang="en-US">
                <a:latin typeface="Times New Roman" charset="0"/>
                <a:ea typeface="ＭＳ Ｐゴシック" charset="0"/>
              </a:rPr>
              <a:t> </a:t>
            </a:r>
            <a:r>
              <a:rPr lang="en-US" i="1">
                <a:latin typeface="Times New Roman" charset="0"/>
                <a:ea typeface="ＭＳ Ｐゴシック" charset="0"/>
              </a:rPr>
              <a:t>optimizer</a:t>
            </a:r>
            <a:r>
              <a:rPr lang="en-US">
                <a:latin typeface="Times New Roman" charset="0"/>
                <a:ea typeface="ＭＳ Ｐゴシック" charset="0"/>
              </a:rPr>
              <a:t> chooses best plan.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Algebra and safe calculus: same </a:t>
            </a:r>
            <a:r>
              <a:rPr lang="en-US" i="1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expressive</a:t>
            </a:r>
            <a:r>
              <a:rPr lang="en-US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power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=&gt; </a:t>
            </a:r>
            <a:r>
              <a:rPr lang="en-US" i="1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relational completeness</a:t>
            </a:r>
            <a:r>
              <a:rPr lang="en-US" i="1">
                <a:latin typeface="Times New Roman" charset="0"/>
                <a:ea typeface="ＭＳ Ｐゴシック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7A4EB03D-6C0A-454A-A786-65B23BFF424D}" type="slidenum">
              <a:rPr lang="en-US" sz="1400" b="0"/>
              <a:pPr/>
              <a:t>11</a:t>
            </a:fld>
            <a:endParaRPr lang="en-US" sz="1400" b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Solution: rel. calculus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>
                <a:latin typeface="Times New Roman" charset="0"/>
                <a:ea typeface="ＭＳ Ｐゴシック" charset="0"/>
              </a:rPr>
              <a:t>describes </a:t>
            </a:r>
            <a:r>
              <a:rPr lang="en-US">
                <a:solidFill>
                  <a:srgbClr val="FF3300"/>
                </a:solidFill>
                <a:latin typeface="Times New Roman" charset="0"/>
                <a:ea typeface="ＭＳ Ｐゴシック" charset="0"/>
              </a:rPr>
              <a:t>what</a:t>
            </a:r>
            <a:r>
              <a:rPr lang="en-US">
                <a:latin typeface="Times New Roman" charset="0"/>
                <a:ea typeface="ＭＳ Ｐゴシック" charset="0"/>
              </a:rPr>
              <a:t> we want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two equivalent flavors: </a:t>
            </a:r>
            <a:r>
              <a:rPr lang="ja-JP" altLang="en-US">
                <a:latin typeface="Times New Roman" charset="0"/>
                <a:ea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</a:rPr>
              <a:t>tuple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</a:rPr>
              <a:t> and </a:t>
            </a:r>
            <a:r>
              <a:rPr lang="ja-JP" altLang="en-US">
                <a:latin typeface="Times New Roman" charset="0"/>
                <a:ea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</a:rPr>
              <a:t>domain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</a:rPr>
              <a:t> calculus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basis for SQL and QBE, resp.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Useful for proofs (see query optimization, later)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9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EA025BD2-1B9E-EB40-AC0E-2A6F40332AC2}" type="slidenum">
              <a:rPr lang="en-US" sz="1400" b="0"/>
              <a:pPr/>
              <a:t>12</a:t>
            </a:fld>
            <a:endParaRPr lang="en-US" sz="1400" b="0"/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Rel. tuple calculus (RTC)</a:t>
            </a:r>
          </a:p>
        </p:txBody>
      </p:sp>
      <p:sp>
        <p:nvSpPr>
          <p:cNvPr id="235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762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first order logic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352800" y="3048000"/>
          <a:ext cx="18875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9" name="Equation" r:id="rId3" imgW="990360" imgH="228600" progId="Equation.3">
                  <p:embed/>
                </p:oleObj>
              </mc:Choice>
              <mc:Fallback>
                <p:oleObj name="Equation" r:id="rId3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18875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971800" y="4800600"/>
          <a:ext cx="25415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0" name="Equation" r:id="rId5" imgW="1333440" imgH="228600" progId="Equation.3">
                  <p:embed/>
                </p:oleObj>
              </mc:Choice>
              <mc:Fallback>
                <p:oleObj name="Equation" r:id="rId5" imgW="1333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00600"/>
                        <a:ext cx="25415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6"/>
          <p:cNvSpPr>
            <a:spLocks noChangeArrowheads="1"/>
          </p:cNvSpPr>
          <p:nvPr/>
        </p:nvSpPr>
        <p:spPr bwMode="auto">
          <a:xfrm>
            <a:off x="762000" y="37338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ja-JP" altLang="en-US" b="0"/>
              <a:t>‘</a:t>
            </a:r>
            <a:r>
              <a:rPr lang="en-US" b="0"/>
              <a:t>Give me tuples </a:t>
            </a:r>
            <a:r>
              <a:rPr lang="ja-JP" altLang="en-US" b="0"/>
              <a:t>‘</a:t>
            </a:r>
            <a:r>
              <a:rPr lang="en-US" b="0"/>
              <a:t>t</a:t>
            </a:r>
            <a:r>
              <a:rPr lang="ja-JP" altLang="en-US" b="0"/>
              <a:t>’</a:t>
            </a:r>
            <a:r>
              <a:rPr lang="en-US" b="0"/>
              <a:t>, satisfying predicate P - eg: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50BBFE5D-86E5-2547-AB00-C0F64B1ED4F6}" type="slidenum">
              <a:rPr lang="en-US" sz="1400" b="0"/>
              <a:pPr/>
              <a:t>13</a:t>
            </a:fld>
            <a:endParaRPr lang="en-US" sz="1400" b="0"/>
          </a:p>
        </p:txBody>
      </p:sp>
      <p:sp>
        <p:nvSpPr>
          <p:cNvPr id="245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Details</a:t>
            </a:r>
          </a:p>
        </p:txBody>
      </p:sp>
      <p:sp>
        <p:nvSpPr>
          <p:cNvPr id="245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symbols allowed:</a:t>
            </a: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quantifiers   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470150" y="2565400"/>
          <a:ext cx="3652838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3" name="Equation" r:id="rId3" imgW="1917360" imgH="736560" progId="Equation.3">
                  <p:embed/>
                </p:oleObj>
              </mc:Choice>
              <mc:Fallback>
                <p:oleObj name="Equation" r:id="rId3" imgW="19173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565400"/>
                        <a:ext cx="3652838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581400" y="4495800"/>
          <a:ext cx="8715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4" name="Equation" r:id="rId5" imgW="457200" imgH="228600" progId="Equation.3">
                  <p:embed/>
                </p:oleObj>
              </mc:Choice>
              <mc:Fallback>
                <p:oleObj name="Equation" r:id="rId5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95800"/>
                        <a:ext cx="8715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0FA96DA0-87AD-CF4B-ACD5-CE25B833EC08}" type="slidenum">
              <a:rPr lang="en-US" sz="1400" b="0"/>
              <a:pPr/>
              <a:t>14</a:t>
            </a:fld>
            <a:endParaRPr lang="en-US" sz="1400" b="0"/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Specifically</a:t>
            </a:r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Atom</a:t>
            </a: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413125" y="2663825"/>
          <a:ext cx="17653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9" name="Equation" r:id="rId3" imgW="927000" imgH="634680" progId="Equation.3">
                  <p:embed/>
                </p:oleObj>
              </mc:Choice>
              <mc:Fallback>
                <p:oleObj name="Equation" r:id="rId3" imgW="9270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2663825"/>
                        <a:ext cx="176530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41ADC019-7C80-404C-BAC2-FAA59022234A}" type="slidenum">
              <a:rPr lang="en-US" sz="1400" b="0"/>
              <a:pPr/>
              <a:t>15</a:t>
            </a:fld>
            <a:endParaRPr lang="en-US" sz="1400" b="0"/>
          </a:p>
        </p:txBody>
      </p:sp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Specifically</a:t>
            </a:r>
          </a:p>
        </p:txBody>
      </p:sp>
      <p:sp>
        <p:nvSpPr>
          <p:cNvPr id="266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Formula: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atom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if  P1, P2 are formulas, so are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if P(s) is a formula, so are </a:t>
            </a: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5822950" y="3098800"/>
          <a:ext cx="26114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1" name="Equation" r:id="rId3" imgW="1371600" imgH="215640" progId="Equation.3">
                  <p:embed/>
                </p:oleObj>
              </mc:Choice>
              <mc:Fallback>
                <p:oleObj name="Equation" r:id="rId3" imgW="1371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3098800"/>
                        <a:ext cx="26114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486400" y="3708400"/>
          <a:ext cx="13065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2" name="Equation" r:id="rId5" imgW="685800" imgH="495000" progId="Equation.3">
                  <p:embed/>
                </p:oleObj>
              </mc:Choice>
              <mc:Fallback>
                <p:oleObj name="Equation" r:id="rId5" imgW="6858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708400"/>
                        <a:ext cx="13065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765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76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0F77E09-43E1-D54B-AA8A-41CA7C893176}" type="slidenum">
              <a:rPr lang="en-US" sz="1400" b="0"/>
              <a:pPr/>
              <a:t>16</a:t>
            </a:fld>
            <a:endParaRPr lang="en-US" sz="1400" b="0"/>
          </a:p>
        </p:txBody>
      </p:sp>
      <p:sp>
        <p:nvSpPr>
          <p:cNvPr id="276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Specifically</a:t>
            </a:r>
          </a:p>
        </p:txBody>
      </p:sp>
      <p:sp>
        <p:nvSpPr>
          <p:cNvPr id="276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Reminders: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DeMorgan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implication: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double negation:</a:t>
            </a: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371600" y="4241800"/>
          <a:ext cx="6934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3" name="Equation" r:id="rId3" imgW="3111480" imgH="203040" progId="Equation.3">
                  <p:embed/>
                </p:oleObj>
              </mc:Choice>
              <mc:Fallback>
                <p:oleObj name="Equation" r:id="rId3" imgW="3111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41800"/>
                        <a:ext cx="6934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61151"/>
              </p:ext>
            </p:extLst>
          </p:nvPr>
        </p:nvGraphicFramePr>
        <p:xfrm>
          <a:off x="3581400" y="1981200"/>
          <a:ext cx="35321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4" name="Equation" r:id="rId5" imgW="1854000" imgH="228600" progId="Equation.3">
                  <p:embed/>
                </p:oleObj>
              </mc:Choice>
              <mc:Fallback>
                <p:oleObj name="Equation" r:id="rId5" imgW="1854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81200"/>
                        <a:ext cx="35321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70569"/>
              </p:ext>
            </p:extLst>
          </p:nvPr>
        </p:nvGraphicFramePr>
        <p:xfrm>
          <a:off x="3581400" y="2514600"/>
          <a:ext cx="29527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5" name="Equation" r:id="rId7" imgW="1549080" imgH="228600" progId="Equation.3">
                  <p:embed/>
                </p:oleObj>
              </mc:Choice>
              <mc:Fallback>
                <p:oleObj name="Equation" r:id="rId7" imgW="1549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14600"/>
                        <a:ext cx="29527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1447800" y="4841875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ja-JP" altLang="en-US"/>
              <a:t>‘</a:t>
            </a:r>
            <a:r>
              <a:rPr lang="en-US"/>
              <a:t>every human is mortal : no human is immortal</a:t>
            </a:r>
            <a:r>
              <a:rPr lang="ja-JP" altLang="en-US"/>
              <a:t>’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86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86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7B8A54A4-1716-9B4F-A234-6BF5B9878DB8}" type="slidenum">
              <a:rPr lang="en-US" sz="1400" b="0"/>
              <a:pPr/>
              <a:t>17</a:t>
            </a:fld>
            <a:endParaRPr lang="en-US" sz="1400" b="0"/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Mini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-U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db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685800" y="22098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7" name="Worksheet" r:id="rId3" imgW="4572369" imgH="1533754" progId="Excel.Sheet.8">
                  <p:embed/>
                </p:oleObj>
              </mc:Choice>
              <mc:Fallback>
                <p:oleObj name="Worksheet" r:id="rId3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410200" y="2093913"/>
          <a:ext cx="3186113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8" name="Worksheet" r:id="rId5" imgW="3057901" imgH="1514856" progId="Excel.Sheet.8">
                  <p:embed/>
                </p:oleObj>
              </mc:Choice>
              <mc:Fallback>
                <p:oleObj name="Worksheet" r:id="rId5" imgW="3057901" imgH="15148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93913"/>
                        <a:ext cx="3186113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971800" y="4267200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9" name="Worksheet" r:id="rId7" imgW="2914849" imgH="1429207" progId="Excel.Sheet.8">
                  <p:embed/>
                </p:oleObj>
              </mc:Choice>
              <mc:Fallback>
                <p:oleObj name="Worksheet" r:id="rId7" imgW="2914849" imgH="14292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E8BA15D1-201C-6342-9E42-AB16C909BD2C}" type="slidenum">
              <a:rPr lang="en-US" sz="1400" b="0"/>
              <a:pPr/>
              <a:t>18</a:t>
            </a:fld>
            <a:endParaRPr lang="en-US" sz="1400" b="0"/>
          </a:p>
        </p:txBody>
      </p:sp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762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all student records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359025" y="3200400"/>
          <a:ext cx="3435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5" name="Equation" r:id="rId3" imgW="1333440" imgH="228600" progId="Equation.3">
                  <p:embed/>
                </p:oleObj>
              </mc:Choice>
              <mc:Fallback>
                <p:oleObj name="Equation" r:id="rId3" imgW="1333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3200400"/>
                        <a:ext cx="34353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Line 5"/>
          <p:cNvSpPr>
            <a:spLocks noChangeShapeType="1"/>
          </p:cNvSpPr>
          <p:nvPr/>
        </p:nvSpPr>
        <p:spPr bwMode="auto">
          <a:xfrm flipV="1">
            <a:off x="2133600" y="3657600"/>
            <a:ext cx="457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5" name="Text Box 6"/>
          <p:cNvSpPr txBox="1">
            <a:spLocks noChangeArrowheads="1"/>
          </p:cNvSpPr>
          <p:nvPr/>
        </p:nvSpPr>
        <p:spPr bwMode="auto">
          <a:xfrm>
            <a:off x="1371600" y="4724400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output tuple</a:t>
            </a:r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 flipH="1" flipV="1">
            <a:off x="3048000" y="3733800"/>
            <a:ext cx="381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7" name="Text Box 9"/>
          <p:cNvSpPr txBox="1">
            <a:spLocks noChangeArrowheads="1"/>
          </p:cNvSpPr>
          <p:nvPr/>
        </p:nvSpPr>
        <p:spPr bwMode="auto">
          <a:xfrm>
            <a:off x="3124200" y="50292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of type </a:t>
            </a:r>
            <a:r>
              <a:rPr lang="ja-JP" altLang="en-US"/>
              <a:t>‘</a:t>
            </a:r>
            <a:r>
              <a:rPr lang="en-US"/>
              <a:t>STUDENT</a:t>
            </a:r>
            <a:r>
              <a:rPr lang="ja-JP" altLang="en-US"/>
              <a:t>’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(Goal: evidence that RTC = RA)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Full proof: complicated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ll just show examples of the 5 RA fundamental operators, and how RTC can handle them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(Quiz: which are the 5 fundamental op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s?)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90EA723A-9DA8-C84F-9624-374F745F2384}" type="slidenum">
              <a:rPr lang="en-US" sz="1400" b="0"/>
              <a:pPr/>
              <a:t>19</a:t>
            </a:fld>
            <a:endParaRPr lang="en-US" sz="14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6324600" cy="1020762"/>
          </a:xfrm>
        </p:spPr>
        <p:txBody>
          <a:bodyPr/>
          <a:lstStyle/>
          <a:p>
            <a:r>
              <a:rPr lang="en-US" dirty="0" smtClean="0"/>
              <a:t>Book and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5791200" cy="4754563"/>
          </a:xfrm>
        </p:spPr>
        <p:txBody>
          <a:bodyPr/>
          <a:lstStyle/>
          <a:p>
            <a:r>
              <a:rPr lang="en-US" dirty="0" smtClean="0"/>
              <a:t>Most of the material here has been obtained from the following 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 &amp; G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 &amp; G Resources (Web,…)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Dr</a:t>
            </a:r>
            <a:r>
              <a:rPr lang="en-US" sz="2800" dirty="0" smtClean="0"/>
              <a:t>. </a:t>
            </a:r>
            <a:r>
              <a:rPr lang="en-US" sz="2800" dirty="0" err="1" smtClean="0"/>
              <a:t>Pavlo’s</a:t>
            </a:r>
            <a:r>
              <a:rPr lang="en-US" sz="2800" dirty="0" smtClean="0"/>
              <a:t> material (CMU)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Additional </a:t>
            </a:r>
            <a:r>
              <a:rPr lang="en-US" sz="2800" dirty="0" smtClean="0"/>
              <a:t>publications</a:t>
            </a:r>
            <a:endParaRPr lang="en-US" sz="2800" dirty="0" smtClean="0"/>
          </a:p>
        </p:txBody>
      </p:sp>
      <p:pic>
        <p:nvPicPr>
          <p:cNvPr id="5" name="Picture 4" descr="Screenshot 2015-12-27 19.4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74" y="19220"/>
            <a:ext cx="2969034" cy="411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17812971-41DE-BB45-9CED-2896AA2A4721}" type="slidenum">
              <a:rPr lang="en-US" sz="1400" b="0"/>
              <a:pPr/>
              <a:t>20</a:t>
            </a:fld>
            <a:endParaRPr lang="en-US" sz="1400" b="0"/>
          </a:p>
        </p:txBody>
      </p:sp>
      <p:sp>
        <p:nvSpPr>
          <p:cNvPr id="3175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selection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projection</a:t>
            </a:r>
          </a:p>
          <a:p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cartesian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product        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MALE x FEMALE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set union 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set difference               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 -  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charset="0"/>
                <a:ea typeface="ＭＳ Ｐゴシック" charset="0"/>
                <a:cs typeface="ＭＳ Ｐゴシック" charset="0"/>
              </a:rPr>
              <a:t>FUNDAMENTAL</a:t>
            </a:r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600" dirty="0" smtClean="0">
                <a:latin typeface="Times New Roman" charset="0"/>
                <a:ea typeface="ＭＳ Ｐゴシック" charset="0"/>
                <a:cs typeface="ＭＳ Ｐゴシック" charset="0"/>
              </a:rPr>
              <a:t>Relational </a:t>
            </a:r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operators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5589"/>
              </p:ext>
            </p:extLst>
          </p:nvPr>
        </p:nvGraphicFramePr>
        <p:xfrm>
          <a:off x="3733800" y="1295400"/>
          <a:ext cx="24717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7" name="Equation" r:id="rId4" imgW="939600" imgH="241200" progId="Equation.3">
                  <p:embed/>
                </p:oleObj>
              </mc:Choice>
              <mc:Fallback>
                <p:oleObj name="Equation" r:id="rId4" imgW="939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0"/>
                        <a:ext cx="24717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28899"/>
              </p:ext>
            </p:extLst>
          </p:nvPr>
        </p:nvGraphicFramePr>
        <p:xfrm>
          <a:off x="3810000" y="1981200"/>
          <a:ext cx="18049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8" name="Equation" r:id="rId6" imgW="685800" imgH="241200" progId="Equation.3">
                  <p:embed/>
                </p:oleObj>
              </mc:Choice>
              <mc:Fallback>
                <p:oleObj name="Equation" r:id="rId6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18049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457200" y="1981200"/>
            <a:ext cx="8153400" cy="31242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381000" y="1905000"/>
            <a:ext cx="8305800" cy="3276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4343400" y="3200400"/>
            <a:ext cx="110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200" b="0" dirty="0">
                <a:solidFill>
                  <a:srgbClr val="000000"/>
                </a:solidFill>
              </a:rPr>
              <a:t>R </a:t>
            </a:r>
            <a:r>
              <a:rPr lang="en-US" b="0" dirty="0">
                <a:solidFill>
                  <a:srgbClr val="000000"/>
                </a:solidFill>
              </a:rPr>
              <a:t>U</a:t>
            </a:r>
            <a:r>
              <a:rPr lang="en-US" sz="3200" b="0" dirty="0">
                <a:solidFill>
                  <a:srgbClr val="000000"/>
                </a:solidFill>
              </a:rPr>
              <a:t> S</a:t>
            </a:r>
            <a:endParaRPr lang="en-US" b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DF1171B4-F4B0-D142-A167-7B04477BAD62}" type="slidenum">
              <a:rPr lang="en-US" sz="1400" b="0"/>
              <a:pPr/>
              <a:t>21</a:t>
            </a:fld>
            <a:endParaRPr lang="en-US" sz="1400" b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762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(selection) find student record with ssn=123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5A658A71-7F82-834D-B6C9-2B242D93B56D}" type="slidenum">
              <a:rPr lang="en-US" sz="1400" b="0"/>
              <a:pPr/>
              <a:t>22</a:t>
            </a:fld>
            <a:endParaRPr lang="en-US" sz="1400" b="0"/>
          </a:p>
        </p:txBody>
      </p:sp>
      <p:sp>
        <p:nvSpPr>
          <p:cNvPr id="3482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10600" cy="1020762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3482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981200"/>
            <a:ext cx="7848600" cy="762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(selection) find student record with ssn=123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557338" y="3235325"/>
          <a:ext cx="50387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3" name="Equation" r:id="rId3" imgW="1955520" imgH="203040" progId="Equation.3">
                  <p:embed/>
                </p:oleObj>
              </mc:Choice>
              <mc:Fallback>
                <p:oleObj name="Equation" r:id="rId3" imgW="1955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3235325"/>
                        <a:ext cx="50387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72200" y="0"/>
            <a:ext cx="2971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Symbol"/>
                <a:ea typeface="AppleMyungjo"/>
                <a:cs typeface="ＭＳ Ｐゴシック" pitchFamily="-112" charset="-128"/>
              </a:rPr>
              <a:t>s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selection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 err="1">
                <a:latin typeface="Symbol"/>
                <a:ea typeface="AppleMyungjo"/>
                <a:cs typeface="ＭＳ Ｐゴシック" pitchFamily="-112" charset="-128"/>
              </a:rPr>
              <a:t>p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projection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X </a:t>
            </a:r>
            <a:r>
              <a:rPr lang="en-US" sz="2000" b="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cartesian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product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U set union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-  set difference</a:t>
            </a:r>
          </a:p>
        </p:txBody>
      </p:sp>
      <p:sp>
        <p:nvSpPr>
          <p:cNvPr id="34825" name="TextBox 8"/>
          <p:cNvSpPr txBox="1">
            <a:spLocks noChangeArrowheads="1"/>
          </p:cNvSpPr>
          <p:nvPr/>
        </p:nvSpPr>
        <p:spPr bwMode="auto">
          <a:xfrm>
            <a:off x="6184900" y="-76200"/>
            <a:ext cx="44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4EA41371-9D8F-4A4E-87AA-B9A9B3190D3E}" type="slidenum">
              <a:rPr lang="en-US" sz="1400" b="0"/>
              <a:pPr/>
              <a:t>23</a:t>
            </a:fld>
            <a:endParaRPr lang="en-US" sz="1400" b="0"/>
          </a:p>
        </p:txBody>
      </p:sp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(projection) find 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name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student with ssn=123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557338" y="3235325"/>
          <a:ext cx="50387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7" name="Equation" r:id="rId3" imgW="1955520" imgH="203040" progId="Equation.3">
                  <p:embed/>
                </p:oleObj>
              </mc:Choice>
              <mc:Fallback>
                <p:oleObj name="Equation" r:id="rId3" imgW="1955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3235325"/>
                        <a:ext cx="50387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Line 5"/>
          <p:cNvSpPr>
            <a:spLocks noChangeShapeType="1"/>
          </p:cNvSpPr>
          <p:nvPr/>
        </p:nvSpPr>
        <p:spPr bwMode="auto">
          <a:xfrm>
            <a:off x="1676400" y="3124200"/>
            <a:ext cx="4648200" cy="762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9" name="Line 6"/>
          <p:cNvSpPr>
            <a:spLocks noChangeShapeType="1"/>
          </p:cNvSpPr>
          <p:nvPr/>
        </p:nvSpPr>
        <p:spPr bwMode="auto">
          <a:xfrm flipV="1">
            <a:off x="1828800" y="2971800"/>
            <a:ext cx="4495800" cy="99060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E9DB4E9A-6686-1D4E-86DE-D118DD99B843}" type="slidenum">
              <a:rPr lang="en-US" sz="1400" b="0"/>
              <a:pPr/>
              <a:t>24</a:t>
            </a:fld>
            <a:endParaRPr lang="en-US" sz="1400" b="0"/>
          </a:p>
        </p:txBody>
      </p:sp>
      <p:sp>
        <p:nvSpPr>
          <p:cNvPr id="3687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10600" cy="1020762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3687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362200"/>
            <a:ext cx="8610600" cy="3763963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(projection) find name of student with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ssn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=123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497013" y="3281363"/>
          <a:ext cx="53657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1" name="Equation" r:id="rId3" imgW="2082600" imgH="431640" progId="Equation.3">
                  <p:embed/>
                </p:oleObj>
              </mc:Choice>
              <mc:Fallback>
                <p:oleObj name="Equation" r:id="rId3" imgW="2082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3281363"/>
                        <a:ext cx="53657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Line 1030"/>
          <p:cNvSpPr>
            <a:spLocks noChangeShapeType="1"/>
          </p:cNvSpPr>
          <p:nvPr/>
        </p:nvSpPr>
        <p:spPr bwMode="auto">
          <a:xfrm flipV="1">
            <a:off x="2057400" y="44958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3" name="Text Box 1031"/>
          <p:cNvSpPr txBox="1">
            <a:spLocks noChangeArrowheads="1"/>
          </p:cNvSpPr>
          <p:nvPr/>
        </p:nvSpPr>
        <p:spPr bwMode="auto">
          <a:xfrm>
            <a:off x="2362200" y="51816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ja-JP" altLang="en-US"/>
              <a:t>‘</a:t>
            </a:r>
            <a:r>
              <a:rPr lang="en-US"/>
              <a:t>t</a:t>
            </a:r>
            <a:r>
              <a:rPr lang="ja-JP" altLang="en-US"/>
              <a:t>’</a:t>
            </a:r>
            <a:r>
              <a:rPr lang="en-US"/>
              <a:t> has only one column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629400" y="0"/>
            <a:ext cx="2514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Symbol"/>
                <a:ea typeface="AppleMyungjo"/>
                <a:cs typeface="ＭＳ Ｐゴシック" pitchFamily="-112" charset="-128"/>
              </a:rPr>
              <a:t>s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selection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 err="1">
                <a:latin typeface="Symbol"/>
                <a:ea typeface="AppleMyungjo"/>
                <a:cs typeface="ＭＳ Ｐゴシック" pitchFamily="-112" charset="-128"/>
              </a:rPr>
              <a:t>p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projection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X </a:t>
            </a:r>
            <a:r>
              <a:rPr lang="en-US" sz="2000" b="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cartesian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product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U set union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-  set difference</a:t>
            </a:r>
          </a:p>
        </p:txBody>
      </p:sp>
      <p:sp>
        <p:nvSpPr>
          <p:cNvPr id="36875" name="TextBox 10"/>
          <p:cNvSpPr txBox="1">
            <a:spLocks noChangeArrowheads="1"/>
          </p:cNvSpPr>
          <p:nvPr/>
        </p:nvSpPr>
        <p:spPr bwMode="auto">
          <a:xfrm>
            <a:off x="6634163" y="-76200"/>
            <a:ext cx="376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  <p:sp>
        <p:nvSpPr>
          <p:cNvPr id="36876" name="TextBox 11"/>
          <p:cNvSpPr txBox="1">
            <a:spLocks noChangeArrowheads="1"/>
          </p:cNvSpPr>
          <p:nvPr/>
        </p:nvSpPr>
        <p:spPr bwMode="auto">
          <a:xfrm>
            <a:off x="6629400" y="312738"/>
            <a:ext cx="3762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78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78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1C103786-161F-DC42-ADFE-8B1ACCDA0C66}" type="slidenum">
              <a:rPr lang="en-US" sz="1400" b="0"/>
              <a:pPr/>
              <a:t>25</a:t>
            </a:fld>
            <a:endParaRPr lang="en-US" sz="1400" b="0"/>
          </a:p>
        </p:txBody>
      </p:sp>
      <p:sp>
        <p:nvSpPr>
          <p:cNvPr id="378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Tracing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87413" y="1681163"/>
          <a:ext cx="53657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1" name="Equation" r:id="rId3" imgW="2082600" imgH="431640" progId="Equation.3">
                  <p:embed/>
                </p:oleObj>
              </mc:Choice>
              <mc:Fallback>
                <p:oleObj name="Equation" r:id="rId3" imgW="2082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1681163"/>
                        <a:ext cx="53657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267200" y="40386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2" name="Worksheet" r:id="rId5" imgW="4572369" imgH="1533754" progId="Excel.Sheet.8">
                  <p:embed/>
                </p:oleObj>
              </mc:Choice>
              <mc:Fallback>
                <p:oleObj name="Worksheet" r:id="rId5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0386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>
            <a:off x="3429000" y="5029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>
            <a:off x="3505200" y="5181600"/>
            <a:ext cx="457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143000" y="3352800"/>
          <a:ext cx="138906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3" name="Worksheet" r:id="rId7" imgW="1486442" imgH="2295766" progId="Excel.Sheet.8">
                  <p:embed/>
                </p:oleObj>
              </mc:Choice>
              <mc:Fallback>
                <p:oleObj name="Worksheet" r:id="rId7" imgW="1486442" imgH="229576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1389063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Text Box 14"/>
          <p:cNvSpPr txBox="1">
            <a:spLocks noChangeArrowheads="1"/>
          </p:cNvSpPr>
          <p:nvPr/>
        </p:nvSpPr>
        <p:spPr bwMode="auto">
          <a:xfrm>
            <a:off x="136525" y="354647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</a:t>
            </a:r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>
            <a:off x="6858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2" name="Line 16"/>
          <p:cNvSpPr>
            <a:spLocks noChangeShapeType="1"/>
          </p:cNvSpPr>
          <p:nvPr/>
        </p:nvSpPr>
        <p:spPr bwMode="auto">
          <a:xfrm>
            <a:off x="685800" y="3886200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14E49A06-3B50-4B4E-A926-164EFB4A4700}" type="slidenum">
              <a:rPr lang="en-US" sz="1400" b="0"/>
              <a:pPr/>
              <a:t>26</a:t>
            </a:fld>
            <a:endParaRPr lang="en-US" sz="1400" b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10600" cy="1020762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 cont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362200"/>
            <a:ext cx="8610600" cy="3763963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(union) get records of both PT and FT students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29400" y="0"/>
            <a:ext cx="2514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Symbol"/>
                <a:ea typeface="AppleMyungjo"/>
                <a:cs typeface="ＭＳ Ｐゴシック" pitchFamily="-112" charset="-128"/>
              </a:rPr>
              <a:t>s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selection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 err="1">
                <a:latin typeface="Symbol"/>
                <a:ea typeface="AppleMyungjo"/>
                <a:cs typeface="ＭＳ Ｐゴシック" pitchFamily="-112" charset="-128"/>
              </a:rPr>
              <a:t>p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projection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X </a:t>
            </a:r>
            <a:r>
              <a:rPr lang="en-US" sz="2000" b="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cartesian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product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U set union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-  set difference</a:t>
            </a: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6634163" y="-76200"/>
            <a:ext cx="376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  <p:sp>
        <p:nvSpPr>
          <p:cNvPr id="38921" name="TextBox 8"/>
          <p:cNvSpPr txBox="1">
            <a:spLocks noChangeArrowheads="1"/>
          </p:cNvSpPr>
          <p:nvPr/>
        </p:nvSpPr>
        <p:spPr bwMode="auto">
          <a:xfrm>
            <a:off x="6629400" y="312738"/>
            <a:ext cx="3762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  <p:sp>
        <p:nvSpPr>
          <p:cNvPr id="38922" name="TextBox 9"/>
          <p:cNvSpPr txBox="1">
            <a:spLocks noChangeArrowheads="1"/>
          </p:cNvSpPr>
          <p:nvPr/>
        </p:nvSpPr>
        <p:spPr bwMode="auto">
          <a:xfrm>
            <a:off x="6634163" y="990600"/>
            <a:ext cx="376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EFCCE203-72F5-1A49-9A8F-AFB7737C58B5}" type="slidenum">
              <a:rPr lang="en-US" sz="1400" b="0"/>
              <a:pPr/>
              <a:t>27</a:t>
            </a:fld>
            <a:endParaRPr lang="en-US" sz="1400" b="0"/>
          </a:p>
        </p:txBody>
      </p:sp>
      <p:sp>
        <p:nvSpPr>
          <p:cNvPr id="399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10600" cy="1020762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 cont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399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86000"/>
            <a:ext cx="8610600" cy="3840163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(union) get records of both PT and FT students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693863" y="3200400"/>
          <a:ext cx="49736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9" name="Equation" r:id="rId3" imgW="1930320" imgH="495000" progId="Equation.3">
                  <p:embed/>
                </p:oleObj>
              </mc:Choice>
              <mc:Fallback>
                <p:oleObj name="Equation" r:id="rId3" imgW="19303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200400"/>
                        <a:ext cx="4973637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4E8505C7-F677-9E43-AE7A-7A929B525616}" type="slidenum">
              <a:rPr lang="en-US" sz="1400" b="0"/>
              <a:pPr/>
              <a:t>28</a:t>
            </a:fld>
            <a:endParaRPr lang="en-US" sz="1400" b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10600" cy="1020762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514600"/>
            <a:ext cx="8610600" cy="3611563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difference: find students that are not staff</a:t>
            </a: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1127125" y="4918075"/>
            <a:ext cx="6111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(assuming that STUDENT and STAFF  are union-compatible)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629400" y="0"/>
            <a:ext cx="2514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Symbol"/>
                <a:ea typeface="AppleMyungjo"/>
                <a:cs typeface="ＭＳ Ｐゴシック" pitchFamily="-112" charset="-128"/>
              </a:rPr>
              <a:t>s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selection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 err="1">
                <a:latin typeface="Symbol"/>
                <a:ea typeface="AppleMyungjo"/>
                <a:cs typeface="ＭＳ Ｐゴシック" pitchFamily="-112" charset="-128"/>
              </a:rPr>
              <a:t>p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projection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X </a:t>
            </a:r>
            <a:r>
              <a:rPr lang="en-US" sz="2000" b="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cartesian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product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U set union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-  set difference</a:t>
            </a:r>
          </a:p>
        </p:txBody>
      </p:sp>
      <p:sp>
        <p:nvSpPr>
          <p:cNvPr id="40969" name="TextBox 8"/>
          <p:cNvSpPr txBox="1">
            <a:spLocks noChangeArrowheads="1"/>
          </p:cNvSpPr>
          <p:nvPr/>
        </p:nvSpPr>
        <p:spPr bwMode="auto">
          <a:xfrm>
            <a:off x="6634163" y="-76200"/>
            <a:ext cx="376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  <p:sp>
        <p:nvSpPr>
          <p:cNvPr id="40970" name="TextBox 9"/>
          <p:cNvSpPr txBox="1">
            <a:spLocks noChangeArrowheads="1"/>
          </p:cNvSpPr>
          <p:nvPr/>
        </p:nvSpPr>
        <p:spPr bwMode="auto">
          <a:xfrm>
            <a:off x="6629400" y="312738"/>
            <a:ext cx="3762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  <p:sp>
        <p:nvSpPr>
          <p:cNvPr id="40971" name="TextBox 10"/>
          <p:cNvSpPr txBox="1">
            <a:spLocks noChangeArrowheads="1"/>
          </p:cNvSpPr>
          <p:nvPr/>
        </p:nvSpPr>
        <p:spPr bwMode="auto">
          <a:xfrm>
            <a:off x="6634163" y="990600"/>
            <a:ext cx="376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  <p:sp>
        <p:nvSpPr>
          <p:cNvPr id="40972" name="TextBox 11"/>
          <p:cNvSpPr txBox="1">
            <a:spLocks noChangeArrowheads="1"/>
          </p:cNvSpPr>
          <p:nvPr/>
        </p:nvSpPr>
        <p:spPr bwMode="auto">
          <a:xfrm>
            <a:off x="6634163" y="1379538"/>
            <a:ext cx="376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D1782B66-6AE3-8947-91E2-2257B62F45D0}" type="slidenum">
              <a:rPr lang="en-US" sz="1400" b="0"/>
              <a:pPr/>
              <a:t>29</a:t>
            </a:fld>
            <a:endParaRPr lang="en-US" sz="1400" b="0"/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10600" cy="1020762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419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362200"/>
            <a:ext cx="8610600" cy="3763963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difference: find students that are not staff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282825" y="3200400"/>
          <a:ext cx="37957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3" name="Equation" r:id="rId3" imgW="1473120" imgH="495000" progId="Equation.3">
                  <p:embed/>
                </p:oleObj>
              </mc:Choice>
              <mc:Fallback>
                <p:oleObj name="Equation" r:id="rId3" imgW="14731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3200400"/>
                        <a:ext cx="379571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History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Before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records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pointers, sets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etc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Introduced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by E.F.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Codd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in 1970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revolutionary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!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[Wiki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] One of the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normalized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forms, the Boyce–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Codd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normal form, is named after him.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first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systems: 1977-8 (System R; Ingres) 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Turing award in 1981</a:t>
            </a:r>
          </a:p>
        </p:txBody>
      </p:sp>
      <p:pic>
        <p:nvPicPr>
          <p:cNvPr id="2" name="Picture 1" descr="Edgar_F_Cod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71600"/>
            <a:ext cx="1286256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30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30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10AE7575-26DC-214F-868F-CB8345FE5995}" type="slidenum">
              <a:rPr lang="en-US" sz="1400" b="0"/>
              <a:pPr/>
              <a:t>30</a:t>
            </a:fld>
            <a:endParaRPr lang="en-US" sz="1400" b="0"/>
          </a:p>
        </p:txBody>
      </p:sp>
      <p:sp>
        <p:nvSpPr>
          <p:cNvPr id="430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Cartesian product</a:t>
            </a:r>
          </a:p>
        </p:txBody>
      </p:sp>
      <p:sp>
        <p:nvSpPr>
          <p:cNvPr id="430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13716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eg., dog-breeding: MALE x FEMALE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gives all possible couples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754063" y="3968750"/>
          <a:ext cx="13890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3" name="Worksheet" r:id="rId3" imgW="1486442" imgH="1534007" progId="Excel.Sheet.8">
                  <p:embed/>
                </p:oleObj>
              </mc:Choice>
              <mc:Fallback>
                <p:oleObj name="Worksheet" r:id="rId3" imgW="1486442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3968750"/>
                        <a:ext cx="138906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667000" y="3962400"/>
          <a:ext cx="138906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4" name="Worksheet" r:id="rId5" imgW="1486442" imgH="1534007" progId="Excel.Sheet.8">
                  <p:embed/>
                </p:oleObj>
              </mc:Choice>
              <mc:Fallback>
                <p:oleObj name="Worksheet" r:id="rId5" imgW="1486442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62400"/>
                        <a:ext cx="1389063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6"/>
          <p:cNvSpPr txBox="1">
            <a:spLocks noChangeArrowheads="1"/>
          </p:cNvSpPr>
          <p:nvPr/>
        </p:nvSpPr>
        <p:spPr bwMode="auto">
          <a:xfrm>
            <a:off x="2270125" y="4384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x</a:t>
            </a:r>
            <a:endParaRPr lang="en-US"/>
          </a:p>
        </p:txBody>
      </p:sp>
      <p:sp>
        <p:nvSpPr>
          <p:cNvPr id="43019" name="Text Box 7"/>
          <p:cNvSpPr txBox="1">
            <a:spLocks noChangeArrowheads="1"/>
          </p:cNvSpPr>
          <p:nvPr/>
        </p:nvSpPr>
        <p:spPr bwMode="auto">
          <a:xfrm>
            <a:off x="4556125" y="430847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=</a:t>
            </a:r>
            <a:endParaRPr 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5181600" y="3810000"/>
          <a:ext cx="27781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5" name="Worksheet" r:id="rId7" imgW="3343772" imgH="2295766" progId="Excel.Sheet.8">
                  <p:embed/>
                </p:oleObj>
              </mc:Choice>
              <mc:Fallback>
                <p:oleObj name="Worksheet" r:id="rId7" imgW="3343772" imgH="229576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10000"/>
                        <a:ext cx="277812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Line 9"/>
          <p:cNvSpPr>
            <a:spLocks noChangeShapeType="1"/>
          </p:cNvSpPr>
          <p:nvPr/>
        </p:nvSpPr>
        <p:spPr bwMode="auto">
          <a:xfrm>
            <a:off x="2209800" y="4876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21" name="Line 10"/>
          <p:cNvSpPr>
            <a:spLocks noChangeShapeType="1"/>
          </p:cNvSpPr>
          <p:nvPr/>
        </p:nvSpPr>
        <p:spPr bwMode="auto">
          <a:xfrm>
            <a:off x="2209800" y="48768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22" name="Line 11"/>
          <p:cNvSpPr>
            <a:spLocks noChangeShapeType="1"/>
          </p:cNvSpPr>
          <p:nvPr/>
        </p:nvSpPr>
        <p:spPr bwMode="auto">
          <a:xfrm flipV="1">
            <a:off x="2209800" y="48768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23" name="Line 12"/>
          <p:cNvSpPr>
            <a:spLocks noChangeShapeType="1"/>
          </p:cNvSpPr>
          <p:nvPr/>
        </p:nvSpPr>
        <p:spPr bwMode="auto">
          <a:xfrm>
            <a:off x="2209800" y="5257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74F23B6D-CE42-A140-AF3E-B24EA9F9A6B3}" type="slidenum">
              <a:rPr lang="en-US" sz="1400" b="0"/>
              <a:pPr/>
              <a:t>31</a:t>
            </a:fld>
            <a:endParaRPr lang="en-US" sz="1400" b="0"/>
          </a:p>
        </p:txBody>
      </p:sp>
      <p:sp>
        <p:nvSpPr>
          <p:cNvPr id="440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10600" cy="1020762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Cartesian product</a:t>
            </a:r>
          </a:p>
        </p:txBody>
      </p:sp>
      <p:sp>
        <p:nvSpPr>
          <p:cNvPr id="440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610600" cy="4754563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all the pairs of  (male, female)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2155825" y="2922588"/>
          <a:ext cx="4089400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1" name="Equation" r:id="rId3" imgW="1587240" imgH="888840" progId="Equation.3">
                  <p:embed/>
                </p:oleObj>
              </mc:Choice>
              <mc:Fallback>
                <p:oleObj name="Equation" r:id="rId3" imgW="15872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922588"/>
                        <a:ext cx="4089400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629400" y="0"/>
            <a:ext cx="2514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Symbol"/>
                <a:ea typeface="AppleMyungjo"/>
                <a:cs typeface="ＭＳ Ｐゴシック" pitchFamily="-112" charset="-128"/>
              </a:rPr>
              <a:t>s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selection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 err="1">
                <a:latin typeface="Symbol"/>
                <a:ea typeface="AppleMyungjo"/>
                <a:cs typeface="ＭＳ Ｐゴシック" pitchFamily="-112" charset="-128"/>
              </a:rPr>
              <a:t>p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projection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X </a:t>
            </a:r>
            <a:r>
              <a:rPr lang="en-US" sz="2000" b="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cartesian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product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U set union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-  set difference</a:t>
            </a:r>
          </a:p>
        </p:txBody>
      </p:sp>
      <p:sp>
        <p:nvSpPr>
          <p:cNvPr id="44041" name="TextBox 8"/>
          <p:cNvSpPr txBox="1">
            <a:spLocks noChangeArrowheads="1"/>
          </p:cNvSpPr>
          <p:nvPr/>
        </p:nvSpPr>
        <p:spPr bwMode="auto">
          <a:xfrm>
            <a:off x="6634163" y="-76200"/>
            <a:ext cx="376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  <p:sp>
        <p:nvSpPr>
          <p:cNvPr id="44042" name="TextBox 9"/>
          <p:cNvSpPr txBox="1">
            <a:spLocks noChangeArrowheads="1"/>
          </p:cNvSpPr>
          <p:nvPr/>
        </p:nvSpPr>
        <p:spPr bwMode="auto">
          <a:xfrm>
            <a:off x="6629400" y="312738"/>
            <a:ext cx="3762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  <p:sp>
        <p:nvSpPr>
          <p:cNvPr id="44043" name="TextBox 10"/>
          <p:cNvSpPr txBox="1">
            <a:spLocks noChangeArrowheads="1"/>
          </p:cNvSpPr>
          <p:nvPr/>
        </p:nvSpPr>
        <p:spPr bwMode="auto">
          <a:xfrm>
            <a:off x="6634163" y="990600"/>
            <a:ext cx="376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  <p:sp>
        <p:nvSpPr>
          <p:cNvPr id="44044" name="TextBox 11"/>
          <p:cNvSpPr txBox="1">
            <a:spLocks noChangeArrowheads="1"/>
          </p:cNvSpPr>
          <p:nvPr/>
        </p:nvSpPr>
        <p:spPr bwMode="auto">
          <a:xfrm>
            <a:off x="6634163" y="1379538"/>
            <a:ext cx="376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  <p:sp>
        <p:nvSpPr>
          <p:cNvPr id="44045" name="TextBox 12"/>
          <p:cNvSpPr txBox="1">
            <a:spLocks noChangeArrowheads="1"/>
          </p:cNvSpPr>
          <p:nvPr/>
        </p:nvSpPr>
        <p:spPr bwMode="auto">
          <a:xfrm>
            <a:off x="6629400" y="693738"/>
            <a:ext cx="3762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7067C575-D772-CD4C-B0C1-DEA828908234}" type="slidenum">
              <a:rPr lang="en-US" sz="1400" b="0"/>
              <a:pPr/>
              <a:t>32</a:t>
            </a:fld>
            <a:endParaRPr lang="en-US" sz="1400" b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Proof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equivalence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rel. algebra &lt;-&gt; rel. tuple calculus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629400" y="2819400"/>
            <a:ext cx="2514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Symbol"/>
                <a:ea typeface="AppleMyungjo"/>
                <a:cs typeface="ＭＳ Ｐゴシック" pitchFamily="-112" charset="-128"/>
              </a:rPr>
              <a:t>s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selection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 err="1">
                <a:latin typeface="Symbol"/>
                <a:ea typeface="AppleMyungjo"/>
                <a:cs typeface="ＭＳ Ｐゴシック" pitchFamily="-112" charset="-128"/>
              </a:rPr>
              <a:t>p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projection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X </a:t>
            </a:r>
            <a:r>
              <a:rPr lang="en-US" sz="2000" b="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cartesian</a:t>
            </a: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product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U set union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-  set difference</a:t>
            </a:r>
          </a:p>
        </p:txBody>
      </p:sp>
      <p:sp>
        <p:nvSpPr>
          <p:cNvPr id="45064" name="TextBox 7"/>
          <p:cNvSpPr txBox="1">
            <a:spLocks noChangeArrowheads="1"/>
          </p:cNvSpPr>
          <p:nvPr/>
        </p:nvSpPr>
        <p:spPr bwMode="auto">
          <a:xfrm>
            <a:off x="6634163" y="2743200"/>
            <a:ext cx="376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  <p:sp>
        <p:nvSpPr>
          <p:cNvPr id="45065" name="TextBox 8"/>
          <p:cNvSpPr txBox="1">
            <a:spLocks noChangeArrowheads="1"/>
          </p:cNvSpPr>
          <p:nvPr/>
        </p:nvSpPr>
        <p:spPr bwMode="auto">
          <a:xfrm>
            <a:off x="6629400" y="3132138"/>
            <a:ext cx="3762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  <p:sp>
        <p:nvSpPr>
          <p:cNvPr id="45066" name="TextBox 9"/>
          <p:cNvSpPr txBox="1">
            <a:spLocks noChangeArrowheads="1"/>
          </p:cNvSpPr>
          <p:nvPr/>
        </p:nvSpPr>
        <p:spPr bwMode="auto">
          <a:xfrm>
            <a:off x="6634163" y="3810000"/>
            <a:ext cx="376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  <p:sp>
        <p:nvSpPr>
          <p:cNvPr id="45067" name="TextBox 10"/>
          <p:cNvSpPr txBox="1">
            <a:spLocks noChangeArrowheads="1"/>
          </p:cNvSpPr>
          <p:nvPr/>
        </p:nvSpPr>
        <p:spPr bwMode="auto">
          <a:xfrm>
            <a:off x="6634163" y="4198938"/>
            <a:ext cx="376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  <p:sp>
        <p:nvSpPr>
          <p:cNvPr id="45068" name="TextBox 11"/>
          <p:cNvSpPr txBox="1">
            <a:spLocks noChangeArrowheads="1"/>
          </p:cNvSpPr>
          <p:nvPr/>
        </p:nvSpPr>
        <p:spPr bwMode="auto">
          <a:xfrm>
            <a:off x="6629400" y="3513138"/>
            <a:ext cx="3762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A50021"/>
                </a:solidFill>
                <a:latin typeface="Zapf Dingbats" charset="0"/>
                <a:cs typeface="Zapf Dingbats" charset="0"/>
              </a:rPr>
              <a:t>✔</a:t>
            </a:r>
            <a:endParaRPr lang="en-US">
              <a:solidFill>
                <a:srgbClr val="A50021"/>
              </a:solidFill>
              <a:ea typeface="Zapf Dingbats" charset="0"/>
              <a:cs typeface="Zapf Dingbat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D3F5E7F7-A1B3-EE4B-9D2D-0DE61CBB3D21}" type="slidenum">
              <a:rPr lang="en-US" sz="1400" b="0"/>
              <a:pPr/>
              <a:t>33</a:t>
            </a:fld>
            <a:endParaRPr lang="en-US" sz="1400" b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Overview - detailed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rel. tuple calculus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why?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details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examples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equivalence with rel. algebra</a:t>
            </a:r>
          </a:p>
          <a:p>
            <a:pPr lvl="1"/>
            <a:r>
              <a:rPr lang="en-US" b="1">
                <a:solidFill>
                  <a:srgbClr val="FF3300"/>
                </a:solidFill>
                <a:latin typeface="Times New Roman" charset="0"/>
                <a:ea typeface="ＭＳ Ｐゴシック" charset="0"/>
              </a:rPr>
              <a:t>more examples</a:t>
            </a:r>
            <a:r>
              <a:rPr lang="en-US">
                <a:latin typeface="Times New Roman" charset="0"/>
                <a:ea typeface="ＭＳ Ｐゴシック" charset="0"/>
              </a:rPr>
              <a:t>; </a:t>
            </a:r>
            <a:r>
              <a:rPr lang="ja-JP" altLang="en-US">
                <a:latin typeface="Times New Roman" charset="0"/>
                <a:ea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</a:rPr>
              <a:t>safety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</a:rPr>
              <a:t> of expressions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re. domain calculus + QBE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34A2B694-C4D4-D841-93FB-3D37912BF571}" type="slidenum">
              <a:rPr lang="en-US" sz="1400" b="0"/>
              <a:pPr/>
              <a:t>34</a:t>
            </a:fld>
            <a:endParaRPr lang="en-US" sz="1400" b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examples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join: find names of  students taking 15-415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813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81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737AA04-1B91-614F-83B2-19A9FD175C4D}" type="slidenum">
              <a:rPr lang="en-US" sz="1400" b="0"/>
              <a:pPr/>
              <a:t>35</a:t>
            </a:fld>
            <a:endParaRPr lang="en-US" sz="1400" b="0"/>
          </a:p>
        </p:txBody>
      </p:sp>
      <p:sp>
        <p:nvSpPr>
          <p:cNvPr id="481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Reminder: our Mini-U db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685800" y="22098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1" name="Worksheet" r:id="rId3" imgW="4572369" imgH="1533754" progId="Excel.Sheet.8">
                  <p:embed/>
                </p:oleObj>
              </mc:Choice>
              <mc:Fallback>
                <p:oleObj name="Worksheet" r:id="rId3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5410200" y="2093913"/>
          <a:ext cx="3186113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2" name="Worksheet" r:id="rId5" imgW="3057901" imgH="1514856" progId="Excel.Sheet.8">
                  <p:embed/>
                </p:oleObj>
              </mc:Choice>
              <mc:Fallback>
                <p:oleObj name="Worksheet" r:id="rId5" imgW="3057901" imgH="15148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93913"/>
                        <a:ext cx="3186113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971800" y="4267200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3" name="Worksheet" r:id="rId7" imgW="2914849" imgH="1429207" progId="Excel.Sheet.8">
                  <p:embed/>
                </p:oleObj>
              </mc:Choice>
              <mc:Fallback>
                <p:oleObj name="Worksheet" r:id="rId7" imgW="2914849" imgH="14292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Line 6"/>
          <p:cNvSpPr>
            <a:spLocks noChangeShapeType="1"/>
          </p:cNvSpPr>
          <p:nvPr/>
        </p:nvSpPr>
        <p:spPr bwMode="auto">
          <a:xfrm>
            <a:off x="2133600" y="38862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8" name="Line 7"/>
          <p:cNvSpPr>
            <a:spLocks noChangeShapeType="1"/>
          </p:cNvSpPr>
          <p:nvPr/>
        </p:nvSpPr>
        <p:spPr bwMode="auto">
          <a:xfrm>
            <a:off x="4038600" y="5867400"/>
            <a:ext cx="9906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9" name="Line 8"/>
          <p:cNvSpPr>
            <a:spLocks noChangeShapeType="1"/>
          </p:cNvSpPr>
          <p:nvPr/>
        </p:nvSpPr>
        <p:spPr bwMode="auto">
          <a:xfrm flipH="1" flipV="1">
            <a:off x="762000" y="2971800"/>
            <a:ext cx="2209800" cy="160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D57947F9-D19A-A74F-891D-32736BB58BE5}" type="slidenum">
              <a:rPr lang="en-US" sz="1400" b="0"/>
              <a:pPr/>
              <a:t>36</a:t>
            </a:fld>
            <a:endParaRPr lang="en-US" sz="1400" b="0"/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examples</a:t>
            </a:r>
          </a:p>
        </p:txBody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join: find names of  students taking 15-415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535113" y="2922588"/>
          <a:ext cx="5397500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9" name="Equation" r:id="rId3" imgW="2095200" imgH="888840" progId="Equation.3">
                  <p:embed/>
                </p:oleObj>
              </mc:Choice>
              <mc:Fallback>
                <p:oleObj name="Equation" r:id="rId3" imgW="2095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922588"/>
                        <a:ext cx="5397500" cy="229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01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47F5619A-5C43-BA48-945F-300E18848C4B}" type="slidenum">
              <a:rPr lang="en-US" sz="1400" b="0"/>
              <a:pPr/>
              <a:t>37</a:t>
            </a:fld>
            <a:endParaRPr lang="en-US" sz="1400" b="0"/>
          </a:p>
        </p:txBody>
      </p:sp>
      <p:sp>
        <p:nvSpPr>
          <p:cNvPr id="501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examples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join: find names of  students taking 15-415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535113" y="2895600"/>
          <a:ext cx="5397500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3" name="Equation" r:id="rId3" imgW="2095200" imgH="888840" progId="Equation.3">
                  <p:embed/>
                </p:oleObj>
              </mc:Choice>
              <mc:Fallback>
                <p:oleObj name="Equation" r:id="rId3" imgW="2095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895600"/>
                        <a:ext cx="5397500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Oval 6"/>
          <p:cNvSpPr>
            <a:spLocks noChangeArrowheads="1"/>
          </p:cNvSpPr>
          <p:nvPr/>
        </p:nvSpPr>
        <p:spPr bwMode="auto">
          <a:xfrm>
            <a:off x="1371600" y="3962400"/>
            <a:ext cx="45720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5" name="Text Box 7"/>
          <p:cNvSpPr txBox="1">
            <a:spLocks noChangeArrowheads="1"/>
          </p:cNvSpPr>
          <p:nvPr/>
        </p:nvSpPr>
        <p:spPr bwMode="auto">
          <a:xfrm>
            <a:off x="6308725" y="4079875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projection</a:t>
            </a:r>
          </a:p>
        </p:txBody>
      </p:sp>
      <p:sp>
        <p:nvSpPr>
          <p:cNvPr id="50186" name="Oval 8"/>
          <p:cNvSpPr>
            <a:spLocks noChangeArrowheads="1"/>
          </p:cNvSpPr>
          <p:nvPr/>
        </p:nvSpPr>
        <p:spPr bwMode="auto">
          <a:xfrm>
            <a:off x="1600200" y="4648200"/>
            <a:ext cx="4343400" cy="838200"/>
          </a:xfrm>
          <a:prstGeom prst="ellips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7" name="Text Box 9"/>
          <p:cNvSpPr txBox="1">
            <a:spLocks noChangeArrowheads="1"/>
          </p:cNvSpPr>
          <p:nvPr/>
        </p:nvSpPr>
        <p:spPr bwMode="auto">
          <a:xfrm>
            <a:off x="6384925" y="4841875"/>
            <a:ext cx="130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669900"/>
                </a:solidFill>
              </a:rPr>
              <a:t>selection</a:t>
            </a:r>
            <a:endParaRPr lang="en-US"/>
          </a:p>
        </p:txBody>
      </p:sp>
      <p:sp>
        <p:nvSpPr>
          <p:cNvPr id="50188" name="Oval 10"/>
          <p:cNvSpPr>
            <a:spLocks noChangeArrowheads="1"/>
          </p:cNvSpPr>
          <p:nvPr/>
        </p:nvSpPr>
        <p:spPr bwMode="auto">
          <a:xfrm>
            <a:off x="4114800" y="3200400"/>
            <a:ext cx="3276600" cy="914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9" name="Text Box 11"/>
          <p:cNvSpPr txBox="1">
            <a:spLocks noChangeArrowheads="1"/>
          </p:cNvSpPr>
          <p:nvPr/>
        </p:nvSpPr>
        <p:spPr bwMode="auto">
          <a:xfrm>
            <a:off x="7696200" y="3429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join</a:t>
            </a:r>
            <a:endParaRPr lang="en-US"/>
          </a:p>
        </p:txBody>
      </p:sp>
      <p:sp>
        <p:nvSpPr>
          <p:cNvPr id="50190" name="TextBox 13"/>
          <p:cNvSpPr txBox="1">
            <a:spLocks noChangeArrowheads="1"/>
          </p:cNvSpPr>
          <p:nvPr/>
        </p:nvSpPr>
        <p:spPr bwMode="auto">
          <a:xfrm>
            <a:off x="6096000" y="5867400"/>
            <a:ext cx="2776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(Remember: </a:t>
            </a:r>
            <a:r>
              <a:rPr lang="ja-JP" altLang="en-US"/>
              <a:t>‘</a:t>
            </a:r>
            <a:r>
              <a:rPr lang="en-US"/>
              <a:t>SPJ</a:t>
            </a:r>
            <a:r>
              <a:rPr lang="ja-JP" altLang="en-US"/>
              <a:t>’</a:t>
            </a:r>
            <a:r>
              <a:rPr lang="en-US"/>
              <a:t> 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AC7B3707-4AD8-934A-BCEB-8F64C9A16997}" type="slidenum">
              <a:rPr lang="en-US" sz="1400" b="0"/>
              <a:pPr/>
              <a:t>38</a:t>
            </a:fld>
            <a:endParaRPr lang="en-US" sz="1400" b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examples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3-way join: find names of students taking a 2-unit course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223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22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1A93B259-1CDD-9649-BE00-35D6536F3475}" type="slidenum">
              <a:rPr lang="en-US" sz="1400" b="0"/>
              <a:pPr/>
              <a:t>39</a:t>
            </a:fld>
            <a:endParaRPr lang="en-US" sz="1400" b="0"/>
          </a:p>
        </p:txBody>
      </p:sp>
      <p:sp>
        <p:nvSpPr>
          <p:cNvPr id="5223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Reminder: our Mini-U db</a:t>
            </a: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685800" y="22098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3" name="Worksheet" r:id="rId3" imgW="4572369" imgH="1533754" progId="Excel.Sheet.8">
                  <p:embed/>
                </p:oleObj>
              </mc:Choice>
              <mc:Fallback>
                <p:oleObj name="Worksheet" r:id="rId3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5410200" y="2093913"/>
          <a:ext cx="3186113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4" name="Worksheet" r:id="rId5" imgW="3057901" imgH="1514856" progId="Excel.Sheet.8">
                  <p:embed/>
                </p:oleObj>
              </mc:Choice>
              <mc:Fallback>
                <p:oleObj name="Worksheet" r:id="rId5" imgW="3057901" imgH="15148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93913"/>
                        <a:ext cx="3186113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971800" y="4267200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5" name="Worksheet" r:id="rId7" imgW="2914849" imgH="1429207" progId="Excel.Sheet.8">
                  <p:embed/>
                </p:oleObj>
              </mc:Choice>
              <mc:Fallback>
                <p:oleObj name="Worksheet" r:id="rId7" imgW="2914849" imgH="14292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Line 1030"/>
          <p:cNvSpPr>
            <a:spLocks noChangeShapeType="1"/>
          </p:cNvSpPr>
          <p:nvPr/>
        </p:nvSpPr>
        <p:spPr bwMode="auto">
          <a:xfrm>
            <a:off x="2133600" y="38862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4" name="Line 1031"/>
          <p:cNvSpPr>
            <a:spLocks noChangeShapeType="1"/>
          </p:cNvSpPr>
          <p:nvPr/>
        </p:nvSpPr>
        <p:spPr bwMode="auto">
          <a:xfrm>
            <a:off x="7696200" y="3886200"/>
            <a:ext cx="9906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5" name="Line 1032"/>
          <p:cNvSpPr>
            <a:spLocks noChangeShapeType="1"/>
          </p:cNvSpPr>
          <p:nvPr/>
        </p:nvSpPr>
        <p:spPr bwMode="auto">
          <a:xfrm flipH="1">
            <a:off x="4724400" y="3733800"/>
            <a:ext cx="11430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6" name="Line 1033"/>
          <p:cNvSpPr>
            <a:spLocks noChangeShapeType="1"/>
          </p:cNvSpPr>
          <p:nvPr/>
        </p:nvSpPr>
        <p:spPr bwMode="auto">
          <a:xfrm flipH="1" flipV="1">
            <a:off x="762000" y="2819400"/>
            <a:ext cx="2286000" cy="1981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Relational Query Languages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839200" cy="4648200"/>
          </a:xfrm>
          <a:noFill/>
          <a:ln/>
        </p:spPr>
        <p:txBody>
          <a:bodyPr/>
          <a:lstStyle/>
          <a:p>
            <a:r>
              <a:rPr lang="en-US" i="1" u="sng"/>
              <a:t>Query languages</a:t>
            </a:r>
            <a:r>
              <a:rPr lang="en-US" i="1"/>
              <a:t>: </a:t>
            </a:r>
            <a:r>
              <a:rPr lang="en-US"/>
              <a:t> Allow manipulation and </a:t>
            </a:r>
            <a:r>
              <a:rPr lang="en-US">
                <a:solidFill>
                  <a:schemeClr val="accent2"/>
                </a:solidFill>
              </a:rPr>
              <a:t>retrieval of data </a:t>
            </a:r>
            <a:r>
              <a:rPr lang="en-US"/>
              <a:t>from a database.</a:t>
            </a:r>
          </a:p>
          <a:p>
            <a:r>
              <a:rPr lang="en-US"/>
              <a:t>Relational model supports simple, powerful QLs:</a:t>
            </a:r>
          </a:p>
          <a:p>
            <a:pPr lvl="1">
              <a:buSzPct val="75000"/>
            </a:pPr>
            <a:r>
              <a:rPr lang="en-US"/>
              <a:t>Strong formal foundation based on logic.</a:t>
            </a:r>
          </a:p>
          <a:p>
            <a:pPr lvl="1">
              <a:buSzPct val="75000"/>
            </a:pPr>
            <a:r>
              <a:rPr lang="en-US"/>
              <a:t>Allows for much optimization.</a:t>
            </a:r>
          </a:p>
          <a:p>
            <a:r>
              <a:rPr lang="en-US"/>
              <a:t>Query Languages </a:t>
            </a:r>
            <a:r>
              <a:rPr lang="en-US" b="1">
                <a:solidFill>
                  <a:schemeClr val="accent2"/>
                </a:solidFill>
              </a:rPr>
              <a:t>!=</a:t>
            </a:r>
            <a:r>
              <a:rPr lang="en-US"/>
              <a:t> programming languages!</a:t>
            </a:r>
          </a:p>
          <a:p>
            <a:pPr lvl="1">
              <a:buSzPct val="75000"/>
            </a:pPr>
            <a:r>
              <a:rPr lang="en-US"/>
              <a:t>QLs not expected to be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Turing complete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>
              <a:buSzPct val="75000"/>
            </a:pPr>
            <a:r>
              <a:rPr lang="en-US"/>
              <a:t>QLs not intended to be used for complex calculations.</a:t>
            </a:r>
          </a:p>
          <a:p>
            <a:pPr lvl="1">
              <a:buSzPct val="75000"/>
            </a:pPr>
            <a:r>
              <a:rPr lang="en-US"/>
              <a:t>QLs support easy, efficient access to large data sets.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6DA25113-C69F-8C42-A7E1-6228A754D426}" type="slidenum">
              <a:rPr lang="en-US" sz="1400" b="0"/>
              <a:pPr/>
              <a:t>40</a:t>
            </a:fld>
            <a:endParaRPr lang="en-US" sz="1400" b="0"/>
          </a:p>
        </p:txBody>
      </p:sp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examples</a:t>
            </a:r>
          </a:p>
        </p:txBody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3-way join: find names of students taking a 2-unit course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481138" y="3186113"/>
          <a:ext cx="5203825" cy="270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1" name="Equation" r:id="rId3" imgW="2145960" imgH="1117440" progId="Equation.3">
                  <p:embed/>
                </p:oleObj>
              </mc:Choice>
              <mc:Fallback>
                <p:oleObj name="Equation" r:id="rId3" imgW="214596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186113"/>
                        <a:ext cx="5203825" cy="270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Line 5"/>
          <p:cNvSpPr>
            <a:spLocks noChangeShapeType="1"/>
          </p:cNvSpPr>
          <p:nvPr/>
        </p:nvSpPr>
        <p:spPr bwMode="auto">
          <a:xfrm>
            <a:off x="5791200" y="5562600"/>
            <a:ext cx="0" cy="6096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7" name="Text Box 6"/>
          <p:cNvSpPr txBox="1">
            <a:spLocks noChangeArrowheads="1"/>
          </p:cNvSpPr>
          <p:nvPr/>
        </p:nvSpPr>
        <p:spPr bwMode="auto">
          <a:xfrm>
            <a:off x="6080125" y="5603875"/>
            <a:ext cx="130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669900"/>
                </a:solidFill>
              </a:rPr>
              <a:t>selection</a:t>
            </a:r>
            <a:endParaRPr lang="en-US"/>
          </a:p>
        </p:txBody>
      </p:sp>
      <p:sp>
        <p:nvSpPr>
          <p:cNvPr id="53258" name="Line 7"/>
          <p:cNvSpPr>
            <a:spLocks noChangeShapeType="1"/>
          </p:cNvSpPr>
          <p:nvPr/>
        </p:nvSpPr>
        <p:spPr bwMode="auto">
          <a:xfrm>
            <a:off x="6019800" y="5029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9" name="Text Box 8"/>
          <p:cNvSpPr txBox="1">
            <a:spLocks noChangeArrowheads="1"/>
          </p:cNvSpPr>
          <p:nvPr/>
        </p:nvSpPr>
        <p:spPr bwMode="auto">
          <a:xfrm>
            <a:off x="6248400" y="5029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projection</a:t>
            </a:r>
          </a:p>
        </p:txBody>
      </p:sp>
      <p:sp>
        <p:nvSpPr>
          <p:cNvPr id="53260" name="Line 9"/>
          <p:cNvSpPr>
            <a:spLocks noChangeShapeType="1"/>
          </p:cNvSpPr>
          <p:nvPr/>
        </p:nvSpPr>
        <p:spPr bwMode="auto">
          <a:xfrm>
            <a:off x="6781800" y="3733800"/>
            <a:ext cx="0" cy="914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61" name="Text Box 10"/>
          <p:cNvSpPr txBox="1">
            <a:spLocks noChangeArrowheads="1"/>
          </p:cNvSpPr>
          <p:nvPr/>
        </p:nvSpPr>
        <p:spPr bwMode="auto">
          <a:xfrm>
            <a:off x="7086600" y="3810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join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F8A63F6-2C4A-3640-BDDC-C3E1375C2C90}" type="slidenum">
              <a:rPr lang="en-US" sz="1400" b="0"/>
              <a:pPr/>
              <a:t>41</a:t>
            </a:fld>
            <a:endParaRPr lang="en-US" sz="1400" b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examples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3-way join: find names of students taking a 2-unit course - in rel. algebra??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53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6B11713-C3F1-8640-94B2-4700AC4CBB6D}" type="slidenum">
              <a:rPr lang="en-US" sz="1400" b="0"/>
              <a:pPr/>
              <a:t>42</a:t>
            </a:fld>
            <a:endParaRPr lang="en-US" sz="1400" b="0"/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examples</a:t>
            </a:r>
          </a:p>
        </p:txBody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3-way join: find names of students taking a 2-unit course - in rel. algebra??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68300" y="4181475"/>
          <a:ext cx="8026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5" name="Equation" r:id="rId3" imgW="2997000" imgH="228600" progId="Equation.3">
                  <p:embed/>
                </p:oleObj>
              </mc:Choice>
              <mc:Fallback>
                <p:oleObj name="Equation" r:id="rId3" imgW="299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4181475"/>
                        <a:ext cx="8026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99ADB9C4-F7F2-6947-A7AE-2A4DC1569D01}" type="slidenum">
              <a:rPr lang="en-US" sz="1400" b="0"/>
              <a:pPr/>
              <a:t>43</a:t>
            </a:fld>
            <a:endParaRPr lang="en-US" sz="1400" b="0"/>
          </a:p>
        </p:txBody>
      </p:sp>
      <p:sp>
        <p:nvSpPr>
          <p:cNvPr id="56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Even more examples:</a:t>
            </a:r>
          </a:p>
        </p:txBody>
      </p:sp>
      <p:sp>
        <p:nvSpPr>
          <p:cNvPr id="563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self -joins: find Tom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grandparent(s)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833438" y="3513138"/>
          <a:ext cx="2778125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7" name="Worksheet" r:id="rId3" imgW="2962772" imgH="1914887" progId="Excel.Sheet.8">
                  <p:embed/>
                </p:oleObj>
              </mc:Choice>
              <mc:Fallback>
                <p:oleObj name="Worksheet" r:id="rId3" imgW="2962772" imgH="19148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513138"/>
                        <a:ext cx="2778125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4343400" y="3505200"/>
          <a:ext cx="2778125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8" name="Worksheet" r:id="rId5" imgW="2962772" imgH="1914887" progId="Excel.Sheet.8">
                  <p:embed/>
                </p:oleObj>
              </mc:Choice>
              <mc:Fallback>
                <p:oleObj name="Worksheet" r:id="rId5" imgW="2962772" imgH="19148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2778125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Line 6"/>
          <p:cNvSpPr>
            <a:spLocks noChangeShapeType="1"/>
          </p:cNvSpPr>
          <p:nvPr/>
        </p:nvSpPr>
        <p:spPr bwMode="auto">
          <a:xfrm flipH="1">
            <a:off x="3505200" y="4419600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0" name="Oval 7"/>
          <p:cNvSpPr>
            <a:spLocks noChangeArrowheads="1"/>
          </p:cNvSpPr>
          <p:nvPr/>
        </p:nvSpPr>
        <p:spPr bwMode="auto">
          <a:xfrm>
            <a:off x="5715000" y="4191000"/>
            <a:ext cx="685800" cy="4572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1" name="Oval 8"/>
          <p:cNvSpPr>
            <a:spLocks noChangeArrowheads="1"/>
          </p:cNvSpPr>
          <p:nvPr/>
        </p:nvSpPr>
        <p:spPr bwMode="auto">
          <a:xfrm>
            <a:off x="5715000" y="4876800"/>
            <a:ext cx="685800" cy="4572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73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9BAD953B-86F5-CD4C-B144-BC6FC06FE48C}" type="slidenum">
              <a:rPr lang="en-US" sz="1400" b="0"/>
              <a:pPr/>
              <a:t>44</a:t>
            </a:fld>
            <a:endParaRPr lang="en-US" sz="1400" b="0"/>
          </a:p>
        </p:txBody>
      </p:sp>
      <p:sp>
        <p:nvSpPr>
          <p:cNvPr id="573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Even more examples:</a:t>
            </a:r>
          </a:p>
        </p:txBody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self -joins: find Tom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grandparent(s)</a:t>
            </a: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205038" y="3463925"/>
          <a:ext cx="3756025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3" name="Equation" r:id="rId3" imgW="1549080" imgH="888840" progId="Equation.3">
                  <p:embed/>
                </p:oleObj>
              </mc:Choice>
              <mc:Fallback>
                <p:oleObj name="Equation" r:id="rId3" imgW="1549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463925"/>
                        <a:ext cx="3756025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837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83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0B2ED2B1-74B6-4044-96C9-C1C37EAA55A7}" type="slidenum">
              <a:rPr lang="en-US" sz="1400" b="0"/>
              <a:pPr/>
              <a:t>45</a:t>
            </a:fld>
            <a:endParaRPr lang="en-US" sz="1400" b="0"/>
          </a:p>
        </p:txBody>
      </p:sp>
      <p:sp>
        <p:nvSpPr>
          <p:cNvPr id="58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Hard examples: DIVISION</a:t>
            </a:r>
          </a:p>
        </p:txBody>
      </p:sp>
      <p:sp>
        <p:nvSpPr>
          <p:cNvPr id="58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suppliers that shipped all the ABOMB parts</a:t>
            </a: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771525" y="3117850"/>
          <a:ext cx="2916238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9" name="Worksheet" r:id="rId3" imgW="3115172" imgH="2677007" progId="Excel.Sheet.8">
                  <p:embed/>
                </p:oleObj>
              </mc:Choice>
              <mc:Fallback>
                <p:oleObj name="Worksheet" r:id="rId3" imgW="3115172" imgH="2677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3117850"/>
                        <a:ext cx="2916238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4800600" y="3505200"/>
          <a:ext cx="1050925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0" name="Worksheet" r:id="rId5" imgW="1038631" imgH="1676882" progId="Excel.Sheet.8">
                  <p:embed/>
                </p:oleObj>
              </mc:Choice>
              <mc:Fallback>
                <p:oleObj name="Worksheet" r:id="rId5" imgW="1038631" imgH="167688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05200"/>
                        <a:ext cx="1050925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7002463" y="3514725"/>
          <a:ext cx="108108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1" name="Worksheet" r:id="rId7" imgW="1038631" imgH="1162532" progId="Excel.Sheet.8">
                  <p:embed/>
                </p:oleObj>
              </mc:Choice>
              <mc:Fallback>
                <p:oleObj name="Worksheet" r:id="rId7" imgW="1038631" imgH="116253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3514725"/>
                        <a:ext cx="1081087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130675" y="4195763"/>
          <a:ext cx="3667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2" name="Equation" r:id="rId9" imgW="139680" imgH="139680" progId="Equation.3">
                  <p:embed/>
                </p:oleObj>
              </mc:Choice>
              <mc:Fallback>
                <p:oleObj name="Equation" r:id="rId9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4195763"/>
                        <a:ext cx="36671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416675" y="4078288"/>
          <a:ext cx="36671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3" name="Equation" r:id="rId11" imgW="139680" imgH="114120" progId="Equation.3">
                  <p:embed/>
                </p:oleObj>
              </mc:Choice>
              <mc:Fallback>
                <p:oleObj name="Equation" r:id="rId11" imgW="13968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75" y="4078288"/>
                        <a:ext cx="366713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80" name="Group 13"/>
          <p:cNvGrpSpPr>
            <a:grpSpLocks/>
          </p:cNvGrpSpPr>
          <p:nvPr/>
        </p:nvGrpSpPr>
        <p:grpSpPr bwMode="auto">
          <a:xfrm>
            <a:off x="8534400" y="152400"/>
            <a:ext cx="457200" cy="646113"/>
            <a:chOff x="8458200" y="1219200"/>
            <a:chExt cx="457200" cy="646331"/>
          </a:xfrm>
        </p:grpSpPr>
        <p:sp>
          <p:nvSpPr>
            <p:cNvPr id="12" name="Isosceles Triangle 11"/>
            <p:cNvSpPr/>
            <p:nvPr/>
          </p:nvSpPr>
          <p:spPr bwMode="auto">
            <a:xfrm>
              <a:off x="8458200" y="1219200"/>
              <a:ext cx="457200" cy="533580"/>
            </a:xfrm>
            <a:prstGeom prst="triangle">
              <a:avLst/>
            </a:prstGeom>
            <a:solidFill>
              <a:srgbClr val="FFFF00"/>
            </a:solidFill>
            <a:ln w="2857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34400" y="1219200"/>
              <a:ext cx="381000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600">
                  <a:solidFill>
                    <a:srgbClr val="000033"/>
                  </a:solidFill>
                </a:rPr>
                <a:t>!</a:t>
              </a:r>
              <a:endParaRPr lang="en-US">
                <a:solidFill>
                  <a:srgbClr val="00003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593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3D6C6DF6-299B-714B-BBDD-673903835C08}" type="slidenum">
              <a:rPr lang="en-US" sz="1400" b="0"/>
              <a:pPr/>
              <a:t>46</a:t>
            </a:fld>
            <a:endParaRPr lang="en-US" sz="1400" b="0"/>
          </a:p>
        </p:txBody>
      </p:sp>
      <p:sp>
        <p:nvSpPr>
          <p:cNvPr id="593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Hard examples: DIVISION</a:t>
            </a:r>
          </a:p>
        </p:txBody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suppliers that shipped all the ABOMB parts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251075" y="3479800"/>
          <a:ext cx="3662363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1" name="Equation" r:id="rId3" imgW="1511300" imgH="876300" progId="Equation.3">
                  <p:embed/>
                </p:oleObj>
              </mc:Choice>
              <mc:Fallback>
                <p:oleObj name="Equation" r:id="rId3" imgW="15113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3479800"/>
                        <a:ext cx="3662363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0" name="Group 7"/>
          <p:cNvGrpSpPr>
            <a:grpSpLocks/>
          </p:cNvGrpSpPr>
          <p:nvPr/>
        </p:nvGrpSpPr>
        <p:grpSpPr bwMode="auto">
          <a:xfrm>
            <a:off x="8534400" y="152400"/>
            <a:ext cx="457200" cy="646113"/>
            <a:chOff x="8458200" y="1219200"/>
            <a:chExt cx="457200" cy="646331"/>
          </a:xfrm>
        </p:grpSpPr>
        <p:sp>
          <p:nvSpPr>
            <p:cNvPr id="9" name="Isosceles Triangle 8"/>
            <p:cNvSpPr/>
            <p:nvPr/>
          </p:nvSpPr>
          <p:spPr bwMode="auto">
            <a:xfrm>
              <a:off x="8458200" y="1219200"/>
              <a:ext cx="457200" cy="533580"/>
            </a:xfrm>
            <a:prstGeom prst="triangle">
              <a:avLst/>
            </a:prstGeom>
            <a:solidFill>
              <a:srgbClr val="FFFF00"/>
            </a:solidFill>
            <a:ln w="2857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34400" y="1219200"/>
              <a:ext cx="381000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600">
                  <a:solidFill>
                    <a:srgbClr val="000033"/>
                  </a:solidFill>
                </a:rPr>
                <a:t>!</a:t>
              </a:r>
              <a:endParaRPr lang="en-US">
                <a:solidFill>
                  <a:srgbClr val="00003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042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04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66691F9D-CDC8-DC46-AD80-0B2518E54C67}" type="slidenum">
              <a:rPr lang="en-US" sz="1400" b="0"/>
              <a:pPr/>
              <a:t>47</a:t>
            </a:fld>
            <a:endParaRPr lang="en-US" sz="1400" b="0"/>
          </a:p>
        </p:txBody>
      </p:sp>
      <p:sp>
        <p:nvSpPr>
          <p:cNvPr id="604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General pattern</a:t>
            </a:r>
          </a:p>
        </p:txBody>
      </p:sp>
      <p:sp>
        <p:nvSpPr>
          <p:cNvPr id="604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three equivalent versions: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1) if it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</a:rPr>
              <a:t>s bad, he shipped it</a:t>
            </a:r>
          </a:p>
          <a:p>
            <a:pPr lvl="1">
              <a:buFontTx/>
              <a:buNone/>
            </a:pPr>
            <a:endParaRPr lang="en-US">
              <a:latin typeface="Times New Roman" charset="0"/>
              <a:ea typeface="ＭＳ Ｐゴシック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2)either it was good, or he shipped it</a:t>
            </a:r>
          </a:p>
          <a:p>
            <a:pPr lvl="1"/>
            <a:endParaRPr lang="en-US">
              <a:latin typeface="Times New Roman" charset="0"/>
              <a:ea typeface="ＭＳ Ｐゴシック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3) there is no bad shipment that he missed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94411"/>
              </p:ext>
            </p:extLst>
          </p:nvPr>
        </p:nvGraphicFramePr>
        <p:xfrm>
          <a:off x="2438400" y="2514600"/>
          <a:ext cx="52625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1" name="Equation" r:id="rId3" imgW="2171520" imgH="228600" progId="Equation.3">
                  <p:embed/>
                </p:oleObj>
              </mc:Choice>
              <mc:Fallback>
                <p:oleObj name="Equation" r:id="rId3" imgW="2171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52625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831751"/>
              </p:ext>
            </p:extLst>
          </p:nvPr>
        </p:nvGraphicFramePr>
        <p:xfrm>
          <a:off x="2514600" y="3505200"/>
          <a:ext cx="51101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2" name="Equation" r:id="rId5" imgW="2108160" imgH="228600" progId="Equation.3">
                  <p:embed/>
                </p:oleObj>
              </mc:Choice>
              <mc:Fallback>
                <p:oleObj name="Equation" r:id="rId5" imgW="2108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05200"/>
                        <a:ext cx="51101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798215"/>
              </p:ext>
            </p:extLst>
          </p:nvPr>
        </p:nvGraphicFramePr>
        <p:xfrm>
          <a:off x="2209800" y="4648200"/>
          <a:ext cx="5664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3" name="Equation" r:id="rId7" imgW="2336760" imgH="228600" progId="Equation.3">
                  <p:embed/>
                </p:oleObj>
              </mc:Choice>
              <mc:Fallback>
                <p:oleObj name="Equation" r:id="rId7" imgW="2336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5664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6" name="Group 9"/>
          <p:cNvGrpSpPr>
            <a:grpSpLocks/>
          </p:cNvGrpSpPr>
          <p:nvPr/>
        </p:nvGrpSpPr>
        <p:grpSpPr bwMode="auto">
          <a:xfrm>
            <a:off x="8534400" y="152400"/>
            <a:ext cx="457200" cy="646113"/>
            <a:chOff x="8458200" y="1219200"/>
            <a:chExt cx="457200" cy="646331"/>
          </a:xfrm>
        </p:grpSpPr>
        <p:sp>
          <p:nvSpPr>
            <p:cNvPr id="11" name="Isosceles Triangle 10"/>
            <p:cNvSpPr/>
            <p:nvPr/>
          </p:nvSpPr>
          <p:spPr bwMode="auto">
            <a:xfrm>
              <a:off x="8458200" y="1219200"/>
              <a:ext cx="457200" cy="533580"/>
            </a:xfrm>
            <a:prstGeom prst="triangle">
              <a:avLst/>
            </a:prstGeom>
            <a:solidFill>
              <a:srgbClr val="FFFF00"/>
            </a:solidFill>
            <a:ln w="2857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34400" y="1219200"/>
              <a:ext cx="381000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600">
                  <a:solidFill>
                    <a:srgbClr val="000033"/>
                  </a:solidFill>
                </a:rPr>
                <a:t>!</a:t>
              </a:r>
              <a:endParaRPr lang="en-US">
                <a:solidFill>
                  <a:srgbClr val="00003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14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14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9CAACD4-BF8A-9949-9904-CD2D6B54C981}" type="slidenum">
              <a:rPr lang="en-US" sz="1400" b="0"/>
              <a:pPr/>
              <a:t>48</a:t>
            </a:fld>
            <a:endParaRPr lang="en-US" sz="1400" b="0"/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General pattern</a:t>
            </a:r>
          </a:p>
        </p:txBody>
      </p:sp>
      <p:sp>
        <p:nvSpPr>
          <p:cNvPr id="614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three equivalent versions: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1) if it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</a:rPr>
              <a:t>s bad, he shipped it</a:t>
            </a:r>
          </a:p>
          <a:p>
            <a:pPr lvl="1">
              <a:buFontTx/>
              <a:buNone/>
            </a:pPr>
            <a:endParaRPr lang="en-US">
              <a:latin typeface="Times New Roman" charset="0"/>
              <a:ea typeface="ＭＳ Ｐゴシック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2)either it was good, or he shipped it</a:t>
            </a:r>
          </a:p>
          <a:p>
            <a:pPr lvl="1"/>
            <a:endParaRPr lang="en-US">
              <a:latin typeface="Times New Roman" charset="0"/>
              <a:ea typeface="ＭＳ Ｐゴシック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3) there is no bad shipment that he missed</a:t>
            </a: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828266"/>
              </p:ext>
            </p:extLst>
          </p:nvPr>
        </p:nvGraphicFramePr>
        <p:xfrm>
          <a:off x="2438400" y="2438400"/>
          <a:ext cx="52625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5" name="Equation" r:id="rId3" imgW="2171520" imgH="228600" progId="Equation.3">
                  <p:embed/>
                </p:oleObj>
              </mc:Choice>
              <mc:Fallback>
                <p:oleObj name="Equation" r:id="rId3" imgW="2171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52625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709267"/>
              </p:ext>
            </p:extLst>
          </p:nvPr>
        </p:nvGraphicFramePr>
        <p:xfrm>
          <a:off x="2895600" y="3505200"/>
          <a:ext cx="44021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6" name="Equation" r:id="rId5" imgW="1816100" imgH="177800" progId="Equation.3">
                  <p:embed/>
                </p:oleObj>
              </mc:Choice>
              <mc:Fallback>
                <p:oleObj name="Equation" r:id="rId5" imgW="18161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05200"/>
                        <a:ext cx="44021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736579"/>
              </p:ext>
            </p:extLst>
          </p:nvPr>
        </p:nvGraphicFramePr>
        <p:xfrm>
          <a:off x="2286000" y="4648200"/>
          <a:ext cx="5664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7" name="Equation" r:id="rId7" imgW="2336760" imgH="228600" progId="Equation.3">
                  <p:embed/>
                </p:oleObj>
              </mc:Choice>
              <mc:Fallback>
                <p:oleObj name="Equation" r:id="rId7" imgW="2336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5664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Curved Left Arrow 9"/>
          <p:cNvSpPr>
            <a:spLocks noChangeArrowheads="1"/>
          </p:cNvSpPr>
          <p:nvPr/>
        </p:nvSpPr>
        <p:spPr bwMode="auto">
          <a:xfrm>
            <a:off x="7696200" y="2590800"/>
            <a:ext cx="533400" cy="1143000"/>
          </a:xfrm>
          <a:prstGeom prst="curvedLeftArrow">
            <a:avLst>
              <a:gd name="adj1" fmla="val 24992"/>
              <a:gd name="adj2" fmla="val 49999"/>
              <a:gd name="adj3" fmla="val 25000"/>
            </a:avLst>
          </a:prstGeom>
          <a:solidFill>
            <a:schemeClr val="tx2"/>
          </a:solidFill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TextBox 10"/>
          <p:cNvSpPr txBox="1">
            <a:spLocks noChangeArrowheads="1"/>
          </p:cNvSpPr>
          <p:nvPr/>
        </p:nvSpPr>
        <p:spPr bwMode="auto">
          <a:xfrm>
            <a:off x="8010139" y="1600200"/>
            <a:ext cx="11461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a </a:t>
            </a:r>
            <a:r>
              <a:rPr lang="en-US" dirty="0">
                <a:latin typeface="Book Antiqua" charset="0"/>
                <a:sym typeface="Symbol" charset="0"/>
              </a:rPr>
              <a:t> </a:t>
            </a:r>
            <a:r>
              <a:rPr lang="en-US" dirty="0"/>
              <a:t>b</a:t>
            </a:r>
          </a:p>
          <a:p>
            <a:r>
              <a:rPr lang="en-US" dirty="0">
                <a:latin typeface="Book Antiqua" charset="0"/>
                <a:sym typeface="Symbol" charset="0"/>
              </a:rPr>
              <a:t> </a:t>
            </a:r>
            <a:r>
              <a:rPr lang="en-US" dirty="0">
                <a:sym typeface="Symbol" charset="0"/>
              </a:rPr>
              <a:t>a</a:t>
            </a:r>
            <a:r>
              <a:rPr lang="en-US" dirty="0"/>
              <a:t> </a:t>
            </a:r>
            <a:r>
              <a:rPr lang="en-US" dirty="0">
                <a:latin typeface="Book Antiqua" charset="0"/>
                <a:sym typeface="Symbol" charset="0"/>
              </a:rPr>
              <a:t> </a:t>
            </a:r>
            <a:r>
              <a:rPr lang="en-US" dirty="0"/>
              <a:t>b</a:t>
            </a:r>
          </a:p>
        </p:txBody>
      </p:sp>
      <p:grpSp>
        <p:nvGrpSpPr>
          <p:cNvPr id="61452" name="Group 11"/>
          <p:cNvGrpSpPr>
            <a:grpSpLocks/>
          </p:cNvGrpSpPr>
          <p:nvPr/>
        </p:nvGrpSpPr>
        <p:grpSpPr bwMode="auto">
          <a:xfrm>
            <a:off x="8534400" y="152400"/>
            <a:ext cx="457200" cy="646113"/>
            <a:chOff x="8458200" y="1219200"/>
            <a:chExt cx="457200" cy="646331"/>
          </a:xfrm>
        </p:grpSpPr>
        <p:sp>
          <p:nvSpPr>
            <p:cNvPr id="13" name="Isosceles Triangle 12"/>
            <p:cNvSpPr/>
            <p:nvPr/>
          </p:nvSpPr>
          <p:spPr bwMode="auto">
            <a:xfrm>
              <a:off x="8458200" y="1219200"/>
              <a:ext cx="457200" cy="533580"/>
            </a:xfrm>
            <a:prstGeom prst="triangle">
              <a:avLst/>
            </a:prstGeom>
            <a:solidFill>
              <a:srgbClr val="FFFF00"/>
            </a:solidFill>
            <a:ln w="2857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34400" y="1219200"/>
              <a:ext cx="381000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600">
                  <a:solidFill>
                    <a:srgbClr val="000033"/>
                  </a:solidFill>
                </a:rPr>
                <a:t>!</a:t>
              </a:r>
              <a:endParaRPr lang="en-US">
                <a:solidFill>
                  <a:srgbClr val="00003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247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24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DE2567F3-07F5-4842-9180-2234BF4BC3C6}" type="slidenum">
              <a:rPr lang="en-US" sz="1400" b="0"/>
              <a:pPr/>
              <a:t>49</a:t>
            </a:fld>
            <a:endParaRPr lang="en-US" sz="1400" b="0"/>
          </a:p>
        </p:txBody>
      </p:sp>
      <p:sp>
        <p:nvSpPr>
          <p:cNvPr id="62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General pattern</a:t>
            </a:r>
          </a:p>
        </p:txBody>
      </p:sp>
      <p:sp>
        <p:nvSpPr>
          <p:cNvPr id="624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three equivalent versions: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1) if it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</a:rPr>
              <a:t>s bad, he shipped it</a:t>
            </a:r>
          </a:p>
          <a:p>
            <a:pPr lvl="1">
              <a:buFontTx/>
              <a:buNone/>
            </a:pPr>
            <a:endParaRPr lang="en-US">
              <a:latin typeface="Times New Roman" charset="0"/>
              <a:ea typeface="ＭＳ Ｐゴシック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2)either it was good, or he shipped it</a:t>
            </a:r>
          </a:p>
          <a:p>
            <a:pPr lvl="1"/>
            <a:endParaRPr lang="en-US">
              <a:latin typeface="Times New Roman" charset="0"/>
              <a:ea typeface="ＭＳ Ｐゴシック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3) there is no bad shipment that he missed</a:t>
            </a: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7690"/>
              </p:ext>
            </p:extLst>
          </p:nvPr>
        </p:nvGraphicFramePr>
        <p:xfrm>
          <a:off x="2438400" y="2514600"/>
          <a:ext cx="52625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7" name="Equation" r:id="rId3" imgW="2171520" imgH="228600" progId="Equation.3">
                  <p:embed/>
                </p:oleObj>
              </mc:Choice>
              <mc:Fallback>
                <p:oleObj name="Equation" r:id="rId3" imgW="2171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52625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760274"/>
              </p:ext>
            </p:extLst>
          </p:nvPr>
        </p:nvGraphicFramePr>
        <p:xfrm>
          <a:off x="2667000" y="3505200"/>
          <a:ext cx="44021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8" name="Equation" r:id="rId5" imgW="1816100" imgH="177800" progId="Equation.3">
                  <p:embed/>
                </p:oleObj>
              </mc:Choice>
              <mc:Fallback>
                <p:oleObj name="Equation" r:id="rId5" imgW="18161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44021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266182"/>
              </p:ext>
            </p:extLst>
          </p:nvPr>
        </p:nvGraphicFramePr>
        <p:xfrm>
          <a:off x="2286000" y="4724400"/>
          <a:ext cx="5664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9" name="Equation" r:id="rId7" imgW="2336760" imgH="228600" progId="Equation.3">
                  <p:embed/>
                </p:oleObj>
              </mc:Choice>
              <mc:Fallback>
                <p:oleObj name="Equation" r:id="rId7" imgW="2336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24400"/>
                        <a:ext cx="5664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Curved Left Arrow 11"/>
          <p:cNvSpPr>
            <a:spLocks noChangeArrowheads="1"/>
          </p:cNvSpPr>
          <p:nvPr/>
        </p:nvSpPr>
        <p:spPr bwMode="auto">
          <a:xfrm>
            <a:off x="7391400" y="3657600"/>
            <a:ext cx="304800" cy="990600"/>
          </a:xfrm>
          <a:prstGeom prst="curvedLeftArrow">
            <a:avLst>
              <a:gd name="adj1" fmla="val 24992"/>
              <a:gd name="adj2" fmla="val 49999"/>
              <a:gd name="adj3" fmla="val 25000"/>
            </a:avLst>
          </a:prstGeom>
          <a:solidFill>
            <a:schemeClr val="tx2"/>
          </a:solidFill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182682"/>
              </p:ext>
            </p:extLst>
          </p:nvPr>
        </p:nvGraphicFramePr>
        <p:xfrm>
          <a:off x="7772400" y="3733800"/>
          <a:ext cx="139415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0" name="Equation" r:id="rId9" imgW="800100" imgH="393700" progId="Equation.3">
                  <p:embed/>
                </p:oleObj>
              </mc:Choice>
              <mc:Fallback>
                <p:oleObj name="Equation" r:id="rId9" imgW="80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733800"/>
                        <a:ext cx="1394159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6" name="Group 11"/>
          <p:cNvGrpSpPr>
            <a:grpSpLocks/>
          </p:cNvGrpSpPr>
          <p:nvPr/>
        </p:nvGrpSpPr>
        <p:grpSpPr bwMode="auto">
          <a:xfrm>
            <a:off x="8534400" y="152400"/>
            <a:ext cx="457200" cy="646113"/>
            <a:chOff x="8458200" y="1219200"/>
            <a:chExt cx="457200" cy="646331"/>
          </a:xfrm>
        </p:grpSpPr>
        <p:sp>
          <p:nvSpPr>
            <p:cNvPr id="13" name="Isosceles Triangle 12"/>
            <p:cNvSpPr/>
            <p:nvPr/>
          </p:nvSpPr>
          <p:spPr bwMode="auto">
            <a:xfrm>
              <a:off x="8458200" y="1219200"/>
              <a:ext cx="457200" cy="533580"/>
            </a:xfrm>
            <a:prstGeom prst="triangle">
              <a:avLst/>
            </a:prstGeom>
            <a:solidFill>
              <a:srgbClr val="FFFF00"/>
            </a:solidFill>
            <a:ln w="2857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34400" y="1219200"/>
              <a:ext cx="381000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600">
                  <a:solidFill>
                    <a:srgbClr val="000033"/>
                  </a:solidFill>
                </a:rPr>
                <a:t>!</a:t>
              </a:r>
              <a:endParaRPr lang="en-US">
                <a:solidFill>
                  <a:srgbClr val="00003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Formal Relational Query Languages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  <a:noFill/>
          <a:ln/>
        </p:spPr>
        <p:txBody>
          <a:bodyPr/>
          <a:lstStyle/>
          <a:p>
            <a:r>
              <a:rPr lang="en-US" dirty="0"/>
              <a:t>Two mathematical Query Languages form the basis for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real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languages (e.g. SQL), and for implementation:</a:t>
            </a:r>
          </a:p>
          <a:p>
            <a:pPr lvl="1"/>
            <a:r>
              <a:rPr lang="en-US" i="1" u="sng" dirty="0">
                <a:solidFill>
                  <a:schemeClr val="accent2"/>
                </a:solidFill>
              </a:rPr>
              <a:t>Relational Algebra</a:t>
            </a:r>
            <a:r>
              <a:rPr lang="en-US" dirty="0">
                <a:solidFill>
                  <a:schemeClr val="accent2"/>
                </a:solidFill>
              </a:rPr>
              <a:t>:  </a:t>
            </a:r>
            <a:r>
              <a:rPr lang="en-US" dirty="0"/>
              <a:t>More </a:t>
            </a:r>
            <a:r>
              <a:rPr lang="en-US" dirty="0">
                <a:solidFill>
                  <a:schemeClr val="accent2"/>
                </a:solidFill>
              </a:rPr>
              <a:t>operational</a:t>
            </a:r>
            <a:r>
              <a:rPr lang="en-US" dirty="0"/>
              <a:t>, very useful for representing execution plans.</a:t>
            </a:r>
          </a:p>
          <a:p>
            <a:pPr lvl="1"/>
            <a:r>
              <a:rPr lang="en-US" i="1" u="sng" dirty="0">
                <a:solidFill>
                  <a:schemeClr val="accent2"/>
                </a:solidFill>
              </a:rPr>
              <a:t>Relational Calculus</a:t>
            </a:r>
            <a:r>
              <a:rPr lang="en-US" dirty="0">
                <a:solidFill>
                  <a:schemeClr val="accent2"/>
                </a:solidFill>
              </a:rPr>
              <a:t>:   </a:t>
            </a:r>
            <a:r>
              <a:rPr lang="en-US" dirty="0"/>
              <a:t>Lets users describe what they want, rather than how to compute it.  (</a:t>
            </a:r>
            <a:r>
              <a:rPr lang="en-US" dirty="0">
                <a:solidFill>
                  <a:schemeClr val="accent2"/>
                </a:solidFill>
              </a:rPr>
              <a:t>Non-operational, </a:t>
            </a:r>
            <a:r>
              <a:rPr lang="en-US" i="1" u="sng" dirty="0">
                <a:solidFill>
                  <a:schemeClr val="accent2"/>
                </a:solidFill>
              </a:rPr>
              <a:t>declarative</a:t>
            </a:r>
            <a:r>
              <a:rPr lang="en-US" dirty="0"/>
              <a:t>.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Power Point includes Relational Calculus (previous </a:t>
            </a:r>
            <a:r>
              <a:rPr lang="en-US" dirty="0" err="1" smtClean="0"/>
              <a:t>ppt</a:t>
            </a:r>
            <a:r>
              <a:rPr lang="en-US" dirty="0" smtClean="0"/>
              <a:t> will include Relational Algebra)</a:t>
            </a:r>
            <a:endParaRPr lang="en-US" dirty="0"/>
          </a:p>
          <a:p>
            <a:pPr>
              <a:buFont typeface="Wingdings" charset="0"/>
              <a:buChar char="§"/>
            </a:pP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349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34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332689BE-043C-E143-A68D-042812EDE877}" type="slidenum">
              <a:rPr lang="en-US" sz="1400" b="0"/>
              <a:pPr/>
              <a:t>50</a:t>
            </a:fld>
            <a:endParaRPr lang="en-US" sz="1400" b="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543800" cy="609600"/>
          </a:xfrm>
        </p:spPr>
        <p:txBody>
          <a:bodyPr/>
          <a:lstStyle/>
          <a:p>
            <a:r>
              <a:rPr lang="en-US" b="1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  <a:sym typeface="Symbol" charset="0"/>
              </a:rPr>
              <a:t>a  b</a:t>
            </a:r>
            <a:r>
              <a:rPr lang="en-US">
                <a:latin typeface="Book Antiqua" charset="0"/>
                <a:ea typeface="ＭＳ Ｐゴシック" charset="0"/>
                <a:cs typeface="ＭＳ Ｐゴシック" charset="0"/>
                <a:sym typeface="Symbol" charset="0"/>
              </a:rPr>
              <a:t> is the same as </a:t>
            </a:r>
            <a:r>
              <a:rPr lang="en-US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  <a:sym typeface="Symbol" charset="0"/>
              </a:rPr>
              <a:t>a  b</a:t>
            </a:r>
            <a:endParaRPr lang="en-US" sz="54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If a is true, b must be true for the implication to be true.  If a is true and b is false, the implication evaluates to false.</a:t>
            </a:r>
          </a:p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If a is not true, we don</a:t>
            </a:r>
            <a:r>
              <a:rPr lang="ja-JP" altLang="en-US" sz="280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t care about b, the expression is always true.</a:t>
            </a:r>
          </a:p>
        </p:txBody>
      </p:sp>
      <p:sp>
        <p:nvSpPr>
          <p:cNvPr id="63495" name="Text Box 4"/>
          <p:cNvSpPr txBox="1">
            <a:spLocks noChangeArrowheads="1"/>
          </p:cNvSpPr>
          <p:nvPr/>
        </p:nvSpPr>
        <p:spPr bwMode="auto">
          <a:xfrm>
            <a:off x="228600" y="362585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600" b="0">
                <a:solidFill>
                  <a:srgbClr val="CF0E30"/>
                </a:solidFill>
                <a:latin typeface="Book Antiqua" charset="0"/>
              </a:rPr>
              <a:t>a</a:t>
            </a:r>
          </a:p>
        </p:txBody>
      </p:sp>
      <p:sp>
        <p:nvSpPr>
          <p:cNvPr id="63496" name="Text Box 5"/>
          <p:cNvSpPr txBox="1">
            <a:spLocks noChangeArrowheads="1"/>
          </p:cNvSpPr>
          <p:nvPr/>
        </p:nvSpPr>
        <p:spPr bwMode="auto">
          <a:xfrm>
            <a:off x="914400" y="3168650"/>
            <a:ext cx="38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600" b="0">
                <a:solidFill>
                  <a:srgbClr val="CF0E30"/>
                </a:solidFill>
                <a:latin typeface="Book Antiqua" charset="0"/>
              </a:rPr>
              <a:t>T</a:t>
            </a:r>
          </a:p>
        </p:txBody>
      </p:sp>
      <p:sp>
        <p:nvSpPr>
          <p:cNvPr id="63497" name="Text Box 6"/>
          <p:cNvSpPr txBox="1">
            <a:spLocks noChangeArrowheads="1"/>
          </p:cNvSpPr>
          <p:nvPr/>
        </p:nvSpPr>
        <p:spPr bwMode="auto">
          <a:xfrm>
            <a:off x="914400" y="438785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600" b="0">
                <a:solidFill>
                  <a:srgbClr val="CF0E30"/>
                </a:solidFill>
                <a:latin typeface="Book Antiqua" charset="0"/>
              </a:rPr>
              <a:t>F</a:t>
            </a:r>
          </a:p>
        </p:txBody>
      </p:sp>
      <p:sp>
        <p:nvSpPr>
          <p:cNvPr id="63498" name="Text Box 7"/>
          <p:cNvSpPr txBox="1">
            <a:spLocks noChangeArrowheads="1"/>
          </p:cNvSpPr>
          <p:nvPr/>
        </p:nvSpPr>
        <p:spPr bwMode="auto">
          <a:xfrm>
            <a:off x="1905000" y="22860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600" b="0">
                <a:solidFill>
                  <a:srgbClr val="CF0E30"/>
                </a:solidFill>
                <a:latin typeface="Book Antiqua" charset="0"/>
              </a:rPr>
              <a:t>T          F</a:t>
            </a:r>
          </a:p>
        </p:txBody>
      </p:sp>
      <p:sp>
        <p:nvSpPr>
          <p:cNvPr id="63499" name="Rectangle 8"/>
          <p:cNvSpPr>
            <a:spLocks noChangeArrowheads="1"/>
          </p:cNvSpPr>
          <p:nvPr/>
        </p:nvSpPr>
        <p:spPr bwMode="auto">
          <a:xfrm>
            <a:off x="1524000" y="2895600"/>
            <a:ext cx="2514600" cy="243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Text Box 9"/>
          <p:cNvSpPr txBox="1">
            <a:spLocks noChangeArrowheads="1"/>
          </p:cNvSpPr>
          <p:nvPr/>
        </p:nvSpPr>
        <p:spPr bwMode="auto">
          <a:xfrm>
            <a:off x="2590800" y="1676400"/>
            <a:ext cx="60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600" b="0">
                <a:solidFill>
                  <a:srgbClr val="CF0E30"/>
                </a:solidFill>
                <a:latin typeface="Book Antiqua" charset="0"/>
              </a:rPr>
              <a:t>b</a:t>
            </a:r>
          </a:p>
        </p:txBody>
      </p:sp>
      <p:sp>
        <p:nvSpPr>
          <p:cNvPr id="63501" name="Line 10"/>
          <p:cNvSpPr>
            <a:spLocks noChangeShapeType="1"/>
          </p:cNvSpPr>
          <p:nvPr/>
        </p:nvSpPr>
        <p:spPr bwMode="auto">
          <a:xfrm>
            <a:off x="1524000" y="4114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Line 11"/>
          <p:cNvSpPr>
            <a:spLocks noChangeShapeType="1"/>
          </p:cNvSpPr>
          <p:nvPr/>
        </p:nvSpPr>
        <p:spPr bwMode="auto">
          <a:xfrm>
            <a:off x="2819400" y="28956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Text Box 12"/>
          <p:cNvSpPr txBox="1">
            <a:spLocks noChangeArrowheads="1"/>
          </p:cNvSpPr>
          <p:nvPr/>
        </p:nvSpPr>
        <p:spPr bwMode="auto">
          <a:xfrm>
            <a:off x="1828800" y="32004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600" b="0">
                <a:latin typeface="Book Antiqua" charset="0"/>
              </a:rPr>
              <a:t>T</a:t>
            </a:r>
            <a:endParaRPr lang="en-US" sz="3600" b="0">
              <a:solidFill>
                <a:schemeClr val="accent2"/>
              </a:solidFill>
              <a:latin typeface="Book Antiqua" charset="0"/>
            </a:endParaRPr>
          </a:p>
        </p:txBody>
      </p:sp>
      <p:sp>
        <p:nvSpPr>
          <p:cNvPr id="63504" name="Text Box 13"/>
          <p:cNvSpPr txBox="1">
            <a:spLocks noChangeArrowheads="1"/>
          </p:cNvSpPr>
          <p:nvPr/>
        </p:nvSpPr>
        <p:spPr bwMode="auto">
          <a:xfrm>
            <a:off x="1828800" y="43434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600" b="0">
                <a:latin typeface="Book Antiqua" charset="0"/>
              </a:rPr>
              <a:t>T</a:t>
            </a:r>
            <a:endParaRPr lang="en-US" sz="3600" b="0">
              <a:solidFill>
                <a:schemeClr val="accent2"/>
              </a:solidFill>
              <a:latin typeface="Book Antiqua" charset="0"/>
            </a:endParaRPr>
          </a:p>
        </p:txBody>
      </p:sp>
      <p:sp>
        <p:nvSpPr>
          <p:cNvPr id="63505" name="Text Box 14"/>
          <p:cNvSpPr txBox="1">
            <a:spLocks noChangeArrowheads="1"/>
          </p:cNvSpPr>
          <p:nvPr/>
        </p:nvSpPr>
        <p:spPr bwMode="auto">
          <a:xfrm>
            <a:off x="3048000" y="43434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600" b="0">
                <a:latin typeface="Book Antiqua" charset="0"/>
              </a:rPr>
              <a:t>T</a:t>
            </a:r>
            <a:endParaRPr lang="en-US" sz="3600" b="0">
              <a:solidFill>
                <a:schemeClr val="accent2"/>
              </a:solidFill>
              <a:latin typeface="Book Antiqua" charset="0"/>
            </a:endParaRPr>
          </a:p>
        </p:txBody>
      </p:sp>
      <p:sp>
        <p:nvSpPr>
          <p:cNvPr id="63506" name="Text Box 15"/>
          <p:cNvSpPr txBox="1">
            <a:spLocks noChangeArrowheads="1"/>
          </p:cNvSpPr>
          <p:nvPr/>
        </p:nvSpPr>
        <p:spPr bwMode="auto">
          <a:xfrm>
            <a:off x="3124200" y="316865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600" b="0">
                <a:solidFill>
                  <a:srgbClr val="FF3300"/>
                </a:solidFill>
                <a:latin typeface="Book Antiqua" charset="0"/>
              </a:rPr>
              <a:t>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95F9764-BE19-B341-8A57-696C44310A41}" type="slidenum">
              <a:rPr lang="en-US" sz="1400" b="0"/>
              <a:pPr/>
              <a:t>51</a:t>
            </a:fld>
            <a:endParaRPr lang="en-US" sz="1400" b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on division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(SSNs of) students that take all the courses that ssn=123 does (and maybe even more)</a:t>
            </a:r>
          </a:p>
          <a:p>
            <a:pPr lvl="1"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find students </a:t>
            </a:r>
            <a:r>
              <a:rPr lang="ja-JP" altLang="en-US">
                <a:latin typeface="Times New Roman" charset="0"/>
                <a:ea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</a:rPr>
              <a:t>s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</a:rPr>
              <a:t> so that </a:t>
            </a:r>
          </a:p>
          <a:p>
            <a:pPr lvl="1"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if 123 takes a course =&gt; so does </a:t>
            </a:r>
            <a:r>
              <a:rPr lang="ja-JP" altLang="en-US">
                <a:latin typeface="Times New Roman" charset="0"/>
                <a:ea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</a:rPr>
              <a:t>s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CDAC3537-3E56-E14B-B7F9-B405A8D7197B}" type="slidenum">
              <a:rPr lang="en-US" sz="1400" b="0"/>
              <a:pPr/>
              <a:t>52</a:t>
            </a:fld>
            <a:endParaRPr lang="en-US" sz="1400" b="0"/>
          </a:p>
        </p:txBody>
      </p:sp>
      <p:sp>
        <p:nvSpPr>
          <p:cNvPr id="655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on division</a:t>
            </a:r>
          </a:p>
        </p:txBody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students that take all the courses that ssn=123 does (and maybe even more)</a:t>
            </a: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436688" y="3186113"/>
          <a:ext cx="5294312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7" name="Equation" r:id="rId3" imgW="2184120" imgH="1117440" progId="Equation.3">
                  <p:embed/>
                </p:oleObj>
              </mc:Choice>
              <mc:Fallback>
                <p:oleObj name="Equation" r:id="rId3" imgW="218412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186113"/>
                        <a:ext cx="5294312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5C9280C5-8CAA-C84A-9510-F04E0B09BAA8}" type="slidenum">
              <a:rPr lang="en-US" sz="1400" b="0"/>
              <a:pPr/>
              <a:t>53</a:t>
            </a:fld>
            <a:endParaRPr lang="en-US" sz="1400" b="0"/>
          </a:p>
        </p:txBody>
      </p:sp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Safety of expressions</a:t>
            </a:r>
          </a:p>
        </p:txBody>
      </p:sp>
      <p:sp>
        <p:nvSpPr>
          <p:cNvPr id="665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FORBIDDEN:</a:t>
            </a: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It has infinite output!!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Instead, always use</a:t>
            </a: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4191000" y="2133600"/>
          <a:ext cx="32321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9" name="Equation" r:id="rId3" imgW="1333440" imgH="228600" progId="Equation.3">
                  <p:embed/>
                </p:oleObj>
              </mc:Choice>
              <mc:Fallback>
                <p:oleObj name="Equation" r:id="rId3" imgW="1333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33600"/>
                        <a:ext cx="32321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Line 5"/>
          <p:cNvSpPr>
            <a:spLocks noChangeShapeType="1"/>
          </p:cNvSpPr>
          <p:nvPr/>
        </p:nvSpPr>
        <p:spPr bwMode="auto">
          <a:xfrm>
            <a:off x="4343400" y="1905000"/>
            <a:ext cx="259080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70" name="Line 7"/>
          <p:cNvSpPr>
            <a:spLocks noChangeShapeType="1"/>
          </p:cNvSpPr>
          <p:nvPr/>
        </p:nvSpPr>
        <p:spPr bwMode="auto">
          <a:xfrm flipH="1">
            <a:off x="4572000" y="1905000"/>
            <a:ext cx="2057400" cy="1066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276350" y="4800600"/>
          <a:ext cx="45862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0" name="Equation" r:id="rId5" imgW="1892160" imgH="228600" progId="Equation.3">
                  <p:embed/>
                </p:oleObj>
              </mc:Choice>
              <mc:Fallback>
                <p:oleObj name="Equation" r:id="rId5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4800600"/>
                        <a:ext cx="45862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3932471-793E-2C4C-BF6A-868808D91954}" type="slidenum">
              <a:rPr lang="en-US" sz="1400" b="0"/>
              <a:pPr/>
              <a:t>54</a:t>
            </a:fld>
            <a:endParaRPr lang="en-US" sz="1400" b="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General Overview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relational model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Formal query languages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relational algebra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rel. tuple calculus</a:t>
            </a:r>
          </a:p>
          <a:p>
            <a:pPr lvl="1"/>
            <a:r>
              <a:rPr lang="en-US" b="1">
                <a:solidFill>
                  <a:srgbClr val="000066"/>
                </a:solidFill>
                <a:latin typeface="Times New Roman" charset="0"/>
                <a:ea typeface="ＭＳ Ｐゴシック" charset="0"/>
              </a:rPr>
              <a:t>rel. domain calculus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1D4D47A9-9208-3F47-9B11-1D60D2ABEB87}" type="slidenum">
              <a:rPr lang="en-US" sz="1400" b="0"/>
              <a:pPr/>
              <a:t>55</a:t>
            </a:fld>
            <a:endParaRPr lang="en-US" sz="1400" b="0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Rel. domain calculus (RDC)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Q: why?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A: slightly easier than RTC, although equivalent - basis for QBE.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idea: domain variables (w/ F.O.L.) - eg:</a:t>
            </a:r>
          </a:p>
          <a:p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STUDENT record with ssn=123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066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06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D30CB9A7-7DEF-E64A-8E95-953F7B367592}" type="slidenum">
              <a:rPr lang="en-US" sz="1400" b="0"/>
              <a:pPr/>
              <a:t>56</a:t>
            </a:fld>
            <a:endParaRPr lang="en-US" sz="1400" b="0"/>
          </a:p>
        </p:txBody>
      </p:sp>
      <p:sp>
        <p:nvSpPr>
          <p:cNvPr id="706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Rel. Dom. Calculus</a:t>
            </a:r>
          </a:p>
        </p:txBody>
      </p:sp>
      <p:graphicFrame>
        <p:nvGraphicFramePr>
          <p:cNvPr id="70658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838200" y="3200400"/>
          <a:ext cx="7010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5" name="Equation" r:id="rId4" imgW="3124080" imgH="228600" progId="Equation.3">
                  <p:embed/>
                </p:oleObj>
              </mc:Choice>
              <mc:Fallback>
                <p:oleObj name="Equation" r:id="rId4" imgW="312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7010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72400" cy="41148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STUDENT record with ssn=123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C692C9F2-42E4-CB4C-A24F-BBD94B41486E}" type="slidenum">
              <a:rPr lang="en-US" sz="1400" b="0"/>
              <a:pPr/>
              <a:t>57</a:t>
            </a:fld>
            <a:endParaRPr lang="en-US" sz="1400" b="0"/>
          </a:p>
        </p:txBody>
      </p:sp>
      <p:sp>
        <p:nvSpPr>
          <p:cNvPr id="727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Details</a:t>
            </a:r>
          </a:p>
        </p:txBody>
      </p:sp>
      <p:sp>
        <p:nvSpPr>
          <p:cNvPr id="727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Like R.T.C - symbols allowed:</a:t>
            </a: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quantifiers   </a:t>
            </a: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2470150" y="2565400"/>
          <a:ext cx="3652838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7" name="Equation" r:id="rId3" imgW="1917360" imgH="736560" progId="Equation.3">
                  <p:embed/>
                </p:oleObj>
              </mc:Choice>
              <mc:Fallback>
                <p:oleObj name="Equation" r:id="rId3" imgW="19173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565400"/>
                        <a:ext cx="3652838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581400" y="4495800"/>
          <a:ext cx="8715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8" name="Equation" r:id="rId5" imgW="457200" imgH="228600" progId="Equation.3">
                  <p:embed/>
                </p:oleObj>
              </mc:Choice>
              <mc:Fallback>
                <p:oleObj name="Equation" r:id="rId5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95800"/>
                        <a:ext cx="8715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37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16D7BFF0-8DA1-2046-B560-6C238265B0B5}" type="slidenum">
              <a:rPr lang="en-US" sz="1400" b="0"/>
              <a:pPr/>
              <a:t>58</a:t>
            </a:fld>
            <a:endParaRPr lang="en-US" sz="1400" b="0"/>
          </a:p>
        </p:txBody>
      </p:sp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Details</a:t>
            </a:r>
          </a:p>
        </p:txBody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but: domain (= column) variables, as opposed to tuple variables, eg:</a:t>
            </a: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362200" y="3657600"/>
          <a:ext cx="31210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3" name="Equation" r:id="rId3" imgW="1638000" imgH="215640" progId="Equation.3">
                  <p:embed/>
                </p:oleObj>
              </mc:Choice>
              <mc:Fallback>
                <p:oleObj name="Equation" r:id="rId3" imgW="1638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7600"/>
                        <a:ext cx="31210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Line 5"/>
          <p:cNvSpPr>
            <a:spLocks noChangeShapeType="1"/>
          </p:cNvSpPr>
          <p:nvPr/>
        </p:nvSpPr>
        <p:spPr bwMode="auto">
          <a:xfrm flipV="1">
            <a:off x="2362200" y="4191000"/>
            <a:ext cx="304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7" name="Text Box 6"/>
          <p:cNvSpPr txBox="1">
            <a:spLocks noChangeArrowheads="1"/>
          </p:cNvSpPr>
          <p:nvPr/>
        </p:nvSpPr>
        <p:spPr bwMode="auto">
          <a:xfrm>
            <a:off x="1828800" y="5257800"/>
            <a:ext cx="59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ssn</a:t>
            </a:r>
          </a:p>
        </p:txBody>
      </p:sp>
      <p:sp>
        <p:nvSpPr>
          <p:cNvPr id="73738" name="Line 7"/>
          <p:cNvSpPr>
            <a:spLocks noChangeShapeType="1"/>
          </p:cNvSpPr>
          <p:nvPr/>
        </p:nvSpPr>
        <p:spPr bwMode="auto">
          <a:xfrm flipH="1" flipV="1">
            <a:off x="2971800" y="4191000"/>
            <a:ext cx="228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9" name="Text Box 8"/>
          <p:cNvSpPr txBox="1">
            <a:spLocks noChangeArrowheads="1"/>
          </p:cNvSpPr>
          <p:nvPr/>
        </p:nvSpPr>
        <p:spPr bwMode="auto">
          <a:xfrm>
            <a:off x="2819400" y="5486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name</a:t>
            </a:r>
          </a:p>
        </p:txBody>
      </p:sp>
      <p:sp>
        <p:nvSpPr>
          <p:cNvPr id="73740" name="Line 9"/>
          <p:cNvSpPr>
            <a:spLocks noChangeShapeType="1"/>
          </p:cNvSpPr>
          <p:nvPr/>
        </p:nvSpPr>
        <p:spPr bwMode="auto">
          <a:xfrm flipH="1" flipV="1">
            <a:off x="3429000" y="4191000"/>
            <a:ext cx="838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41" name="Text Box 10"/>
          <p:cNvSpPr txBox="1">
            <a:spLocks noChangeArrowheads="1"/>
          </p:cNvSpPr>
          <p:nvPr/>
        </p:nvSpPr>
        <p:spPr bwMode="auto">
          <a:xfrm>
            <a:off x="4114800" y="5410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address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475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47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48E8A5FB-0912-D142-AC57-846857339AEF}" type="slidenum">
              <a:rPr lang="en-US" sz="1400" b="0"/>
              <a:pPr/>
              <a:t>59</a:t>
            </a:fld>
            <a:endParaRPr lang="en-US" sz="1400" b="0"/>
          </a:p>
        </p:txBody>
      </p:sp>
      <p:sp>
        <p:nvSpPr>
          <p:cNvPr id="747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Mini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-U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db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685800" y="22098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3" name="Worksheet" r:id="rId3" imgW="4572369" imgH="1533754" progId="Excel.Sheet.8">
                  <p:embed/>
                </p:oleObj>
              </mc:Choice>
              <mc:Fallback>
                <p:oleObj name="Worksheet" r:id="rId3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5410200" y="2093913"/>
          <a:ext cx="3186113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4" name="Worksheet" r:id="rId5" imgW="3057901" imgH="1514856" progId="Excel.Sheet.8">
                  <p:embed/>
                </p:oleObj>
              </mc:Choice>
              <mc:Fallback>
                <p:oleObj name="Worksheet" r:id="rId5" imgW="3057901" imgH="15148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93913"/>
                        <a:ext cx="3186113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971800" y="4267200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5" name="Worksheet" r:id="rId7" imgW="2914849" imgH="1429207" progId="Excel.Sheet.8">
                  <p:embed/>
                </p:oleObj>
              </mc:Choice>
              <mc:Fallback>
                <p:oleObj name="Worksheet" r:id="rId7" imgW="2914849" imgH="14292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Preliminaries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953000"/>
          </a:xfrm>
          <a:noFill/>
          <a:ln/>
        </p:spPr>
        <p:txBody>
          <a:bodyPr/>
          <a:lstStyle/>
          <a:p>
            <a:r>
              <a:rPr lang="en-US" dirty="0"/>
              <a:t>A query is applied to </a:t>
            </a:r>
            <a:r>
              <a:rPr lang="en-US" i="1" dirty="0">
                <a:solidFill>
                  <a:schemeClr val="accent2"/>
                </a:solidFill>
              </a:rPr>
              <a:t>relation instances</a:t>
            </a:r>
            <a:r>
              <a:rPr lang="en-US" dirty="0"/>
              <a:t>, and the result of a query is also a relation instance.</a:t>
            </a:r>
          </a:p>
          <a:p>
            <a:pPr lvl="1">
              <a:buSzPct val="75000"/>
            </a:pPr>
            <a:r>
              <a:rPr lang="en-US" i="1" dirty="0">
                <a:solidFill>
                  <a:schemeClr val="accent2"/>
                </a:solidFill>
              </a:rPr>
              <a:t>Schemas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of input </a:t>
            </a:r>
            <a:r>
              <a:rPr lang="en-US" dirty="0"/>
              <a:t>relations for a query are </a:t>
            </a:r>
            <a:r>
              <a:rPr lang="en-US" dirty="0">
                <a:solidFill>
                  <a:schemeClr val="accent2"/>
                </a:solidFill>
              </a:rPr>
              <a:t>fixed </a:t>
            </a:r>
            <a:r>
              <a:rPr lang="en-US" dirty="0"/>
              <a:t>(but query will run regardless of instance!)</a:t>
            </a:r>
          </a:p>
          <a:p>
            <a:pPr lvl="1">
              <a:buSzPct val="75000"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schema for the </a:t>
            </a:r>
            <a:r>
              <a:rPr lang="en-US" i="1" dirty="0">
                <a:solidFill>
                  <a:schemeClr val="accent2"/>
                </a:solidFill>
              </a:rPr>
              <a:t>result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a given query is also </a:t>
            </a:r>
            <a:r>
              <a:rPr lang="en-US" dirty="0">
                <a:solidFill>
                  <a:schemeClr val="accent2"/>
                </a:solidFill>
              </a:rPr>
              <a:t>fixed!</a:t>
            </a:r>
            <a:r>
              <a:rPr lang="en-US" dirty="0"/>
              <a:t> Determined by definition of query language constructs.</a:t>
            </a:r>
          </a:p>
          <a:p>
            <a:r>
              <a:rPr lang="en-US" dirty="0"/>
              <a:t>Positional vs. named-field notation:  </a:t>
            </a:r>
          </a:p>
          <a:p>
            <a:pPr lvl="1">
              <a:buSzPct val="75000"/>
            </a:pPr>
            <a:r>
              <a:rPr lang="en-US" dirty="0"/>
              <a:t>Positional notation easier for formal definitions, named-field notation more readable.  </a:t>
            </a:r>
          </a:p>
          <a:p>
            <a:pPr lvl="1">
              <a:buSzPct val="75000"/>
            </a:pPr>
            <a:r>
              <a:rPr lang="en-US" dirty="0"/>
              <a:t>Both used in SQL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57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34F9CBE0-2FC0-A046-A793-1A79C483694F}" type="slidenum">
              <a:rPr lang="en-US" sz="1400" b="0"/>
              <a:pPr/>
              <a:t>60</a:t>
            </a:fld>
            <a:endParaRPr lang="en-US" sz="1400" b="0"/>
          </a:p>
        </p:txBody>
      </p:sp>
      <p:sp>
        <p:nvSpPr>
          <p:cNvPr id="757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757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762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all student records</a:t>
            </a: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5105400" y="5181600"/>
          <a:ext cx="3200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9" name="Equation" r:id="rId3" imgW="1333440" imgH="228600" progId="Equation.3">
                  <p:embed/>
                </p:oleObj>
              </mc:Choice>
              <mc:Fallback>
                <p:oleObj name="Equation" r:id="rId3" imgW="1333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1600"/>
                        <a:ext cx="3200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219200" y="3048000"/>
          <a:ext cx="63150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0" name="Equation" r:id="rId5" imgW="2450880" imgH="228600" progId="Equation.3">
                  <p:embed/>
                </p:oleObj>
              </mc:Choice>
              <mc:Fallback>
                <p:oleObj name="Equation" r:id="rId5" imgW="245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3150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5" name="Text Box 6"/>
          <p:cNvSpPr txBox="1">
            <a:spLocks noChangeArrowheads="1"/>
          </p:cNvSpPr>
          <p:nvPr/>
        </p:nvSpPr>
        <p:spPr bwMode="auto">
          <a:xfrm>
            <a:off x="3733800" y="5257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RTC: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F496F622-DF5C-F742-894B-9A9237C0639B}" type="slidenum">
              <a:rPr lang="en-US" sz="1400" b="0"/>
              <a:pPr/>
              <a:t>61</a:t>
            </a:fld>
            <a:endParaRPr lang="en-US" sz="1400" b="0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762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(selection) find student record with ssn=123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Proof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RDC = RA)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Again, we show examples of the 5 fundamental operators, in RDC</a:t>
            </a:r>
          </a:p>
        </p:txBody>
      </p:sp>
      <p:sp>
        <p:nvSpPr>
          <p:cNvPr id="778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82B0D6CE-BC8C-6E4E-91A6-89E4C4D1202B}" type="slidenum">
              <a:rPr lang="en-US" sz="1400" b="0"/>
              <a:pPr/>
              <a:t>62</a:t>
            </a:fld>
            <a:endParaRPr lang="en-US" sz="1400" b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885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88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26AF8030-53C6-8443-A630-72129C1EED43}" type="slidenum">
              <a:rPr lang="en-US" sz="1400" b="0"/>
              <a:pPr/>
              <a:t>63</a:t>
            </a:fld>
            <a:endParaRPr lang="en-US" sz="1400" b="0"/>
          </a:p>
        </p:txBody>
      </p:sp>
      <p:sp>
        <p:nvSpPr>
          <p:cNvPr id="788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762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(selection) find student record with ssn=123</a:t>
            </a: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3659188" y="5402263"/>
          <a:ext cx="47196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5" name="Equation" r:id="rId3" imgW="1955520" imgH="203040" progId="Equation.3">
                  <p:embed/>
                </p:oleObj>
              </mc:Choice>
              <mc:Fallback>
                <p:oleObj name="Equation" r:id="rId3" imgW="1955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5402263"/>
                        <a:ext cx="47196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 Box 5"/>
          <p:cNvSpPr txBox="1">
            <a:spLocks noChangeArrowheads="1"/>
          </p:cNvSpPr>
          <p:nvPr/>
        </p:nvSpPr>
        <p:spPr bwMode="auto">
          <a:xfrm>
            <a:off x="1828800" y="5410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RTC: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98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798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AB5F292F-FA56-C44A-A4FF-8DD4D1AA6C2C}" type="slidenum">
              <a:rPr lang="en-US" sz="1400" b="0"/>
              <a:pPr/>
              <a:t>64</a:t>
            </a:fld>
            <a:endParaRPr lang="en-US" sz="1400" b="0"/>
          </a:p>
        </p:txBody>
      </p:sp>
      <p:sp>
        <p:nvSpPr>
          <p:cNvPr id="798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798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762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(selection) find student record with ssn=123</a:t>
            </a:r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3659188" y="5402263"/>
          <a:ext cx="47196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5" name="Equation" r:id="rId3" imgW="1955520" imgH="203040" progId="Equation.3">
                  <p:embed/>
                </p:oleObj>
              </mc:Choice>
              <mc:Fallback>
                <p:oleObj name="Equation" r:id="rId3" imgW="1955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5402263"/>
                        <a:ext cx="47196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Text Box 5"/>
          <p:cNvSpPr txBox="1">
            <a:spLocks noChangeArrowheads="1"/>
          </p:cNvSpPr>
          <p:nvPr/>
        </p:nvSpPr>
        <p:spPr bwMode="auto">
          <a:xfrm>
            <a:off x="1828800" y="5410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RTC:</a:t>
            </a: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219200" y="2895600"/>
          <a:ext cx="6680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6" name="Equation" r:id="rId5" imgW="2768400" imgH="228600" progId="Equation.3">
                  <p:embed/>
                </p:oleObj>
              </mc:Choice>
              <mc:Fallback>
                <p:oleObj name="Equation" r:id="rId5" imgW="276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6680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Text Box 7"/>
          <p:cNvSpPr txBox="1">
            <a:spLocks noChangeArrowheads="1"/>
          </p:cNvSpPr>
          <p:nvPr/>
        </p:nvSpPr>
        <p:spPr bwMode="auto">
          <a:xfrm>
            <a:off x="838200" y="3733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or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866775" y="4267200"/>
          <a:ext cx="75374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7" name="Equation" r:id="rId7" imgW="3124080" imgH="228600" progId="Equation.3">
                  <p:embed/>
                </p:oleObj>
              </mc:Choice>
              <mc:Fallback>
                <p:oleObj name="Equation" r:id="rId7" imgW="312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4267200"/>
                        <a:ext cx="75374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090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09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7C8BF1FA-C193-754D-95AB-032D0E9FCB16}" type="slidenum">
              <a:rPr lang="en-US" sz="1400" b="0"/>
              <a:pPr/>
              <a:t>65</a:t>
            </a:fld>
            <a:endParaRPr lang="en-US" sz="1400" b="0"/>
          </a:p>
        </p:txBody>
      </p:sp>
      <p:sp>
        <p:nvSpPr>
          <p:cNvPr id="809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(projection) find name of student with ssn=123</a:t>
            </a: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592138" y="3200400"/>
          <a:ext cx="69691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3" name="Equation" r:id="rId3" imgW="2705040" imgH="228600" progId="Equation.3">
                  <p:embed/>
                </p:oleObj>
              </mc:Choice>
              <mc:Fallback>
                <p:oleObj name="Equation" r:id="rId3" imgW="2705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3200400"/>
                        <a:ext cx="69691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19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65FEEA9F-3505-2E4B-AC8B-D5DDC149918B}" type="slidenum">
              <a:rPr lang="en-US" sz="1400" b="0"/>
              <a:pPr/>
              <a:t>66</a:t>
            </a:fld>
            <a:endParaRPr lang="en-US" sz="1400" b="0"/>
          </a:p>
        </p:txBody>
      </p:sp>
      <p:sp>
        <p:nvSpPr>
          <p:cNvPr id="819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819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(projection) find name of student with ssn=123</a:t>
            </a: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592138" y="3200400"/>
          <a:ext cx="69691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5" name="Equation" r:id="rId3" imgW="2705040" imgH="228600" progId="Equation.3">
                  <p:embed/>
                </p:oleObj>
              </mc:Choice>
              <mc:Fallback>
                <p:oleObj name="Equation" r:id="rId3" imgW="2705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3200400"/>
                        <a:ext cx="69691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Text Box 5"/>
          <p:cNvSpPr txBox="1">
            <a:spLocks noChangeArrowheads="1"/>
          </p:cNvSpPr>
          <p:nvPr/>
        </p:nvSpPr>
        <p:spPr bwMode="auto">
          <a:xfrm>
            <a:off x="2209800" y="3962400"/>
            <a:ext cx="288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need to </a:t>
            </a:r>
            <a:r>
              <a:rPr lang="ja-JP" altLang="en-US"/>
              <a:t>‘</a:t>
            </a:r>
            <a:r>
              <a:rPr lang="en-US"/>
              <a:t>restrict</a:t>
            </a:r>
            <a:r>
              <a:rPr lang="ja-JP" altLang="en-US"/>
              <a:t>’</a:t>
            </a:r>
            <a:r>
              <a:rPr lang="en-US"/>
              <a:t> </a:t>
            </a:r>
            <a:r>
              <a:rPr lang="ja-JP" altLang="en-US"/>
              <a:t>“</a:t>
            </a:r>
            <a:r>
              <a:rPr lang="en-US"/>
              <a:t>a</a:t>
            </a:r>
            <a:r>
              <a:rPr lang="ja-JP" altLang="en-US"/>
              <a:t>”</a:t>
            </a:r>
            <a:endParaRPr lang="en-US"/>
          </a:p>
        </p:txBody>
      </p:sp>
      <p:sp>
        <p:nvSpPr>
          <p:cNvPr id="81930" name="Line 6"/>
          <p:cNvSpPr>
            <a:spLocks noChangeShapeType="1"/>
          </p:cNvSpPr>
          <p:nvPr/>
        </p:nvSpPr>
        <p:spPr bwMode="auto">
          <a:xfrm flipV="1">
            <a:off x="2133600" y="3733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2943225" y="4989513"/>
          <a:ext cx="45323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6" name="Equation" r:id="rId5" imgW="2082600" imgH="431640" progId="Equation.3">
                  <p:embed/>
                </p:oleObj>
              </mc:Choice>
              <mc:Fallback>
                <p:oleObj name="Equation" r:id="rId5" imgW="2082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4989513"/>
                        <a:ext cx="45323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Text Box 8"/>
          <p:cNvSpPr txBox="1">
            <a:spLocks noChangeArrowheads="1"/>
          </p:cNvSpPr>
          <p:nvPr/>
        </p:nvSpPr>
        <p:spPr bwMode="auto">
          <a:xfrm>
            <a:off x="1371600" y="50292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RTC: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294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29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DC2D03C-3489-314B-A305-B95660E9EE3E}" type="slidenum">
              <a:rPr lang="en-US" sz="1400" b="0"/>
              <a:pPr/>
              <a:t>67</a:t>
            </a:fld>
            <a:endParaRPr lang="en-US" sz="1400" b="0"/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 cont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(union) get records of both PT and FT students</a:t>
            </a: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3440113" y="4724400"/>
          <a:ext cx="4646612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1" name="Equation" r:id="rId3" imgW="1803240" imgH="495000" progId="Equation.3">
                  <p:embed/>
                </p:oleObj>
              </mc:Choice>
              <mc:Fallback>
                <p:oleObj name="Equation" r:id="rId3" imgW="18032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4724400"/>
                        <a:ext cx="4646612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Text Box 5"/>
          <p:cNvSpPr txBox="1">
            <a:spLocks noChangeArrowheads="1"/>
          </p:cNvSpPr>
          <p:nvPr/>
        </p:nvSpPr>
        <p:spPr bwMode="auto">
          <a:xfrm>
            <a:off x="1143000" y="4800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RTC: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397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39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29ED7EE3-F0BA-DD47-8F4E-FF5D3C5187A8}" type="slidenum">
              <a:rPr lang="en-US" sz="1400" b="0"/>
              <a:pPr/>
              <a:t>68</a:t>
            </a:fld>
            <a:endParaRPr lang="en-US" sz="1400" b="0"/>
          </a:p>
        </p:txBody>
      </p:sp>
      <p:sp>
        <p:nvSpPr>
          <p:cNvPr id="839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 cont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(union) get records of both PT and FT students</a:t>
            </a: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849313" y="3352800"/>
          <a:ext cx="74930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5" name="Equation" r:id="rId3" imgW="2908080" imgH="495000" progId="Equation.3">
                  <p:embed/>
                </p:oleObj>
              </mc:Choice>
              <mc:Fallback>
                <p:oleObj name="Equation" r:id="rId3" imgW="29080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3352800"/>
                        <a:ext cx="74930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49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6C493C4B-B6FE-ED43-A52E-D1FAF36B2F31}" type="slidenum">
              <a:rPr lang="en-US" sz="1400" b="0"/>
              <a:pPr/>
              <a:t>69</a:t>
            </a:fld>
            <a:endParaRPr lang="en-US" sz="1400" b="0"/>
          </a:p>
        </p:txBody>
      </p:sp>
      <p:sp>
        <p:nvSpPr>
          <p:cNvPr id="849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difference: find students that are not staff</a:t>
            </a:r>
          </a:p>
        </p:txBody>
      </p:sp>
      <p:sp>
        <p:nvSpPr>
          <p:cNvPr id="85000" name="Text Box 4"/>
          <p:cNvSpPr txBox="1">
            <a:spLocks noChangeArrowheads="1"/>
          </p:cNvSpPr>
          <p:nvPr/>
        </p:nvSpPr>
        <p:spPr bwMode="auto">
          <a:xfrm>
            <a:off x="3048000" y="4648200"/>
            <a:ext cx="100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RTC:</a:t>
            </a: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4495800" y="4572000"/>
          <a:ext cx="37957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9" name="Equation" r:id="rId3" imgW="1473120" imgH="495000" progId="Equation.3">
                  <p:embed/>
                </p:oleObj>
              </mc:Choice>
              <mc:Fallback>
                <p:oleObj name="Equation" r:id="rId3" imgW="14731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0"/>
                        <a:ext cx="379571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4114800" cy="1020762"/>
          </a:xfrm>
          <a:noFill/>
          <a:ln/>
        </p:spPr>
        <p:txBody>
          <a:bodyPr/>
          <a:lstStyle/>
          <a:p>
            <a:r>
              <a:rPr lang="en-US" dirty="0"/>
              <a:t>Example Instances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3962400" cy="4754563"/>
          </a:xfrm>
          <a:noFill/>
          <a:ln/>
        </p:spPr>
        <p:txBody>
          <a:bodyPr/>
          <a:lstStyle/>
          <a:p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Sailors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and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Reserves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relations </a:t>
            </a:r>
            <a:r>
              <a:rPr lang="en-US" sz="2400" dirty="0" smtClean="0"/>
              <a:t>for some examples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Well </a:t>
            </a:r>
            <a:r>
              <a:rPr lang="en-US" sz="2400" dirty="0"/>
              <a:t>use positional or named field notation, assume that names of fields in query results are `inherited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 from names of fields in query input relations.</a:t>
            </a:r>
          </a:p>
        </p:txBody>
      </p:sp>
      <p:graphicFrame>
        <p:nvGraphicFramePr>
          <p:cNvPr id="1126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1976438"/>
          <a:ext cx="423386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9" name="Document" r:id="rId4" imgW="4233600" imgH="2206440" progId="Word.Document.8">
                  <p:embed/>
                </p:oleObj>
              </mc:Choice>
              <mc:Fallback>
                <p:oleObj name="Document" r:id="rId4" imgW="4233600" imgH="2206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76438"/>
                        <a:ext cx="4233863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4216400"/>
          <a:ext cx="4397375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0" name="Document" r:id="rId6" imgW="4397040" imgH="2363760" progId="Word.Document.8">
                  <p:embed/>
                </p:oleObj>
              </mc:Choice>
              <mc:Fallback>
                <p:oleObj name="Document" r:id="rId6" imgW="4397040" imgH="23637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16400"/>
                        <a:ext cx="4397375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463836"/>
              </p:ext>
            </p:extLst>
          </p:nvPr>
        </p:nvGraphicFramePr>
        <p:xfrm>
          <a:off x="5740400" y="304800"/>
          <a:ext cx="34036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1" name="Document" r:id="rId8" imgW="3403440" imgH="1687320" progId="Word.Document.8">
                  <p:embed/>
                </p:oleObj>
              </mc:Choice>
              <mc:Fallback>
                <p:oleObj name="Document" r:id="rId8" imgW="3403440" imgH="1687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304800"/>
                        <a:ext cx="340360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029200" y="381000"/>
            <a:ext cx="554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 i="1" dirty="0">
                <a:latin typeface="Book Antiqua" charset="0"/>
              </a:rPr>
              <a:t>R1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254500" y="2120900"/>
            <a:ext cx="503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 i="1">
                <a:latin typeface="Book Antiqua" charset="0"/>
              </a:rPr>
              <a:t>S1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4254500" y="4252913"/>
            <a:ext cx="503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 i="1">
                <a:latin typeface="Book Antiqua" charset="0"/>
              </a:rPr>
              <a:t>S2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60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527F34E2-2323-874D-AB5F-FFDDD94538CC}" type="slidenum">
              <a:rPr lang="en-US" sz="1400" b="0"/>
              <a:pPr/>
              <a:t>70</a:t>
            </a:fld>
            <a:endParaRPr lang="en-US" sz="1400" b="0"/>
          </a:p>
        </p:txBody>
      </p:sp>
      <p:sp>
        <p:nvSpPr>
          <p:cNvPr id="860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difference: find students that are not staff</a:t>
            </a: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860425" y="3200400"/>
          <a:ext cx="66421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3" name="Equation" r:id="rId3" imgW="2577960" imgH="495000" progId="Equation.3">
                  <p:embed/>
                </p:oleObj>
              </mc:Choice>
              <mc:Fallback>
                <p:oleObj name="Equation" r:id="rId3" imgW="25779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3200400"/>
                        <a:ext cx="66421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70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70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E8452F28-EDFA-A343-BE85-AF18AEBF53D4}" type="slidenum">
              <a:rPr lang="en-US" sz="1400" b="0"/>
              <a:pPr/>
              <a:t>71</a:t>
            </a:fld>
            <a:endParaRPr lang="en-US" sz="1400" b="0"/>
          </a:p>
        </p:txBody>
      </p:sp>
      <p:sp>
        <p:nvSpPr>
          <p:cNvPr id="870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Cartesian product</a:t>
            </a:r>
          </a:p>
        </p:txBody>
      </p:sp>
      <p:sp>
        <p:nvSpPr>
          <p:cNvPr id="870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13716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eg., dog-breeding: MALE x FEMALE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gives all possible couples</a:t>
            </a: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754063" y="3968750"/>
          <a:ext cx="13890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3" name="Worksheet" r:id="rId3" imgW="1486442" imgH="1534007" progId="Excel.Sheet.8">
                  <p:embed/>
                </p:oleObj>
              </mc:Choice>
              <mc:Fallback>
                <p:oleObj name="Worksheet" r:id="rId3" imgW="1486442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3968750"/>
                        <a:ext cx="138906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2667000" y="3962400"/>
          <a:ext cx="138906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4" name="Worksheet" r:id="rId5" imgW="1486442" imgH="1534007" progId="Excel.Sheet.8">
                  <p:embed/>
                </p:oleObj>
              </mc:Choice>
              <mc:Fallback>
                <p:oleObj name="Worksheet" r:id="rId5" imgW="1486442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62400"/>
                        <a:ext cx="1389063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Text Box 6"/>
          <p:cNvSpPr txBox="1">
            <a:spLocks noChangeArrowheads="1"/>
          </p:cNvSpPr>
          <p:nvPr/>
        </p:nvSpPr>
        <p:spPr bwMode="auto">
          <a:xfrm>
            <a:off x="2270125" y="4384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x</a:t>
            </a:r>
            <a:endParaRPr lang="en-US"/>
          </a:p>
        </p:txBody>
      </p:sp>
      <p:sp>
        <p:nvSpPr>
          <p:cNvPr id="87051" name="Text Box 7"/>
          <p:cNvSpPr txBox="1">
            <a:spLocks noChangeArrowheads="1"/>
          </p:cNvSpPr>
          <p:nvPr/>
        </p:nvSpPr>
        <p:spPr bwMode="auto">
          <a:xfrm>
            <a:off x="4556125" y="430847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=</a:t>
            </a:r>
            <a:endParaRPr lang="en-US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5181600" y="3810000"/>
          <a:ext cx="27781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5" name="Worksheet" r:id="rId7" imgW="3343772" imgH="2295766" progId="Excel.Sheet.8">
                  <p:embed/>
                </p:oleObj>
              </mc:Choice>
              <mc:Fallback>
                <p:oleObj name="Worksheet" r:id="rId7" imgW="3343772" imgH="229576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10000"/>
                        <a:ext cx="277812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Line 9"/>
          <p:cNvSpPr>
            <a:spLocks noChangeShapeType="1"/>
          </p:cNvSpPr>
          <p:nvPr/>
        </p:nvSpPr>
        <p:spPr bwMode="auto">
          <a:xfrm>
            <a:off x="2209800" y="4876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53" name="Line 10"/>
          <p:cNvSpPr>
            <a:spLocks noChangeShapeType="1"/>
          </p:cNvSpPr>
          <p:nvPr/>
        </p:nvSpPr>
        <p:spPr bwMode="auto">
          <a:xfrm>
            <a:off x="2209800" y="48768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54" name="Line 11"/>
          <p:cNvSpPr>
            <a:spLocks noChangeShapeType="1"/>
          </p:cNvSpPr>
          <p:nvPr/>
        </p:nvSpPr>
        <p:spPr bwMode="auto">
          <a:xfrm flipV="1">
            <a:off x="2209800" y="48768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55" name="Line 12"/>
          <p:cNvSpPr>
            <a:spLocks noChangeShapeType="1"/>
          </p:cNvSpPr>
          <p:nvPr/>
        </p:nvSpPr>
        <p:spPr bwMode="auto">
          <a:xfrm>
            <a:off x="2286000" y="5257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806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80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68DE1259-1B48-4D4E-8550-4AB92A16CA02}" type="slidenum">
              <a:rPr lang="en-US" sz="1400" b="0"/>
              <a:pPr/>
              <a:t>72</a:t>
            </a:fld>
            <a:endParaRPr lang="en-US" sz="1400" b="0"/>
          </a:p>
        </p:txBody>
      </p:sp>
      <p:sp>
        <p:nvSpPr>
          <p:cNvPr id="880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Cartesian product</a:t>
            </a:r>
          </a:p>
        </p:txBody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all the pairs of  (male, female) - RTC:</a:t>
            </a:r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2139950" y="2922588"/>
          <a:ext cx="4121150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1" name="Equation" r:id="rId3" imgW="1600200" imgH="888840" progId="Equation.3">
                  <p:embed/>
                </p:oleObj>
              </mc:Choice>
              <mc:Fallback>
                <p:oleObj name="Equation" r:id="rId3" imgW="1600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922588"/>
                        <a:ext cx="4121150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909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5DE7400-C02B-6846-94C6-947B11CE8F1E}" type="slidenum">
              <a:rPr lang="en-US" sz="1400" b="0"/>
              <a:pPr/>
              <a:t>73</a:t>
            </a:fld>
            <a:endParaRPr lang="en-US" sz="1400" b="0"/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Cartesian product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all the pairs of  (male, female) - RDC: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011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01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76704829-5F45-C449-A268-3C338519DD25}" type="slidenum">
              <a:rPr lang="en-US" sz="1400" b="0"/>
              <a:pPr/>
              <a:t>74</a:t>
            </a:fld>
            <a:endParaRPr lang="en-US" sz="1400" b="0"/>
          </a:p>
        </p:txBody>
      </p:sp>
      <p:sp>
        <p:nvSpPr>
          <p:cNvPr id="901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Cartesian product</a:t>
            </a:r>
          </a:p>
        </p:txBody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all the pairs of  (male, female) - RDC:</a:t>
            </a:r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1992313" y="3529013"/>
          <a:ext cx="441483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5" name="Equation" r:id="rId3" imgW="1714500" imgH="419100" progId="Equation.3">
                  <p:embed/>
                </p:oleObj>
              </mc:Choice>
              <mc:Fallback>
                <p:oleObj name="Equation" r:id="rId3" imgW="1714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529013"/>
                        <a:ext cx="4414837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11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BC26BB3D-8AA9-974B-8886-B2184244A529}" type="slidenum">
              <a:rPr lang="en-US" sz="1400" b="0"/>
              <a:pPr/>
              <a:t>75</a:t>
            </a:fld>
            <a:endParaRPr lang="en-US" sz="1400" b="0"/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Proof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of equivalence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rel. algebra &lt;-&gt; rel. domain calculus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&lt;-&gt; rel. tuple calculus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21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501C0678-381B-D847-954F-DCDB9B62E1B2}" type="slidenum">
              <a:rPr lang="en-US" sz="1400" b="0"/>
              <a:pPr/>
              <a:t>76</a:t>
            </a:fld>
            <a:endParaRPr lang="en-US" sz="1400" b="0"/>
          </a:p>
        </p:txBody>
      </p:sp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Overview - detailed</a:t>
            </a:r>
          </a:p>
        </p:txBody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rel. domain calculus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why?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details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examples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equivalence with rel. algebra</a:t>
            </a:r>
          </a:p>
          <a:p>
            <a:pPr lvl="1"/>
            <a:r>
              <a:rPr lang="en-US" b="1">
                <a:solidFill>
                  <a:srgbClr val="000066"/>
                </a:solidFill>
                <a:latin typeface="Times New Roman" charset="0"/>
                <a:ea typeface="ＭＳ Ｐゴシック" charset="0"/>
              </a:rPr>
              <a:t>more examples</a:t>
            </a:r>
            <a:r>
              <a:rPr lang="en-US">
                <a:latin typeface="Times New Roman" charset="0"/>
                <a:ea typeface="ＭＳ Ｐゴシック" charset="0"/>
              </a:rPr>
              <a:t>; </a:t>
            </a:r>
            <a:r>
              <a:rPr lang="ja-JP" altLang="en-US">
                <a:latin typeface="Times New Roman" charset="0"/>
                <a:ea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</a:rPr>
              <a:t>safety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</a:rPr>
              <a:t> of expressions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31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62F7DFDC-1D24-5C4A-80CD-F7D63B961AF2}" type="slidenum">
              <a:rPr lang="en-US" sz="1400" b="0"/>
              <a:pPr/>
              <a:t>77</a:t>
            </a:fld>
            <a:endParaRPr lang="en-US" sz="1400" b="0"/>
          </a:p>
        </p:txBody>
      </p:sp>
      <p:sp>
        <p:nvSpPr>
          <p:cNvPr id="931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examples</a:t>
            </a:r>
          </a:p>
        </p:txBody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join: find names of  students taking 15-415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42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42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2E45F315-7F57-084F-A8FE-D285CBBF40CE}" type="slidenum">
              <a:rPr lang="en-US" sz="1400" b="0"/>
              <a:pPr/>
              <a:t>78</a:t>
            </a:fld>
            <a:endParaRPr lang="en-US" sz="1400" b="0"/>
          </a:p>
        </p:txBody>
      </p:sp>
      <p:sp>
        <p:nvSpPr>
          <p:cNvPr id="942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Reminder: our Mini-U db</a:t>
            </a: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685800" y="22098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5" name="Worksheet" r:id="rId3" imgW="4572369" imgH="1533754" progId="Excel.Sheet.8">
                  <p:embed/>
                </p:oleObj>
              </mc:Choice>
              <mc:Fallback>
                <p:oleObj name="Worksheet" r:id="rId3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5410200" y="2093913"/>
          <a:ext cx="3186113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6" name="Worksheet" r:id="rId5" imgW="3057901" imgH="1514856" progId="Excel.Sheet.8">
                  <p:embed/>
                </p:oleObj>
              </mc:Choice>
              <mc:Fallback>
                <p:oleObj name="Worksheet" r:id="rId5" imgW="3057901" imgH="15148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93913"/>
                        <a:ext cx="3186113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971800" y="4267200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7" name="Worksheet" r:id="rId7" imgW="2914849" imgH="1429207" progId="Excel.Sheet.8">
                  <p:embed/>
                </p:oleObj>
              </mc:Choice>
              <mc:Fallback>
                <p:oleObj name="Worksheet" r:id="rId7" imgW="2914849" imgH="14292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7" name="Line 6"/>
          <p:cNvSpPr>
            <a:spLocks noChangeShapeType="1"/>
          </p:cNvSpPr>
          <p:nvPr/>
        </p:nvSpPr>
        <p:spPr bwMode="auto">
          <a:xfrm>
            <a:off x="2133600" y="38862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8" name="Line 7"/>
          <p:cNvSpPr>
            <a:spLocks noChangeShapeType="1"/>
          </p:cNvSpPr>
          <p:nvPr/>
        </p:nvSpPr>
        <p:spPr bwMode="auto">
          <a:xfrm>
            <a:off x="4038600" y="5867400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9" name="Line 8"/>
          <p:cNvSpPr>
            <a:spLocks noChangeShapeType="1"/>
          </p:cNvSpPr>
          <p:nvPr/>
        </p:nvSpPr>
        <p:spPr bwMode="auto">
          <a:xfrm flipH="1" flipV="1">
            <a:off x="762000" y="2971800"/>
            <a:ext cx="2209800" cy="160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523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52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ECCBDB26-B566-544A-9A90-B38580CF77EB}" type="slidenum">
              <a:rPr lang="en-US" sz="1400" b="0"/>
              <a:pPr/>
              <a:t>79</a:t>
            </a:fld>
            <a:endParaRPr lang="en-US" sz="1400" b="0"/>
          </a:p>
        </p:txBody>
      </p:sp>
      <p:sp>
        <p:nvSpPr>
          <p:cNvPr id="952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examples</a:t>
            </a:r>
          </a:p>
        </p:txBody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join: find names of  students taking 15-415 - in RTC</a:t>
            </a: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611313" y="3303588"/>
          <a:ext cx="5397500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3" name="Equation" r:id="rId3" imgW="2095200" imgH="888840" progId="Equation.3">
                  <p:embed/>
                </p:oleObj>
              </mc:Choice>
              <mc:Fallback>
                <p:oleObj name="Equation" r:id="rId3" imgW="2095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3303588"/>
                        <a:ext cx="5397500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CAFFFA74-CB6E-6047-9EC8-08CB453EE6F9}" type="slidenum">
              <a:rPr lang="en-US" sz="1400" b="0"/>
              <a:pPr/>
              <a:t>8</a:t>
            </a:fld>
            <a:endParaRPr lang="en-US" sz="1400" b="0"/>
          </a:p>
        </p:txBody>
      </p:sp>
      <p:sp>
        <p:nvSpPr>
          <p:cNvPr id="1843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General Overview - rel. model</a:t>
            </a:r>
          </a:p>
        </p:txBody>
      </p:sp>
      <p:sp>
        <p:nvSpPr>
          <p:cNvPr id="1843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Formal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query languages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relational algebra</a:t>
            </a:r>
          </a:p>
          <a:p>
            <a:pPr lvl="1"/>
            <a:r>
              <a:rPr lang="en-US" b="1" dirty="0">
                <a:latin typeface="Times New Roman" charset="0"/>
                <a:ea typeface="ＭＳ Ｐゴシック" charset="0"/>
              </a:rPr>
              <a:t>rel. tuple calculus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rel. domain calculus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626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62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8AB894C7-AEC9-894A-A34A-DD71E5DFB410}" type="slidenum">
              <a:rPr lang="en-US" sz="1400" b="0"/>
              <a:pPr/>
              <a:t>80</a:t>
            </a:fld>
            <a:endParaRPr lang="en-US" sz="1400" b="0"/>
          </a:p>
        </p:txBody>
      </p:sp>
      <p:sp>
        <p:nvSpPr>
          <p:cNvPr id="962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examples</a:t>
            </a:r>
          </a:p>
        </p:txBody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join: find names of  students taking 15-415 - in RDC</a:t>
            </a:r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1104900" y="3894138"/>
          <a:ext cx="64103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7" name="Equation" r:id="rId3" imgW="2489040" imgH="431640" progId="Equation.3">
                  <p:embed/>
                </p:oleObj>
              </mc:Choice>
              <mc:Fallback>
                <p:oleObj name="Equation" r:id="rId3" imgW="2489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3894138"/>
                        <a:ext cx="64103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728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72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F0ECAE89-46BA-F44C-9B06-36CC473612B9}" type="slidenum">
              <a:rPr lang="en-US" sz="1400" b="0"/>
              <a:pPr/>
              <a:t>81</a:t>
            </a:fld>
            <a:endParaRPr lang="en-US" sz="1400" b="0"/>
          </a:p>
        </p:txBody>
      </p:sp>
      <p:sp>
        <p:nvSpPr>
          <p:cNvPr id="972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Sneak preview of QBE:</a:t>
            </a:r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871538" y="1909763"/>
          <a:ext cx="641191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7" name="Equation" r:id="rId3" imgW="2489040" imgH="431640" progId="Equation.3">
                  <p:embed/>
                </p:oleObj>
              </mc:Choice>
              <mc:Fallback>
                <p:oleObj name="Equation" r:id="rId3" imgW="2489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1909763"/>
                        <a:ext cx="6411912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381000" y="41910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8" name="Worksheet" r:id="rId5" imgW="4572361" imgH="1534007" progId="Excel.Sheet.8">
                  <p:embed/>
                </p:oleObj>
              </mc:Choice>
              <mc:Fallback>
                <p:oleObj name="Worksheet" r:id="rId5" imgW="4572361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5486400" y="4191000"/>
          <a:ext cx="29162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9" name="Worksheet" r:id="rId7" imgW="2915101" imgH="1076807" progId="Excel.Sheet.8">
                  <p:embed/>
                </p:oleObj>
              </mc:Choice>
              <mc:Fallback>
                <p:oleObj name="Worksheet" r:id="rId7" imgW="2915101" imgH="10768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91000"/>
                        <a:ext cx="2916238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830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83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07FF46E7-8EF9-724D-82A0-27D7743EE60B}" type="slidenum">
              <a:rPr lang="en-US" sz="1400" b="0"/>
              <a:pPr/>
              <a:t>82</a:t>
            </a:fld>
            <a:endParaRPr lang="en-US" sz="1400" b="0"/>
          </a:p>
        </p:txBody>
      </p:sp>
      <p:sp>
        <p:nvSpPr>
          <p:cNvPr id="983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Glimpse of QBE:</a:t>
            </a:r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381000" y="41910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3" name="Worksheet" r:id="rId3" imgW="4572361" imgH="1534007" progId="Excel.Sheet.8">
                  <p:embed/>
                </p:oleObj>
              </mc:Choice>
              <mc:Fallback>
                <p:oleObj name="Worksheet" r:id="rId3" imgW="4572361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5486400" y="4191000"/>
          <a:ext cx="29162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4" name="Worksheet" r:id="rId5" imgW="2915101" imgH="1076807" progId="Excel.Sheet.8">
                  <p:embed/>
                </p:oleObj>
              </mc:Choice>
              <mc:Fallback>
                <p:oleObj name="Worksheet" r:id="rId5" imgW="2915101" imgH="10768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91000"/>
                        <a:ext cx="2916238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very user friendly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heavily based on RDC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very similar to MS Access interface and pgAdminIII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933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993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768ADC74-024B-7246-A6E5-2CBE4D07264F}" type="slidenum">
              <a:rPr lang="en-US" sz="1400" b="0"/>
              <a:pPr/>
              <a:t>83</a:t>
            </a:fld>
            <a:endParaRPr lang="en-US" sz="1400" b="0"/>
          </a:p>
        </p:txBody>
      </p:sp>
      <p:sp>
        <p:nvSpPr>
          <p:cNvPr id="993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examples</a:t>
            </a:r>
          </a:p>
        </p:txBody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3-way join: find names of students taking a 2-unit course - in RTC:</a:t>
            </a:r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1481138" y="3186113"/>
          <a:ext cx="5203825" cy="270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9" name="Equation" r:id="rId3" imgW="2145960" imgH="1117440" progId="Equation.3">
                  <p:embed/>
                </p:oleObj>
              </mc:Choice>
              <mc:Fallback>
                <p:oleObj name="Equation" r:id="rId3" imgW="214596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186113"/>
                        <a:ext cx="5203825" cy="270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Line 5"/>
          <p:cNvSpPr>
            <a:spLocks noChangeShapeType="1"/>
          </p:cNvSpPr>
          <p:nvPr/>
        </p:nvSpPr>
        <p:spPr bwMode="auto">
          <a:xfrm>
            <a:off x="5791200" y="5562600"/>
            <a:ext cx="0" cy="6096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7" name="Text Box 6"/>
          <p:cNvSpPr txBox="1">
            <a:spLocks noChangeArrowheads="1"/>
          </p:cNvSpPr>
          <p:nvPr/>
        </p:nvSpPr>
        <p:spPr bwMode="auto">
          <a:xfrm>
            <a:off x="6080125" y="5603875"/>
            <a:ext cx="130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669900"/>
                </a:solidFill>
              </a:rPr>
              <a:t>selection</a:t>
            </a:r>
            <a:endParaRPr lang="en-US"/>
          </a:p>
        </p:txBody>
      </p:sp>
      <p:sp>
        <p:nvSpPr>
          <p:cNvPr id="99338" name="Line 7"/>
          <p:cNvSpPr>
            <a:spLocks noChangeShapeType="1"/>
          </p:cNvSpPr>
          <p:nvPr/>
        </p:nvSpPr>
        <p:spPr bwMode="auto">
          <a:xfrm>
            <a:off x="6019800" y="5029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9" name="Text Box 8"/>
          <p:cNvSpPr txBox="1">
            <a:spLocks noChangeArrowheads="1"/>
          </p:cNvSpPr>
          <p:nvPr/>
        </p:nvSpPr>
        <p:spPr bwMode="auto">
          <a:xfrm>
            <a:off x="6248400" y="5029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projection</a:t>
            </a:r>
          </a:p>
        </p:txBody>
      </p:sp>
      <p:sp>
        <p:nvSpPr>
          <p:cNvPr id="99340" name="Line 9"/>
          <p:cNvSpPr>
            <a:spLocks noChangeShapeType="1"/>
          </p:cNvSpPr>
          <p:nvPr/>
        </p:nvSpPr>
        <p:spPr bwMode="auto">
          <a:xfrm>
            <a:off x="6781800" y="3733800"/>
            <a:ext cx="0" cy="914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41" name="Text Box 10"/>
          <p:cNvSpPr txBox="1">
            <a:spLocks noChangeArrowheads="1"/>
          </p:cNvSpPr>
          <p:nvPr/>
        </p:nvSpPr>
        <p:spPr bwMode="auto">
          <a:xfrm>
            <a:off x="7086600" y="3810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join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035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03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2665E27B-D7AA-AC4A-AA64-0C41EEEB65E2}" type="slidenum">
              <a:rPr lang="en-US" sz="1400" b="0"/>
              <a:pPr/>
              <a:t>84</a:t>
            </a:fld>
            <a:endParaRPr lang="en-US" sz="1400" b="0"/>
          </a:p>
        </p:txBody>
      </p:sp>
      <p:sp>
        <p:nvSpPr>
          <p:cNvPr id="1003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Reminder: our Mini-U db</a:t>
            </a:r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685800" y="22098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59" name="Worksheet" r:id="rId3" imgW="4572369" imgH="1533754" progId="Excel.Sheet.8">
                  <p:embed/>
                </p:oleObj>
              </mc:Choice>
              <mc:Fallback>
                <p:oleObj name="Worksheet" r:id="rId3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5410200" y="2093913"/>
          <a:ext cx="3186113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60" name="Worksheet" r:id="rId5" imgW="3057901" imgH="1514856" progId="Excel.Sheet.8">
                  <p:embed/>
                </p:oleObj>
              </mc:Choice>
              <mc:Fallback>
                <p:oleObj name="Worksheet" r:id="rId5" imgW="3057901" imgH="15148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93913"/>
                        <a:ext cx="3186113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2971800" y="4267200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61" name="Worksheet" r:id="rId7" imgW="2914849" imgH="1429207" progId="Excel.Sheet.8">
                  <p:embed/>
                </p:oleObj>
              </mc:Choice>
              <mc:Fallback>
                <p:oleObj name="Worksheet" r:id="rId7" imgW="2914849" imgH="14292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1" name="Line 6"/>
          <p:cNvSpPr>
            <a:spLocks noChangeShapeType="1"/>
          </p:cNvSpPr>
          <p:nvPr/>
        </p:nvSpPr>
        <p:spPr bwMode="auto">
          <a:xfrm>
            <a:off x="2133600" y="38862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2" name="Line 7"/>
          <p:cNvSpPr>
            <a:spLocks noChangeShapeType="1"/>
          </p:cNvSpPr>
          <p:nvPr/>
        </p:nvSpPr>
        <p:spPr bwMode="auto">
          <a:xfrm>
            <a:off x="7696200" y="3886200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3" name="Line 8"/>
          <p:cNvSpPr>
            <a:spLocks noChangeShapeType="1"/>
          </p:cNvSpPr>
          <p:nvPr/>
        </p:nvSpPr>
        <p:spPr bwMode="auto">
          <a:xfrm flipH="1">
            <a:off x="4724400" y="3733800"/>
            <a:ext cx="11430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4" name="Line 9"/>
          <p:cNvSpPr>
            <a:spLocks noChangeShapeType="1"/>
          </p:cNvSpPr>
          <p:nvPr/>
        </p:nvSpPr>
        <p:spPr bwMode="auto">
          <a:xfrm flipH="1" flipV="1">
            <a:off x="762000" y="2819400"/>
            <a:ext cx="2286000" cy="1981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5" name="Text Box 10"/>
          <p:cNvSpPr txBox="1">
            <a:spLocks noChangeArrowheads="1"/>
          </p:cNvSpPr>
          <p:nvPr/>
        </p:nvSpPr>
        <p:spPr bwMode="auto">
          <a:xfrm>
            <a:off x="914400" y="1524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_x</a:t>
            </a:r>
          </a:p>
        </p:txBody>
      </p:sp>
      <p:sp>
        <p:nvSpPr>
          <p:cNvPr id="100366" name="Text Box 11"/>
          <p:cNvSpPr txBox="1">
            <a:spLocks noChangeArrowheads="1"/>
          </p:cNvSpPr>
          <p:nvPr/>
        </p:nvSpPr>
        <p:spPr bwMode="auto">
          <a:xfrm>
            <a:off x="2498725" y="1565275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.P</a:t>
            </a:r>
          </a:p>
        </p:txBody>
      </p:sp>
      <p:sp>
        <p:nvSpPr>
          <p:cNvPr id="100367" name="Text Box 12"/>
          <p:cNvSpPr txBox="1">
            <a:spLocks noChangeArrowheads="1"/>
          </p:cNvSpPr>
          <p:nvPr/>
        </p:nvSpPr>
        <p:spPr bwMode="auto">
          <a:xfrm>
            <a:off x="2971800" y="5715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_x</a:t>
            </a:r>
          </a:p>
        </p:txBody>
      </p:sp>
      <p:sp>
        <p:nvSpPr>
          <p:cNvPr id="100368" name="Text Box 13"/>
          <p:cNvSpPr txBox="1">
            <a:spLocks noChangeArrowheads="1"/>
          </p:cNvSpPr>
          <p:nvPr/>
        </p:nvSpPr>
        <p:spPr bwMode="auto">
          <a:xfrm>
            <a:off x="4038600" y="5715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_y</a:t>
            </a:r>
          </a:p>
        </p:txBody>
      </p:sp>
      <p:sp>
        <p:nvSpPr>
          <p:cNvPr id="100369" name="Text Box 14"/>
          <p:cNvSpPr txBox="1">
            <a:spLocks noChangeArrowheads="1"/>
          </p:cNvSpPr>
          <p:nvPr/>
        </p:nvSpPr>
        <p:spPr bwMode="auto">
          <a:xfrm>
            <a:off x="5410200" y="1600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_y</a:t>
            </a:r>
          </a:p>
        </p:txBody>
      </p:sp>
      <p:sp>
        <p:nvSpPr>
          <p:cNvPr id="100370" name="Text Box 15"/>
          <p:cNvSpPr txBox="1">
            <a:spLocks noChangeArrowheads="1"/>
          </p:cNvSpPr>
          <p:nvPr/>
        </p:nvSpPr>
        <p:spPr bwMode="auto">
          <a:xfrm>
            <a:off x="7848600" y="1600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138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13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623A0724-C27A-BB4A-B5D8-1F6E2661BCC7}" type="slidenum">
              <a:rPr lang="en-US" sz="1400" b="0"/>
              <a:pPr/>
              <a:t>85</a:t>
            </a:fld>
            <a:endParaRPr lang="en-US" sz="1400" b="0"/>
          </a:p>
        </p:txBody>
      </p:sp>
      <p:sp>
        <p:nvSpPr>
          <p:cNvPr id="1013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examples</a:t>
            </a:r>
          </a:p>
        </p:txBody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3-way join: find names of students taking a 2-unit course</a:t>
            </a: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1703388" y="2971800"/>
          <a:ext cx="4773612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7" name="Equation" r:id="rId3" imgW="1968480" imgH="1028520" progId="Equation.3">
                  <p:embed/>
                </p:oleObj>
              </mc:Choice>
              <mc:Fallback>
                <p:oleObj name="Equation" r:id="rId3" imgW="196848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971800"/>
                        <a:ext cx="4773612" cy="249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240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24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0F1BC6E0-7836-7947-9D6C-C4BA48A953B1}" type="slidenum">
              <a:rPr lang="en-US" sz="1400" b="0"/>
              <a:pPr/>
              <a:t>86</a:t>
            </a:fld>
            <a:endParaRPr lang="en-US" sz="1400" b="0"/>
          </a:p>
        </p:txBody>
      </p:sp>
      <p:sp>
        <p:nvSpPr>
          <p:cNvPr id="1024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examples</a:t>
            </a:r>
          </a:p>
        </p:txBody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3-way join: find names of students taking a 2-unit course</a:t>
            </a:r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1697038" y="2971800"/>
          <a:ext cx="4773612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1" name="Equation" r:id="rId3" imgW="1968480" imgH="1295280" progId="Equation.3">
                  <p:embed/>
                </p:oleObj>
              </mc:Choice>
              <mc:Fallback>
                <p:oleObj name="Equation" r:id="rId3" imgW="19684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2971800"/>
                        <a:ext cx="4773612" cy="314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651F9450-DFE9-2242-B8AD-284E8C4E934D}" type="slidenum">
              <a:rPr lang="en-US" sz="1400" b="0"/>
              <a:pPr/>
              <a:t>87</a:t>
            </a:fld>
            <a:endParaRPr lang="en-US" sz="1400" b="0"/>
          </a:p>
        </p:txBody>
      </p:sp>
      <p:sp>
        <p:nvSpPr>
          <p:cNvPr id="1034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Even more examples:</a:t>
            </a:r>
          </a:p>
        </p:txBody>
      </p:sp>
      <p:sp>
        <p:nvSpPr>
          <p:cNvPr id="1034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self -joins: find Tom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grandparent(s)</a:t>
            </a:r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833438" y="3513138"/>
          <a:ext cx="2778125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3" name="Worksheet" r:id="rId3" imgW="2962772" imgH="1914887" progId="Excel.Sheet.8">
                  <p:embed/>
                </p:oleObj>
              </mc:Choice>
              <mc:Fallback>
                <p:oleObj name="Worksheet" r:id="rId3" imgW="2962772" imgH="19148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513138"/>
                        <a:ext cx="2778125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4343400" y="3505200"/>
          <a:ext cx="2778125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4" name="Worksheet" r:id="rId5" imgW="2962772" imgH="1914887" progId="Excel.Sheet.8">
                  <p:embed/>
                </p:oleObj>
              </mc:Choice>
              <mc:Fallback>
                <p:oleObj name="Worksheet" r:id="rId5" imgW="2962772" imgH="19148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2778125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3" name="Line 6"/>
          <p:cNvSpPr>
            <a:spLocks noChangeShapeType="1"/>
          </p:cNvSpPr>
          <p:nvPr/>
        </p:nvSpPr>
        <p:spPr bwMode="auto">
          <a:xfrm flipH="1">
            <a:off x="3505200" y="4419600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4" name="Oval 7"/>
          <p:cNvSpPr>
            <a:spLocks noChangeArrowheads="1"/>
          </p:cNvSpPr>
          <p:nvPr/>
        </p:nvSpPr>
        <p:spPr bwMode="auto">
          <a:xfrm>
            <a:off x="5715000" y="4191000"/>
            <a:ext cx="685800" cy="4572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5" name="Oval 8"/>
          <p:cNvSpPr>
            <a:spLocks noChangeArrowheads="1"/>
          </p:cNvSpPr>
          <p:nvPr/>
        </p:nvSpPr>
        <p:spPr bwMode="auto">
          <a:xfrm>
            <a:off x="5715000" y="4876800"/>
            <a:ext cx="685800" cy="4572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44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16A6D79B-EB33-F749-BDAD-E34FC21045D7}" type="slidenum">
              <a:rPr lang="en-US" sz="1400" b="0"/>
              <a:pPr/>
              <a:t>88</a:t>
            </a:fld>
            <a:endParaRPr lang="en-US" sz="1400" b="0"/>
          </a:p>
        </p:txBody>
      </p:sp>
      <p:sp>
        <p:nvSpPr>
          <p:cNvPr id="1044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Even more examples:</a:t>
            </a:r>
          </a:p>
        </p:txBody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self -joins: find Tom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grandparent(s)</a:t>
            </a:r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1131888" y="3292475"/>
          <a:ext cx="3756025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9" name="Equation" r:id="rId3" imgW="1549080" imgH="888840" progId="Equation.3">
                  <p:embed/>
                </p:oleObj>
              </mc:Choice>
              <mc:Fallback>
                <p:oleObj name="Equation" r:id="rId3" imgW="1549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292475"/>
                        <a:ext cx="3756025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547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D7D1310D-4EC3-4A40-BD97-6C6E732D75E8}" type="slidenum">
              <a:rPr lang="en-US" sz="1400" b="0"/>
              <a:pPr/>
              <a:t>89</a:t>
            </a:fld>
            <a:endParaRPr lang="en-US" sz="1400" b="0"/>
          </a:p>
        </p:txBody>
      </p:sp>
      <p:sp>
        <p:nvSpPr>
          <p:cNvPr id="1054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Even more examples:</a:t>
            </a:r>
          </a:p>
        </p:txBody>
      </p:sp>
      <p:sp>
        <p:nvSpPr>
          <p:cNvPr id="1054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self -joins: find Tom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grandparent(s)</a:t>
            </a:r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016000" y="3255963"/>
          <a:ext cx="2921000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1" name="Equation" r:id="rId3" imgW="1549080" imgH="888840" progId="Equation.3">
                  <p:embed/>
                </p:oleObj>
              </mc:Choice>
              <mc:Fallback>
                <p:oleObj name="Equation" r:id="rId3" imgW="1549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255963"/>
                        <a:ext cx="2921000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4495800" y="3124200"/>
          <a:ext cx="43592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2" name="Equation" r:id="rId5" imgW="1892160" imgH="495000" progId="Equation.3">
                  <p:embed/>
                </p:oleObj>
              </mc:Choice>
              <mc:Fallback>
                <p:oleObj name="Equation" r:id="rId5" imgW="18921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24200"/>
                        <a:ext cx="43592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1C5B71C9-B6B3-CE41-8622-88884E007707}" type="slidenum">
              <a:rPr lang="en-US" sz="1400" b="0"/>
              <a:pPr/>
              <a:t>9</a:t>
            </a:fld>
            <a:endParaRPr lang="en-US" sz="1400" b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Overview - detailed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rel. tuple calculus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why?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details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examples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equivalence with rel. algebra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more examples; </a:t>
            </a:r>
            <a:r>
              <a:rPr lang="ja-JP" altLang="en-US">
                <a:latin typeface="Times New Roman" charset="0"/>
                <a:ea typeface="ＭＳ Ｐゴシック" charset="0"/>
              </a:rPr>
              <a:t>‘</a:t>
            </a:r>
            <a:r>
              <a:rPr lang="en-US">
                <a:latin typeface="Times New Roman" charset="0"/>
                <a:ea typeface="ＭＳ Ｐゴシック" charset="0"/>
              </a:rPr>
              <a:t>safety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</a:rPr>
              <a:t> of expressions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rel. domain calculus + QBE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65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01761EFD-DBA4-BC40-B41E-26105C3F497A}" type="slidenum">
              <a:rPr lang="en-US" sz="1400" b="0"/>
              <a:pPr/>
              <a:t>90</a:t>
            </a:fld>
            <a:endParaRPr lang="en-US" sz="1400" b="0"/>
          </a:p>
        </p:txBody>
      </p:sp>
      <p:sp>
        <p:nvSpPr>
          <p:cNvPr id="1065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Even more examples:</a:t>
            </a:r>
          </a:p>
        </p:txBody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self -joins: find Tom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 grandparent(s)</a:t>
            </a: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752600" y="3505200"/>
          <a:ext cx="45878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7" name="Equation" r:id="rId3" imgW="1892160" imgH="495000" progId="Equation.3">
                  <p:embed/>
                </p:oleObj>
              </mc:Choice>
              <mc:Fallback>
                <p:oleObj name="Equation" r:id="rId3" imgW="18921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458787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752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7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AB7B7473-89CB-8E46-B8BB-9537EF86AC56}" type="slidenum">
              <a:rPr lang="en-US" sz="1400" b="0"/>
              <a:pPr/>
              <a:t>91</a:t>
            </a:fld>
            <a:endParaRPr lang="en-US" sz="1400" b="0"/>
          </a:p>
        </p:txBody>
      </p:sp>
      <p:sp>
        <p:nvSpPr>
          <p:cNvPr id="107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Hard examples: DIVISION</a:t>
            </a:r>
          </a:p>
        </p:txBody>
      </p:sp>
      <p:sp>
        <p:nvSpPr>
          <p:cNvPr id="107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suppliers that shipped all the ABOMB parts</a:t>
            </a: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771525" y="3117850"/>
          <a:ext cx="2916238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43" name="Worksheet" r:id="rId3" imgW="3115172" imgH="2677007" progId="Excel.Sheet.8">
                  <p:embed/>
                </p:oleObj>
              </mc:Choice>
              <mc:Fallback>
                <p:oleObj name="Worksheet" r:id="rId3" imgW="3115172" imgH="2677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3117850"/>
                        <a:ext cx="2916238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4800600" y="3505200"/>
          <a:ext cx="1050925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44" name="Worksheet" r:id="rId5" imgW="1038631" imgH="1676882" progId="Excel.Sheet.8">
                  <p:embed/>
                </p:oleObj>
              </mc:Choice>
              <mc:Fallback>
                <p:oleObj name="Worksheet" r:id="rId5" imgW="1038631" imgH="167688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05200"/>
                        <a:ext cx="1050925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7002463" y="3514725"/>
          <a:ext cx="108108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45" name="Worksheet" r:id="rId7" imgW="1038631" imgH="1162532" progId="Excel.Sheet.8">
                  <p:embed/>
                </p:oleObj>
              </mc:Choice>
              <mc:Fallback>
                <p:oleObj name="Worksheet" r:id="rId7" imgW="1038631" imgH="116253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3514725"/>
                        <a:ext cx="1081087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4130675" y="4195763"/>
          <a:ext cx="3667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46" name="Equation" r:id="rId9" imgW="139680" imgH="139680" progId="Equation.3">
                  <p:embed/>
                </p:oleObj>
              </mc:Choice>
              <mc:Fallback>
                <p:oleObj name="Equation" r:id="rId9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4195763"/>
                        <a:ext cx="36671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6416675" y="4078288"/>
          <a:ext cx="36671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47" name="Equation" r:id="rId11" imgW="139680" imgH="114120" progId="Equation.3">
                  <p:embed/>
                </p:oleObj>
              </mc:Choice>
              <mc:Fallback>
                <p:oleObj name="Equation" r:id="rId11" imgW="13968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75" y="4078288"/>
                        <a:ext cx="366713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854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85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1397320A-7D00-204C-AE88-03BF943A8E45}" type="slidenum">
              <a:rPr lang="en-US" sz="1400" b="0"/>
              <a:pPr/>
              <a:t>92</a:t>
            </a:fld>
            <a:endParaRPr lang="en-US" sz="1400" b="0"/>
          </a:p>
        </p:txBody>
      </p:sp>
      <p:sp>
        <p:nvSpPr>
          <p:cNvPr id="1085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Hard examples: DIVISION</a:t>
            </a:r>
          </a:p>
        </p:txBody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suppliers that shipped all the ABOMB parts</a:t>
            </a:r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539750" y="3508375"/>
          <a:ext cx="3109913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5" name="Equation" r:id="rId3" imgW="1511300" imgH="876300" progId="Equation.3">
                  <p:embed/>
                </p:oleObj>
              </mc:Choice>
              <mc:Fallback>
                <p:oleObj name="Equation" r:id="rId3" imgW="15113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08375"/>
                        <a:ext cx="3109913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957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EAD8D070-463B-5649-8B75-254BAF326075}" type="slidenum">
              <a:rPr lang="en-US" sz="1400" b="0"/>
              <a:pPr/>
              <a:t>93</a:t>
            </a:fld>
            <a:endParaRPr lang="en-US" sz="1400" b="0"/>
          </a:p>
        </p:txBody>
      </p:sp>
      <p:sp>
        <p:nvSpPr>
          <p:cNvPr id="1095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Hard examples: DIVISION</a:t>
            </a:r>
          </a:p>
        </p:txBody>
      </p:sp>
      <p:sp>
        <p:nvSpPr>
          <p:cNvPr id="1095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suppliers that shipped all the ABOMB parts</a:t>
            </a:r>
          </a:p>
        </p:txBody>
      </p:sp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4719638" y="3354388"/>
          <a:ext cx="38449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67" name="Equation" r:id="rId3" imgW="1866900" imgH="419100" progId="Equation.3">
                  <p:embed/>
                </p:oleObj>
              </mc:Choice>
              <mc:Fallback>
                <p:oleObj name="Equation" r:id="rId3" imgW="186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3354388"/>
                        <a:ext cx="38449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539750" y="3508375"/>
          <a:ext cx="3109913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68" name="Equation" r:id="rId5" imgW="1511300" imgH="876300" progId="Equation.3">
                  <p:embed/>
                </p:oleObj>
              </mc:Choice>
              <mc:Fallback>
                <p:oleObj name="Equation" r:id="rId5" imgW="15113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08375"/>
                        <a:ext cx="3109913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059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05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882D6894-DFAF-F447-9EDC-0CFC37701FC6}" type="slidenum">
              <a:rPr lang="en-US" sz="1400" b="0"/>
              <a:pPr/>
              <a:t>94</a:t>
            </a:fld>
            <a:endParaRPr lang="en-US" sz="1400" b="0"/>
          </a:p>
        </p:txBody>
      </p:sp>
      <p:sp>
        <p:nvSpPr>
          <p:cNvPr id="1105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on division</a:t>
            </a:r>
          </a:p>
        </p:txBody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students that take all the courses that ssn=123 does (and maybe even more)</a:t>
            </a:r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1436688" y="3186113"/>
          <a:ext cx="5294312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3" name="Equation" r:id="rId3" imgW="2184120" imgH="1117440" progId="Equation.3">
                  <p:embed/>
                </p:oleObj>
              </mc:Choice>
              <mc:Fallback>
                <p:oleObj name="Equation" r:id="rId3" imgW="218412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186113"/>
                        <a:ext cx="5294312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162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16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D51BBF68-8D96-E14B-A772-14035EE2C0EA}" type="slidenum">
              <a:rPr lang="en-US" sz="1400" b="0"/>
              <a:pPr/>
              <a:t>95</a:t>
            </a:fld>
            <a:endParaRPr lang="en-US" sz="1400" b="0"/>
          </a:p>
        </p:txBody>
      </p:sp>
      <p:sp>
        <p:nvSpPr>
          <p:cNvPr id="1116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on division</a:t>
            </a:r>
          </a:p>
        </p:txBody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find students that take all the courses that ssn=123 does (and maybe even more)</a:t>
            </a:r>
          </a:p>
        </p:txBody>
      </p:sp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1130300" y="4017963"/>
          <a:ext cx="591026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7" name="Equation" r:id="rId3" imgW="2438280" imgH="431640" progId="Equation.3">
                  <p:embed/>
                </p:oleObj>
              </mc:Choice>
              <mc:Fallback>
                <p:oleObj name="Equation" r:id="rId3" imgW="243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4017963"/>
                        <a:ext cx="5910263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264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26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AA3A8D82-1849-9348-87DA-102D64BDE1DC}" type="slidenum">
              <a:rPr lang="en-US" sz="1400" b="0"/>
              <a:pPr/>
              <a:t>96</a:t>
            </a:fld>
            <a:endParaRPr lang="en-US" sz="1400" b="0"/>
          </a:p>
        </p:txBody>
      </p:sp>
      <p:sp>
        <p:nvSpPr>
          <p:cNvPr id="1126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Safety of expressions</a:t>
            </a:r>
          </a:p>
        </p:txBody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similar to RTC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FORBIDDEN:</a:t>
            </a: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1804988" y="3719513"/>
          <a:ext cx="51101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1" name="Equation" r:id="rId3" imgW="2108200" imgH="177800" progId="Equation.3">
                  <p:embed/>
                </p:oleObj>
              </mc:Choice>
              <mc:Fallback>
                <p:oleObj name="Equation" r:id="rId3" imgW="21082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3719513"/>
                        <a:ext cx="51101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366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36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8D02A054-AD2C-1847-9B4E-4989EA5FE49D}" type="slidenum">
              <a:rPr lang="en-US" sz="1400" b="0"/>
              <a:pPr/>
              <a:t>97</a:t>
            </a:fld>
            <a:endParaRPr lang="en-US" sz="1400" b="0"/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Overview - detailed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rel. domain calculus + QBE</a:t>
            </a:r>
            <a:endParaRPr lang="en-US" b="1">
              <a:solidFill>
                <a:srgbClr val="FF33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dfn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details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equivalence to rel. algebra</a:t>
            </a:r>
          </a:p>
          <a:p>
            <a:pPr lvl="1"/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469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46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CC1FCB6A-6B2E-0540-9D40-716BD2CC0BDC}" type="slidenum">
              <a:rPr lang="en-US" sz="1400" b="0"/>
              <a:pPr/>
              <a:t>98</a:t>
            </a:fld>
            <a:endParaRPr lang="en-US" sz="1400" b="0"/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Fun Drill:Your turn …</a:t>
            </a: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410200"/>
          </a:xfrm>
        </p:spPr>
        <p:txBody>
          <a:bodyPr/>
          <a:lstStyle/>
          <a:p>
            <a:pPr marL="457200" indent="-457200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Schema:</a:t>
            </a:r>
          </a:p>
          <a:p>
            <a:pPr marL="914400" lvl="1" indent="-457200"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Movie(</a:t>
            </a:r>
            <a:r>
              <a:rPr lang="en-US" u="sng">
                <a:latin typeface="Times New Roman" charset="0"/>
                <a:ea typeface="ＭＳ Ｐゴシック" charset="0"/>
              </a:rPr>
              <a:t>title</a:t>
            </a:r>
            <a:r>
              <a:rPr lang="en-US">
                <a:latin typeface="Times New Roman" charset="0"/>
                <a:ea typeface="ＭＳ Ｐゴシック" charset="0"/>
              </a:rPr>
              <a:t>, year, studioName)</a:t>
            </a:r>
          </a:p>
          <a:p>
            <a:pPr marL="914400" lvl="1" indent="-457200"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ActsIn(</a:t>
            </a:r>
            <a:r>
              <a:rPr lang="en-US" u="sng">
                <a:latin typeface="Times New Roman" charset="0"/>
                <a:ea typeface="ＭＳ Ｐゴシック" charset="0"/>
              </a:rPr>
              <a:t>movieTitle</a:t>
            </a:r>
            <a:r>
              <a:rPr lang="en-US">
                <a:latin typeface="Times New Roman" charset="0"/>
                <a:ea typeface="ＭＳ Ｐゴシック" charset="0"/>
              </a:rPr>
              <a:t>, </a:t>
            </a:r>
            <a:r>
              <a:rPr lang="en-US" u="sng">
                <a:latin typeface="Times New Roman" charset="0"/>
                <a:ea typeface="ＭＳ Ｐゴシック" charset="0"/>
              </a:rPr>
              <a:t>starName</a:t>
            </a:r>
            <a:r>
              <a:rPr lang="en-US">
                <a:latin typeface="Times New Roman" charset="0"/>
                <a:ea typeface="ＭＳ Ｐゴシック" charset="0"/>
              </a:rPr>
              <a:t>)</a:t>
            </a:r>
          </a:p>
          <a:p>
            <a:pPr marL="914400" lvl="1" indent="-457200">
              <a:buFontTx/>
              <a:buNone/>
            </a:pPr>
            <a:r>
              <a:rPr lang="en-US">
                <a:latin typeface="Times New Roman" charset="0"/>
                <a:ea typeface="ＭＳ Ｐゴシック" charset="0"/>
              </a:rPr>
              <a:t>Star(</a:t>
            </a:r>
            <a:r>
              <a:rPr lang="en-US" u="sng">
                <a:latin typeface="Times New Roman" charset="0"/>
                <a:ea typeface="ＭＳ Ｐゴシック" charset="0"/>
              </a:rPr>
              <a:t>name</a:t>
            </a:r>
            <a:r>
              <a:rPr lang="en-US">
                <a:latin typeface="Times New Roman" charset="0"/>
                <a:ea typeface="ＭＳ Ｐゴシック" charset="0"/>
              </a:rPr>
              <a:t>, gender, birthdate, salary)</a:t>
            </a:r>
            <a:endParaRPr lang="en-US" sz="1200">
              <a:solidFill>
                <a:schemeClr val="accent2"/>
              </a:solidFill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57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0" dirty="0"/>
          </a:p>
        </p:txBody>
      </p:sp>
      <p:sp>
        <p:nvSpPr>
          <p:cNvPr id="1157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/>
              <a:t>#</a:t>
            </a:r>
            <a:fld id="{8F903823-E8CB-6A4F-A0CC-5AA22379F262}" type="slidenum">
              <a:rPr lang="en-US" sz="1400" b="0"/>
              <a:pPr/>
              <a:t>99</a:t>
            </a:fld>
            <a:endParaRPr lang="en-US" sz="1400" b="0"/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Your turn …</a:t>
            </a: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410200"/>
          </a:xfrm>
        </p:spPr>
        <p:txBody>
          <a:bodyPr/>
          <a:lstStyle/>
          <a:p>
            <a:pPr marL="457200" indent="-457200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Queries to write in TRC:</a:t>
            </a:r>
          </a:p>
          <a:p>
            <a:pPr marL="914400" lvl="1" indent="-457200"/>
            <a:r>
              <a:rPr lang="en-US">
                <a:latin typeface="Times New Roman" charset="0"/>
                <a:ea typeface="ＭＳ Ｐゴシック" charset="0"/>
              </a:rPr>
              <a:t>Find all movies by Paramount studio</a:t>
            </a:r>
          </a:p>
          <a:p>
            <a:pPr marL="914400" lvl="1" indent="-457200"/>
            <a:r>
              <a:rPr lang="en-US">
                <a:latin typeface="Times New Roman" charset="0"/>
                <a:ea typeface="ＭＳ Ｐゴシック" charset="0"/>
              </a:rPr>
              <a:t>… movies starring Kevin Bacon</a:t>
            </a:r>
          </a:p>
          <a:p>
            <a:pPr marL="914400" lvl="1" indent="-457200"/>
            <a:r>
              <a:rPr lang="en-US">
                <a:latin typeface="Times New Roman" charset="0"/>
                <a:ea typeface="ＭＳ Ｐゴシック" charset="0"/>
              </a:rPr>
              <a:t>Find stars who have been in a film w/Kevin Bacon</a:t>
            </a:r>
          </a:p>
          <a:p>
            <a:pPr marL="914400" lvl="1" indent="-457200"/>
            <a:r>
              <a:rPr lang="en-US">
                <a:latin typeface="Times New Roman" charset="0"/>
                <a:ea typeface="ＭＳ Ｐゴシック" charset="0"/>
              </a:rPr>
              <a:t>Stars within six degrees of Kevin Bacon</a:t>
            </a:r>
            <a:r>
              <a:rPr lang="en-US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*</a:t>
            </a:r>
          </a:p>
          <a:p>
            <a:pPr marL="914400" lvl="1" indent="-457200"/>
            <a:r>
              <a:rPr lang="en-US">
                <a:latin typeface="Times New Roman" charset="0"/>
                <a:ea typeface="ＭＳ Ｐゴシック" charset="0"/>
              </a:rPr>
              <a:t>Stars connected to K. Bacon via </a:t>
            </a:r>
            <a:r>
              <a:rPr lang="en-US" u="sng">
                <a:latin typeface="Times New Roman" charset="0"/>
                <a:ea typeface="ＭＳ Ｐゴシック" charset="0"/>
              </a:rPr>
              <a:t>any number</a:t>
            </a:r>
            <a:r>
              <a:rPr lang="en-US">
                <a:latin typeface="Times New Roman" charset="0"/>
                <a:ea typeface="ＭＳ Ｐゴシック" charset="0"/>
              </a:rPr>
              <a:t> of films</a:t>
            </a:r>
            <a:r>
              <a:rPr lang="en-US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**</a:t>
            </a:r>
          </a:p>
        </p:txBody>
      </p:sp>
      <p:sp>
        <p:nvSpPr>
          <p:cNvPr id="115719" name="Text Box 4"/>
          <p:cNvSpPr txBox="1">
            <a:spLocks noChangeArrowheads="1"/>
          </p:cNvSpPr>
          <p:nvPr/>
        </p:nvSpPr>
        <p:spPr bwMode="auto">
          <a:xfrm>
            <a:off x="1268413" y="5562600"/>
            <a:ext cx="6637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latin typeface="Book Antiqua" charset="0"/>
              </a:rPr>
              <a:t>* Try </a:t>
            </a:r>
            <a:r>
              <a:rPr lang="en-US" sz="2000" b="0" i="1">
                <a:solidFill>
                  <a:srgbClr val="CF0E30"/>
                </a:solidFill>
                <a:latin typeface="Book Antiqua" charset="0"/>
              </a:rPr>
              <a:t>two</a:t>
            </a:r>
            <a:r>
              <a:rPr lang="en-US" sz="2000" b="0">
                <a:solidFill>
                  <a:srgbClr val="CF0E30"/>
                </a:solidFill>
                <a:latin typeface="Book Antiqua" charset="0"/>
              </a:rPr>
              <a:t> degrees for starters          ** Good luck with this one!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3F3F3F"/>
      </a:dk1>
      <a:lt1>
        <a:sysClr val="window" lastClr="FFFFFF"/>
      </a:lt1>
      <a:dk2>
        <a:srgbClr val="FF0000"/>
      </a:dk2>
      <a:lt2>
        <a:srgbClr val="67D34D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10604</TotalTime>
  <Words>2875</Words>
  <Application>Microsoft Macintosh PowerPoint</Application>
  <PresentationFormat>On-screen Show (4:3)</PresentationFormat>
  <Paragraphs>629</Paragraphs>
  <Slides>110</Slides>
  <Notes>12</Notes>
  <HiddenSlides>29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110</vt:i4>
      </vt:variant>
    </vt:vector>
  </HeadingPairs>
  <TitlesOfParts>
    <vt:vector size="114" baseType="lpstr">
      <vt:lpstr>1_Office Theme</vt:lpstr>
      <vt:lpstr>Document</vt:lpstr>
      <vt:lpstr>Equation</vt:lpstr>
      <vt:lpstr>Worksheet</vt:lpstr>
      <vt:lpstr>COP 5725</vt:lpstr>
      <vt:lpstr>Book and Materials</vt:lpstr>
      <vt:lpstr>History</vt:lpstr>
      <vt:lpstr>Relational Query Languages</vt:lpstr>
      <vt:lpstr>Formal Relational Query Languages</vt:lpstr>
      <vt:lpstr>Preliminaries</vt:lpstr>
      <vt:lpstr>Example Instances</vt:lpstr>
      <vt:lpstr>General Overview - rel. model</vt:lpstr>
      <vt:lpstr>Overview - detailed</vt:lpstr>
      <vt:lpstr>Motivation</vt:lpstr>
      <vt:lpstr>Solution: rel. calculus</vt:lpstr>
      <vt:lpstr>Rel. tuple calculus (RTC)</vt:lpstr>
      <vt:lpstr>Details</vt:lpstr>
      <vt:lpstr>Specifically</vt:lpstr>
      <vt:lpstr>Specifically</vt:lpstr>
      <vt:lpstr>Specifically</vt:lpstr>
      <vt:lpstr>Mini-U db</vt:lpstr>
      <vt:lpstr>Examples</vt:lpstr>
      <vt:lpstr>(Goal: evidence that RTC = RA)</vt:lpstr>
      <vt:lpstr>FUNDAMENTAL Relational operators</vt:lpstr>
      <vt:lpstr>Examples</vt:lpstr>
      <vt:lpstr>Examples</vt:lpstr>
      <vt:lpstr>Examples</vt:lpstr>
      <vt:lpstr>Examples</vt:lpstr>
      <vt:lpstr>‘Tracing’</vt:lpstr>
      <vt:lpstr>Examples cont’d</vt:lpstr>
      <vt:lpstr>Examples cont’d</vt:lpstr>
      <vt:lpstr>Examples</vt:lpstr>
      <vt:lpstr>Examples</vt:lpstr>
      <vt:lpstr>Cartesian product</vt:lpstr>
      <vt:lpstr>Cartesian product</vt:lpstr>
      <vt:lpstr>‘Proof’ of equivalence</vt:lpstr>
      <vt:lpstr>Overview - detailed</vt:lpstr>
      <vt:lpstr>More examples</vt:lpstr>
      <vt:lpstr>Reminder: our Mini-U db</vt:lpstr>
      <vt:lpstr>More examples</vt:lpstr>
      <vt:lpstr>More examples</vt:lpstr>
      <vt:lpstr>More examples</vt:lpstr>
      <vt:lpstr>Reminder: our Mini-U db</vt:lpstr>
      <vt:lpstr>More examples</vt:lpstr>
      <vt:lpstr>More examples</vt:lpstr>
      <vt:lpstr>More examples</vt:lpstr>
      <vt:lpstr>Even more examples:</vt:lpstr>
      <vt:lpstr>Even more examples:</vt:lpstr>
      <vt:lpstr>Hard examples: DIVISION</vt:lpstr>
      <vt:lpstr>Hard examples: DIVISION</vt:lpstr>
      <vt:lpstr>General pattern</vt:lpstr>
      <vt:lpstr>General pattern</vt:lpstr>
      <vt:lpstr>General pattern</vt:lpstr>
      <vt:lpstr>a  b is the same as a  b</vt:lpstr>
      <vt:lpstr>More on division</vt:lpstr>
      <vt:lpstr>More on division</vt:lpstr>
      <vt:lpstr>Safety of expressions</vt:lpstr>
      <vt:lpstr>General Overview</vt:lpstr>
      <vt:lpstr>Rel. domain calculus (RDC)</vt:lpstr>
      <vt:lpstr>Rel. Dom. Calculus</vt:lpstr>
      <vt:lpstr>Details</vt:lpstr>
      <vt:lpstr>Details</vt:lpstr>
      <vt:lpstr>Mini-U db</vt:lpstr>
      <vt:lpstr>Examples</vt:lpstr>
      <vt:lpstr>Examples</vt:lpstr>
      <vt:lpstr>(‘Proof’ of RDC = RA)</vt:lpstr>
      <vt:lpstr>Examples</vt:lpstr>
      <vt:lpstr>Examples</vt:lpstr>
      <vt:lpstr>Examples</vt:lpstr>
      <vt:lpstr>Examples</vt:lpstr>
      <vt:lpstr>Examples cont’d</vt:lpstr>
      <vt:lpstr>Examples cont’d</vt:lpstr>
      <vt:lpstr>Examples</vt:lpstr>
      <vt:lpstr>Examples</vt:lpstr>
      <vt:lpstr>Cartesian product</vt:lpstr>
      <vt:lpstr>Cartesian product</vt:lpstr>
      <vt:lpstr>Cartesian product</vt:lpstr>
      <vt:lpstr>Cartesian product</vt:lpstr>
      <vt:lpstr>‘Proof’ of equivalence</vt:lpstr>
      <vt:lpstr>Overview - detailed</vt:lpstr>
      <vt:lpstr>More examples</vt:lpstr>
      <vt:lpstr>Reminder: our Mini-U db</vt:lpstr>
      <vt:lpstr>More examples</vt:lpstr>
      <vt:lpstr>More examples</vt:lpstr>
      <vt:lpstr>Sneak preview of QBE:</vt:lpstr>
      <vt:lpstr>Glimpse of QBE:</vt:lpstr>
      <vt:lpstr>More examples</vt:lpstr>
      <vt:lpstr>Reminder: our Mini-U db</vt:lpstr>
      <vt:lpstr>More examples</vt:lpstr>
      <vt:lpstr>More examples</vt:lpstr>
      <vt:lpstr>Even more examples:</vt:lpstr>
      <vt:lpstr>Even more examples:</vt:lpstr>
      <vt:lpstr>Even more examples:</vt:lpstr>
      <vt:lpstr>Even more examples:</vt:lpstr>
      <vt:lpstr>Hard examples: DIVISION</vt:lpstr>
      <vt:lpstr>Hard examples: DIVISION</vt:lpstr>
      <vt:lpstr>Hard examples: DIVISION</vt:lpstr>
      <vt:lpstr>More on division</vt:lpstr>
      <vt:lpstr>More on division</vt:lpstr>
      <vt:lpstr>Safety of expressions</vt:lpstr>
      <vt:lpstr>Overview - detailed</vt:lpstr>
      <vt:lpstr>Fun Drill:Your turn …</vt:lpstr>
      <vt:lpstr>Your turn …</vt:lpstr>
      <vt:lpstr>Answers …</vt:lpstr>
      <vt:lpstr>Answers …</vt:lpstr>
      <vt:lpstr>Answers …</vt:lpstr>
      <vt:lpstr>Answers …</vt:lpstr>
      <vt:lpstr>Two degrees:</vt:lpstr>
      <vt:lpstr>Two degrees:</vt:lpstr>
      <vt:lpstr>Answers …</vt:lpstr>
      <vt:lpstr>Expressive Power</vt:lpstr>
      <vt:lpstr>Summary</vt:lpstr>
      <vt:lpstr>Summary - cnt’d</vt:lpstr>
      <vt:lpstr>Next Class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Ortega</dc:creator>
  <cp:keywords/>
  <dc:description/>
  <cp:lastModifiedBy>Francisco Ortega</cp:lastModifiedBy>
  <cp:revision>622</cp:revision>
  <cp:lastPrinted>2015-08-16T00:47:50Z</cp:lastPrinted>
  <dcterms:created xsi:type="dcterms:W3CDTF">2011-10-18T15:03:33Z</dcterms:created>
  <dcterms:modified xsi:type="dcterms:W3CDTF">2017-10-03T00:47:16Z</dcterms:modified>
  <cp:category/>
</cp:coreProperties>
</file>