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404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  <p:sldId id="472" r:id="rId70"/>
    <p:sldId id="473" r:id="rId71"/>
    <p:sldId id="474" r:id="rId72"/>
    <p:sldId id="475" r:id="rId73"/>
    <p:sldId id="476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5" r:id="rId83"/>
    <p:sldId id="486" r:id="rId84"/>
    <p:sldId id="487" r:id="rId85"/>
    <p:sldId id="488" r:id="rId86"/>
    <p:sldId id="489" r:id="rId87"/>
    <p:sldId id="490" r:id="rId88"/>
    <p:sldId id="491" r:id="rId89"/>
    <p:sldId id="492" r:id="rId90"/>
    <p:sldId id="493" r:id="rId91"/>
    <p:sldId id="494" r:id="rId92"/>
    <p:sldId id="495" r:id="rId93"/>
    <p:sldId id="496" r:id="rId94"/>
    <p:sldId id="497" r:id="rId95"/>
    <p:sldId id="498" r:id="rId96"/>
    <p:sldId id="499" r:id="rId97"/>
    <p:sldId id="500" r:id="rId98"/>
    <p:sldId id="501" r:id="rId99"/>
    <p:sldId id="502" r:id="rId100"/>
    <p:sldId id="503" r:id="rId101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A"/>
    <a:srgbClr val="054470"/>
    <a:srgbClr val="ECF7FE"/>
    <a:srgbClr val="DEF1FE"/>
    <a:srgbClr val="01162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2" autoAdjust="0"/>
    <p:restoredTop sz="94050" autoAdjust="0"/>
  </p:normalViewPr>
  <p:slideViewPr>
    <p:cSldViewPr>
      <p:cViewPr varScale="1">
        <p:scale>
          <a:sx n="81" d="100"/>
          <a:sy n="81" d="100"/>
        </p:scale>
        <p:origin x="-8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3" Type="http://schemas.openxmlformats.org/officeDocument/2006/relationships/handoutMaster" Target="handoutMasters/handoutMaster1.xml"/><Relationship Id="rId104" Type="http://schemas.openxmlformats.org/officeDocument/2006/relationships/printerSettings" Target="printerSettings/printerSettings1.bin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402EAB-F363-47CD-B3DC-6A417371829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9563"/>
            <a:ext cx="4029075" cy="349250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527C00-B16A-4796-A03B-F3B178B12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0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894668-CAC7-4186-AF67-7E081012EF0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7050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99222B-79A9-4B5A-80C2-83824C4CC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FFA48C-156F-46F7-A9B2-3A0D2B04DFF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975E030-A414-0646-A180-ECB8FCEE779A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ChangeArrowheads="1"/>
          </p:cNvSpPr>
          <p:nvPr>
            <p:ph type="sldImg"/>
          </p:nvPr>
        </p:nvSpPr>
        <p:spPr>
          <a:xfrm>
            <a:off x="2897188" y="527050"/>
            <a:ext cx="3506787" cy="2628900"/>
          </a:xfrm>
          <a:solidFill>
            <a:srgbClr val="FFFFFF"/>
          </a:solidFill>
          <a:ln/>
        </p:spPr>
      </p:sp>
      <p:sp>
        <p:nvSpPr>
          <p:cNvPr id="3994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597" tIns="45798" rIns="91597" bIns="4579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BF921C5-FBFC-8740-9D4A-70EB9148B3FD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9" name="Rectangle 2050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4199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26F5DBD-77FC-514F-BF2F-77A46D2AB8C1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AB3762-43CE-2C4B-A62C-CDD157FD75D7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49729AB-3C00-0E44-B746-5A61BB319F1E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D6F734E-B049-824F-916B-C3BE7E8329C5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3" name="Rectangle 2050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5325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B6C30FD-3479-5442-AD61-F753AFBAEC8B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1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5530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BB86A87-06A9-DC46-8C29-A93A6679B937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96A0872-2025-9245-9AB9-478CC93C7CE1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81522F14-E0A0-FD4C-97CF-6930C5230C16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43F741E4-6D30-084C-9A01-18C4BFF0EFA6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28EB097-204A-9745-9522-73712BF58884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F0BE940-B8D1-EB4A-A359-B209202061EF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76BEA1B-5700-464A-AEAB-4F16D359C4CB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475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B784011-F18F-C841-BEB7-8F5536F26411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1AF20D6-7ECB-574B-B4B4-AE15BCA3C765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3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7885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F052889-0190-2B4E-8556-EDC593A8CD5B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90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EFA7AA2-457E-0D48-9359-902D974B8A87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98FDDB2-293E-734E-974D-239F46DB2EDA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8E10735-66B3-E341-BD7F-5DCC5C92621E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CF735F5-BA32-114A-9FCA-30E9288E1C16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3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890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B761145-CFDA-5748-8E0B-61AE0B683AE5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342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478661DA-19A9-064B-87E4-BA276CE9955A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342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547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3E22DD01-24E2-0841-9D53-E599F5D4D04C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5477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0547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75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A53B3254-15EC-F74B-9D25-DFF5F09DC05A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7525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0752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99D7ED5-2CED-CF4F-B794-B00E21ED2B16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60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9573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0957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162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2E7E92C9-9113-6941-9D7C-5C26D43969F2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1621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CB88362-C82A-F840-8669-44E32AFC8FE5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62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3669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1367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571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6E1FEC0-E26A-B749-8B34-2305A32984C3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571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878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CE78748A-AF49-2949-AB90-5E6CB6867576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878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88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8F793D8-D149-434A-8538-B78E2CA02D7F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88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493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E9F2A13-77F7-E044-BEF0-8D901830C893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69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49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34AF5A4-1E58-C84B-9658-A02BE065501A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698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63DF533F-1074-3243-97D0-16D42489EFA1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698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902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D5596898-A5A6-B342-9DC5-DFCC6880E733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71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902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462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500AD365-3427-6A42-A65A-857037C717B3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95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462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F27EEC0A-9A98-6547-AB4C-C2CC183C994E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98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872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07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551B473-8AB5-504E-9360-CE9DAB48854F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99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077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98775" y="530225"/>
            <a:ext cx="3494088" cy="2619375"/>
          </a:xfrm>
          <a:ln/>
        </p:spPr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158" tIns="46579" rIns="93158" bIns="4657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2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2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10E65DE7-39E4-5C4D-B477-6F4DC742A530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100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BEB3891B-07F0-CD41-BFE3-9B769ECF8648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E48583EA-1056-EB4C-8BB6-F44301509FAF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74C4A7A3-A69B-5D48-8045-6589ABD0B3FC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8986E397-528B-024E-A48F-346BDABB369F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3584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1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6562390" indent="-36121695" defTabSz="931887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4069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88139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2208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76278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0296B624-F468-5940-85FD-5CAE90A0EE9D}" type="slidenum">
              <a:rPr lang="en-US" sz="11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1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2903538" y="530225"/>
            <a:ext cx="3494087" cy="2620963"/>
          </a:xfrm>
          <a:ln/>
        </p:spPr>
      </p:sp>
      <p:sp>
        <p:nvSpPr>
          <p:cNvPr id="378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4202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327DA-F1D9-41A1-A47C-7734D4A6EAA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8E8A-DEAF-4BD3-AF51-561204AE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lankTopTitle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2">
    <p:bg>
      <p:bgPr>
        <a:gradFill rotWithShape="0">
          <a:gsLst>
            <a:gs pos="0">
              <a:srgbClr val="011629"/>
            </a:gs>
            <a:gs pos="3999">
              <a:srgbClr val="054470"/>
            </a:gs>
            <a:gs pos="14000">
              <a:srgbClr val="FCFCFC"/>
            </a:gs>
            <a:gs pos="82001">
              <a:srgbClr val="FFFFFF"/>
            </a:gs>
            <a:gs pos="91000">
              <a:srgbClr val="82A2B8"/>
            </a:gs>
            <a:gs pos="97000">
              <a:srgbClr val="054470"/>
            </a:gs>
            <a:gs pos="100000">
              <a:srgbClr val="05447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9623-58F0-471F-BA6E-62AF793B29D6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5D370-2D27-4EBA-974F-DE35D788B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A6895-E34D-41D6-A9A4-11E1DF3061D8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F123-1F5F-43AC-92E8-D974D5B84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9B674-F5EE-4A16-AABE-7BD61481E946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A54F-038E-41EB-B285-5F85F027C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08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7EE8A-024B-4CCF-B913-394714E1EF0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FA25-E84D-4C3B-82BC-C844EB4CA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5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76D07-271D-4604-B565-E7287C5F8CC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5F3B-8B96-4153-B9F0-B1A53FA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0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>
          <a:gsLst>
            <a:gs pos="3000">
              <a:srgbClr val="054470"/>
            </a:gs>
            <a:gs pos="0">
              <a:srgbClr val="011629"/>
            </a:gs>
            <a:gs pos="8000">
              <a:srgbClr val="ECF7FE"/>
            </a:gs>
            <a:gs pos="21000">
              <a:srgbClr val="FFFFFF"/>
            </a:gs>
            <a:gs pos="13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1020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4754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9AAAE-CDAE-485E-9272-AAD20B81D04E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F7AA5-DAD4-4945-9FF0-8AB99F08D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p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D24A-8BE0-4C4F-B6E2-971321F2DF24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84EF-D64E-4985-B7E5-A76AE9C9E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EE6-FB72-435B-A9C1-B26A4F1A2415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25A8-693A-48A9-92A6-D503EB571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2868-F956-47C0-8BE4-84C1E1ADFDD1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B704A-6CCB-4845-9723-06386555B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D7167-19BB-4E1C-AF34-3F348BE97A99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D412-06E1-40F0-BA1B-B0F68E66D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FABA7-0F73-4C52-A7C4-842481725B2B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29AC-739F-4346-BECF-B1E348A9C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11629"/>
            </a:gs>
            <a:gs pos="4000">
              <a:srgbClr val="054470"/>
            </a:gs>
            <a:gs pos="21000">
              <a:srgbClr val="FFFFFF"/>
            </a:gs>
            <a:gs pos="14000">
              <a:srgbClr val="FCFCFC"/>
            </a:gs>
            <a:gs pos="98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72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274638"/>
            <a:ext cx="7848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371600"/>
            <a:ext cx="7848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9C8AF8-6194-4486-BE70-7EBBC651F622}" type="datetimeFigureOut">
              <a:rPr lang="en-US"/>
              <a:pPr>
                <a:defRPr/>
              </a:pPr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5A4E2B-E82A-4042-B512-750504C4B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7" r:id="rId3"/>
    <p:sldLayoutId id="2147483788" r:id="rId4"/>
    <p:sldLayoutId id="2147483790" r:id="rId5"/>
    <p:sldLayoutId id="2147483774" r:id="rId6"/>
    <p:sldLayoutId id="2147483775" r:id="rId7"/>
    <p:sldLayoutId id="2147483776" r:id="rId8"/>
    <p:sldLayoutId id="2147483777" r:id="rId9"/>
    <p:sldLayoutId id="2147483791" r:id="rId10"/>
    <p:sldLayoutId id="2147483778" r:id="rId11"/>
    <p:sldLayoutId id="2147483786" r:id="rId12"/>
    <p:sldLayoutId id="2147483779" r:id="rId13"/>
    <p:sldLayoutId id="2147483780" r:id="rId14"/>
    <p:sldLayoutId id="2147483781" r:id="rId15"/>
    <p:sldLayoutId id="2147483782" r:id="rId16"/>
    <p:sldLayoutId id="2147483789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2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2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1"/>
            <a:ext cx="85344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/>
              <a:t>COP 5725</a:t>
            </a:r>
            <a:endParaRPr lang="en-US" b="1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467600" cy="1981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School of Computer and Information Sciences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Francisco R. Ortega, Ph.D.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Lecture </a:t>
            </a:r>
            <a:r>
              <a:rPr lang="en-US" sz="2800" b="1" dirty="0" smtClean="0">
                <a:solidFill>
                  <a:schemeClr val="tx1"/>
                </a:solidFill>
              </a:rPr>
              <a:t>#6 </a:t>
            </a:r>
            <a:r>
              <a:rPr lang="en-US" sz="2800" b="1" dirty="0" smtClean="0">
                <a:solidFill>
                  <a:schemeClr val="tx1"/>
                </a:solidFill>
              </a:rPr>
              <a:t>– R &amp; G Ch. </a:t>
            </a:r>
            <a:r>
              <a:rPr lang="en-US" sz="2800" b="1" dirty="0" smtClean="0">
                <a:solidFill>
                  <a:schemeClr val="tx1"/>
                </a:solidFill>
              </a:rPr>
              <a:t>9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Storing Data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295400"/>
            <a:ext cx="1981200" cy="198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524000"/>
            <a:ext cx="1600200" cy="12001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066800" y="6400800"/>
            <a:ext cx="7467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8" name="Picture 7" descr="NSF-C-AKE_1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53284"/>
            <a:ext cx="9144000" cy="1088571"/>
          </a:xfrm>
          <a:prstGeom prst="rect">
            <a:avLst/>
          </a:prstGeom>
        </p:spPr>
      </p:pic>
      <p:pic>
        <p:nvPicPr>
          <p:cNvPr id="9" name="Picture 8" descr="tfly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76800"/>
            <a:ext cx="1426464" cy="765048"/>
          </a:xfrm>
          <a:prstGeom prst="rect">
            <a:avLst/>
          </a:prstGeom>
        </p:spPr>
      </p:pic>
      <p:pic>
        <p:nvPicPr>
          <p:cNvPr id="10" name="Picture 9" descr="Alta_logo_color_transparent_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0600"/>
            <a:ext cx="812616" cy="864211"/>
          </a:xfrm>
          <a:prstGeom prst="rect">
            <a:avLst/>
          </a:prstGeom>
        </p:spPr>
      </p:pic>
      <p:pic>
        <p:nvPicPr>
          <p:cNvPr id="11" name="Picture 10" descr="DSP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76800"/>
            <a:ext cx="1531658" cy="91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59"/>
    </mc:Choice>
    <mc:Fallback xmlns="">
      <p:transition xmlns:p14="http://schemas.microsoft.com/office/powerpoint/2010/main" spd="slow" advTm="303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Why Not Store It All in Main Memory?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673C96B-EB14-F644-96B0-DD65CD5E6E1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49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1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A7C8E1B-4AA0-7F42-A7F0-730A2F05A62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100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1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Conclusions</a:t>
            </a:r>
          </a:p>
        </p:txBody>
      </p:sp>
      <p:sp>
        <p:nvSpPr>
          <p:cNvPr id="161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Disks: (&gt;1000x slower) - thus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pack info in blocks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try to fetch nearby blocks (sequentially)</a:t>
            </a:r>
          </a:p>
          <a:p>
            <a:r>
              <a:rPr lang="en-US">
                <a:latin typeface="Times New Roman" charset="0"/>
              </a:rPr>
              <a:t>Buffer management: very important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LRU, MRU, Clock, etc</a:t>
            </a:r>
          </a:p>
          <a:p>
            <a:r>
              <a:rPr lang="en-US">
                <a:latin typeface="Times New Roman" charset="0"/>
              </a:rPr>
              <a:t>Record organization: Slotted page</a:t>
            </a:r>
          </a:p>
        </p:txBody>
      </p:sp>
      <p:grpSp>
        <p:nvGrpSpPr>
          <p:cNvPr id="161799" name="Group 6"/>
          <p:cNvGrpSpPr>
            <a:grpSpLocks noChangeAspect="1"/>
          </p:cNvGrpSpPr>
          <p:nvPr/>
        </p:nvGrpSpPr>
        <p:grpSpPr bwMode="auto">
          <a:xfrm>
            <a:off x="7924800" y="5257800"/>
            <a:ext cx="1036638" cy="822325"/>
            <a:chOff x="2971800" y="3200400"/>
            <a:chExt cx="2590800" cy="2057400"/>
          </a:xfrm>
        </p:grpSpPr>
        <p:sp>
          <p:nvSpPr>
            <p:cNvPr id="161831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32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33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34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61835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3047184" y="3657160"/>
              <a:ext cx="1222000" cy="15092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1837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38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00" name="Group 36"/>
          <p:cNvGrpSpPr>
            <a:grpSpLocks noChangeAspect="1"/>
          </p:cNvGrpSpPr>
          <p:nvPr/>
        </p:nvGrpSpPr>
        <p:grpSpPr bwMode="auto">
          <a:xfrm>
            <a:off x="7924800" y="4281488"/>
            <a:ext cx="969963" cy="823912"/>
            <a:chOff x="1490" y="1151"/>
            <a:chExt cx="2773" cy="2356"/>
          </a:xfrm>
        </p:grpSpPr>
        <p:grpSp>
          <p:nvGrpSpPr>
            <p:cNvPr id="161810" name="Group 4"/>
            <p:cNvGrpSpPr>
              <a:grpSpLocks noChangeAspect="1"/>
            </p:cNvGrpSpPr>
            <p:nvPr/>
          </p:nvGrpSpPr>
          <p:grpSpPr bwMode="auto">
            <a:xfrm>
              <a:off x="1598" y="1338"/>
              <a:ext cx="2665" cy="1084"/>
              <a:chOff x="1598" y="1518"/>
              <a:chExt cx="2665" cy="1084"/>
            </a:xfrm>
          </p:grpSpPr>
          <p:sp>
            <p:nvSpPr>
              <p:cNvPr id="161820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606" y="1526"/>
                <a:ext cx="2649" cy="10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1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602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2" name="Rectangle 7"/>
              <p:cNvSpPr>
                <a:spLocks noChangeAspect="1" noChangeArrowheads="1"/>
              </p:cNvSpPr>
              <p:nvPr/>
            </p:nvSpPr>
            <p:spPr bwMode="auto">
              <a:xfrm>
                <a:off x="2038" y="1522"/>
                <a:ext cx="430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3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476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4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913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5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349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6" name="Line 11"/>
              <p:cNvSpPr>
                <a:spLocks noChangeAspect="1" noChangeShapeType="1"/>
              </p:cNvSpPr>
              <p:nvPr/>
            </p:nvSpPr>
            <p:spPr bwMode="auto">
              <a:xfrm>
                <a:off x="1598" y="186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7" name="Line 12"/>
              <p:cNvSpPr>
                <a:spLocks noChangeAspect="1" noChangeShapeType="1"/>
              </p:cNvSpPr>
              <p:nvPr/>
            </p:nvSpPr>
            <p:spPr bwMode="auto">
              <a:xfrm>
                <a:off x="1598" y="225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8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598" y="1518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29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472" y="1518"/>
                <a:ext cx="437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830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2909" y="2255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1811" name="Group 16"/>
            <p:cNvGrpSpPr>
              <a:grpSpLocks noChangeAspect="1"/>
            </p:cNvGrpSpPr>
            <p:nvPr/>
          </p:nvGrpSpPr>
          <p:grpSpPr bwMode="auto">
            <a:xfrm>
              <a:off x="2472" y="2786"/>
              <a:ext cx="830" cy="721"/>
              <a:chOff x="2472" y="2966"/>
              <a:chExt cx="830" cy="721"/>
            </a:xfrm>
          </p:grpSpPr>
          <p:grpSp>
            <p:nvGrpSpPr>
              <p:cNvPr id="161814" name="Group 17"/>
              <p:cNvGrpSpPr>
                <a:grpSpLocks noChangeAspect="1"/>
              </p:cNvGrpSpPr>
              <p:nvPr/>
            </p:nvGrpSpPr>
            <p:grpSpPr bwMode="auto">
              <a:xfrm>
                <a:off x="2472" y="2966"/>
                <a:ext cx="830" cy="434"/>
                <a:chOff x="2472" y="2966"/>
                <a:chExt cx="830" cy="434"/>
              </a:xfrm>
            </p:grpSpPr>
            <p:sp>
              <p:nvSpPr>
                <p:cNvPr id="161816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8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819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1815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671" y="3033"/>
                <a:ext cx="402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1812" name="Rectangle 32"/>
            <p:cNvSpPr>
              <a:spLocks noChangeAspect="1" noChangeArrowheads="1"/>
            </p:cNvSpPr>
            <p:nvPr/>
          </p:nvSpPr>
          <p:spPr bwMode="auto">
            <a:xfrm>
              <a:off x="1490" y="1151"/>
              <a:ext cx="26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61813" name="Line 35"/>
            <p:cNvSpPr>
              <a:spLocks noChangeAspect="1" noChangeShapeType="1"/>
            </p:cNvSpPr>
            <p:nvPr/>
          </p:nvSpPr>
          <p:spPr bwMode="auto">
            <a:xfrm>
              <a:off x="2909" y="2437"/>
              <a:ext cx="0" cy="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01" name="Group 37"/>
          <p:cNvGrpSpPr>
            <a:grpSpLocks noChangeAspect="1"/>
          </p:cNvGrpSpPr>
          <p:nvPr/>
        </p:nvGrpSpPr>
        <p:grpSpPr bwMode="auto">
          <a:xfrm>
            <a:off x="7389813" y="1638300"/>
            <a:ext cx="1525587" cy="1181100"/>
            <a:chOff x="4648200" y="2514600"/>
            <a:chExt cx="3051175" cy="2362200"/>
          </a:xfrm>
        </p:grpSpPr>
        <p:sp>
          <p:nvSpPr>
            <p:cNvPr id="161802" name="Rectangle 2057"/>
            <p:cNvSpPr>
              <a:spLocks noChangeArrowheads="1"/>
            </p:cNvSpPr>
            <p:nvPr/>
          </p:nvSpPr>
          <p:spPr bwMode="auto">
            <a:xfrm>
              <a:off x="4876800" y="2514600"/>
              <a:ext cx="1981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1">
                  <a:solidFill>
                    <a:schemeClr val="tx1"/>
                  </a:solidFill>
                  <a:latin typeface="Times New Roman" charset="0"/>
                </a:rPr>
                <a:t>Main Memory</a:t>
              </a:r>
            </a:p>
          </p:txBody>
        </p:sp>
        <p:sp>
          <p:nvSpPr>
            <p:cNvPr id="161803" name="Rectangle 2058"/>
            <p:cNvSpPr>
              <a:spLocks noChangeArrowheads="1"/>
            </p:cNvSpPr>
            <p:nvPr/>
          </p:nvSpPr>
          <p:spPr bwMode="auto">
            <a:xfrm>
              <a:off x="4648200" y="4343400"/>
              <a:ext cx="2362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1">
                  <a:solidFill>
                    <a:schemeClr val="tx1"/>
                  </a:solidFill>
                  <a:latin typeface="Times New Roman" charset="0"/>
                </a:rPr>
                <a:t>Magnetic Disk</a:t>
              </a:r>
            </a:p>
          </p:txBody>
        </p:sp>
        <p:sp>
          <p:nvSpPr>
            <p:cNvPr id="161804" name="Rectangle 2057"/>
            <p:cNvSpPr>
              <a:spLocks noChangeArrowheads="1"/>
            </p:cNvSpPr>
            <p:nvPr/>
          </p:nvSpPr>
          <p:spPr bwMode="auto">
            <a:xfrm>
              <a:off x="5562600" y="3429000"/>
              <a:ext cx="6858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1">
                  <a:solidFill>
                    <a:schemeClr val="tx1"/>
                  </a:solidFill>
                  <a:latin typeface="Times New Roman" charset="0"/>
                </a:rPr>
                <a:t>SSD</a:t>
              </a:r>
              <a:endParaRPr lang="en-US" sz="1400" b="1">
                <a:solidFill>
                  <a:schemeClr val="tx1"/>
                </a:solidFill>
                <a:latin typeface="Times New Roman" charset="0"/>
              </a:endParaRPr>
            </a:p>
          </p:txBody>
        </p:sp>
        <p:pic>
          <p:nvPicPr>
            <p:cNvPr id="161805" name="Picture 22" descr="RAM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14600"/>
              <a:ext cx="6794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806" name="Picture 12" descr="news-item41-microdri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" t="14400" b="11520"/>
            <a:stretch>
              <a:fillRect/>
            </a:stretch>
          </p:blipFill>
          <p:spPr bwMode="auto">
            <a:xfrm>
              <a:off x="7239000" y="4343400"/>
              <a:ext cx="460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807" name="Picture 43" descr="sandisk-ss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429000"/>
              <a:ext cx="533400" cy="51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808" name="Line 2061"/>
            <p:cNvSpPr>
              <a:spLocks noChangeShapeType="1"/>
            </p:cNvSpPr>
            <p:nvPr/>
          </p:nvSpPr>
          <p:spPr bwMode="auto">
            <a:xfrm>
              <a:off x="5867400" y="39624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09" name="Line 2061"/>
            <p:cNvSpPr>
              <a:spLocks noChangeShapeType="1"/>
            </p:cNvSpPr>
            <p:nvPr/>
          </p:nvSpPr>
          <p:spPr bwMode="auto">
            <a:xfrm>
              <a:off x="5867400" y="3048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95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Why Not Store It All in Main Memory?</a:t>
            </a:r>
          </a:p>
        </p:txBody>
      </p:sp>
      <p:sp>
        <p:nvSpPr>
          <p:cNvPr id="30728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i="1">
                <a:solidFill>
                  <a:schemeClr val="accent2"/>
                </a:solidFill>
                <a:latin typeface="Times New Roman" charset="0"/>
              </a:rPr>
              <a:t>Costs too much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. 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disk: ~$0.1/Gb; memory: ~$10/Gb 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High-end Databases today in the 10-100 TB range.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Approx 60% of the cost of a production system is in the disks.</a:t>
            </a:r>
          </a:p>
          <a:p>
            <a:r>
              <a:rPr lang="en-US" i="1">
                <a:solidFill>
                  <a:schemeClr val="accent2"/>
                </a:solidFill>
                <a:latin typeface="Times New Roman" charset="0"/>
              </a:rPr>
              <a:t>Main memory is volatile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.</a:t>
            </a:r>
            <a:endParaRPr lang="en-US">
              <a:latin typeface="Times New Roman" charset="0"/>
            </a:endParaRPr>
          </a:p>
          <a:p>
            <a:r>
              <a:rPr lang="en-US" i="1">
                <a:latin typeface="Times New Roman" charset="0"/>
              </a:rPr>
              <a:t>Note</a:t>
            </a:r>
            <a:r>
              <a:rPr lang="en-US">
                <a:latin typeface="Times New Roman" charset="0"/>
              </a:rPr>
              <a:t>: some specialized systems do store entire database in main memory.  </a:t>
            </a:r>
          </a:p>
        </p:txBody>
      </p:sp>
      <p:sp>
        <p:nvSpPr>
          <p:cNvPr id="3072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C89428D3-C5B0-274A-9678-B7C8FFAE0E5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00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7AD47AC-91FC-C24C-A965-DD854B72F8C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457200"/>
          </a:xfrm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The Storage Hierarchy</a:t>
            </a:r>
          </a:p>
        </p:txBody>
      </p:sp>
      <p:sp>
        <p:nvSpPr>
          <p:cNvPr id="32774" name="AutoShape 9"/>
          <p:cNvSpPr>
            <a:spLocks noChangeArrowheads="1"/>
          </p:cNvSpPr>
          <p:nvPr/>
        </p:nvSpPr>
        <p:spPr bwMode="auto">
          <a:xfrm>
            <a:off x="7848600" y="1371600"/>
            <a:ext cx="381000" cy="4191000"/>
          </a:xfrm>
          <a:prstGeom prst="upArrow">
            <a:avLst>
              <a:gd name="adj1" fmla="val 50000"/>
              <a:gd name="adj2" fmla="val 27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Smaller, Faster</a:t>
            </a:r>
          </a:p>
        </p:txBody>
      </p:sp>
      <p:sp>
        <p:nvSpPr>
          <p:cNvPr id="32776" name="Text Box 11"/>
          <p:cNvSpPr txBox="1">
            <a:spLocks noChangeArrowheads="1"/>
          </p:cNvSpPr>
          <p:nvPr/>
        </p:nvSpPr>
        <p:spPr bwMode="auto">
          <a:xfrm>
            <a:off x="6975475" y="5638800"/>
            <a:ext cx="216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Bigger, Slower</a:t>
            </a:r>
          </a:p>
        </p:txBody>
      </p:sp>
    </p:spTree>
    <p:extLst>
      <p:ext uri="{BB962C8B-B14F-4D97-AF65-F5344CB8AC3E}">
        <p14:creationId xmlns:p14="http://schemas.microsoft.com/office/powerpoint/2010/main" val="10030803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963E29DB-B412-C640-A206-45C6B0A2AA8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457200"/>
          </a:xfrm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The Storage Hierarchy</a:t>
            </a:r>
          </a:p>
        </p:txBody>
      </p:sp>
      <p:sp>
        <p:nvSpPr>
          <p:cNvPr id="34822" name="Rectangle 2051"/>
          <p:cNvSpPr>
            <a:spLocks noChangeArrowheads="1"/>
          </p:cNvSpPr>
          <p:nvPr/>
        </p:nvSpPr>
        <p:spPr bwMode="auto">
          <a:xfrm>
            <a:off x="0" y="1371600"/>
            <a:ext cx="4572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Main memory (RAM) for currently used data.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Disk for the main database (secondary storage).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Tapes for archiving older versions of the data (tertiary storage).</a:t>
            </a:r>
            <a:endParaRPr lang="en-US" sz="2400">
              <a:solidFill>
                <a:schemeClr val="tx1"/>
              </a:solidFill>
              <a:latin typeface="Tahoma" charset="0"/>
            </a:endParaRP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endParaRPr lang="en-US" sz="2400">
              <a:solidFill>
                <a:schemeClr val="tx1"/>
              </a:solidFill>
              <a:latin typeface="Tahoma" charset="0"/>
            </a:endParaRP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endParaRPr lang="en-US" sz="24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4823" name="AutoShape 2052"/>
          <p:cNvSpPr>
            <a:spLocks noChangeArrowheads="1"/>
          </p:cNvSpPr>
          <p:nvPr/>
        </p:nvSpPr>
        <p:spPr bwMode="auto">
          <a:xfrm>
            <a:off x="7848600" y="1371600"/>
            <a:ext cx="381000" cy="4191000"/>
          </a:xfrm>
          <a:prstGeom prst="upArrow">
            <a:avLst>
              <a:gd name="adj1" fmla="val 50000"/>
              <a:gd name="adj2" fmla="val 27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2053"/>
          <p:cNvSpPr txBox="1">
            <a:spLocks noChangeArrowheads="1"/>
          </p:cNvSpPr>
          <p:nvPr/>
        </p:nvSpPr>
        <p:spPr bwMode="auto">
          <a:xfrm>
            <a:off x="6705600" y="6858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Smaller, Faster</a:t>
            </a:r>
          </a:p>
        </p:txBody>
      </p:sp>
      <p:sp>
        <p:nvSpPr>
          <p:cNvPr id="34825" name="Text Box 2054"/>
          <p:cNvSpPr txBox="1">
            <a:spLocks noChangeArrowheads="1"/>
          </p:cNvSpPr>
          <p:nvPr/>
        </p:nvSpPr>
        <p:spPr bwMode="auto">
          <a:xfrm>
            <a:off x="6975475" y="5638800"/>
            <a:ext cx="216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Bigger, Slower</a:t>
            </a:r>
          </a:p>
        </p:txBody>
      </p:sp>
      <p:sp>
        <p:nvSpPr>
          <p:cNvPr id="34826" name="Rectangle 2055"/>
          <p:cNvSpPr>
            <a:spLocks noChangeArrowheads="1"/>
          </p:cNvSpPr>
          <p:nvPr/>
        </p:nvSpPr>
        <p:spPr bwMode="auto">
          <a:xfrm>
            <a:off x="5257800" y="1143000"/>
            <a:ext cx="1219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Registers</a:t>
            </a:r>
          </a:p>
        </p:txBody>
      </p:sp>
      <p:sp>
        <p:nvSpPr>
          <p:cNvPr id="34827" name="Rectangle 2056"/>
          <p:cNvSpPr>
            <a:spLocks noChangeArrowheads="1"/>
          </p:cNvSpPr>
          <p:nvPr/>
        </p:nvSpPr>
        <p:spPr bwMode="auto">
          <a:xfrm>
            <a:off x="5105400" y="2057400"/>
            <a:ext cx="1524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L1 Cache</a:t>
            </a:r>
          </a:p>
        </p:txBody>
      </p:sp>
      <p:sp>
        <p:nvSpPr>
          <p:cNvPr id="34828" name="Rectangle 2057"/>
          <p:cNvSpPr>
            <a:spLocks noChangeArrowheads="1"/>
          </p:cNvSpPr>
          <p:nvPr/>
        </p:nvSpPr>
        <p:spPr bwMode="auto">
          <a:xfrm>
            <a:off x="4876800" y="3200400"/>
            <a:ext cx="1981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Main Memory</a:t>
            </a:r>
          </a:p>
        </p:txBody>
      </p:sp>
      <p:sp>
        <p:nvSpPr>
          <p:cNvPr id="34829" name="Rectangle 2058"/>
          <p:cNvSpPr>
            <a:spLocks noChangeArrowheads="1"/>
          </p:cNvSpPr>
          <p:nvPr/>
        </p:nvSpPr>
        <p:spPr bwMode="auto">
          <a:xfrm>
            <a:off x="4648200" y="4114800"/>
            <a:ext cx="2362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Magnetic Disk</a:t>
            </a:r>
          </a:p>
        </p:txBody>
      </p:sp>
      <p:sp>
        <p:nvSpPr>
          <p:cNvPr id="34830" name="Rectangle 2059"/>
          <p:cNvSpPr>
            <a:spLocks noChangeArrowheads="1"/>
          </p:cNvSpPr>
          <p:nvPr/>
        </p:nvSpPr>
        <p:spPr bwMode="auto">
          <a:xfrm>
            <a:off x="4419600" y="5029200"/>
            <a:ext cx="2895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Magnetic Tape</a:t>
            </a:r>
          </a:p>
        </p:txBody>
      </p:sp>
      <p:sp>
        <p:nvSpPr>
          <p:cNvPr id="34831" name="Line 2060"/>
          <p:cNvSpPr>
            <a:spLocks noChangeShapeType="1"/>
          </p:cNvSpPr>
          <p:nvPr/>
        </p:nvSpPr>
        <p:spPr bwMode="auto">
          <a:xfrm>
            <a:off x="58674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2061"/>
          <p:cNvSpPr>
            <a:spLocks noChangeShapeType="1"/>
          </p:cNvSpPr>
          <p:nvPr/>
        </p:nvSpPr>
        <p:spPr bwMode="auto">
          <a:xfrm>
            <a:off x="58674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2062"/>
          <p:cNvSpPr>
            <a:spLocks noChangeShapeType="1"/>
          </p:cNvSpPr>
          <p:nvPr/>
        </p:nvSpPr>
        <p:spPr bwMode="auto">
          <a:xfrm>
            <a:off x="5867400" y="1676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2063"/>
          <p:cNvSpPr txBox="1">
            <a:spLocks noChangeArrowheads="1"/>
          </p:cNvSpPr>
          <p:nvPr/>
        </p:nvSpPr>
        <p:spPr bwMode="auto">
          <a:xfrm>
            <a:off x="5715000" y="22701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835" name="Text Box 2064"/>
          <p:cNvSpPr txBox="1">
            <a:spLocks noChangeArrowheads="1"/>
          </p:cNvSpPr>
          <p:nvPr/>
        </p:nvSpPr>
        <p:spPr bwMode="auto">
          <a:xfrm>
            <a:off x="5708650" y="2438400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40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836" name="Text Box 2065"/>
          <p:cNvSpPr txBox="1">
            <a:spLocks noChangeArrowheads="1"/>
          </p:cNvSpPr>
          <p:nvPr/>
        </p:nvSpPr>
        <p:spPr bwMode="auto">
          <a:xfrm>
            <a:off x="5715000" y="2574925"/>
            <a:ext cx="311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4000" b="1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4837" name="Picture 20" descr="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95600"/>
            <a:ext cx="679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8" name="Picture 12" descr="news-item41-micro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7239000" y="4343400"/>
            <a:ext cx="4603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346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64EFED8-4A14-B548-96EC-7885A619FF8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457200"/>
          </a:xfrm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The Storage Hierarchy</a:t>
            </a:r>
          </a:p>
        </p:txBody>
      </p:sp>
      <p:sp>
        <p:nvSpPr>
          <p:cNvPr id="36870" name="Rectangle 2051"/>
          <p:cNvSpPr>
            <a:spLocks noChangeArrowheads="1"/>
          </p:cNvSpPr>
          <p:nvPr/>
        </p:nvSpPr>
        <p:spPr bwMode="auto">
          <a:xfrm>
            <a:off x="0" y="1371600"/>
            <a:ext cx="4572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Main memory (RAM) for currently used data.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Disk for the main database (secondary storage).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Tapes for archiving older versions of the data (tertiary storage).</a:t>
            </a:r>
            <a:endParaRPr lang="en-US" sz="2400">
              <a:solidFill>
                <a:schemeClr val="tx1"/>
              </a:solidFill>
              <a:latin typeface="Tahoma" charset="0"/>
            </a:endParaRPr>
          </a:p>
          <a:p>
            <a:pPr lvl="1" algn="l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endParaRPr lang="en-US" sz="2400">
              <a:solidFill>
                <a:schemeClr val="tx1"/>
              </a:solidFill>
              <a:latin typeface="Tahoma" charset="0"/>
            </a:endParaRPr>
          </a:p>
          <a:p>
            <a:pPr lvl="1" algn="l">
              <a:lnSpc>
                <a:spcPct val="90000"/>
              </a:lnSpc>
              <a:spcBef>
                <a:spcPct val="50000"/>
              </a:spcBef>
            </a:pPr>
            <a:endParaRPr lang="en-US" sz="24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36871" name="AutoShape 2052"/>
          <p:cNvSpPr>
            <a:spLocks noChangeArrowheads="1"/>
          </p:cNvSpPr>
          <p:nvPr/>
        </p:nvSpPr>
        <p:spPr bwMode="auto">
          <a:xfrm>
            <a:off x="7848600" y="1371600"/>
            <a:ext cx="381000" cy="4191000"/>
          </a:xfrm>
          <a:prstGeom prst="upArrow">
            <a:avLst>
              <a:gd name="adj1" fmla="val 50000"/>
              <a:gd name="adj2" fmla="val 27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2053"/>
          <p:cNvSpPr txBox="1">
            <a:spLocks noChangeArrowheads="1"/>
          </p:cNvSpPr>
          <p:nvPr/>
        </p:nvSpPr>
        <p:spPr bwMode="auto">
          <a:xfrm>
            <a:off x="6705600" y="685800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Smaller, Faster</a:t>
            </a:r>
          </a:p>
        </p:txBody>
      </p:sp>
      <p:sp>
        <p:nvSpPr>
          <p:cNvPr id="36873" name="Text Box 2054"/>
          <p:cNvSpPr txBox="1">
            <a:spLocks noChangeArrowheads="1"/>
          </p:cNvSpPr>
          <p:nvPr/>
        </p:nvSpPr>
        <p:spPr bwMode="auto">
          <a:xfrm>
            <a:off x="6975475" y="5638800"/>
            <a:ext cx="216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Bigger, Slower</a:t>
            </a:r>
          </a:p>
        </p:txBody>
      </p:sp>
      <p:sp>
        <p:nvSpPr>
          <p:cNvPr id="36874" name="Rectangle 2055"/>
          <p:cNvSpPr>
            <a:spLocks noChangeArrowheads="1"/>
          </p:cNvSpPr>
          <p:nvPr/>
        </p:nvSpPr>
        <p:spPr bwMode="auto">
          <a:xfrm>
            <a:off x="5257800" y="838200"/>
            <a:ext cx="12192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Registers</a:t>
            </a:r>
          </a:p>
        </p:txBody>
      </p:sp>
      <p:sp>
        <p:nvSpPr>
          <p:cNvPr id="36875" name="Rectangle 2056"/>
          <p:cNvSpPr>
            <a:spLocks noChangeArrowheads="1"/>
          </p:cNvSpPr>
          <p:nvPr/>
        </p:nvSpPr>
        <p:spPr bwMode="auto">
          <a:xfrm>
            <a:off x="5105400" y="1676400"/>
            <a:ext cx="1524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L1 Cache</a:t>
            </a:r>
          </a:p>
        </p:txBody>
      </p:sp>
      <p:sp>
        <p:nvSpPr>
          <p:cNvPr id="36876" name="Rectangle 2059"/>
          <p:cNvSpPr>
            <a:spLocks noChangeArrowheads="1"/>
          </p:cNvSpPr>
          <p:nvPr/>
        </p:nvSpPr>
        <p:spPr bwMode="auto">
          <a:xfrm>
            <a:off x="4419600" y="5257800"/>
            <a:ext cx="2895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2000" b="1">
                <a:solidFill>
                  <a:schemeClr val="tx1"/>
                </a:solidFill>
                <a:latin typeface="Times New Roman" charset="0"/>
              </a:rPr>
              <a:t>Magnetic Tape</a:t>
            </a:r>
          </a:p>
        </p:txBody>
      </p:sp>
      <p:sp>
        <p:nvSpPr>
          <p:cNvPr id="36877" name="Line 2061"/>
          <p:cNvSpPr>
            <a:spLocks noChangeShapeType="1"/>
          </p:cNvSpPr>
          <p:nvPr/>
        </p:nvSpPr>
        <p:spPr bwMode="auto">
          <a:xfrm>
            <a:off x="5867400" y="4876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78" name="Group 29"/>
          <p:cNvGrpSpPr>
            <a:grpSpLocks/>
          </p:cNvGrpSpPr>
          <p:nvPr/>
        </p:nvGrpSpPr>
        <p:grpSpPr bwMode="auto">
          <a:xfrm>
            <a:off x="4648200" y="2514600"/>
            <a:ext cx="3051175" cy="2362200"/>
            <a:chOff x="4648200" y="2514600"/>
            <a:chExt cx="3051175" cy="2362200"/>
          </a:xfrm>
        </p:grpSpPr>
        <p:sp>
          <p:nvSpPr>
            <p:cNvPr id="36881" name="Rectangle 2057"/>
            <p:cNvSpPr>
              <a:spLocks noChangeArrowheads="1"/>
            </p:cNvSpPr>
            <p:nvPr/>
          </p:nvSpPr>
          <p:spPr bwMode="auto">
            <a:xfrm>
              <a:off x="4876800" y="2514600"/>
              <a:ext cx="1981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Times New Roman" charset="0"/>
                </a:rPr>
                <a:t>Main Memory</a:t>
              </a:r>
            </a:p>
          </p:txBody>
        </p:sp>
        <p:sp>
          <p:nvSpPr>
            <p:cNvPr id="36882" name="Rectangle 2058"/>
            <p:cNvSpPr>
              <a:spLocks noChangeArrowheads="1"/>
            </p:cNvSpPr>
            <p:nvPr/>
          </p:nvSpPr>
          <p:spPr bwMode="auto">
            <a:xfrm>
              <a:off x="4648200" y="4343400"/>
              <a:ext cx="2362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Times New Roman" charset="0"/>
                </a:rPr>
                <a:t>Magnetic Disk</a:t>
              </a:r>
            </a:p>
          </p:txBody>
        </p:sp>
        <p:sp>
          <p:nvSpPr>
            <p:cNvPr id="36883" name="Rectangle 2057"/>
            <p:cNvSpPr>
              <a:spLocks noChangeArrowheads="1"/>
            </p:cNvSpPr>
            <p:nvPr/>
          </p:nvSpPr>
          <p:spPr bwMode="auto">
            <a:xfrm>
              <a:off x="5562600" y="3429000"/>
              <a:ext cx="6858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 b="1">
                  <a:solidFill>
                    <a:schemeClr val="tx1"/>
                  </a:solidFill>
                  <a:latin typeface="Times New Roman" charset="0"/>
                </a:rPr>
                <a:t>SSD</a:t>
              </a:r>
            </a:p>
          </p:txBody>
        </p:sp>
        <p:pic>
          <p:nvPicPr>
            <p:cNvPr id="36884" name="Picture 22" descr="RAM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514600"/>
              <a:ext cx="6794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5" name="Picture 12" descr="news-item41-microdri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0" t="14400" b="11520"/>
            <a:stretch>
              <a:fillRect/>
            </a:stretch>
          </p:blipFill>
          <p:spPr bwMode="auto">
            <a:xfrm>
              <a:off x="7239000" y="4343400"/>
              <a:ext cx="4603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6" name="Picture 23" descr="sandisk-ssd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429000"/>
              <a:ext cx="533400" cy="51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7" name="Line 2061"/>
            <p:cNvSpPr>
              <a:spLocks noChangeShapeType="1"/>
            </p:cNvSpPr>
            <p:nvPr/>
          </p:nvSpPr>
          <p:spPr bwMode="auto">
            <a:xfrm>
              <a:off x="5867400" y="39624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061"/>
            <p:cNvSpPr>
              <a:spLocks noChangeShapeType="1"/>
            </p:cNvSpPr>
            <p:nvPr/>
          </p:nvSpPr>
          <p:spPr bwMode="auto">
            <a:xfrm>
              <a:off x="5867400" y="304800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9" name="Line 2061"/>
          <p:cNvSpPr>
            <a:spLocks noChangeShapeType="1"/>
          </p:cNvSpPr>
          <p:nvPr/>
        </p:nvSpPr>
        <p:spPr bwMode="auto">
          <a:xfrm>
            <a:off x="5867400" y="2209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2061"/>
          <p:cNvSpPr>
            <a:spLocks noChangeShapeType="1"/>
          </p:cNvSpPr>
          <p:nvPr/>
        </p:nvSpPr>
        <p:spPr bwMode="auto">
          <a:xfrm>
            <a:off x="5867400" y="1371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9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7987666-D2BC-394A-9165-BB1EAFE173E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charset="0"/>
              </a:rPr>
              <a:t>Jim Gray</a:t>
            </a:r>
            <a:r>
              <a:rPr lang="ja-JP" altLang="en-US" sz="3600">
                <a:latin typeface="Times New Roman" charset="0"/>
              </a:rPr>
              <a:t>’</a:t>
            </a:r>
            <a:r>
              <a:rPr lang="en-US" altLang="ja-JP" sz="3600">
                <a:latin typeface="Times New Roman" charset="0"/>
              </a:rPr>
              <a:t>s Storage Latency Analogy:  </a:t>
            </a:r>
            <a:br>
              <a:rPr lang="en-US" altLang="ja-JP" sz="3600">
                <a:latin typeface="Times New Roman" charset="0"/>
              </a:rPr>
            </a:br>
            <a:r>
              <a:rPr lang="en-US" altLang="ja-JP" sz="3600">
                <a:latin typeface="Times New Roman" charset="0"/>
              </a:rPr>
              <a:t>How Far Away is the Data?</a:t>
            </a:r>
            <a:endParaRPr lang="en-US">
              <a:latin typeface="Times New Roman" charset="0"/>
            </a:endParaRPr>
          </a:p>
        </p:txBody>
      </p:sp>
      <p:pic>
        <p:nvPicPr>
          <p:cNvPr id="38918" name="Picture 821" descr="jimgray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77200" y="152400"/>
            <a:ext cx="909638" cy="1524000"/>
          </a:xfrm>
          <a:noFill/>
        </p:spPr>
      </p:pic>
      <p:pic>
        <p:nvPicPr>
          <p:cNvPr id="38919" name="Picture 824" descr="large_plu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95600"/>
            <a:ext cx="11620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826"/>
          <p:cNvSpPr txBox="1">
            <a:spLocks noChangeArrowheads="1"/>
          </p:cNvSpPr>
          <p:nvPr/>
        </p:nvSpPr>
        <p:spPr bwMode="auto">
          <a:xfrm>
            <a:off x="4837113" y="2286000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38921" name="Picture 827" descr="Andromeda_Galax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1028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828" descr="350px-Pittsburgh_skyline_view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10668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TextBox 784"/>
          <p:cNvSpPr txBox="1">
            <a:spLocks noChangeArrowheads="1"/>
          </p:cNvSpPr>
          <p:nvPr/>
        </p:nvSpPr>
        <p:spPr bwMode="auto">
          <a:xfrm>
            <a:off x="7397750" y="2133600"/>
            <a:ext cx="11699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2,000yr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2yr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1.5h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10min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1min</a:t>
            </a:r>
          </a:p>
        </p:txBody>
      </p:sp>
      <p:sp>
        <p:nvSpPr>
          <p:cNvPr id="38924" name="TextBox 785"/>
          <p:cNvSpPr txBox="1">
            <a:spLocks noChangeArrowheads="1"/>
          </p:cNvSpPr>
          <p:nvPr/>
        </p:nvSpPr>
        <p:spPr bwMode="auto">
          <a:xfrm>
            <a:off x="457200" y="1981200"/>
            <a:ext cx="269398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10**9 tape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10**6 disk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100 Memory</a:t>
            </a:r>
          </a:p>
          <a:p>
            <a:pPr algn="l"/>
            <a:endParaRPr lang="en-US" sz="240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10 On board cache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2 on chip cache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1 registers</a:t>
            </a:r>
          </a:p>
        </p:txBody>
      </p:sp>
      <p:sp>
        <p:nvSpPr>
          <p:cNvPr id="38925" name="TextBox 786"/>
          <p:cNvSpPr txBox="1">
            <a:spLocks noChangeArrowheads="1"/>
          </p:cNvSpPr>
          <p:nvPr/>
        </p:nvSpPr>
        <p:spPr bwMode="auto">
          <a:xfrm>
            <a:off x="3108325" y="2057400"/>
            <a:ext cx="183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Andromeda</a:t>
            </a:r>
          </a:p>
        </p:txBody>
      </p:sp>
      <p:sp>
        <p:nvSpPr>
          <p:cNvPr id="38926" name="TextBox 787"/>
          <p:cNvSpPr txBox="1">
            <a:spLocks noChangeArrowheads="1"/>
          </p:cNvSpPr>
          <p:nvPr/>
        </p:nvSpPr>
        <p:spPr bwMode="auto">
          <a:xfrm>
            <a:off x="3200400" y="31242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Pluto</a:t>
            </a:r>
          </a:p>
        </p:txBody>
      </p:sp>
      <p:sp>
        <p:nvSpPr>
          <p:cNvPr id="38927" name="TextBox 788"/>
          <p:cNvSpPr txBox="1">
            <a:spLocks noChangeArrowheads="1"/>
          </p:cNvSpPr>
          <p:nvPr/>
        </p:nvSpPr>
        <p:spPr bwMode="auto">
          <a:xfrm>
            <a:off x="3155950" y="4110038"/>
            <a:ext cx="161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38928" name="TextBox 789"/>
          <p:cNvSpPr txBox="1">
            <a:spLocks noChangeArrowheads="1"/>
          </p:cNvSpPr>
          <p:nvPr/>
        </p:nvSpPr>
        <p:spPr bwMode="auto">
          <a:xfrm>
            <a:off x="3124200" y="4800600"/>
            <a:ext cx="201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This building</a:t>
            </a:r>
          </a:p>
        </p:txBody>
      </p:sp>
      <p:sp>
        <p:nvSpPr>
          <p:cNvPr id="38929" name="TextBox 790"/>
          <p:cNvSpPr txBox="1">
            <a:spLocks noChangeArrowheads="1"/>
          </p:cNvSpPr>
          <p:nvPr/>
        </p:nvSpPr>
        <p:spPr bwMode="auto">
          <a:xfrm>
            <a:off x="3124200" y="5329238"/>
            <a:ext cx="1573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This room</a:t>
            </a:r>
          </a:p>
        </p:txBody>
      </p:sp>
      <p:sp>
        <p:nvSpPr>
          <p:cNvPr id="38930" name="TextBox 791"/>
          <p:cNvSpPr txBox="1">
            <a:spLocks noChangeArrowheads="1"/>
          </p:cNvSpPr>
          <p:nvPr/>
        </p:nvSpPr>
        <p:spPr bwMode="auto">
          <a:xfrm>
            <a:off x="3124200" y="57912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In my head</a:t>
            </a:r>
          </a:p>
        </p:txBody>
      </p:sp>
    </p:spTree>
    <p:extLst>
      <p:ext uri="{BB962C8B-B14F-4D97-AF65-F5344CB8AC3E}">
        <p14:creationId xmlns:p14="http://schemas.microsoft.com/office/powerpoint/2010/main" val="12821848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638011B-54BF-5644-B10A-4749ACEFF5F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Disks</a:t>
            </a:r>
          </a:p>
        </p:txBody>
      </p:sp>
      <p:sp>
        <p:nvSpPr>
          <p:cNvPr id="409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01000" cy="4876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Secondary storage device of choice. </a:t>
            </a:r>
          </a:p>
          <a:p>
            <a:r>
              <a:rPr lang="en-US">
                <a:latin typeface="Times New Roman" charset="0"/>
              </a:rPr>
              <a:t>Main advantage over tapes:  </a:t>
            </a:r>
            <a:r>
              <a:rPr lang="en-US" i="1" u="sng">
                <a:solidFill>
                  <a:schemeClr val="accent2"/>
                </a:solidFill>
                <a:latin typeface="Times New Roman" charset="0"/>
              </a:rPr>
              <a:t>random access</a:t>
            </a:r>
            <a:r>
              <a:rPr lang="en-US">
                <a:latin typeface="Times New Roman" charset="0"/>
              </a:rPr>
              <a:t> vs.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sequential</a:t>
            </a:r>
            <a:r>
              <a:rPr lang="en-US">
                <a:latin typeface="Times New Roman" charset="0"/>
              </a:rPr>
              <a:t>.</a:t>
            </a:r>
          </a:p>
          <a:p>
            <a:r>
              <a:rPr lang="en-US">
                <a:latin typeface="Times New Roman" charset="0"/>
              </a:rPr>
              <a:t>Data is stored and retrieved in units called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disk blocks </a:t>
            </a:r>
            <a:r>
              <a:rPr lang="en-US">
                <a:latin typeface="Times New Roman" charset="0"/>
              </a:rPr>
              <a:t>or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pages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.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Unlike RAM, time to retrieve a disk page varies depending upon location on disk.  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relative placement of pages on disk is important!</a:t>
            </a:r>
          </a:p>
        </p:txBody>
      </p:sp>
      <p:pic>
        <p:nvPicPr>
          <p:cNvPr id="40969" name="Picture 12" descr="news-item41-micro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7467600" y="228600"/>
            <a:ext cx="14684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0600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Anatomy of a Disk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0" name="Date Placeholder 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D854532-0BAE-0C41-971C-FCB6C70BD1D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6" name="Group 7"/>
          <p:cNvGrpSpPr>
            <a:grpSpLocks/>
          </p:cNvGrpSpPr>
          <p:nvPr/>
        </p:nvGrpSpPr>
        <p:grpSpPr bwMode="auto">
          <a:xfrm>
            <a:off x="4759325" y="1792288"/>
            <a:ext cx="3149600" cy="1801812"/>
            <a:chOff x="2998" y="1129"/>
            <a:chExt cx="1984" cy="1135"/>
          </a:xfrm>
        </p:grpSpPr>
        <p:sp>
          <p:nvSpPr>
            <p:cNvPr id="43072" name="Freeform 5"/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0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0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0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0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84"/>
                <a:gd name="T112" fmla="*/ 0 h 765"/>
                <a:gd name="T113" fmla="*/ 1984 w 1984"/>
                <a:gd name="T114" fmla="*/ 765 h 7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3" name="Freeform 6"/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1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1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1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1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84"/>
                <a:gd name="T112" fmla="*/ 0 h 765"/>
                <a:gd name="T113" fmla="*/ 1984 w 1984"/>
                <a:gd name="T114" fmla="*/ 765 h 7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7" name="Group 27"/>
          <p:cNvGrpSpPr>
            <a:grpSpLocks/>
          </p:cNvGrpSpPr>
          <p:nvPr/>
        </p:nvGrpSpPr>
        <p:grpSpPr bwMode="auto">
          <a:xfrm>
            <a:off x="4732338" y="1062038"/>
            <a:ext cx="3176587" cy="4594225"/>
            <a:chOff x="2981" y="669"/>
            <a:chExt cx="2001" cy="2894"/>
          </a:xfrm>
        </p:grpSpPr>
        <p:grpSp>
          <p:nvGrpSpPr>
            <p:cNvPr id="43053" name="Group 17"/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43063" name="Group 11"/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43069" name="Freeform 8"/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>
                    <a:gd name="T0" fmla="*/ 0 w 1984"/>
                    <a:gd name="T1" fmla="*/ 378 h 765"/>
                    <a:gd name="T2" fmla="*/ 16 w 1984"/>
                    <a:gd name="T3" fmla="*/ 312 h 765"/>
                    <a:gd name="T4" fmla="*/ 57 w 1984"/>
                    <a:gd name="T5" fmla="*/ 247 h 765"/>
                    <a:gd name="T6" fmla="*/ 131 w 1984"/>
                    <a:gd name="T7" fmla="*/ 189 h 765"/>
                    <a:gd name="T8" fmla="*/ 230 w 1984"/>
                    <a:gd name="T9" fmla="*/ 132 h 765"/>
                    <a:gd name="T10" fmla="*/ 353 w 1984"/>
                    <a:gd name="T11" fmla="*/ 91 h 765"/>
                    <a:gd name="T12" fmla="*/ 493 w 1984"/>
                    <a:gd name="T13" fmla="*/ 49 h 765"/>
                    <a:gd name="T14" fmla="*/ 650 w 1984"/>
                    <a:gd name="T15" fmla="*/ 25 h 765"/>
                    <a:gd name="T16" fmla="*/ 814 w 1984"/>
                    <a:gd name="T17" fmla="*/ 0 h 765"/>
                    <a:gd name="T18" fmla="*/ 987 w 1984"/>
                    <a:gd name="T19" fmla="*/ 0 h 765"/>
                    <a:gd name="T20" fmla="*/ 1160 w 1984"/>
                    <a:gd name="T21" fmla="*/ 0 h 765"/>
                    <a:gd name="T22" fmla="*/ 1333 w 1984"/>
                    <a:gd name="T23" fmla="*/ 25 h 765"/>
                    <a:gd name="T24" fmla="*/ 1489 w 1984"/>
                    <a:gd name="T25" fmla="*/ 49 h 765"/>
                    <a:gd name="T26" fmla="*/ 1629 w 1984"/>
                    <a:gd name="T27" fmla="*/ 91 h 765"/>
                    <a:gd name="T28" fmla="*/ 1753 w 1984"/>
                    <a:gd name="T29" fmla="*/ 132 h 765"/>
                    <a:gd name="T30" fmla="*/ 1852 w 1984"/>
                    <a:gd name="T31" fmla="*/ 189 h 765"/>
                    <a:gd name="T32" fmla="*/ 1926 w 1984"/>
                    <a:gd name="T33" fmla="*/ 247 h 765"/>
                    <a:gd name="T34" fmla="*/ 1967 w 1984"/>
                    <a:gd name="T35" fmla="*/ 312 h 765"/>
                    <a:gd name="T36" fmla="*/ 1983 w 1984"/>
                    <a:gd name="T37" fmla="*/ 378 h 765"/>
                    <a:gd name="T38" fmla="*/ 1967 w 1984"/>
                    <a:gd name="T39" fmla="*/ 444 h 765"/>
                    <a:gd name="T40" fmla="*/ 1926 w 1984"/>
                    <a:gd name="T41" fmla="*/ 510 h 765"/>
                    <a:gd name="T42" fmla="*/ 1852 w 1984"/>
                    <a:gd name="T43" fmla="*/ 567 h 765"/>
                    <a:gd name="T44" fmla="*/ 1753 w 1984"/>
                    <a:gd name="T45" fmla="*/ 625 h 765"/>
                    <a:gd name="T46" fmla="*/ 1629 w 1984"/>
                    <a:gd name="T47" fmla="*/ 674 h 765"/>
                    <a:gd name="T48" fmla="*/ 1489 w 1984"/>
                    <a:gd name="T49" fmla="*/ 707 h 765"/>
                    <a:gd name="T50" fmla="*/ 1333 w 1984"/>
                    <a:gd name="T51" fmla="*/ 740 h 765"/>
                    <a:gd name="T52" fmla="*/ 1160 w 1984"/>
                    <a:gd name="T53" fmla="*/ 756 h 765"/>
                    <a:gd name="T54" fmla="*/ 987 w 1984"/>
                    <a:gd name="T55" fmla="*/ 764 h 765"/>
                    <a:gd name="T56" fmla="*/ 814 w 1984"/>
                    <a:gd name="T57" fmla="*/ 756 h 765"/>
                    <a:gd name="T58" fmla="*/ 650 w 1984"/>
                    <a:gd name="T59" fmla="*/ 740 h 765"/>
                    <a:gd name="T60" fmla="*/ 493 w 1984"/>
                    <a:gd name="T61" fmla="*/ 707 h 765"/>
                    <a:gd name="T62" fmla="*/ 353 w 1984"/>
                    <a:gd name="T63" fmla="*/ 674 h 765"/>
                    <a:gd name="T64" fmla="*/ 230 w 1984"/>
                    <a:gd name="T65" fmla="*/ 625 h 765"/>
                    <a:gd name="T66" fmla="*/ 131 w 1984"/>
                    <a:gd name="T67" fmla="*/ 567 h 765"/>
                    <a:gd name="T68" fmla="*/ 57 w 1984"/>
                    <a:gd name="T69" fmla="*/ 510 h 765"/>
                    <a:gd name="T70" fmla="*/ 16 w 1984"/>
                    <a:gd name="T71" fmla="*/ 444 h 765"/>
                    <a:gd name="T72" fmla="*/ 0 w 1984"/>
                    <a:gd name="T73" fmla="*/ 378 h 76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5"/>
                    <a:gd name="T113" fmla="*/ 1984 w 1984"/>
                    <a:gd name="T114" fmla="*/ 765 h 765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0" name="Freeform 9"/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>
                    <a:gd name="T0" fmla="*/ 0 w 1853"/>
                    <a:gd name="T1" fmla="*/ 328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6 h 650"/>
                    <a:gd name="T10" fmla="*/ 371 w 1853"/>
                    <a:gd name="T11" fmla="*/ 65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5 h 650"/>
                    <a:gd name="T26" fmla="*/ 1613 w 1853"/>
                    <a:gd name="T27" fmla="*/ 106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8 h 650"/>
                    <a:gd name="T36" fmla="*/ 1836 w 1853"/>
                    <a:gd name="T37" fmla="*/ 386 h 650"/>
                    <a:gd name="T38" fmla="*/ 1795 w 1853"/>
                    <a:gd name="T39" fmla="*/ 443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3 h 650"/>
                    <a:gd name="T66" fmla="*/ 17 w 1853"/>
                    <a:gd name="T67" fmla="*/ 386 h 650"/>
                    <a:gd name="T68" fmla="*/ 0 w 1853"/>
                    <a:gd name="T69" fmla="*/ 328 h 6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50"/>
                    <a:gd name="T107" fmla="*/ 1853 w 1853"/>
                    <a:gd name="T108" fmla="*/ 650 h 6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71" name="Freeform 10"/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>
                    <a:gd name="T0" fmla="*/ 0 w 1672"/>
                    <a:gd name="T1" fmla="*/ 247 h 494"/>
                    <a:gd name="T2" fmla="*/ 16 w 1672"/>
                    <a:gd name="T3" fmla="*/ 198 h 494"/>
                    <a:gd name="T4" fmla="*/ 66 w 1672"/>
                    <a:gd name="T5" fmla="*/ 148 h 494"/>
                    <a:gd name="T6" fmla="*/ 148 w 1672"/>
                    <a:gd name="T7" fmla="*/ 107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7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7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7 h 494"/>
                    <a:gd name="T28" fmla="*/ 1605 w 1672"/>
                    <a:gd name="T29" fmla="*/ 148 h 494"/>
                    <a:gd name="T30" fmla="*/ 1654 w 1672"/>
                    <a:gd name="T31" fmla="*/ 198 h 494"/>
                    <a:gd name="T32" fmla="*/ 1671 w 1672"/>
                    <a:gd name="T33" fmla="*/ 247 h 494"/>
                    <a:gd name="T34" fmla="*/ 1654 w 1672"/>
                    <a:gd name="T35" fmla="*/ 296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7 h 494"/>
                    <a:gd name="T46" fmla="*/ 996 w 1672"/>
                    <a:gd name="T47" fmla="*/ 485 h 494"/>
                    <a:gd name="T48" fmla="*/ 839 w 1672"/>
                    <a:gd name="T49" fmla="*/ 493 h 494"/>
                    <a:gd name="T50" fmla="*/ 675 w 1672"/>
                    <a:gd name="T51" fmla="*/ 485 h 494"/>
                    <a:gd name="T52" fmla="*/ 518 w 1672"/>
                    <a:gd name="T53" fmla="*/ 477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6 h 494"/>
                    <a:gd name="T64" fmla="*/ 0 w 1672"/>
                    <a:gd name="T65" fmla="*/ 247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3064" name="Group 15"/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43066" name="Freeform 12"/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>
                    <a:gd name="T0" fmla="*/ 0 w 1984"/>
                    <a:gd name="T1" fmla="*/ 378 h 766"/>
                    <a:gd name="T2" fmla="*/ 16 w 1984"/>
                    <a:gd name="T3" fmla="*/ 313 h 766"/>
                    <a:gd name="T4" fmla="*/ 57 w 1984"/>
                    <a:gd name="T5" fmla="*/ 247 h 766"/>
                    <a:gd name="T6" fmla="*/ 131 w 1984"/>
                    <a:gd name="T7" fmla="*/ 189 h 766"/>
                    <a:gd name="T8" fmla="*/ 230 w 1984"/>
                    <a:gd name="T9" fmla="*/ 132 h 766"/>
                    <a:gd name="T10" fmla="*/ 353 w 1984"/>
                    <a:gd name="T11" fmla="*/ 91 h 766"/>
                    <a:gd name="T12" fmla="*/ 493 w 1984"/>
                    <a:gd name="T13" fmla="*/ 50 h 766"/>
                    <a:gd name="T14" fmla="*/ 650 w 1984"/>
                    <a:gd name="T15" fmla="*/ 25 h 766"/>
                    <a:gd name="T16" fmla="*/ 814 w 1984"/>
                    <a:gd name="T17" fmla="*/ 0 h 766"/>
                    <a:gd name="T18" fmla="*/ 987 w 1984"/>
                    <a:gd name="T19" fmla="*/ 0 h 766"/>
                    <a:gd name="T20" fmla="*/ 1160 w 1984"/>
                    <a:gd name="T21" fmla="*/ 0 h 766"/>
                    <a:gd name="T22" fmla="*/ 1333 w 1984"/>
                    <a:gd name="T23" fmla="*/ 25 h 766"/>
                    <a:gd name="T24" fmla="*/ 1489 w 1984"/>
                    <a:gd name="T25" fmla="*/ 50 h 766"/>
                    <a:gd name="T26" fmla="*/ 1629 w 1984"/>
                    <a:gd name="T27" fmla="*/ 91 h 766"/>
                    <a:gd name="T28" fmla="*/ 1753 w 1984"/>
                    <a:gd name="T29" fmla="*/ 132 h 766"/>
                    <a:gd name="T30" fmla="*/ 1852 w 1984"/>
                    <a:gd name="T31" fmla="*/ 189 h 766"/>
                    <a:gd name="T32" fmla="*/ 1926 w 1984"/>
                    <a:gd name="T33" fmla="*/ 247 h 766"/>
                    <a:gd name="T34" fmla="*/ 1967 w 1984"/>
                    <a:gd name="T35" fmla="*/ 313 h 766"/>
                    <a:gd name="T36" fmla="*/ 1983 w 1984"/>
                    <a:gd name="T37" fmla="*/ 378 h 766"/>
                    <a:gd name="T38" fmla="*/ 1967 w 1984"/>
                    <a:gd name="T39" fmla="*/ 444 h 766"/>
                    <a:gd name="T40" fmla="*/ 1926 w 1984"/>
                    <a:gd name="T41" fmla="*/ 510 h 766"/>
                    <a:gd name="T42" fmla="*/ 1852 w 1984"/>
                    <a:gd name="T43" fmla="*/ 567 h 766"/>
                    <a:gd name="T44" fmla="*/ 1753 w 1984"/>
                    <a:gd name="T45" fmla="*/ 625 h 766"/>
                    <a:gd name="T46" fmla="*/ 1629 w 1984"/>
                    <a:gd name="T47" fmla="*/ 674 h 766"/>
                    <a:gd name="T48" fmla="*/ 1489 w 1984"/>
                    <a:gd name="T49" fmla="*/ 707 h 766"/>
                    <a:gd name="T50" fmla="*/ 1333 w 1984"/>
                    <a:gd name="T51" fmla="*/ 740 h 766"/>
                    <a:gd name="T52" fmla="*/ 1160 w 1984"/>
                    <a:gd name="T53" fmla="*/ 756 h 766"/>
                    <a:gd name="T54" fmla="*/ 987 w 1984"/>
                    <a:gd name="T55" fmla="*/ 765 h 766"/>
                    <a:gd name="T56" fmla="*/ 814 w 1984"/>
                    <a:gd name="T57" fmla="*/ 756 h 766"/>
                    <a:gd name="T58" fmla="*/ 650 w 1984"/>
                    <a:gd name="T59" fmla="*/ 740 h 766"/>
                    <a:gd name="T60" fmla="*/ 493 w 1984"/>
                    <a:gd name="T61" fmla="*/ 707 h 766"/>
                    <a:gd name="T62" fmla="*/ 353 w 1984"/>
                    <a:gd name="T63" fmla="*/ 674 h 766"/>
                    <a:gd name="T64" fmla="*/ 230 w 1984"/>
                    <a:gd name="T65" fmla="*/ 625 h 766"/>
                    <a:gd name="T66" fmla="*/ 131 w 1984"/>
                    <a:gd name="T67" fmla="*/ 567 h 766"/>
                    <a:gd name="T68" fmla="*/ 57 w 1984"/>
                    <a:gd name="T69" fmla="*/ 510 h 766"/>
                    <a:gd name="T70" fmla="*/ 16 w 1984"/>
                    <a:gd name="T71" fmla="*/ 444 h 766"/>
                    <a:gd name="T72" fmla="*/ 0 w 1984"/>
                    <a:gd name="T73" fmla="*/ 378 h 76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984"/>
                    <a:gd name="T112" fmla="*/ 0 h 766"/>
                    <a:gd name="T113" fmla="*/ 1984 w 1984"/>
                    <a:gd name="T114" fmla="*/ 766 h 76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7" name="Freeform 13"/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>
                    <a:gd name="T0" fmla="*/ 0 w 1853"/>
                    <a:gd name="T1" fmla="*/ 329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7 h 650"/>
                    <a:gd name="T10" fmla="*/ 371 w 1853"/>
                    <a:gd name="T11" fmla="*/ 66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6 h 650"/>
                    <a:gd name="T26" fmla="*/ 1613 w 1853"/>
                    <a:gd name="T27" fmla="*/ 107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9 h 650"/>
                    <a:gd name="T36" fmla="*/ 1836 w 1853"/>
                    <a:gd name="T37" fmla="*/ 386 h 650"/>
                    <a:gd name="T38" fmla="*/ 1795 w 1853"/>
                    <a:gd name="T39" fmla="*/ 444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4 h 650"/>
                    <a:gd name="T66" fmla="*/ 17 w 1853"/>
                    <a:gd name="T67" fmla="*/ 386 h 650"/>
                    <a:gd name="T68" fmla="*/ 0 w 1853"/>
                    <a:gd name="T69" fmla="*/ 329 h 6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53"/>
                    <a:gd name="T106" fmla="*/ 0 h 650"/>
                    <a:gd name="T107" fmla="*/ 1853 w 1853"/>
                    <a:gd name="T108" fmla="*/ 650 h 6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68" name="Freeform 14"/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6 w 1672"/>
                    <a:gd name="T3" fmla="*/ 197 h 494"/>
                    <a:gd name="T4" fmla="*/ 66 w 1672"/>
                    <a:gd name="T5" fmla="*/ 147 h 494"/>
                    <a:gd name="T6" fmla="*/ 148 w 1672"/>
                    <a:gd name="T7" fmla="*/ 106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6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6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6 h 494"/>
                    <a:gd name="T28" fmla="*/ 1605 w 1672"/>
                    <a:gd name="T29" fmla="*/ 147 h 494"/>
                    <a:gd name="T30" fmla="*/ 1654 w 1672"/>
                    <a:gd name="T31" fmla="*/ 197 h 494"/>
                    <a:gd name="T32" fmla="*/ 1671 w 1672"/>
                    <a:gd name="T33" fmla="*/ 246 h 494"/>
                    <a:gd name="T34" fmla="*/ 1654 w 1672"/>
                    <a:gd name="T35" fmla="*/ 295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6 h 494"/>
                    <a:gd name="T46" fmla="*/ 996 w 1672"/>
                    <a:gd name="T47" fmla="*/ 484 h 494"/>
                    <a:gd name="T48" fmla="*/ 839 w 1672"/>
                    <a:gd name="T49" fmla="*/ 493 h 494"/>
                    <a:gd name="T50" fmla="*/ 675 w 1672"/>
                    <a:gd name="T51" fmla="*/ 484 h 494"/>
                    <a:gd name="T52" fmla="*/ 518 w 1672"/>
                    <a:gd name="T53" fmla="*/ 476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5 h 494"/>
                    <a:gd name="T64" fmla="*/ 0 w 1672"/>
                    <a:gd name="T65" fmla="*/ 246 h 49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672"/>
                    <a:gd name="T100" fmla="*/ 0 h 494"/>
                    <a:gd name="T101" fmla="*/ 1672 w 1672"/>
                    <a:gd name="T102" fmla="*/ 494 h 49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65" name="Freeform 16"/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>
                  <a:gd name="T0" fmla="*/ 0 w 1993"/>
                  <a:gd name="T1" fmla="*/ 378 h 766"/>
                  <a:gd name="T2" fmla="*/ 17 w 1993"/>
                  <a:gd name="T3" fmla="*/ 313 h 766"/>
                  <a:gd name="T4" fmla="*/ 66 w 1993"/>
                  <a:gd name="T5" fmla="*/ 247 h 766"/>
                  <a:gd name="T6" fmla="*/ 132 w 1993"/>
                  <a:gd name="T7" fmla="*/ 189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0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0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89 h 766"/>
                  <a:gd name="T32" fmla="*/ 1926 w 1993"/>
                  <a:gd name="T33" fmla="*/ 247 h 766"/>
                  <a:gd name="T34" fmla="*/ 1976 w 1993"/>
                  <a:gd name="T35" fmla="*/ 313 h 766"/>
                  <a:gd name="T36" fmla="*/ 1992 w 1993"/>
                  <a:gd name="T37" fmla="*/ 378 h 766"/>
                  <a:gd name="T38" fmla="*/ 1976 w 1993"/>
                  <a:gd name="T39" fmla="*/ 444 h 766"/>
                  <a:gd name="T40" fmla="*/ 1926 w 1993"/>
                  <a:gd name="T41" fmla="*/ 510 h 766"/>
                  <a:gd name="T42" fmla="*/ 1860 w 1993"/>
                  <a:gd name="T43" fmla="*/ 576 h 766"/>
                  <a:gd name="T44" fmla="*/ 1753 w 1993"/>
                  <a:gd name="T45" fmla="*/ 625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25 h 766"/>
                  <a:gd name="T66" fmla="*/ 132 w 1993"/>
                  <a:gd name="T67" fmla="*/ 576 h 766"/>
                  <a:gd name="T68" fmla="*/ 66 w 1993"/>
                  <a:gd name="T69" fmla="*/ 510 h 766"/>
                  <a:gd name="T70" fmla="*/ 17 w 1993"/>
                  <a:gd name="T71" fmla="*/ 444 h 766"/>
                  <a:gd name="T72" fmla="*/ 0 w 1993"/>
                  <a:gd name="T73" fmla="*/ 378 h 76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93"/>
                  <a:gd name="T112" fmla="*/ 0 h 766"/>
                  <a:gd name="T113" fmla="*/ 1993 w 1993"/>
                  <a:gd name="T114" fmla="*/ 766 h 76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54" name="Group 21"/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43060" name="Freeform 18"/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>
                  <a:gd name="T0" fmla="*/ 0 w 1993"/>
                  <a:gd name="T1" fmla="*/ 387 h 766"/>
                  <a:gd name="T2" fmla="*/ 17 w 1993"/>
                  <a:gd name="T3" fmla="*/ 321 h 766"/>
                  <a:gd name="T4" fmla="*/ 66 w 1993"/>
                  <a:gd name="T5" fmla="*/ 255 h 766"/>
                  <a:gd name="T6" fmla="*/ 132 w 1993"/>
                  <a:gd name="T7" fmla="*/ 198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8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8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98 h 766"/>
                  <a:gd name="T32" fmla="*/ 1926 w 1993"/>
                  <a:gd name="T33" fmla="*/ 255 h 766"/>
                  <a:gd name="T34" fmla="*/ 1976 w 1993"/>
                  <a:gd name="T35" fmla="*/ 321 h 766"/>
                  <a:gd name="T36" fmla="*/ 1992 w 1993"/>
                  <a:gd name="T37" fmla="*/ 387 h 766"/>
                  <a:gd name="T38" fmla="*/ 1976 w 1993"/>
                  <a:gd name="T39" fmla="*/ 452 h 766"/>
                  <a:gd name="T40" fmla="*/ 1926 w 1993"/>
                  <a:gd name="T41" fmla="*/ 518 h 766"/>
                  <a:gd name="T42" fmla="*/ 1860 w 1993"/>
                  <a:gd name="T43" fmla="*/ 576 h 766"/>
                  <a:gd name="T44" fmla="*/ 1753 w 1993"/>
                  <a:gd name="T45" fmla="*/ 633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33 h 766"/>
                  <a:gd name="T66" fmla="*/ 132 w 1993"/>
                  <a:gd name="T67" fmla="*/ 576 h 766"/>
                  <a:gd name="T68" fmla="*/ 66 w 1993"/>
                  <a:gd name="T69" fmla="*/ 518 h 766"/>
                  <a:gd name="T70" fmla="*/ 17 w 1993"/>
                  <a:gd name="T71" fmla="*/ 452 h 766"/>
                  <a:gd name="T72" fmla="*/ 0 w 1993"/>
                  <a:gd name="T73" fmla="*/ 387 h 76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93"/>
                  <a:gd name="T112" fmla="*/ 0 h 766"/>
                  <a:gd name="T113" fmla="*/ 1993 w 1993"/>
                  <a:gd name="T114" fmla="*/ 766 h 76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1" name="Freeform 19"/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>
                  <a:gd name="T0" fmla="*/ 0 w 1853"/>
                  <a:gd name="T1" fmla="*/ 321 h 642"/>
                  <a:gd name="T2" fmla="*/ 16 w 1853"/>
                  <a:gd name="T3" fmla="*/ 263 h 642"/>
                  <a:gd name="T4" fmla="*/ 58 w 1853"/>
                  <a:gd name="T5" fmla="*/ 206 h 642"/>
                  <a:gd name="T6" fmla="*/ 140 w 1853"/>
                  <a:gd name="T7" fmla="*/ 148 h 642"/>
                  <a:gd name="T8" fmla="*/ 239 w 1853"/>
                  <a:gd name="T9" fmla="*/ 107 h 642"/>
                  <a:gd name="T10" fmla="*/ 362 w 1853"/>
                  <a:gd name="T11" fmla="*/ 66 h 642"/>
                  <a:gd name="T12" fmla="*/ 510 w 1853"/>
                  <a:gd name="T13" fmla="*/ 33 h 642"/>
                  <a:gd name="T14" fmla="*/ 667 w 1853"/>
                  <a:gd name="T15" fmla="*/ 8 h 642"/>
                  <a:gd name="T16" fmla="*/ 840 w 1853"/>
                  <a:gd name="T17" fmla="*/ 0 h 642"/>
                  <a:gd name="T18" fmla="*/ 1012 w 1853"/>
                  <a:gd name="T19" fmla="*/ 0 h 642"/>
                  <a:gd name="T20" fmla="*/ 1177 w 1853"/>
                  <a:gd name="T21" fmla="*/ 8 h 642"/>
                  <a:gd name="T22" fmla="*/ 1333 w 1853"/>
                  <a:gd name="T23" fmla="*/ 33 h 642"/>
                  <a:gd name="T24" fmla="*/ 1482 w 1853"/>
                  <a:gd name="T25" fmla="*/ 66 h 642"/>
                  <a:gd name="T26" fmla="*/ 1605 w 1853"/>
                  <a:gd name="T27" fmla="*/ 107 h 642"/>
                  <a:gd name="T28" fmla="*/ 1712 w 1853"/>
                  <a:gd name="T29" fmla="*/ 148 h 642"/>
                  <a:gd name="T30" fmla="*/ 1786 w 1853"/>
                  <a:gd name="T31" fmla="*/ 206 h 642"/>
                  <a:gd name="T32" fmla="*/ 1835 w 1853"/>
                  <a:gd name="T33" fmla="*/ 263 h 642"/>
                  <a:gd name="T34" fmla="*/ 1852 w 1853"/>
                  <a:gd name="T35" fmla="*/ 321 h 642"/>
                  <a:gd name="T36" fmla="*/ 1835 w 1853"/>
                  <a:gd name="T37" fmla="*/ 378 h 642"/>
                  <a:gd name="T38" fmla="*/ 1786 w 1853"/>
                  <a:gd name="T39" fmla="*/ 436 h 642"/>
                  <a:gd name="T40" fmla="*/ 1712 w 1853"/>
                  <a:gd name="T41" fmla="*/ 493 h 642"/>
                  <a:gd name="T42" fmla="*/ 1605 w 1853"/>
                  <a:gd name="T43" fmla="*/ 542 h 642"/>
                  <a:gd name="T44" fmla="*/ 1482 w 1853"/>
                  <a:gd name="T45" fmla="*/ 584 h 642"/>
                  <a:gd name="T46" fmla="*/ 1333 w 1853"/>
                  <a:gd name="T47" fmla="*/ 608 h 642"/>
                  <a:gd name="T48" fmla="*/ 1177 w 1853"/>
                  <a:gd name="T49" fmla="*/ 633 h 642"/>
                  <a:gd name="T50" fmla="*/ 1012 w 1853"/>
                  <a:gd name="T51" fmla="*/ 641 h 642"/>
                  <a:gd name="T52" fmla="*/ 840 w 1853"/>
                  <a:gd name="T53" fmla="*/ 641 h 642"/>
                  <a:gd name="T54" fmla="*/ 667 w 1853"/>
                  <a:gd name="T55" fmla="*/ 633 h 642"/>
                  <a:gd name="T56" fmla="*/ 510 w 1853"/>
                  <a:gd name="T57" fmla="*/ 608 h 642"/>
                  <a:gd name="T58" fmla="*/ 362 w 1853"/>
                  <a:gd name="T59" fmla="*/ 584 h 642"/>
                  <a:gd name="T60" fmla="*/ 239 w 1853"/>
                  <a:gd name="T61" fmla="*/ 542 h 642"/>
                  <a:gd name="T62" fmla="*/ 140 w 1853"/>
                  <a:gd name="T63" fmla="*/ 493 h 642"/>
                  <a:gd name="T64" fmla="*/ 58 w 1853"/>
                  <a:gd name="T65" fmla="*/ 436 h 642"/>
                  <a:gd name="T66" fmla="*/ 16 w 1853"/>
                  <a:gd name="T67" fmla="*/ 378 h 642"/>
                  <a:gd name="T68" fmla="*/ 0 w 1853"/>
                  <a:gd name="T69" fmla="*/ 321 h 6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53"/>
                  <a:gd name="T106" fmla="*/ 0 h 642"/>
                  <a:gd name="T107" fmla="*/ 1853 w 1853"/>
                  <a:gd name="T108" fmla="*/ 642 h 64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62" name="Freeform 20"/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>
                  <a:gd name="T0" fmla="*/ 0 w 1672"/>
                  <a:gd name="T1" fmla="*/ 246 h 494"/>
                  <a:gd name="T2" fmla="*/ 17 w 1672"/>
                  <a:gd name="T3" fmla="*/ 197 h 494"/>
                  <a:gd name="T4" fmla="*/ 66 w 1672"/>
                  <a:gd name="T5" fmla="*/ 156 h 494"/>
                  <a:gd name="T6" fmla="*/ 140 w 1672"/>
                  <a:gd name="T7" fmla="*/ 115 h 494"/>
                  <a:gd name="T8" fmla="*/ 247 w 1672"/>
                  <a:gd name="T9" fmla="*/ 74 h 494"/>
                  <a:gd name="T10" fmla="*/ 371 w 1672"/>
                  <a:gd name="T11" fmla="*/ 41 h 494"/>
                  <a:gd name="T12" fmla="*/ 519 w 1672"/>
                  <a:gd name="T13" fmla="*/ 24 h 494"/>
                  <a:gd name="T14" fmla="*/ 675 w 1672"/>
                  <a:gd name="T15" fmla="*/ 8 h 494"/>
                  <a:gd name="T16" fmla="*/ 832 w 1672"/>
                  <a:gd name="T17" fmla="*/ 0 h 494"/>
                  <a:gd name="T18" fmla="*/ 996 w 1672"/>
                  <a:gd name="T19" fmla="*/ 8 h 494"/>
                  <a:gd name="T20" fmla="*/ 1153 w 1672"/>
                  <a:gd name="T21" fmla="*/ 24 h 494"/>
                  <a:gd name="T22" fmla="*/ 1301 w 1672"/>
                  <a:gd name="T23" fmla="*/ 41 h 494"/>
                  <a:gd name="T24" fmla="*/ 1424 w 1672"/>
                  <a:gd name="T25" fmla="*/ 74 h 494"/>
                  <a:gd name="T26" fmla="*/ 1523 w 1672"/>
                  <a:gd name="T27" fmla="*/ 115 h 494"/>
                  <a:gd name="T28" fmla="*/ 1606 w 1672"/>
                  <a:gd name="T29" fmla="*/ 156 h 494"/>
                  <a:gd name="T30" fmla="*/ 1655 w 1672"/>
                  <a:gd name="T31" fmla="*/ 197 h 494"/>
                  <a:gd name="T32" fmla="*/ 1671 w 1672"/>
                  <a:gd name="T33" fmla="*/ 246 h 494"/>
                  <a:gd name="T34" fmla="*/ 1655 w 1672"/>
                  <a:gd name="T35" fmla="*/ 295 h 494"/>
                  <a:gd name="T36" fmla="*/ 1606 w 1672"/>
                  <a:gd name="T37" fmla="*/ 345 h 494"/>
                  <a:gd name="T38" fmla="*/ 1523 w 1672"/>
                  <a:gd name="T39" fmla="*/ 386 h 494"/>
                  <a:gd name="T40" fmla="*/ 1424 w 1672"/>
                  <a:gd name="T41" fmla="*/ 427 h 494"/>
                  <a:gd name="T42" fmla="*/ 1301 w 1672"/>
                  <a:gd name="T43" fmla="*/ 452 h 494"/>
                  <a:gd name="T44" fmla="*/ 1153 w 1672"/>
                  <a:gd name="T45" fmla="*/ 476 h 494"/>
                  <a:gd name="T46" fmla="*/ 996 w 1672"/>
                  <a:gd name="T47" fmla="*/ 493 h 494"/>
                  <a:gd name="T48" fmla="*/ 832 w 1672"/>
                  <a:gd name="T49" fmla="*/ 493 h 494"/>
                  <a:gd name="T50" fmla="*/ 675 w 1672"/>
                  <a:gd name="T51" fmla="*/ 493 h 494"/>
                  <a:gd name="T52" fmla="*/ 519 w 1672"/>
                  <a:gd name="T53" fmla="*/ 476 h 494"/>
                  <a:gd name="T54" fmla="*/ 371 w 1672"/>
                  <a:gd name="T55" fmla="*/ 452 h 494"/>
                  <a:gd name="T56" fmla="*/ 247 w 1672"/>
                  <a:gd name="T57" fmla="*/ 427 h 494"/>
                  <a:gd name="T58" fmla="*/ 140 w 1672"/>
                  <a:gd name="T59" fmla="*/ 386 h 494"/>
                  <a:gd name="T60" fmla="*/ 66 w 1672"/>
                  <a:gd name="T61" fmla="*/ 345 h 494"/>
                  <a:gd name="T62" fmla="*/ 17 w 1672"/>
                  <a:gd name="T63" fmla="*/ 295 h 494"/>
                  <a:gd name="T64" fmla="*/ 0 w 1672"/>
                  <a:gd name="T65" fmla="*/ 246 h 49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72"/>
                  <a:gd name="T100" fmla="*/ 0 h 494"/>
                  <a:gd name="T101" fmla="*/ 1672 w 1672"/>
                  <a:gd name="T102" fmla="*/ 494 h 49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55" name="Group 26"/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43056" name="Freeform 22"/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>
                  <a:gd name="T0" fmla="*/ 247 w 248"/>
                  <a:gd name="T1" fmla="*/ 649 h 741"/>
                  <a:gd name="T2" fmla="*/ 247 w 248"/>
                  <a:gd name="T3" fmla="*/ 0 h 741"/>
                  <a:gd name="T4" fmla="*/ 0 w 248"/>
                  <a:gd name="T5" fmla="*/ 0 h 741"/>
                  <a:gd name="T6" fmla="*/ 0 w 248"/>
                  <a:gd name="T7" fmla="*/ 649 h 741"/>
                  <a:gd name="T8" fmla="*/ 0 w 248"/>
                  <a:gd name="T9" fmla="*/ 657 h 741"/>
                  <a:gd name="T10" fmla="*/ 17 w 248"/>
                  <a:gd name="T11" fmla="*/ 699 h 741"/>
                  <a:gd name="T12" fmla="*/ 50 w 248"/>
                  <a:gd name="T13" fmla="*/ 723 h 741"/>
                  <a:gd name="T14" fmla="*/ 99 w 248"/>
                  <a:gd name="T15" fmla="*/ 740 h 741"/>
                  <a:gd name="T16" fmla="*/ 157 w 248"/>
                  <a:gd name="T17" fmla="*/ 740 h 741"/>
                  <a:gd name="T18" fmla="*/ 206 w 248"/>
                  <a:gd name="T19" fmla="*/ 723 h 741"/>
                  <a:gd name="T20" fmla="*/ 239 w 248"/>
                  <a:gd name="T21" fmla="*/ 699 h 741"/>
                  <a:gd name="T22" fmla="*/ 247 w 248"/>
                  <a:gd name="T23" fmla="*/ 657 h 741"/>
                  <a:gd name="T24" fmla="*/ 247 w 248"/>
                  <a:gd name="T25" fmla="*/ 649 h 7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8"/>
                  <a:gd name="T40" fmla="*/ 0 h 741"/>
                  <a:gd name="T41" fmla="*/ 248 w 248"/>
                  <a:gd name="T42" fmla="*/ 741 h 74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7" name="Freeform 23"/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>
                  <a:gd name="T0" fmla="*/ 0 w 248"/>
                  <a:gd name="T1" fmla="*/ 74 h 157"/>
                  <a:gd name="T2" fmla="*/ 17 w 248"/>
                  <a:gd name="T3" fmla="*/ 41 h 157"/>
                  <a:gd name="T4" fmla="*/ 50 w 248"/>
                  <a:gd name="T5" fmla="*/ 8 h 157"/>
                  <a:gd name="T6" fmla="*/ 99 w 248"/>
                  <a:gd name="T7" fmla="*/ 0 h 157"/>
                  <a:gd name="T8" fmla="*/ 157 w 248"/>
                  <a:gd name="T9" fmla="*/ 0 h 157"/>
                  <a:gd name="T10" fmla="*/ 206 w 248"/>
                  <a:gd name="T11" fmla="*/ 8 h 157"/>
                  <a:gd name="T12" fmla="*/ 239 w 248"/>
                  <a:gd name="T13" fmla="*/ 41 h 157"/>
                  <a:gd name="T14" fmla="*/ 247 w 248"/>
                  <a:gd name="T15" fmla="*/ 74 h 157"/>
                  <a:gd name="T16" fmla="*/ 239 w 248"/>
                  <a:gd name="T17" fmla="*/ 115 h 157"/>
                  <a:gd name="T18" fmla="*/ 206 w 248"/>
                  <a:gd name="T19" fmla="*/ 140 h 157"/>
                  <a:gd name="T20" fmla="*/ 157 w 248"/>
                  <a:gd name="T21" fmla="*/ 156 h 157"/>
                  <a:gd name="T22" fmla="*/ 99 w 248"/>
                  <a:gd name="T23" fmla="*/ 156 h 157"/>
                  <a:gd name="T24" fmla="*/ 50 w 248"/>
                  <a:gd name="T25" fmla="*/ 140 h 157"/>
                  <a:gd name="T26" fmla="*/ 17 w 248"/>
                  <a:gd name="T27" fmla="*/ 115 h 157"/>
                  <a:gd name="T28" fmla="*/ 0 w 248"/>
                  <a:gd name="T29" fmla="*/ 74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48"/>
                  <a:gd name="T46" fmla="*/ 0 h 157"/>
                  <a:gd name="T47" fmla="*/ 248 w 24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8" name="Freeform 24"/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>
                  <a:gd name="T0" fmla="*/ 247 w 248"/>
                  <a:gd name="T1" fmla="*/ 814 h 922"/>
                  <a:gd name="T2" fmla="*/ 247 w 248"/>
                  <a:gd name="T3" fmla="*/ 0 h 922"/>
                  <a:gd name="T4" fmla="*/ 0 w 248"/>
                  <a:gd name="T5" fmla="*/ 0 h 922"/>
                  <a:gd name="T6" fmla="*/ 0 w 248"/>
                  <a:gd name="T7" fmla="*/ 814 h 922"/>
                  <a:gd name="T8" fmla="*/ 0 w 248"/>
                  <a:gd name="T9" fmla="*/ 822 h 922"/>
                  <a:gd name="T10" fmla="*/ 17 w 248"/>
                  <a:gd name="T11" fmla="*/ 871 h 922"/>
                  <a:gd name="T12" fmla="*/ 50 w 248"/>
                  <a:gd name="T13" fmla="*/ 904 h 922"/>
                  <a:gd name="T14" fmla="*/ 99 w 248"/>
                  <a:gd name="T15" fmla="*/ 921 h 922"/>
                  <a:gd name="T16" fmla="*/ 157 w 248"/>
                  <a:gd name="T17" fmla="*/ 921 h 922"/>
                  <a:gd name="T18" fmla="*/ 206 w 248"/>
                  <a:gd name="T19" fmla="*/ 904 h 922"/>
                  <a:gd name="T20" fmla="*/ 239 w 248"/>
                  <a:gd name="T21" fmla="*/ 871 h 922"/>
                  <a:gd name="T22" fmla="*/ 247 w 248"/>
                  <a:gd name="T23" fmla="*/ 822 h 922"/>
                  <a:gd name="T24" fmla="*/ 247 w 248"/>
                  <a:gd name="T25" fmla="*/ 814 h 92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8"/>
                  <a:gd name="T40" fmla="*/ 0 h 922"/>
                  <a:gd name="T41" fmla="*/ 248 w 248"/>
                  <a:gd name="T42" fmla="*/ 922 h 92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59" name="Freeform 25"/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>
                  <a:gd name="T0" fmla="*/ 57 w 429"/>
                  <a:gd name="T1" fmla="*/ 0 h 247"/>
                  <a:gd name="T2" fmla="*/ 16 w 429"/>
                  <a:gd name="T3" fmla="*/ 49 h 247"/>
                  <a:gd name="T4" fmla="*/ 0 w 429"/>
                  <a:gd name="T5" fmla="*/ 98 h 247"/>
                  <a:gd name="T6" fmla="*/ 16 w 429"/>
                  <a:gd name="T7" fmla="*/ 156 h 247"/>
                  <a:gd name="T8" fmla="*/ 66 w 429"/>
                  <a:gd name="T9" fmla="*/ 205 h 247"/>
                  <a:gd name="T10" fmla="*/ 131 w 429"/>
                  <a:gd name="T11" fmla="*/ 230 h 247"/>
                  <a:gd name="T12" fmla="*/ 214 w 429"/>
                  <a:gd name="T13" fmla="*/ 246 h 247"/>
                  <a:gd name="T14" fmla="*/ 296 w 429"/>
                  <a:gd name="T15" fmla="*/ 230 h 247"/>
                  <a:gd name="T16" fmla="*/ 362 w 429"/>
                  <a:gd name="T17" fmla="*/ 205 h 247"/>
                  <a:gd name="T18" fmla="*/ 411 w 429"/>
                  <a:gd name="T19" fmla="*/ 156 h 247"/>
                  <a:gd name="T20" fmla="*/ 428 w 429"/>
                  <a:gd name="T21" fmla="*/ 98 h 247"/>
                  <a:gd name="T22" fmla="*/ 411 w 429"/>
                  <a:gd name="T23" fmla="*/ 49 h 2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29"/>
                  <a:gd name="T37" fmla="*/ 0 h 247"/>
                  <a:gd name="T38" fmla="*/ 429 w 429"/>
                  <a:gd name="T39" fmla="*/ 247 h 24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8" name="Freeform 28"/>
          <p:cNvSpPr>
            <a:spLocks/>
          </p:cNvSpPr>
          <p:nvPr/>
        </p:nvSpPr>
        <p:spPr bwMode="auto">
          <a:xfrm>
            <a:off x="6600825" y="1349375"/>
            <a:ext cx="171450" cy="171450"/>
          </a:xfrm>
          <a:custGeom>
            <a:avLst/>
            <a:gdLst>
              <a:gd name="T0" fmla="*/ 2147483647 w 108"/>
              <a:gd name="T1" fmla="*/ 2147483647 h 108"/>
              <a:gd name="T2" fmla="*/ 0 w 108"/>
              <a:gd name="T3" fmla="*/ 0 h 108"/>
              <a:gd name="T4" fmla="*/ 2147483647 w 108"/>
              <a:gd name="T5" fmla="*/ 2147483647 h 108"/>
              <a:gd name="T6" fmla="*/ 2147483647 w 108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108"/>
              <a:gd name="T14" fmla="*/ 108 w 108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29"/>
          <p:cNvSpPr>
            <a:spLocks noChangeShapeType="1"/>
          </p:cNvSpPr>
          <p:nvPr/>
        </p:nvSpPr>
        <p:spPr bwMode="auto">
          <a:xfrm>
            <a:off x="4144963" y="23272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30"/>
          <p:cNvSpPr>
            <a:spLocks noChangeShapeType="1"/>
          </p:cNvSpPr>
          <p:nvPr/>
        </p:nvSpPr>
        <p:spPr bwMode="auto">
          <a:xfrm>
            <a:off x="4144963" y="294005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31"/>
          <p:cNvSpPr>
            <a:spLocks noChangeShapeType="1"/>
          </p:cNvSpPr>
          <p:nvPr/>
        </p:nvSpPr>
        <p:spPr bwMode="auto">
          <a:xfrm>
            <a:off x="4144963" y="5027613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32"/>
          <p:cNvSpPr>
            <a:spLocks noChangeShapeType="1"/>
          </p:cNvSpPr>
          <p:nvPr/>
        </p:nvSpPr>
        <p:spPr bwMode="auto">
          <a:xfrm>
            <a:off x="4144963" y="3502025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33"/>
          <p:cNvSpPr>
            <a:spLocks noChangeShapeType="1"/>
          </p:cNvSpPr>
          <p:nvPr/>
        </p:nvSpPr>
        <p:spPr bwMode="auto">
          <a:xfrm flipV="1">
            <a:off x="4144963" y="2327275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Freeform 34" descr="Light vertical"/>
          <p:cNvSpPr>
            <a:spLocks/>
          </p:cNvSpPr>
          <p:nvPr/>
        </p:nvSpPr>
        <p:spPr bwMode="auto">
          <a:xfrm>
            <a:off x="4929188" y="4989513"/>
            <a:ext cx="157162" cy="79375"/>
          </a:xfrm>
          <a:custGeom>
            <a:avLst/>
            <a:gdLst>
              <a:gd name="T0" fmla="*/ 0 w 99"/>
              <a:gd name="T1" fmla="*/ 2147483647 h 50"/>
              <a:gd name="T2" fmla="*/ 2147483647 w 99"/>
              <a:gd name="T3" fmla="*/ 2147483647 h 50"/>
              <a:gd name="T4" fmla="*/ 2147483647 w 99"/>
              <a:gd name="T5" fmla="*/ 0 h 50"/>
              <a:gd name="T6" fmla="*/ 0 w 99"/>
              <a:gd name="T7" fmla="*/ 0 h 50"/>
              <a:gd name="T8" fmla="*/ 0 w 99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50"/>
              <a:gd name="T17" fmla="*/ 99 w 99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Freeform 35" descr="Light vertical"/>
          <p:cNvSpPr>
            <a:spLocks/>
          </p:cNvSpPr>
          <p:nvPr/>
        </p:nvSpPr>
        <p:spPr bwMode="auto">
          <a:xfrm>
            <a:off x="4929188" y="2287588"/>
            <a:ext cx="157162" cy="68262"/>
          </a:xfrm>
          <a:custGeom>
            <a:avLst/>
            <a:gdLst>
              <a:gd name="T0" fmla="*/ 0 w 99"/>
              <a:gd name="T1" fmla="*/ 2147483647 h 43"/>
              <a:gd name="T2" fmla="*/ 2147483647 w 99"/>
              <a:gd name="T3" fmla="*/ 2147483647 h 43"/>
              <a:gd name="T4" fmla="*/ 2147483647 w 99"/>
              <a:gd name="T5" fmla="*/ 0 h 43"/>
              <a:gd name="T6" fmla="*/ 0 w 99"/>
              <a:gd name="T7" fmla="*/ 0 h 43"/>
              <a:gd name="T8" fmla="*/ 0 w 99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43"/>
              <a:gd name="T17" fmla="*/ 99 w 99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Freeform 36" descr="Light vertical"/>
          <p:cNvSpPr>
            <a:spLocks/>
          </p:cNvSpPr>
          <p:nvPr/>
        </p:nvSpPr>
        <p:spPr bwMode="auto">
          <a:xfrm>
            <a:off x="4929188" y="2914650"/>
            <a:ext cx="157162" cy="66675"/>
          </a:xfrm>
          <a:custGeom>
            <a:avLst/>
            <a:gdLst>
              <a:gd name="T0" fmla="*/ 0 w 99"/>
              <a:gd name="T1" fmla="*/ 2147483647 h 42"/>
              <a:gd name="T2" fmla="*/ 2147483647 w 99"/>
              <a:gd name="T3" fmla="*/ 2147483647 h 42"/>
              <a:gd name="T4" fmla="*/ 2147483647 w 99"/>
              <a:gd name="T5" fmla="*/ 0 h 42"/>
              <a:gd name="T6" fmla="*/ 0 w 99"/>
              <a:gd name="T7" fmla="*/ 0 h 42"/>
              <a:gd name="T8" fmla="*/ 0 w 99"/>
              <a:gd name="T9" fmla="*/ 214748364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42"/>
              <a:gd name="T17" fmla="*/ 99 w 99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Rectangle 37"/>
          <p:cNvSpPr>
            <a:spLocks noChangeArrowheads="1"/>
          </p:cNvSpPr>
          <p:nvPr/>
        </p:nvSpPr>
        <p:spPr bwMode="auto">
          <a:xfrm>
            <a:off x="7791450" y="3781425"/>
            <a:ext cx="9175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  <a:latin typeface="Arial" charset="0"/>
              </a:rPr>
              <a:t>Platters</a:t>
            </a:r>
            <a:endParaRPr lang="en-US" sz="1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28" name="Line 38"/>
          <p:cNvSpPr>
            <a:spLocks noChangeShapeType="1"/>
          </p:cNvSpPr>
          <p:nvPr/>
        </p:nvSpPr>
        <p:spPr bwMode="auto">
          <a:xfrm>
            <a:off x="7672388" y="3305175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39"/>
          <p:cNvSpPr>
            <a:spLocks noChangeShapeType="1"/>
          </p:cNvSpPr>
          <p:nvPr/>
        </p:nvSpPr>
        <p:spPr bwMode="auto">
          <a:xfrm flipV="1">
            <a:off x="7672388" y="4089400"/>
            <a:ext cx="392112" cy="5857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41"/>
          <p:cNvSpPr>
            <a:spLocks noChangeArrowheads="1"/>
          </p:cNvSpPr>
          <p:nvPr/>
        </p:nvSpPr>
        <p:spPr bwMode="auto">
          <a:xfrm>
            <a:off x="7131050" y="1054100"/>
            <a:ext cx="9064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  <a:latin typeface="Arial" charset="0"/>
              </a:rPr>
              <a:t>Spindle</a:t>
            </a:r>
            <a:endParaRPr lang="en-US" sz="1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31" name="Freeform 42"/>
          <p:cNvSpPr>
            <a:spLocks/>
          </p:cNvSpPr>
          <p:nvPr/>
        </p:nvSpPr>
        <p:spPr bwMode="auto">
          <a:xfrm>
            <a:off x="6497638" y="1189038"/>
            <a:ext cx="695325" cy="117475"/>
          </a:xfrm>
          <a:custGeom>
            <a:avLst/>
            <a:gdLst>
              <a:gd name="T0" fmla="*/ 2147483647 w 438"/>
              <a:gd name="T1" fmla="*/ 2147483647 h 74"/>
              <a:gd name="T2" fmla="*/ 2147483647 w 438"/>
              <a:gd name="T3" fmla="*/ 0 h 74"/>
              <a:gd name="T4" fmla="*/ 2147483647 w 438"/>
              <a:gd name="T5" fmla="*/ 2147483647 h 74"/>
              <a:gd name="T6" fmla="*/ 0 w 438"/>
              <a:gd name="T7" fmla="*/ 2147483647 h 74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74"/>
              <a:gd name="T14" fmla="*/ 438 w 438"/>
              <a:gd name="T15" fmla="*/ 74 h 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43"/>
          <p:cNvSpPr>
            <a:spLocks noChangeArrowheads="1"/>
          </p:cNvSpPr>
          <p:nvPr/>
        </p:nvSpPr>
        <p:spPr bwMode="auto">
          <a:xfrm>
            <a:off x="76200" y="2119313"/>
            <a:ext cx="36576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charset="0"/>
              </a:rPr>
              <a:t>Sector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charset="0"/>
              </a:rPr>
              <a:t>Track</a:t>
            </a:r>
            <a:endParaRPr lang="en-US" sz="2800">
              <a:solidFill>
                <a:schemeClr val="tx1"/>
              </a:solidFill>
              <a:latin typeface="Times New Roman" charset="0"/>
            </a:endParaRP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charset="0"/>
              </a:rPr>
              <a:t>Cylinder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charset="0"/>
              </a:rPr>
              <a:t>Platter</a:t>
            </a:r>
            <a:endParaRPr lang="en-US" sz="2800">
              <a:solidFill>
                <a:schemeClr val="tx1"/>
              </a:solidFill>
              <a:latin typeface="Times New Roman" charset="0"/>
            </a:endParaRPr>
          </a:p>
          <a:p>
            <a:pPr algn="l"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800">
                <a:solidFill>
                  <a:schemeClr val="tx2"/>
                </a:solidFill>
                <a:latin typeface="Times New Roman" charset="0"/>
              </a:rPr>
              <a:t>Block size</a:t>
            </a:r>
            <a:r>
              <a:rPr lang="en-US" sz="2800">
                <a:solidFill>
                  <a:schemeClr val="tx1"/>
                </a:solidFill>
                <a:latin typeface="Times New Roman" charset="0"/>
              </a:rPr>
              <a:t> = multiple of sector size (which is fixed)</a:t>
            </a:r>
          </a:p>
        </p:txBody>
      </p:sp>
      <p:sp>
        <p:nvSpPr>
          <p:cNvPr id="43033" name="Rectangle 44"/>
          <p:cNvSpPr>
            <a:spLocks noChangeArrowheads="1"/>
          </p:cNvSpPr>
          <p:nvPr/>
        </p:nvSpPr>
        <p:spPr bwMode="auto">
          <a:xfrm>
            <a:off x="4119563" y="1370013"/>
            <a:ext cx="11461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  <a:latin typeface="Arial" charset="0"/>
              </a:rPr>
              <a:t>Disk head</a:t>
            </a:r>
          </a:p>
        </p:txBody>
      </p:sp>
      <p:grpSp>
        <p:nvGrpSpPr>
          <p:cNvPr id="43034" name="Group 47"/>
          <p:cNvGrpSpPr>
            <a:grpSpLocks/>
          </p:cNvGrpSpPr>
          <p:nvPr/>
        </p:nvGrpSpPr>
        <p:grpSpPr bwMode="auto">
          <a:xfrm>
            <a:off x="4441825" y="3713163"/>
            <a:ext cx="1649413" cy="549275"/>
            <a:chOff x="2798" y="2339"/>
            <a:chExt cx="1039" cy="346"/>
          </a:xfrm>
        </p:grpSpPr>
        <p:sp>
          <p:nvSpPr>
            <p:cNvPr id="43051" name="Freeform 45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5"/>
                <a:gd name="T34" fmla="*/ 0 h 124"/>
                <a:gd name="T35" fmla="*/ 865 w 865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2" name="Rectangle 46"/>
            <p:cNvSpPr>
              <a:spLocks noChangeArrowheads="1"/>
            </p:cNvSpPr>
            <p:nvPr/>
          </p:nvSpPr>
          <p:spPr bwMode="auto">
            <a:xfrm>
              <a:off x="2798" y="2464"/>
              <a:ext cx="10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Arm movement</a:t>
              </a:r>
            </a:p>
          </p:txBody>
        </p:sp>
      </p:grpSp>
      <p:grpSp>
        <p:nvGrpSpPr>
          <p:cNvPr id="43035" name="Group 50"/>
          <p:cNvGrpSpPr>
            <a:grpSpLocks/>
          </p:cNvGrpSpPr>
          <p:nvPr/>
        </p:nvGrpSpPr>
        <p:grpSpPr bwMode="auto">
          <a:xfrm>
            <a:off x="3284538" y="4675188"/>
            <a:ext cx="1552575" cy="828675"/>
            <a:chOff x="2069" y="2945"/>
            <a:chExt cx="978" cy="522"/>
          </a:xfrm>
        </p:grpSpPr>
        <p:sp>
          <p:nvSpPr>
            <p:cNvPr id="43049" name="Rectangle 48"/>
            <p:cNvSpPr>
              <a:spLocks noChangeArrowheads="1"/>
            </p:cNvSpPr>
            <p:nvPr/>
          </p:nvSpPr>
          <p:spPr bwMode="auto">
            <a:xfrm>
              <a:off x="2069" y="3246"/>
              <a:ext cx="9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700">
                  <a:solidFill>
                    <a:srgbClr val="000000"/>
                  </a:solidFill>
                  <a:latin typeface="Arial" charset="0"/>
                </a:rPr>
                <a:t>Arm assembly</a:t>
              </a:r>
            </a:p>
          </p:txBody>
        </p:sp>
        <p:sp>
          <p:nvSpPr>
            <p:cNvPr id="43050" name="Freeform 49"/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>
                <a:gd name="T0" fmla="*/ 8 w 256"/>
                <a:gd name="T1" fmla="*/ 304 h 305"/>
                <a:gd name="T2" fmla="*/ 0 w 256"/>
                <a:gd name="T3" fmla="*/ 230 h 305"/>
                <a:gd name="T4" fmla="*/ 16 w 256"/>
                <a:gd name="T5" fmla="*/ 156 h 305"/>
                <a:gd name="T6" fmla="*/ 57 w 256"/>
                <a:gd name="T7" fmla="*/ 91 h 305"/>
                <a:gd name="T8" fmla="*/ 115 w 256"/>
                <a:gd name="T9" fmla="*/ 41 h 305"/>
                <a:gd name="T10" fmla="*/ 181 w 256"/>
                <a:gd name="T11" fmla="*/ 9 h 305"/>
                <a:gd name="T12" fmla="*/ 255 w 256"/>
                <a:gd name="T13" fmla="*/ 0 h 3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6"/>
                <a:gd name="T22" fmla="*/ 0 h 305"/>
                <a:gd name="T23" fmla="*/ 256 w 256"/>
                <a:gd name="T24" fmla="*/ 305 h 3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6" name="Freeform 51"/>
          <p:cNvSpPr>
            <a:spLocks/>
          </p:cNvSpPr>
          <p:nvPr/>
        </p:nvSpPr>
        <p:spPr bwMode="auto">
          <a:xfrm>
            <a:off x="4733925" y="1597025"/>
            <a:ext cx="288925" cy="731838"/>
          </a:xfrm>
          <a:custGeom>
            <a:avLst/>
            <a:gdLst>
              <a:gd name="T0" fmla="*/ 0 w 182"/>
              <a:gd name="T1" fmla="*/ 0 h 461"/>
              <a:gd name="T2" fmla="*/ 2147483647 w 182"/>
              <a:gd name="T3" fmla="*/ 2147483647 h 461"/>
              <a:gd name="T4" fmla="*/ 2147483647 w 182"/>
              <a:gd name="T5" fmla="*/ 2147483647 h 461"/>
              <a:gd name="T6" fmla="*/ 2147483647 w 182"/>
              <a:gd name="T7" fmla="*/ 2147483647 h 461"/>
              <a:gd name="T8" fmla="*/ 2147483647 w 182"/>
              <a:gd name="T9" fmla="*/ 2147483647 h 461"/>
              <a:gd name="T10" fmla="*/ 2147483647 w 182"/>
              <a:gd name="T11" fmla="*/ 2147483647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2"/>
              <a:gd name="T19" fmla="*/ 0 h 461"/>
              <a:gd name="T20" fmla="*/ 182 w 182"/>
              <a:gd name="T21" fmla="*/ 461 h 46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37" name="Group 57"/>
          <p:cNvGrpSpPr>
            <a:grpSpLocks/>
          </p:cNvGrpSpPr>
          <p:nvPr/>
        </p:nvGrpSpPr>
        <p:grpSpPr bwMode="auto">
          <a:xfrm>
            <a:off x="7226300" y="1260475"/>
            <a:ext cx="1365250" cy="792163"/>
            <a:chOff x="4552" y="794"/>
            <a:chExt cx="860" cy="499"/>
          </a:xfrm>
        </p:grpSpPr>
        <p:sp>
          <p:nvSpPr>
            <p:cNvPr id="43045" name="Freeform 53"/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>
                <a:gd name="T0" fmla="*/ 371 w 372"/>
                <a:gd name="T1" fmla="*/ 0 h 305"/>
                <a:gd name="T2" fmla="*/ 255 w 372"/>
                <a:gd name="T3" fmla="*/ 33 h 305"/>
                <a:gd name="T4" fmla="*/ 148 w 372"/>
                <a:gd name="T5" fmla="*/ 107 h 305"/>
                <a:gd name="T6" fmla="*/ 58 w 372"/>
                <a:gd name="T7" fmla="*/ 197 h 305"/>
                <a:gd name="T8" fmla="*/ 0 w 372"/>
                <a:gd name="T9" fmla="*/ 304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2"/>
                <a:gd name="T16" fmla="*/ 0 h 305"/>
                <a:gd name="T17" fmla="*/ 372 w 372"/>
                <a:gd name="T18" fmla="*/ 305 h 3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46" name="Group 56"/>
            <p:cNvGrpSpPr>
              <a:grpSpLocks/>
            </p:cNvGrpSpPr>
            <p:nvPr/>
          </p:nvGrpSpPr>
          <p:grpSpPr bwMode="auto">
            <a:xfrm>
              <a:off x="4552" y="794"/>
              <a:ext cx="860" cy="442"/>
              <a:chOff x="4552" y="794"/>
              <a:chExt cx="860" cy="442"/>
            </a:xfrm>
          </p:grpSpPr>
          <p:sp>
            <p:nvSpPr>
              <p:cNvPr id="43047" name="Rectangle 54"/>
              <p:cNvSpPr>
                <a:spLocks noChangeArrowheads="1"/>
              </p:cNvSpPr>
              <p:nvPr/>
            </p:nvSpPr>
            <p:spPr bwMode="auto">
              <a:xfrm>
                <a:off x="4888" y="794"/>
                <a:ext cx="52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Tracks</a:t>
                </a:r>
                <a:endParaRPr lang="en-US" sz="15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3048" name="Freeform 55"/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>
                  <a:gd name="T0" fmla="*/ 304 w 305"/>
                  <a:gd name="T1" fmla="*/ 0 h 248"/>
                  <a:gd name="T2" fmla="*/ 222 w 305"/>
                  <a:gd name="T3" fmla="*/ 0 h 248"/>
                  <a:gd name="T4" fmla="*/ 139 w 305"/>
                  <a:gd name="T5" fmla="*/ 33 h 248"/>
                  <a:gd name="T6" fmla="*/ 74 w 305"/>
                  <a:gd name="T7" fmla="*/ 90 h 248"/>
                  <a:gd name="T8" fmla="*/ 24 w 305"/>
                  <a:gd name="T9" fmla="*/ 164 h 248"/>
                  <a:gd name="T10" fmla="*/ 0 w 305"/>
                  <a:gd name="T11" fmla="*/ 247 h 2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"/>
                  <a:gd name="T19" fmla="*/ 0 h 248"/>
                  <a:gd name="T20" fmla="*/ 305 w 305"/>
                  <a:gd name="T21" fmla="*/ 248 h 2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38" name="Freeform 58"/>
          <p:cNvSpPr>
            <a:spLocks/>
          </p:cNvSpPr>
          <p:nvPr/>
        </p:nvSpPr>
        <p:spPr bwMode="auto">
          <a:xfrm>
            <a:off x="7750175" y="2132013"/>
            <a:ext cx="174625" cy="444500"/>
          </a:xfrm>
          <a:custGeom>
            <a:avLst/>
            <a:gdLst>
              <a:gd name="T0" fmla="*/ 0 w 110"/>
              <a:gd name="T1" fmla="*/ 2147483647 h 280"/>
              <a:gd name="T2" fmla="*/ 2147483647 w 110"/>
              <a:gd name="T3" fmla="*/ 2147483647 h 280"/>
              <a:gd name="T4" fmla="*/ 2147483647 w 110"/>
              <a:gd name="T5" fmla="*/ 2147483647 h 280"/>
              <a:gd name="T6" fmla="*/ 2147483647 w 110"/>
              <a:gd name="T7" fmla="*/ 2147483647 h 280"/>
              <a:gd name="T8" fmla="*/ 2147483647 w 110"/>
              <a:gd name="T9" fmla="*/ 2147483647 h 280"/>
              <a:gd name="T10" fmla="*/ 2147483647 w 110"/>
              <a:gd name="T11" fmla="*/ 0 h 280"/>
              <a:gd name="T12" fmla="*/ 2147483647 w 110"/>
              <a:gd name="T13" fmla="*/ 2147483647 h 2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"/>
              <a:gd name="T22" fmla="*/ 0 h 280"/>
              <a:gd name="T23" fmla="*/ 110 w 110"/>
              <a:gd name="T24" fmla="*/ 280 h 2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Rectangle 59"/>
          <p:cNvSpPr>
            <a:spLocks noChangeArrowheads="1"/>
          </p:cNvSpPr>
          <p:nvPr/>
        </p:nvSpPr>
        <p:spPr bwMode="auto">
          <a:xfrm>
            <a:off x="8248650" y="2151063"/>
            <a:ext cx="8096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  <a:latin typeface="Arial" charset="0"/>
              </a:rPr>
              <a:t>Sector</a:t>
            </a:r>
            <a:endParaRPr lang="en-US" sz="15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40" name="Freeform 61"/>
          <p:cNvSpPr>
            <a:spLocks/>
          </p:cNvSpPr>
          <p:nvPr/>
        </p:nvSpPr>
        <p:spPr bwMode="auto">
          <a:xfrm>
            <a:off x="7772400" y="1981200"/>
            <a:ext cx="520700" cy="276225"/>
          </a:xfrm>
          <a:custGeom>
            <a:avLst/>
            <a:gdLst>
              <a:gd name="T0" fmla="*/ 2147483647 w 328"/>
              <a:gd name="T1" fmla="*/ 2147483647 h 174"/>
              <a:gd name="T2" fmla="*/ 2147483647 w 328"/>
              <a:gd name="T3" fmla="*/ 0 h 174"/>
              <a:gd name="T4" fmla="*/ 2147483647 w 328"/>
              <a:gd name="T5" fmla="*/ 0 h 174"/>
              <a:gd name="T6" fmla="*/ 2147483647 w 328"/>
              <a:gd name="T7" fmla="*/ 2147483647 h 174"/>
              <a:gd name="T8" fmla="*/ 2147483647 w 328"/>
              <a:gd name="T9" fmla="*/ 2147483647 h 174"/>
              <a:gd name="T10" fmla="*/ 2147483647 w 328"/>
              <a:gd name="T11" fmla="*/ 2147483647 h 174"/>
              <a:gd name="T12" fmla="*/ 0 w 328"/>
              <a:gd name="T13" fmla="*/ 2147483647 h 1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8"/>
              <a:gd name="T22" fmla="*/ 0 h 174"/>
              <a:gd name="T23" fmla="*/ 328 w 328"/>
              <a:gd name="T24" fmla="*/ 174 h 1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"/>
          <p:cNvSpPr>
            <a:spLocks noChangeShapeType="1"/>
          </p:cNvSpPr>
          <p:nvPr/>
        </p:nvSpPr>
        <p:spPr bwMode="auto">
          <a:xfrm flipV="1">
            <a:off x="6553200" y="2133600"/>
            <a:ext cx="1219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42" name="Line 4"/>
          <p:cNvSpPr>
            <a:spLocks noChangeShapeType="1"/>
          </p:cNvSpPr>
          <p:nvPr/>
        </p:nvSpPr>
        <p:spPr bwMode="auto">
          <a:xfrm>
            <a:off x="6629400" y="2286000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43" name="Freeform 6"/>
          <p:cNvSpPr>
            <a:spLocks/>
          </p:cNvSpPr>
          <p:nvPr/>
        </p:nvSpPr>
        <p:spPr bwMode="auto">
          <a:xfrm>
            <a:off x="7543800" y="2133600"/>
            <a:ext cx="249238" cy="407988"/>
          </a:xfrm>
          <a:custGeom>
            <a:avLst/>
            <a:gdLst>
              <a:gd name="T0" fmla="*/ 2147483647 w 157"/>
              <a:gd name="T1" fmla="*/ 2147483647 h 257"/>
              <a:gd name="T2" fmla="*/ 2147483647 w 157"/>
              <a:gd name="T3" fmla="*/ 2147483647 h 257"/>
              <a:gd name="T4" fmla="*/ 2147483647 w 157"/>
              <a:gd name="T5" fmla="*/ 2147483647 h 257"/>
              <a:gd name="T6" fmla="*/ 2147483647 w 157"/>
              <a:gd name="T7" fmla="*/ 2147483647 h 257"/>
              <a:gd name="T8" fmla="*/ 0 w 157"/>
              <a:gd name="T9" fmla="*/ 2147483647 h 257"/>
              <a:gd name="T10" fmla="*/ 2147483647 w 157"/>
              <a:gd name="T11" fmla="*/ 2147483647 h 257"/>
              <a:gd name="T12" fmla="*/ 2147483647 w 157"/>
              <a:gd name="T13" fmla="*/ 2147483647 h 2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7"/>
              <a:gd name="T22" fmla="*/ 0 h 257"/>
              <a:gd name="T23" fmla="*/ 157 w 157"/>
              <a:gd name="T24" fmla="*/ 257 h 2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7" h="257">
                <a:moveTo>
                  <a:pt x="21" y="13"/>
                </a:moveTo>
                <a:cubicBezTo>
                  <a:pt x="64" y="0"/>
                  <a:pt x="95" y="10"/>
                  <a:pt x="137" y="24"/>
                </a:cubicBezTo>
                <a:cubicBezTo>
                  <a:pt x="157" y="40"/>
                  <a:pt x="157" y="77"/>
                  <a:pt x="154" y="112"/>
                </a:cubicBezTo>
                <a:cubicBezTo>
                  <a:pt x="151" y="147"/>
                  <a:pt x="142" y="212"/>
                  <a:pt x="116" y="234"/>
                </a:cubicBezTo>
                <a:cubicBezTo>
                  <a:pt x="90" y="256"/>
                  <a:pt x="7" y="257"/>
                  <a:pt x="0" y="245"/>
                </a:cubicBezTo>
                <a:cubicBezTo>
                  <a:pt x="23" y="210"/>
                  <a:pt x="51" y="195"/>
                  <a:pt x="74" y="161"/>
                </a:cubicBezTo>
                <a:cubicBezTo>
                  <a:pt x="63" y="99"/>
                  <a:pt x="44" y="71"/>
                  <a:pt x="21" y="13"/>
                </a:cubicBezTo>
                <a:close/>
              </a:path>
            </a:pathLst>
          </a:custGeom>
          <a:solidFill>
            <a:schemeClr val="tx1">
              <a:alpha val="50195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3044" name="Picture 12" descr="news-item41-micro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8077200" y="152400"/>
            <a:ext cx="9350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945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2ACA0C32-DDF3-8944-A0E9-0C456290232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Accessing a Disk Page</a:t>
            </a:r>
          </a:p>
        </p:txBody>
      </p:sp>
      <p:sp>
        <p:nvSpPr>
          <p:cNvPr id="450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Time to access (read/write) a disk block: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.</a:t>
            </a:r>
          </a:p>
        </p:txBody>
      </p:sp>
      <p:pic>
        <p:nvPicPr>
          <p:cNvPr id="45065" name="Picture 12" descr="news-item41-micro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8077200" y="152400"/>
            <a:ext cx="9350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0438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84147CF-631C-EF48-9F5A-24A9DC6C575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Accessing a Disk Page</a:t>
            </a:r>
          </a:p>
        </p:txBody>
      </p:sp>
      <p:sp>
        <p:nvSpPr>
          <p:cNvPr id="471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Time to access (read/write) a disk block: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seek time: </a:t>
            </a:r>
            <a:r>
              <a:rPr lang="en-US">
                <a:latin typeface="Times New Roman" charset="0"/>
                <a:ea typeface="ＭＳ Ｐゴシック" charset="0"/>
              </a:rPr>
              <a:t>moving arms to position disk head on track</a:t>
            </a:r>
            <a:endParaRPr lang="en-US" sz="3200">
              <a:latin typeface="Times New Roman" charset="0"/>
              <a:ea typeface="ＭＳ Ｐゴシック" charset="0"/>
            </a:endParaRP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rotational delay: </a:t>
            </a:r>
            <a:r>
              <a:rPr lang="en-US">
                <a:latin typeface="Times New Roman" charset="0"/>
                <a:ea typeface="ＭＳ Ｐゴシック" charset="0"/>
              </a:rPr>
              <a:t>waiting for block to rotate under head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transfer time: </a:t>
            </a:r>
            <a:r>
              <a:rPr lang="en-US">
                <a:latin typeface="Times New Roman" charset="0"/>
                <a:ea typeface="ＭＳ Ｐゴシック" charset="0"/>
              </a:rPr>
              <a:t>actually moving data to/from disk surface</a:t>
            </a:r>
          </a:p>
        </p:txBody>
      </p:sp>
      <p:pic>
        <p:nvPicPr>
          <p:cNvPr id="47113" name="Picture 12" descr="news-item41-micro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8077200" y="152400"/>
            <a:ext cx="9350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17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6324600" cy="1020762"/>
          </a:xfrm>
        </p:spPr>
        <p:txBody>
          <a:bodyPr/>
          <a:lstStyle/>
          <a:p>
            <a:r>
              <a:rPr lang="en-US" dirty="0" smtClean="0"/>
              <a:t>Book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791200" cy="4754563"/>
          </a:xfrm>
        </p:spPr>
        <p:txBody>
          <a:bodyPr/>
          <a:lstStyle/>
          <a:p>
            <a:r>
              <a:rPr lang="en-US" dirty="0" smtClean="0"/>
              <a:t>Most of the material here has been obtained from the following Sources: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 &amp; G Resources (Web,…)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Rishe’s Semantic DB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Dr. </a:t>
            </a:r>
            <a:r>
              <a:rPr lang="en-US" sz="2800" dirty="0" err="1" smtClean="0"/>
              <a:t>Pavlo’s</a:t>
            </a:r>
            <a:r>
              <a:rPr lang="en-US" sz="2800" dirty="0" smtClean="0"/>
              <a:t> material (CMU)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publications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NoSQL</a:t>
            </a:r>
            <a:r>
              <a:rPr lang="en-US" sz="2800" dirty="0" smtClean="0"/>
              <a:t> 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Additional Resources will be announced. </a:t>
            </a:r>
          </a:p>
        </p:txBody>
      </p:sp>
      <p:pic>
        <p:nvPicPr>
          <p:cNvPr id="5" name="Picture 4" descr="Screenshot 2015-12-27 19.4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74" y="19220"/>
            <a:ext cx="2969034" cy="4117061"/>
          </a:xfrm>
          <a:prstGeom prst="rect">
            <a:avLst/>
          </a:prstGeom>
        </p:spPr>
      </p:pic>
      <p:pic>
        <p:nvPicPr>
          <p:cNvPr id="7" name="Picture 6" descr="Screenshot 2015-12-27 19.5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267200"/>
            <a:ext cx="1726387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138AD33-5A71-B348-8133-52FD6B47B01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40386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Seek Time</a:t>
            </a:r>
          </a:p>
        </p:txBody>
      </p:sp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1828800" y="26511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>
            <a:off x="1828800" y="554672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2057400" y="547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 flipH="1" flipV="1">
            <a:off x="1752600" y="5089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943600" y="547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 flipH="1" flipV="1">
            <a:off x="1752600" y="34131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609600" y="3260725"/>
            <a:ext cx="1357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3x to 20x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1447800" y="4937125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x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1905000" y="5699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1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5791200" y="56991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N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2971800" y="5867400"/>
            <a:ext cx="224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ahoma" charset="0"/>
              </a:rPr>
              <a:t>Cylinders Traveled</a:t>
            </a: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304800" y="3946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ahoma" charset="0"/>
              </a:rPr>
              <a:t>Time</a:t>
            </a:r>
          </a:p>
        </p:txBody>
      </p:sp>
      <p:sp>
        <p:nvSpPr>
          <p:cNvPr id="49170" name="Line 34"/>
          <p:cNvSpPr>
            <a:spLocks noChangeShapeType="1"/>
          </p:cNvSpPr>
          <p:nvPr/>
        </p:nvSpPr>
        <p:spPr bwMode="auto">
          <a:xfrm>
            <a:off x="6629400" y="45720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35"/>
          <p:cNvSpPr>
            <a:spLocks noChangeShapeType="1"/>
          </p:cNvSpPr>
          <p:nvPr/>
        </p:nvSpPr>
        <p:spPr bwMode="auto">
          <a:xfrm>
            <a:off x="6629400" y="10699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36"/>
          <p:cNvSpPr>
            <a:spLocks noChangeShapeType="1"/>
          </p:cNvSpPr>
          <p:nvPr/>
        </p:nvSpPr>
        <p:spPr bwMode="auto">
          <a:xfrm>
            <a:off x="6629400" y="232410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37"/>
          <p:cNvSpPr>
            <a:spLocks noChangeShapeType="1"/>
          </p:cNvSpPr>
          <p:nvPr/>
        </p:nvSpPr>
        <p:spPr bwMode="auto">
          <a:xfrm>
            <a:off x="6629400" y="1631950"/>
            <a:ext cx="0" cy="7302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38"/>
          <p:cNvSpPr>
            <a:spLocks noChangeShapeType="1"/>
          </p:cNvSpPr>
          <p:nvPr/>
        </p:nvSpPr>
        <p:spPr bwMode="auto">
          <a:xfrm flipV="1">
            <a:off x="6629400" y="457200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Freeform 39" descr="Light vertical"/>
          <p:cNvSpPr>
            <a:spLocks/>
          </p:cNvSpPr>
          <p:nvPr/>
        </p:nvSpPr>
        <p:spPr bwMode="auto">
          <a:xfrm>
            <a:off x="7413625" y="2286000"/>
            <a:ext cx="157163" cy="79375"/>
          </a:xfrm>
          <a:custGeom>
            <a:avLst/>
            <a:gdLst>
              <a:gd name="T0" fmla="*/ 0 w 99"/>
              <a:gd name="T1" fmla="*/ 2147483647 h 50"/>
              <a:gd name="T2" fmla="*/ 2147483647 w 99"/>
              <a:gd name="T3" fmla="*/ 2147483647 h 50"/>
              <a:gd name="T4" fmla="*/ 2147483647 w 99"/>
              <a:gd name="T5" fmla="*/ 0 h 50"/>
              <a:gd name="T6" fmla="*/ 0 w 99"/>
              <a:gd name="T7" fmla="*/ 0 h 50"/>
              <a:gd name="T8" fmla="*/ 0 w 99"/>
              <a:gd name="T9" fmla="*/ 2147483647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50"/>
              <a:gd name="T17" fmla="*/ 99 w 99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6" name="Freeform 40" descr="Light vertical"/>
          <p:cNvSpPr>
            <a:spLocks/>
          </p:cNvSpPr>
          <p:nvPr/>
        </p:nvSpPr>
        <p:spPr bwMode="auto">
          <a:xfrm>
            <a:off x="7413625" y="417513"/>
            <a:ext cx="157163" cy="68262"/>
          </a:xfrm>
          <a:custGeom>
            <a:avLst/>
            <a:gdLst>
              <a:gd name="T0" fmla="*/ 0 w 99"/>
              <a:gd name="T1" fmla="*/ 2147483647 h 43"/>
              <a:gd name="T2" fmla="*/ 2147483647 w 99"/>
              <a:gd name="T3" fmla="*/ 2147483647 h 43"/>
              <a:gd name="T4" fmla="*/ 2147483647 w 99"/>
              <a:gd name="T5" fmla="*/ 0 h 43"/>
              <a:gd name="T6" fmla="*/ 0 w 99"/>
              <a:gd name="T7" fmla="*/ 0 h 43"/>
              <a:gd name="T8" fmla="*/ 0 w 99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43"/>
              <a:gd name="T17" fmla="*/ 99 w 99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7" name="Freeform 41" descr="Light vertical"/>
          <p:cNvSpPr>
            <a:spLocks/>
          </p:cNvSpPr>
          <p:nvPr/>
        </p:nvSpPr>
        <p:spPr bwMode="auto">
          <a:xfrm>
            <a:off x="7413625" y="1044575"/>
            <a:ext cx="157163" cy="66675"/>
          </a:xfrm>
          <a:custGeom>
            <a:avLst/>
            <a:gdLst>
              <a:gd name="T0" fmla="*/ 0 w 99"/>
              <a:gd name="T1" fmla="*/ 2147483647 h 42"/>
              <a:gd name="T2" fmla="*/ 2147483647 w 99"/>
              <a:gd name="T3" fmla="*/ 2147483647 h 42"/>
              <a:gd name="T4" fmla="*/ 2147483647 w 99"/>
              <a:gd name="T5" fmla="*/ 0 h 42"/>
              <a:gd name="T6" fmla="*/ 0 w 99"/>
              <a:gd name="T7" fmla="*/ 0 h 42"/>
              <a:gd name="T8" fmla="*/ 0 w 99"/>
              <a:gd name="T9" fmla="*/ 214748364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42"/>
              <a:gd name="T17" fmla="*/ 99 w 99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pattFill prst="ltVert">
            <a:fgClr>
              <a:srgbClr val="FFFFFF"/>
            </a:fgClr>
            <a:bgClr>
              <a:srgbClr val="000000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9178" name="Group 43"/>
          <p:cNvGrpSpPr>
            <a:grpSpLocks/>
          </p:cNvGrpSpPr>
          <p:nvPr/>
        </p:nvGrpSpPr>
        <p:grpSpPr bwMode="auto">
          <a:xfrm>
            <a:off x="6934200" y="2595563"/>
            <a:ext cx="1476375" cy="519112"/>
            <a:chOff x="2798" y="2339"/>
            <a:chExt cx="930" cy="327"/>
          </a:xfrm>
        </p:grpSpPr>
        <p:sp>
          <p:nvSpPr>
            <p:cNvPr id="49191" name="Freeform 44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5"/>
                <a:gd name="T34" fmla="*/ 0 h 124"/>
                <a:gd name="T35" fmla="*/ 865 w 865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Rectangle 45"/>
            <p:cNvSpPr>
              <a:spLocks noChangeArrowheads="1"/>
            </p:cNvSpPr>
            <p:nvPr/>
          </p:nvSpPr>
          <p:spPr bwMode="auto">
            <a:xfrm>
              <a:off x="2798" y="2464"/>
              <a:ext cx="9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Arm movement</a:t>
              </a:r>
            </a:p>
          </p:txBody>
        </p:sp>
      </p:grpSp>
      <p:sp>
        <p:nvSpPr>
          <p:cNvPr id="49179" name="Oval 47"/>
          <p:cNvSpPr>
            <a:spLocks noChangeArrowheads="1"/>
          </p:cNvSpPr>
          <p:nvPr/>
        </p:nvSpPr>
        <p:spPr bwMode="auto">
          <a:xfrm>
            <a:off x="7239000" y="609600"/>
            <a:ext cx="1371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Oval 48"/>
          <p:cNvSpPr>
            <a:spLocks noChangeArrowheads="1"/>
          </p:cNvSpPr>
          <p:nvPr/>
        </p:nvSpPr>
        <p:spPr bwMode="auto">
          <a:xfrm>
            <a:off x="7239000" y="1600200"/>
            <a:ext cx="1371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Oval 49"/>
          <p:cNvSpPr>
            <a:spLocks noChangeArrowheads="1"/>
          </p:cNvSpPr>
          <p:nvPr/>
        </p:nvSpPr>
        <p:spPr bwMode="auto">
          <a:xfrm>
            <a:off x="7620000" y="1676400"/>
            <a:ext cx="6858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Oval 50"/>
          <p:cNvSpPr>
            <a:spLocks noChangeArrowheads="1"/>
          </p:cNvSpPr>
          <p:nvPr/>
        </p:nvSpPr>
        <p:spPr bwMode="auto">
          <a:xfrm>
            <a:off x="7620000" y="685800"/>
            <a:ext cx="685800" cy="152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51"/>
          <p:cNvSpPr>
            <a:spLocks noChangeShapeType="1"/>
          </p:cNvSpPr>
          <p:nvPr/>
        </p:nvSpPr>
        <p:spPr bwMode="auto">
          <a:xfrm>
            <a:off x="8001000" y="228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56"/>
          <p:cNvSpPr txBox="1">
            <a:spLocks noChangeArrowheads="1"/>
          </p:cNvSpPr>
          <p:nvPr/>
        </p:nvSpPr>
        <p:spPr bwMode="auto">
          <a:xfrm rot="5400000">
            <a:off x="8500268" y="948532"/>
            <a:ext cx="557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>
                <a:solidFill>
                  <a:schemeClr val="tx1"/>
                </a:solidFill>
                <a:latin typeface="Tahoma" charset="0"/>
              </a:rPr>
              <a:t>…</a:t>
            </a:r>
          </a:p>
        </p:txBody>
      </p:sp>
      <p:sp>
        <p:nvSpPr>
          <p:cNvPr id="49185" name="Text Box 57"/>
          <p:cNvSpPr txBox="1">
            <a:spLocks noChangeArrowheads="1"/>
          </p:cNvSpPr>
          <p:nvPr/>
        </p:nvSpPr>
        <p:spPr bwMode="auto">
          <a:xfrm>
            <a:off x="5257800" y="2667000"/>
            <a:ext cx="59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/>
              <a:t>A?</a:t>
            </a:r>
            <a:endParaRPr lang="en-US"/>
          </a:p>
        </p:txBody>
      </p:sp>
      <p:sp>
        <p:nvSpPr>
          <p:cNvPr id="49186" name="Line 59"/>
          <p:cNvSpPr>
            <a:spLocks noChangeShapeType="1"/>
          </p:cNvSpPr>
          <p:nvPr/>
        </p:nvSpPr>
        <p:spPr bwMode="auto">
          <a:xfrm flipV="1">
            <a:off x="2209800" y="3429000"/>
            <a:ext cx="35052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60"/>
          <p:cNvSpPr>
            <a:spLocks/>
          </p:cNvSpPr>
          <p:nvPr/>
        </p:nvSpPr>
        <p:spPr bwMode="auto">
          <a:xfrm>
            <a:off x="2362200" y="3733800"/>
            <a:ext cx="3429000" cy="1371600"/>
          </a:xfrm>
          <a:custGeom>
            <a:avLst/>
            <a:gdLst>
              <a:gd name="T0" fmla="*/ 0 w 2160"/>
              <a:gd name="T1" fmla="*/ 2147483647 h 864"/>
              <a:gd name="T2" fmla="*/ 2147483647 w 2160"/>
              <a:gd name="T3" fmla="*/ 2147483647 h 864"/>
              <a:gd name="T4" fmla="*/ 2147483647 w 2160"/>
              <a:gd name="T5" fmla="*/ 0 h 864"/>
              <a:gd name="T6" fmla="*/ 0 60000 65536"/>
              <a:gd name="T7" fmla="*/ 0 60000 65536"/>
              <a:gd name="T8" fmla="*/ 0 60000 65536"/>
              <a:gd name="T9" fmla="*/ 0 w 2160"/>
              <a:gd name="T10" fmla="*/ 0 h 864"/>
              <a:gd name="T11" fmla="*/ 2160 w 216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864">
                <a:moveTo>
                  <a:pt x="0" y="864"/>
                </a:moveTo>
                <a:cubicBezTo>
                  <a:pt x="516" y="864"/>
                  <a:pt x="1032" y="864"/>
                  <a:pt x="1392" y="720"/>
                </a:cubicBezTo>
                <a:cubicBezTo>
                  <a:pt x="1752" y="576"/>
                  <a:pt x="1956" y="288"/>
                  <a:pt x="216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Freeform 61"/>
          <p:cNvSpPr>
            <a:spLocks/>
          </p:cNvSpPr>
          <p:nvPr/>
        </p:nvSpPr>
        <p:spPr bwMode="auto">
          <a:xfrm>
            <a:off x="2286000" y="3048000"/>
            <a:ext cx="2819400" cy="1752600"/>
          </a:xfrm>
          <a:custGeom>
            <a:avLst/>
            <a:gdLst>
              <a:gd name="T0" fmla="*/ 0 w 1776"/>
              <a:gd name="T1" fmla="*/ 2147483647 h 1104"/>
              <a:gd name="T2" fmla="*/ 2147483647 w 1776"/>
              <a:gd name="T3" fmla="*/ 2147483647 h 1104"/>
              <a:gd name="T4" fmla="*/ 2147483647 w 1776"/>
              <a:gd name="T5" fmla="*/ 0 h 1104"/>
              <a:gd name="T6" fmla="*/ 0 60000 65536"/>
              <a:gd name="T7" fmla="*/ 0 60000 65536"/>
              <a:gd name="T8" fmla="*/ 0 60000 65536"/>
              <a:gd name="T9" fmla="*/ 0 w 1776"/>
              <a:gd name="T10" fmla="*/ 0 h 1104"/>
              <a:gd name="T11" fmla="*/ 1776 w 1776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104">
                <a:moveTo>
                  <a:pt x="0" y="1104"/>
                </a:moveTo>
                <a:cubicBezTo>
                  <a:pt x="92" y="764"/>
                  <a:pt x="184" y="424"/>
                  <a:pt x="480" y="240"/>
                </a:cubicBezTo>
                <a:cubicBezTo>
                  <a:pt x="776" y="56"/>
                  <a:pt x="1276" y="28"/>
                  <a:pt x="177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Text Box 62"/>
          <p:cNvSpPr txBox="1">
            <a:spLocks noChangeArrowheads="1"/>
          </p:cNvSpPr>
          <p:nvPr/>
        </p:nvSpPr>
        <p:spPr bwMode="auto">
          <a:xfrm>
            <a:off x="5830888" y="2986088"/>
            <a:ext cx="57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/>
              <a:t>B?</a:t>
            </a:r>
            <a:endParaRPr lang="en-US"/>
          </a:p>
        </p:txBody>
      </p:sp>
      <p:sp>
        <p:nvSpPr>
          <p:cNvPr id="49190" name="Text Box 63"/>
          <p:cNvSpPr txBox="1">
            <a:spLocks noChangeArrowheads="1"/>
          </p:cNvSpPr>
          <p:nvPr/>
        </p:nvSpPr>
        <p:spPr bwMode="auto">
          <a:xfrm>
            <a:off x="5983288" y="3595688"/>
            <a:ext cx="57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C3708B5-7953-CA48-88EF-2E61E870042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40386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Seek Time</a:t>
            </a:r>
          </a:p>
        </p:txBody>
      </p:sp>
      <p:sp>
        <p:nvSpPr>
          <p:cNvPr id="50182" name="Line 1027"/>
          <p:cNvSpPr>
            <a:spLocks noChangeShapeType="1"/>
          </p:cNvSpPr>
          <p:nvPr/>
        </p:nvSpPr>
        <p:spPr bwMode="auto">
          <a:xfrm>
            <a:off x="1828800" y="26511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1028"/>
          <p:cNvSpPr>
            <a:spLocks noChangeShapeType="1"/>
          </p:cNvSpPr>
          <p:nvPr/>
        </p:nvSpPr>
        <p:spPr bwMode="auto">
          <a:xfrm>
            <a:off x="1828800" y="5546725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Arc 1029"/>
          <p:cNvSpPr>
            <a:spLocks/>
          </p:cNvSpPr>
          <p:nvPr/>
        </p:nvSpPr>
        <p:spPr bwMode="auto">
          <a:xfrm flipH="1">
            <a:off x="2057400" y="3413125"/>
            <a:ext cx="3886200" cy="1676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1030"/>
          <p:cNvSpPr>
            <a:spLocks noChangeShapeType="1"/>
          </p:cNvSpPr>
          <p:nvPr/>
        </p:nvSpPr>
        <p:spPr bwMode="auto">
          <a:xfrm>
            <a:off x="2057400" y="547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31"/>
          <p:cNvSpPr>
            <a:spLocks noChangeShapeType="1"/>
          </p:cNvSpPr>
          <p:nvPr/>
        </p:nvSpPr>
        <p:spPr bwMode="auto">
          <a:xfrm flipH="1" flipV="1">
            <a:off x="1752600" y="5089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1032"/>
          <p:cNvSpPr>
            <a:spLocks noChangeShapeType="1"/>
          </p:cNvSpPr>
          <p:nvPr/>
        </p:nvSpPr>
        <p:spPr bwMode="auto">
          <a:xfrm>
            <a:off x="5943600" y="547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33"/>
          <p:cNvSpPr>
            <a:spLocks noChangeShapeType="1"/>
          </p:cNvSpPr>
          <p:nvPr/>
        </p:nvSpPr>
        <p:spPr bwMode="auto">
          <a:xfrm flipH="1" flipV="1">
            <a:off x="1752600" y="34131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034"/>
          <p:cNvSpPr txBox="1">
            <a:spLocks noChangeArrowheads="1"/>
          </p:cNvSpPr>
          <p:nvPr/>
        </p:nvSpPr>
        <p:spPr bwMode="auto">
          <a:xfrm>
            <a:off x="609600" y="3260725"/>
            <a:ext cx="1357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3x to 20x</a:t>
            </a:r>
          </a:p>
        </p:txBody>
      </p:sp>
      <p:sp>
        <p:nvSpPr>
          <p:cNvPr id="50190" name="Text Box 1035"/>
          <p:cNvSpPr txBox="1">
            <a:spLocks noChangeArrowheads="1"/>
          </p:cNvSpPr>
          <p:nvPr/>
        </p:nvSpPr>
        <p:spPr bwMode="auto">
          <a:xfrm>
            <a:off x="1447800" y="4937125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x</a:t>
            </a:r>
          </a:p>
        </p:txBody>
      </p:sp>
      <p:sp>
        <p:nvSpPr>
          <p:cNvPr id="50191" name="Text Box 1036"/>
          <p:cNvSpPr txBox="1">
            <a:spLocks noChangeArrowheads="1"/>
          </p:cNvSpPr>
          <p:nvPr/>
        </p:nvSpPr>
        <p:spPr bwMode="auto">
          <a:xfrm>
            <a:off x="1905000" y="5699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1</a:t>
            </a:r>
          </a:p>
        </p:txBody>
      </p:sp>
      <p:sp>
        <p:nvSpPr>
          <p:cNvPr id="50192" name="Text Box 1037"/>
          <p:cNvSpPr txBox="1">
            <a:spLocks noChangeArrowheads="1"/>
          </p:cNvSpPr>
          <p:nvPr/>
        </p:nvSpPr>
        <p:spPr bwMode="auto">
          <a:xfrm>
            <a:off x="5791200" y="56991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solidFill>
                  <a:schemeClr val="tx1"/>
                </a:solidFill>
                <a:latin typeface="Tahoma" charset="0"/>
              </a:rPr>
              <a:t>N</a:t>
            </a:r>
          </a:p>
        </p:txBody>
      </p:sp>
      <p:sp>
        <p:nvSpPr>
          <p:cNvPr id="50193" name="Text Box 1038"/>
          <p:cNvSpPr txBox="1">
            <a:spLocks noChangeArrowheads="1"/>
          </p:cNvSpPr>
          <p:nvPr/>
        </p:nvSpPr>
        <p:spPr bwMode="auto">
          <a:xfrm>
            <a:off x="2971800" y="5867400"/>
            <a:ext cx="224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ahoma" charset="0"/>
              </a:rPr>
              <a:t>Cylinders Traveled</a:t>
            </a:r>
          </a:p>
        </p:txBody>
      </p:sp>
      <p:sp>
        <p:nvSpPr>
          <p:cNvPr id="50194" name="Text Box 1039"/>
          <p:cNvSpPr txBox="1">
            <a:spLocks noChangeArrowheads="1"/>
          </p:cNvSpPr>
          <p:nvPr/>
        </p:nvSpPr>
        <p:spPr bwMode="auto">
          <a:xfrm>
            <a:off x="304800" y="3946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tx1"/>
                </a:solidFill>
                <a:latin typeface="Tahoma" charset="0"/>
              </a:rPr>
              <a:t>Time</a:t>
            </a:r>
          </a:p>
        </p:txBody>
      </p:sp>
      <p:grpSp>
        <p:nvGrpSpPr>
          <p:cNvPr id="50195" name="Group 1048"/>
          <p:cNvGrpSpPr>
            <a:grpSpLocks/>
          </p:cNvGrpSpPr>
          <p:nvPr/>
        </p:nvGrpSpPr>
        <p:grpSpPr bwMode="auto">
          <a:xfrm>
            <a:off x="6934200" y="2595563"/>
            <a:ext cx="1476375" cy="519112"/>
            <a:chOff x="2798" y="2339"/>
            <a:chExt cx="930" cy="327"/>
          </a:xfrm>
        </p:grpSpPr>
        <p:sp>
          <p:nvSpPr>
            <p:cNvPr id="50211" name="Freeform 1049"/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5"/>
                <a:gd name="T34" fmla="*/ 0 h 124"/>
                <a:gd name="T35" fmla="*/ 865 w 865"/>
                <a:gd name="T36" fmla="*/ 124 h 1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Rectangle 1050"/>
            <p:cNvSpPr>
              <a:spLocks noChangeArrowheads="1"/>
            </p:cNvSpPr>
            <p:nvPr/>
          </p:nvSpPr>
          <p:spPr bwMode="auto">
            <a:xfrm>
              <a:off x="2798" y="2464"/>
              <a:ext cx="93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Arm movement</a:t>
              </a:r>
            </a:p>
          </p:txBody>
        </p:sp>
      </p:grpSp>
      <p:grpSp>
        <p:nvGrpSpPr>
          <p:cNvPr id="50196" name="Group 35"/>
          <p:cNvGrpSpPr>
            <a:grpSpLocks/>
          </p:cNvGrpSpPr>
          <p:nvPr/>
        </p:nvGrpSpPr>
        <p:grpSpPr bwMode="auto">
          <a:xfrm>
            <a:off x="6629400" y="228600"/>
            <a:ext cx="2470150" cy="2136775"/>
            <a:chOff x="6629400" y="228600"/>
            <a:chExt cx="2470150" cy="2136775"/>
          </a:xfrm>
        </p:grpSpPr>
        <p:sp>
          <p:nvSpPr>
            <p:cNvPr id="50197" name="Line 1040"/>
            <p:cNvSpPr>
              <a:spLocks noChangeShapeType="1"/>
            </p:cNvSpPr>
            <p:nvPr/>
          </p:nvSpPr>
          <p:spPr bwMode="auto">
            <a:xfrm>
              <a:off x="6629400" y="457200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1041"/>
            <p:cNvSpPr>
              <a:spLocks noChangeShapeType="1"/>
            </p:cNvSpPr>
            <p:nvPr/>
          </p:nvSpPr>
          <p:spPr bwMode="auto">
            <a:xfrm>
              <a:off x="6629400" y="1069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1042"/>
            <p:cNvSpPr>
              <a:spLocks noChangeShapeType="1"/>
            </p:cNvSpPr>
            <p:nvPr/>
          </p:nvSpPr>
          <p:spPr bwMode="auto">
            <a:xfrm>
              <a:off x="6629400" y="2324100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1043"/>
            <p:cNvSpPr>
              <a:spLocks noChangeShapeType="1"/>
            </p:cNvSpPr>
            <p:nvPr/>
          </p:nvSpPr>
          <p:spPr bwMode="auto">
            <a:xfrm>
              <a:off x="6629400" y="1631950"/>
              <a:ext cx="0" cy="7302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1044"/>
            <p:cNvSpPr>
              <a:spLocks noChangeShapeType="1"/>
            </p:cNvSpPr>
            <p:nvPr/>
          </p:nvSpPr>
          <p:spPr bwMode="auto">
            <a:xfrm flipV="1">
              <a:off x="6629400" y="457200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Freeform 1045" descr="Light vertical"/>
            <p:cNvSpPr>
              <a:spLocks/>
            </p:cNvSpPr>
            <p:nvPr/>
          </p:nvSpPr>
          <p:spPr bwMode="auto">
            <a:xfrm>
              <a:off x="7413625" y="2286000"/>
              <a:ext cx="157163" cy="79375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Freeform 1046" descr="Light vertical"/>
            <p:cNvSpPr>
              <a:spLocks/>
            </p:cNvSpPr>
            <p:nvPr/>
          </p:nvSpPr>
          <p:spPr bwMode="auto">
            <a:xfrm>
              <a:off x="7413625" y="417513"/>
              <a:ext cx="157163" cy="68262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Freeform 1047" descr="Light vertical"/>
            <p:cNvSpPr>
              <a:spLocks/>
            </p:cNvSpPr>
            <p:nvPr/>
          </p:nvSpPr>
          <p:spPr bwMode="auto">
            <a:xfrm>
              <a:off x="7413625" y="1044575"/>
              <a:ext cx="157163" cy="66675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Oval 1051"/>
            <p:cNvSpPr>
              <a:spLocks noChangeArrowheads="1"/>
            </p:cNvSpPr>
            <p:nvPr/>
          </p:nvSpPr>
          <p:spPr bwMode="auto">
            <a:xfrm>
              <a:off x="7239000" y="609600"/>
              <a:ext cx="1371600" cy="304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6" name="Oval 1052"/>
            <p:cNvSpPr>
              <a:spLocks noChangeArrowheads="1"/>
            </p:cNvSpPr>
            <p:nvPr/>
          </p:nvSpPr>
          <p:spPr bwMode="auto">
            <a:xfrm>
              <a:off x="7239000" y="1600200"/>
              <a:ext cx="1371600" cy="304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Oval 1053"/>
            <p:cNvSpPr>
              <a:spLocks noChangeArrowheads="1"/>
            </p:cNvSpPr>
            <p:nvPr/>
          </p:nvSpPr>
          <p:spPr bwMode="auto">
            <a:xfrm>
              <a:off x="7620000" y="1676400"/>
              <a:ext cx="685800" cy="152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Oval 1054"/>
            <p:cNvSpPr>
              <a:spLocks noChangeArrowheads="1"/>
            </p:cNvSpPr>
            <p:nvPr/>
          </p:nvSpPr>
          <p:spPr bwMode="auto">
            <a:xfrm>
              <a:off x="7620000" y="685800"/>
              <a:ext cx="685800" cy="152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9" name="Line 1055"/>
            <p:cNvSpPr>
              <a:spLocks noChangeShapeType="1"/>
            </p:cNvSpPr>
            <p:nvPr/>
          </p:nvSpPr>
          <p:spPr bwMode="auto">
            <a:xfrm>
              <a:off x="8001000" y="228600"/>
              <a:ext cx="0" cy="205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1056"/>
            <p:cNvSpPr txBox="1">
              <a:spLocks noChangeArrowheads="1"/>
            </p:cNvSpPr>
            <p:nvPr/>
          </p:nvSpPr>
          <p:spPr bwMode="auto">
            <a:xfrm rot="5400000">
              <a:off x="8500268" y="948532"/>
              <a:ext cx="55721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600">
                  <a:solidFill>
                    <a:schemeClr val="tx1"/>
                  </a:solidFill>
                  <a:latin typeface="Tahoma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20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27F17485-F0BC-3549-956E-01569F2C396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352800" y="2057400"/>
            <a:ext cx="2667000" cy="2667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3657600" y="2362200"/>
            <a:ext cx="2057400" cy="2057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4724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4724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5715000" y="34290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3352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 flipV="1">
            <a:off x="5410200" y="2438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V="1">
            <a:off x="3810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54864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>
            <a:off x="3810000" y="2362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4"/>
          <p:cNvSpPr>
            <a:spLocks noChangeArrowheads="1"/>
          </p:cNvSpPr>
          <p:nvPr/>
        </p:nvSpPr>
        <p:spPr bwMode="auto">
          <a:xfrm flipH="1">
            <a:off x="3962400" y="2971800"/>
            <a:ext cx="1371600" cy="685800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 flipV="1">
            <a:off x="2971800" y="38862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 flipH="1" flipV="1">
            <a:off x="5334000" y="45720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Text Box 17"/>
          <p:cNvSpPr txBox="1">
            <a:spLocks noChangeArrowheads="1"/>
          </p:cNvSpPr>
          <p:nvPr/>
        </p:nvSpPr>
        <p:spPr bwMode="auto">
          <a:xfrm>
            <a:off x="1371600" y="3886200"/>
            <a:ext cx="161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chemeClr val="tx1"/>
                </a:solidFill>
                <a:latin typeface="Tahoma" charset="0"/>
              </a:rPr>
              <a:t>Head Here</a:t>
            </a: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4953000" y="5029200"/>
            <a:ext cx="190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chemeClr val="tx1"/>
                </a:solidFill>
                <a:latin typeface="Tahoma" charset="0"/>
              </a:rPr>
              <a:t>Block I Want</a:t>
            </a:r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Rotational Delay</a:t>
            </a:r>
          </a:p>
        </p:txBody>
      </p:sp>
    </p:spTree>
    <p:extLst>
      <p:ext uri="{BB962C8B-B14F-4D97-AF65-F5344CB8AC3E}">
        <p14:creationId xmlns:p14="http://schemas.microsoft.com/office/powerpoint/2010/main" val="10639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EF630D0-B69D-D64A-84FA-86291B97F03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Accessing a Disk Page</a:t>
            </a:r>
          </a:p>
        </p:txBody>
      </p:sp>
      <p:sp>
        <p:nvSpPr>
          <p:cNvPr id="522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Relative times?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seek time: 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rotational delay: 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transfer time: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713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7585712-9BC7-9F46-9D8B-A0601B3A514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7" name="Rectangle 307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307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3076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Accessing a Disk Page</a:t>
            </a:r>
          </a:p>
        </p:txBody>
      </p:sp>
      <p:sp>
        <p:nvSpPr>
          <p:cNvPr id="54280" name="Rectangle 3077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Relative times?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seek time: </a:t>
            </a:r>
            <a:r>
              <a:rPr lang="en-US">
                <a:latin typeface="Times New Roman" charset="0"/>
                <a:ea typeface="ＭＳ Ｐゴシック" charset="0"/>
              </a:rPr>
              <a:t>about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1 to 20msec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rotational delay: </a:t>
            </a:r>
            <a:r>
              <a:rPr lang="en-US">
                <a:latin typeface="Times New Roman" charset="0"/>
                <a:ea typeface="ＭＳ Ｐゴシック" charset="0"/>
              </a:rPr>
              <a:t>0 to 10msec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transfer time: </a:t>
            </a:r>
            <a:r>
              <a:rPr lang="en-US">
                <a:latin typeface="Times New Roman" charset="0"/>
                <a:ea typeface="ＭＳ Ｐゴシック" charset="0"/>
              </a:rPr>
              <a:t>&lt; 1msec per 4KB page</a:t>
            </a:r>
          </a:p>
        </p:txBody>
      </p:sp>
      <p:sp>
        <p:nvSpPr>
          <p:cNvPr id="54281" name="Rectangle 3084"/>
          <p:cNvSpPr>
            <a:spLocks noChangeArrowheads="1"/>
          </p:cNvSpPr>
          <p:nvPr/>
        </p:nvSpPr>
        <p:spPr bwMode="auto">
          <a:xfrm>
            <a:off x="7239000" y="5334000"/>
            <a:ext cx="914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800" b="1">
                <a:solidFill>
                  <a:schemeClr val="bg1"/>
                </a:solidFill>
                <a:latin typeface="Arial" charset="0"/>
              </a:rPr>
              <a:t>Transfer</a:t>
            </a:r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  <p:grpSp>
        <p:nvGrpSpPr>
          <p:cNvPr id="54282" name="Group 3087"/>
          <p:cNvGrpSpPr>
            <a:grpSpLocks/>
          </p:cNvGrpSpPr>
          <p:nvPr/>
        </p:nvGrpSpPr>
        <p:grpSpPr bwMode="auto">
          <a:xfrm>
            <a:off x="7696200" y="1447800"/>
            <a:ext cx="1016000" cy="2663825"/>
            <a:chOff x="4848" y="912"/>
            <a:chExt cx="640" cy="1678"/>
          </a:xfrm>
        </p:grpSpPr>
        <p:sp>
          <p:nvSpPr>
            <p:cNvPr id="54283" name="Rectangle 3080"/>
            <p:cNvSpPr>
              <a:spLocks noChangeArrowheads="1"/>
            </p:cNvSpPr>
            <p:nvPr/>
          </p:nvSpPr>
          <p:spPr bwMode="auto">
            <a:xfrm>
              <a:off x="4848" y="1728"/>
              <a:ext cx="640" cy="576"/>
            </a:xfrm>
            <a:prstGeom prst="rect">
              <a:avLst/>
            </a:prstGeom>
            <a:solidFill>
              <a:srgbClr val="4C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54284" name="Rectangle 3079"/>
            <p:cNvSpPr>
              <a:spLocks noChangeArrowheads="1"/>
            </p:cNvSpPr>
            <p:nvPr/>
          </p:nvSpPr>
          <p:spPr bwMode="auto">
            <a:xfrm>
              <a:off x="4848" y="912"/>
              <a:ext cx="640" cy="852"/>
            </a:xfrm>
            <a:prstGeom prst="rect">
              <a:avLst/>
            </a:prstGeom>
            <a:solidFill>
              <a:srgbClr val="A6FF4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Rectangle 3081"/>
            <p:cNvSpPr>
              <a:spLocks noChangeArrowheads="1"/>
            </p:cNvSpPr>
            <p:nvPr/>
          </p:nvSpPr>
          <p:spPr bwMode="auto">
            <a:xfrm>
              <a:off x="4848" y="2304"/>
              <a:ext cx="640" cy="286"/>
            </a:xfrm>
            <a:prstGeom prst="rect">
              <a:avLst/>
            </a:prstGeom>
            <a:solidFill>
              <a:srgbClr val="0066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Rectangle 3082"/>
            <p:cNvSpPr>
              <a:spLocks noChangeArrowheads="1"/>
            </p:cNvSpPr>
            <p:nvPr/>
          </p:nvSpPr>
          <p:spPr bwMode="auto">
            <a:xfrm>
              <a:off x="4992" y="1248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Seek</a:t>
              </a:r>
              <a:endParaRPr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4287" name="Rectangle 3083"/>
            <p:cNvSpPr>
              <a:spLocks noChangeArrowheads="1"/>
            </p:cNvSpPr>
            <p:nvPr/>
          </p:nvSpPr>
          <p:spPr bwMode="auto">
            <a:xfrm>
              <a:off x="4944" y="1987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800" b="1">
                  <a:solidFill>
                    <a:schemeClr val="bg1"/>
                  </a:solidFill>
                  <a:latin typeface="Arial" charset="0"/>
                </a:rPr>
                <a:t>Rotate</a:t>
              </a:r>
              <a:endParaRPr 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4288" name="Text Box 3086"/>
            <p:cNvSpPr txBox="1">
              <a:spLocks noChangeArrowheads="1"/>
            </p:cNvSpPr>
            <p:nvPr/>
          </p:nvSpPr>
          <p:spPr bwMode="auto">
            <a:xfrm>
              <a:off x="4848" y="235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bg1"/>
                  </a:solidFill>
                </a:rPr>
                <a:t>transfer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8823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4000">
                <a:latin typeface="Times New Roman" charset="0"/>
              </a:rPr>
              <a:t>Seek time &amp; rotational delay dominate</a:t>
            </a:r>
          </a:p>
        </p:txBody>
      </p:sp>
      <p:sp>
        <p:nvSpPr>
          <p:cNvPr id="56328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Key to lower I/O cost:                                                         </a:t>
            </a:r>
            <a:r>
              <a:rPr lang="en-US">
                <a:solidFill>
                  <a:srgbClr val="CF0E30"/>
                </a:solidFill>
                <a:latin typeface="Times New Roman" charset="0"/>
              </a:rPr>
              <a:t>reduce seek/rotation delays!                                              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Also note: For shared disks, much time spent waiting in queue for access to arm/controller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5632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902CA3A4-D832-F443-A364-9CF6E5C94AD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29" name="Group 13"/>
          <p:cNvGrpSpPr>
            <a:grpSpLocks/>
          </p:cNvGrpSpPr>
          <p:nvPr/>
        </p:nvGrpSpPr>
        <p:grpSpPr bwMode="auto">
          <a:xfrm>
            <a:off x="7696200" y="1447800"/>
            <a:ext cx="1016000" cy="2663825"/>
            <a:chOff x="4848" y="912"/>
            <a:chExt cx="640" cy="1678"/>
          </a:xfrm>
        </p:grpSpPr>
        <p:sp>
          <p:nvSpPr>
            <p:cNvPr id="56330" name="Rectangle 14"/>
            <p:cNvSpPr>
              <a:spLocks noChangeArrowheads="1"/>
            </p:cNvSpPr>
            <p:nvPr/>
          </p:nvSpPr>
          <p:spPr bwMode="auto">
            <a:xfrm>
              <a:off x="4848" y="1728"/>
              <a:ext cx="640" cy="576"/>
            </a:xfrm>
            <a:prstGeom prst="rect">
              <a:avLst/>
            </a:prstGeom>
            <a:solidFill>
              <a:srgbClr val="4C9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56331" name="Rectangle 15"/>
            <p:cNvSpPr>
              <a:spLocks noChangeArrowheads="1"/>
            </p:cNvSpPr>
            <p:nvPr/>
          </p:nvSpPr>
          <p:spPr bwMode="auto">
            <a:xfrm>
              <a:off x="4848" y="912"/>
              <a:ext cx="640" cy="852"/>
            </a:xfrm>
            <a:prstGeom prst="rect">
              <a:avLst/>
            </a:prstGeom>
            <a:solidFill>
              <a:srgbClr val="A6FF4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Rectangle 16"/>
            <p:cNvSpPr>
              <a:spLocks noChangeArrowheads="1"/>
            </p:cNvSpPr>
            <p:nvPr/>
          </p:nvSpPr>
          <p:spPr bwMode="auto">
            <a:xfrm>
              <a:off x="4848" y="2304"/>
              <a:ext cx="640" cy="286"/>
            </a:xfrm>
            <a:prstGeom prst="rect">
              <a:avLst/>
            </a:prstGeom>
            <a:solidFill>
              <a:srgbClr val="0066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Rectangle 17"/>
            <p:cNvSpPr>
              <a:spLocks noChangeArrowheads="1"/>
            </p:cNvSpPr>
            <p:nvPr/>
          </p:nvSpPr>
          <p:spPr bwMode="auto">
            <a:xfrm>
              <a:off x="4992" y="1248"/>
              <a:ext cx="3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Seek</a:t>
              </a:r>
              <a:endParaRPr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56334" name="Rectangle 18"/>
            <p:cNvSpPr>
              <a:spLocks noChangeArrowheads="1"/>
            </p:cNvSpPr>
            <p:nvPr/>
          </p:nvSpPr>
          <p:spPr bwMode="auto">
            <a:xfrm>
              <a:off x="4944" y="1987"/>
              <a:ext cx="4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1800" b="1">
                  <a:solidFill>
                    <a:schemeClr val="bg1"/>
                  </a:solidFill>
                  <a:latin typeface="Arial" charset="0"/>
                </a:rPr>
                <a:t>Rotate</a:t>
              </a:r>
              <a:endParaRPr lang="en-US" sz="24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56335" name="Text Box 19"/>
            <p:cNvSpPr txBox="1">
              <a:spLocks noChangeArrowheads="1"/>
            </p:cNvSpPr>
            <p:nvPr/>
          </p:nvSpPr>
          <p:spPr bwMode="auto">
            <a:xfrm>
              <a:off x="4848" y="235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bg1"/>
                  </a:solidFill>
                </a:rPr>
                <a:t>transfer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7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610E68A-D345-3B42-861D-9E5C56BA9B5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Arranging Pages on Disk</a:t>
            </a:r>
          </a:p>
        </p:txBody>
      </p:sp>
      <p:sp>
        <p:nvSpPr>
          <p:cNvPr id="583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038600"/>
          </a:xfrm>
          <a:noFill/>
        </p:spPr>
        <p:txBody>
          <a:bodyPr lIns="92075" tIns="46038" rIns="92075" bIns="46038"/>
          <a:lstStyle/>
          <a:p>
            <a:r>
              <a:rPr lang="ja-JP" altLang="en-US">
                <a:solidFill>
                  <a:schemeClr val="accent2"/>
                </a:solidFill>
                <a:latin typeface="Times New Roman" charset="0"/>
              </a:rPr>
              <a:t>“</a:t>
            </a:r>
            <a:r>
              <a:rPr lang="en-US" altLang="ja-JP" i="1">
                <a:solidFill>
                  <a:schemeClr val="accent2"/>
                </a:solidFill>
                <a:latin typeface="Times New Roman" charset="0"/>
              </a:rPr>
              <a:t>Next</a:t>
            </a:r>
            <a:r>
              <a:rPr lang="ja-JP" altLang="en-US">
                <a:solidFill>
                  <a:schemeClr val="accent2"/>
                </a:solidFill>
                <a:latin typeface="Times New Roman" charset="0"/>
              </a:rPr>
              <a:t>”</a:t>
            </a:r>
            <a:r>
              <a:rPr lang="en-US" altLang="ja-JP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ja-JP">
                <a:latin typeface="Times New Roman" charset="0"/>
              </a:rPr>
              <a:t>block concept:  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blocks on same track, followed by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blocks on same cylinder, followed by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blocks on adjacent cylinder</a:t>
            </a:r>
          </a:p>
          <a:p>
            <a:r>
              <a:rPr lang="en-US">
                <a:latin typeface="Times New Roman" charset="0"/>
              </a:rPr>
              <a:t>Accesing </a:t>
            </a:r>
            <a:r>
              <a:rPr lang="ja-JP" altLang="en-US">
                <a:latin typeface="Times New Roman" charset="0"/>
              </a:rPr>
              <a:t>‘</a:t>
            </a:r>
            <a:r>
              <a:rPr lang="en-US" altLang="ja-JP">
                <a:latin typeface="Times New Roman" charset="0"/>
              </a:rPr>
              <a:t>next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 block is cheap</a:t>
            </a:r>
          </a:p>
          <a:p>
            <a:r>
              <a:rPr lang="en-US">
                <a:latin typeface="Times New Roman" charset="0"/>
              </a:rPr>
              <a:t>An important optimization: </a:t>
            </a:r>
            <a:r>
              <a:rPr lang="en-US" u="sng">
                <a:latin typeface="Times New Roman" charset="0"/>
              </a:rPr>
              <a:t>pre-fetching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See R&amp;G page 323</a:t>
            </a:r>
          </a:p>
        </p:txBody>
      </p:sp>
      <p:sp>
        <p:nvSpPr>
          <p:cNvPr id="58377" name="Curved Left Arrow 8"/>
          <p:cNvSpPr>
            <a:spLocks noChangeArrowheads="1"/>
          </p:cNvSpPr>
          <p:nvPr/>
        </p:nvSpPr>
        <p:spPr bwMode="auto">
          <a:xfrm>
            <a:off x="7162800" y="2438400"/>
            <a:ext cx="304800" cy="609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8" name="TextBox 9"/>
          <p:cNvSpPr txBox="1">
            <a:spLocks noChangeArrowheads="1"/>
          </p:cNvSpPr>
          <p:nvPr/>
        </p:nvSpPr>
        <p:spPr bwMode="auto">
          <a:xfrm>
            <a:off x="7467600" y="1752600"/>
            <a:ext cx="15938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2"/>
                </a:solidFill>
              </a:rPr>
              <a:t>Q1: Why </a:t>
            </a:r>
          </a:p>
          <a:p>
            <a:r>
              <a:rPr lang="en-US" sz="2800">
                <a:solidFill>
                  <a:schemeClr val="tx2"/>
                </a:solidFill>
              </a:rPr>
              <a:t>not </a:t>
            </a:r>
          </a:p>
          <a:p>
            <a:r>
              <a:rPr lang="en-US" sz="2800">
                <a:solidFill>
                  <a:schemeClr val="tx2"/>
                </a:solidFill>
              </a:rPr>
              <a:t>equal?</a:t>
            </a:r>
          </a:p>
        </p:txBody>
      </p:sp>
      <p:grpSp>
        <p:nvGrpSpPr>
          <p:cNvPr id="58379" name="Group 10"/>
          <p:cNvGrpSpPr>
            <a:grpSpLocks noChangeAspect="1"/>
          </p:cNvGrpSpPr>
          <p:nvPr/>
        </p:nvGrpSpPr>
        <p:grpSpPr bwMode="auto">
          <a:xfrm>
            <a:off x="152400" y="685800"/>
            <a:ext cx="1235075" cy="1068388"/>
            <a:chOff x="6629400" y="228600"/>
            <a:chExt cx="2470150" cy="2136775"/>
          </a:xfrm>
        </p:grpSpPr>
        <p:sp>
          <p:nvSpPr>
            <p:cNvPr id="58382" name="Line 1040"/>
            <p:cNvSpPr>
              <a:spLocks noChangeShapeType="1"/>
            </p:cNvSpPr>
            <p:nvPr/>
          </p:nvSpPr>
          <p:spPr bwMode="auto">
            <a:xfrm>
              <a:off x="6629400" y="457200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041"/>
            <p:cNvSpPr>
              <a:spLocks noChangeShapeType="1"/>
            </p:cNvSpPr>
            <p:nvPr/>
          </p:nvSpPr>
          <p:spPr bwMode="auto">
            <a:xfrm>
              <a:off x="6629400" y="1069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Line 1042"/>
            <p:cNvSpPr>
              <a:spLocks noChangeShapeType="1"/>
            </p:cNvSpPr>
            <p:nvPr/>
          </p:nvSpPr>
          <p:spPr bwMode="auto">
            <a:xfrm>
              <a:off x="6629400" y="2324100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043"/>
            <p:cNvSpPr>
              <a:spLocks noChangeShapeType="1"/>
            </p:cNvSpPr>
            <p:nvPr/>
          </p:nvSpPr>
          <p:spPr bwMode="auto">
            <a:xfrm>
              <a:off x="6629400" y="1631950"/>
              <a:ext cx="0" cy="7302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Line 1044"/>
            <p:cNvSpPr>
              <a:spLocks noChangeShapeType="1"/>
            </p:cNvSpPr>
            <p:nvPr/>
          </p:nvSpPr>
          <p:spPr bwMode="auto">
            <a:xfrm flipV="1">
              <a:off x="6629400" y="457200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Freeform 1045" descr="Light vertical"/>
            <p:cNvSpPr>
              <a:spLocks/>
            </p:cNvSpPr>
            <p:nvPr/>
          </p:nvSpPr>
          <p:spPr bwMode="auto">
            <a:xfrm>
              <a:off x="7413625" y="2286000"/>
              <a:ext cx="157163" cy="79375"/>
            </a:xfrm>
            <a:custGeom>
              <a:avLst/>
              <a:gdLst>
                <a:gd name="T0" fmla="*/ 0 w 99"/>
                <a:gd name="T1" fmla="*/ 2147483647 h 50"/>
                <a:gd name="T2" fmla="*/ 2147483647 w 99"/>
                <a:gd name="T3" fmla="*/ 2147483647 h 50"/>
                <a:gd name="T4" fmla="*/ 2147483647 w 99"/>
                <a:gd name="T5" fmla="*/ 0 h 50"/>
                <a:gd name="T6" fmla="*/ 0 w 99"/>
                <a:gd name="T7" fmla="*/ 0 h 50"/>
                <a:gd name="T8" fmla="*/ 0 w 9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0"/>
                <a:gd name="T17" fmla="*/ 99 w 9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Freeform 1046" descr="Light vertical"/>
            <p:cNvSpPr>
              <a:spLocks/>
            </p:cNvSpPr>
            <p:nvPr/>
          </p:nvSpPr>
          <p:spPr bwMode="auto">
            <a:xfrm>
              <a:off x="7413625" y="417513"/>
              <a:ext cx="157163" cy="68262"/>
            </a:xfrm>
            <a:custGeom>
              <a:avLst/>
              <a:gdLst>
                <a:gd name="T0" fmla="*/ 0 w 99"/>
                <a:gd name="T1" fmla="*/ 2147483647 h 43"/>
                <a:gd name="T2" fmla="*/ 2147483647 w 99"/>
                <a:gd name="T3" fmla="*/ 2147483647 h 43"/>
                <a:gd name="T4" fmla="*/ 2147483647 w 99"/>
                <a:gd name="T5" fmla="*/ 0 h 43"/>
                <a:gd name="T6" fmla="*/ 0 w 99"/>
                <a:gd name="T7" fmla="*/ 0 h 43"/>
                <a:gd name="T8" fmla="*/ 0 w 99"/>
                <a:gd name="T9" fmla="*/ 2147483647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3"/>
                <a:gd name="T17" fmla="*/ 99 w 99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Freeform 1047" descr="Light vertical"/>
            <p:cNvSpPr>
              <a:spLocks/>
            </p:cNvSpPr>
            <p:nvPr/>
          </p:nvSpPr>
          <p:spPr bwMode="auto">
            <a:xfrm>
              <a:off x="7413625" y="1044575"/>
              <a:ext cx="157163" cy="66675"/>
            </a:xfrm>
            <a:custGeom>
              <a:avLst/>
              <a:gdLst>
                <a:gd name="T0" fmla="*/ 0 w 99"/>
                <a:gd name="T1" fmla="*/ 2147483647 h 42"/>
                <a:gd name="T2" fmla="*/ 2147483647 w 99"/>
                <a:gd name="T3" fmla="*/ 2147483647 h 42"/>
                <a:gd name="T4" fmla="*/ 2147483647 w 99"/>
                <a:gd name="T5" fmla="*/ 0 h 42"/>
                <a:gd name="T6" fmla="*/ 0 w 99"/>
                <a:gd name="T7" fmla="*/ 0 h 42"/>
                <a:gd name="T8" fmla="*/ 0 w 99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42"/>
                <a:gd name="T17" fmla="*/ 99 w 99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Oval 1051"/>
            <p:cNvSpPr>
              <a:spLocks noChangeArrowheads="1"/>
            </p:cNvSpPr>
            <p:nvPr/>
          </p:nvSpPr>
          <p:spPr bwMode="auto">
            <a:xfrm>
              <a:off x="7239000" y="609600"/>
              <a:ext cx="1371600" cy="304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Oval 1052"/>
            <p:cNvSpPr>
              <a:spLocks noChangeArrowheads="1"/>
            </p:cNvSpPr>
            <p:nvPr/>
          </p:nvSpPr>
          <p:spPr bwMode="auto">
            <a:xfrm>
              <a:off x="7239000" y="1600200"/>
              <a:ext cx="1371600" cy="304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Oval 1053"/>
            <p:cNvSpPr>
              <a:spLocks noChangeArrowheads="1"/>
            </p:cNvSpPr>
            <p:nvPr/>
          </p:nvSpPr>
          <p:spPr bwMode="auto">
            <a:xfrm>
              <a:off x="7620000" y="1676400"/>
              <a:ext cx="685800" cy="152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Oval 1054"/>
            <p:cNvSpPr>
              <a:spLocks noChangeArrowheads="1"/>
            </p:cNvSpPr>
            <p:nvPr/>
          </p:nvSpPr>
          <p:spPr bwMode="auto">
            <a:xfrm>
              <a:off x="7620000" y="685800"/>
              <a:ext cx="685800" cy="152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Line 1055"/>
            <p:cNvSpPr>
              <a:spLocks noChangeShapeType="1"/>
            </p:cNvSpPr>
            <p:nvPr/>
          </p:nvSpPr>
          <p:spPr bwMode="auto">
            <a:xfrm>
              <a:off x="8001000" y="228600"/>
              <a:ext cx="0" cy="2057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Text Box 1056"/>
            <p:cNvSpPr txBox="1">
              <a:spLocks noChangeArrowheads="1"/>
            </p:cNvSpPr>
            <p:nvPr/>
          </p:nvSpPr>
          <p:spPr bwMode="auto">
            <a:xfrm rot="5400000">
              <a:off x="8500268" y="948532"/>
              <a:ext cx="55721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3600">
                  <a:solidFill>
                    <a:schemeClr val="tx1"/>
                  </a:solidFill>
                  <a:latin typeface="Tahoma" charset="0"/>
                </a:rPr>
                <a:t>…</a:t>
              </a:r>
            </a:p>
          </p:txBody>
        </p:sp>
      </p:grpSp>
      <p:sp>
        <p:nvSpPr>
          <p:cNvPr id="58380" name="Curved Left Arrow 25"/>
          <p:cNvSpPr>
            <a:spLocks noChangeArrowheads="1"/>
          </p:cNvSpPr>
          <p:nvPr/>
        </p:nvSpPr>
        <p:spPr bwMode="auto">
          <a:xfrm>
            <a:off x="7162800" y="3124200"/>
            <a:ext cx="304800" cy="609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81" name="TextBox 26"/>
          <p:cNvSpPr txBox="1">
            <a:spLocks noChangeArrowheads="1"/>
          </p:cNvSpPr>
          <p:nvPr/>
        </p:nvSpPr>
        <p:spPr bwMode="auto">
          <a:xfrm>
            <a:off x="7467600" y="3209925"/>
            <a:ext cx="175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2"/>
                </a:solidFill>
              </a:rPr>
              <a:t>Q2: Why?</a:t>
            </a:r>
          </a:p>
        </p:txBody>
      </p:sp>
    </p:spTree>
    <p:extLst>
      <p:ext uri="{BB962C8B-B14F-4D97-AF65-F5344CB8AC3E}">
        <p14:creationId xmlns:p14="http://schemas.microsoft.com/office/powerpoint/2010/main" val="38223633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BB2D447-279C-B943-9E5A-D3FA755DD32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Rules of thumb…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>
              <a:latin typeface="Times New Roman" charset="0"/>
            </a:endParaRPr>
          </a:p>
          <a:p>
            <a:pPr marL="457200" indent="-457200">
              <a:buFontTx/>
              <a:buAutoNum type="arabicPeriod"/>
            </a:pPr>
            <a:r>
              <a:rPr lang="en-US">
                <a:latin typeface="Times New Roman" charset="0"/>
              </a:rPr>
              <a:t>Memory access </a:t>
            </a:r>
            <a:r>
              <a:rPr lang="en-US" u="sng">
                <a:latin typeface="Times New Roman" charset="0"/>
              </a:rPr>
              <a:t>much</a:t>
            </a:r>
            <a:r>
              <a:rPr lang="en-US">
                <a:latin typeface="Times New Roman" charset="0"/>
              </a:rPr>
              <a:t> faster than disk I/O        (~ </a:t>
            </a:r>
            <a:r>
              <a:rPr lang="en-US">
                <a:solidFill>
                  <a:srgbClr val="CF0E30"/>
                </a:solidFill>
                <a:latin typeface="Times New Roman" charset="0"/>
              </a:rPr>
              <a:t>1000x</a:t>
            </a:r>
            <a:r>
              <a:rPr lang="en-US">
                <a:latin typeface="Times New Roman" charset="0"/>
              </a:rPr>
              <a:t>)</a:t>
            </a:r>
          </a:p>
          <a:p>
            <a:pPr marL="457200" indent="-457200"/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Sequential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I/O faster than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random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I/O         (~ </a:t>
            </a:r>
            <a:r>
              <a:rPr lang="en-US" altLang="ja-JP">
                <a:solidFill>
                  <a:srgbClr val="CF0E30"/>
                </a:solidFill>
                <a:latin typeface="Times New Roman" charset="0"/>
              </a:rPr>
              <a:t>10x</a:t>
            </a:r>
            <a:r>
              <a:rPr lang="en-US" altLang="ja-JP"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</p:txBody>
      </p:sp>
      <p:sp>
        <p:nvSpPr>
          <p:cNvPr id="60423" name="WordArt 4"/>
          <p:cNvSpPr>
            <a:spLocks noChangeArrowheads="1" noChangeShapeType="1" noTextEdit="1"/>
          </p:cNvSpPr>
          <p:nvPr/>
        </p:nvSpPr>
        <p:spPr bwMode="auto">
          <a:xfrm>
            <a:off x="2971800" y="4419600"/>
            <a:ext cx="44958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blurRad="63500"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  <a:ea typeface="Impact"/>
                <a:cs typeface="Impact"/>
              </a:rPr>
              <a:t>write on blackboard</a:t>
            </a:r>
          </a:p>
        </p:txBody>
      </p:sp>
    </p:spTree>
    <p:extLst>
      <p:ext uri="{BB962C8B-B14F-4D97-AF65-F5344CB8AC3E}">
        <p14:creationId xmlns:p14="http://schemas.microsoft.com/office/powerpoint/2010/main" val="402543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4CB480F-AD59-364C-A596-BC882E98381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6144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 u="sng">
                <a:latin typeface="Times New Roman" charset="0"/>
              </a:rPr>
              <a:t>RAID (briefly)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Disk space management</a:t>
            </a:r>
          </a:p>
          <a:p>
            <a:r>
              <a:rPr lang="en-US">
                <a:latin typeface="Times New Roman" charset="0"/>
              </a:rPr>
              <a:t>Buffer management</a:t>
            </a:r>
          </a:p>
          <a:p>
            <a:r>
              <a:rPr lang="en-US">
                <a:latin typeface="Times New Roman" charset="0"/>
              </a:rPr>
              <a:t>Files of records</a:t>
            </a:r>
          </a:p>
          <a:p>
            <a:r>
              <a:rPr lang="en-US">
                <a:latin typeface="Times New Roman" charset="0"/>
              </a:rPr>
              <a:t>Page Formats</a:t>
            </a:r>
          </a:p>
          <a:p>
            <a:r>
              <a:rPr lang="en-US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251458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C894875-A0B4-5343-BC81-21DB8FB3424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Disk Arrays: RAID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1524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Benefits:</a:t>
            </a:r>
          </a:p>
          <a:p>
            <a:pPr lvl="1"/>
            <a:r>
              <a:rPr lang="en-US">
                <a:solidFill>
                  <a:srgbClr val="CF0E30"/>
                </a:solidFill>
                <a:latin typeface="Times New Roman" charset="0"/>
                <a:ea typeface="ＭＳ Ｐゴシック" charset="0"/>
              </a:rPr>
              <a:t>Higher throughput</a:t>
            </a:r>
            <a:r>
              <a:rPr lang="en-US">
                <a:latin typeface="Times New Roman" charset="0"/>
                <a:ea typeface="ＭＳ Ｐゴシック" charset="0"/>
              </a:rPr>
              <a:t> (via data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striping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>
                <a:solidFill>
                  <a:srgbClr val="CF0E30"/>
                </a:solidFill>
                <a:latin typeface="Times New Roman" charset="0"/>
                <a:ea typeface="ＭＳ Ｐゴシック" charset="0"/>
              </a:rPr>
              <a:t>Longer MTTF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62471" name="Line 4"/>
          <p:cNvSpPr>
            <a:spLocks noChangeShapeType="1"/>
          </p:cNvSpPr>
          <p:nvPr/>
        </p:nvSpPr>
        <p:spPr bwMode="auto">
          <a:xfrm>
            <a:off x="4495800" y="2362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AutoShape 5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AutoShape 6"/>
          <p:cNvSpPr>
            <a:spLocks noChangeArrowheads="1"/>
          </p:cNvSpPr>
          <p:nvPr/>
        </p:nvSpPr>
        <p:spPr bwMode="auto">
          <a:xfrm>
            <a:off x="53340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AutoShape 7"/>
          <p:cNvSpPr>
            <a:spLocks noChangeArrowheads="1"/>
          </p:cNvSpPr>
          <p:nvPr/>
        </p:nvSpPr>
        <p:spPr bwMode="auto">
          <a:xfrm>
            <a:off x="62484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AutoShape 8"/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Text Box 9"/>
          <p:cNvSpPr txBox="1">
            <a:spLocks noChangeArrowheads="1"/>
          </p:cNvSpPr>
          <p:nvPr/>
        </p:nvSpPr>
        <p:spPr bwMode="auto">
          <a:xfrm>
            <a:off x="1368425" y="3292475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Times New Roman" charset="0"/>
              </a:rPr>
              <a:t>Logical</a:t>
            </a:r>
            <a:endParaRPr lang="en-US" sz="36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2477" name="Text Box 10"/>
          <p:cNvSpPr txBox="1">
            <a:spLocks noChangeArrowheads="1"/>
          </p:cNvSpPr>
          <p:nvPr/>
        </p:nvSpPr>
        <p:spPr bwMode="auto">
          <a:xfrm>
            <a:off x="5027613" y="3368675"/>
            <a:ext cx="156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Times New Roman" charset="0"/>
              </a:rPr>
              <a:t>Physical</a:t>
            </a:r>
            <a:endParaRPr lang="en-US" sz="36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2478" name="AutoShape 11"/>
          <p:cNvSpPr>
            <a:spLocks noChangeArrowheads="1"/>
          </p:cNvSpPr>
          <p:nvPr/>
        </p:nvSpPr>
        <p:spPr bwMode="auto">
          <a:xfrm>
            <a:off x="1600200" y="2362200"/>
            <a:ext cx="9144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2"/>
          <p:cNvSpPr>
            <a:spLocks noChangeShapeType="1"/>
          </p:cNvSpPr>
          <p:nvPr/>
        </p:nvSpPr>
        <p:spPr bwMode="auto">
          <a:xfrm>
            <a:off x="4724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3"/>
          <p:cNvSpPr>
            <a:spLocks noChangeShapeType="1"/>
          </p:cNvSpPr>
          <p:nvPr/>
        </p:nvSpPr>
        <p:spPr bwMode="auto">
          <a:xfrm>
            <a:off x="56388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4"/>
          <p:cNvSpPr>
            <a:spLocks noChangeShapeType="1"/>
          </p:cNvSpPr>
          <p:nvPr/>
        </p:nvSpPr>
        <p:spPr bwMode="auto">
          <a:xfrm>
            <a:off x="65532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15"/>
          <p:cNvSpPr>
            <a:spLocks noChangeShapeType="1"/>
          </p:cNvSpPr>
          <p:nvPr/>
        </p:nvSpPr>
        <p:spPr bwMode="auto">
          <a:xfrm>
            <a:off x="7391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Line 16"/>
          <p:cNvSpPr>
            <a:spLocks noChangeShapeType="1"/>
          </p:cNvSpPr>
          <p:nvPr/>
        </p:nvSpPr>
        <p:spPr bwMode="auto">
          <a:xfrm>
            <a:off x="3124200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4" name="TextBox 19"/>
          <p:cNvSpPr txBox="1">
            <a:spLocks noChangeArrowheads="1"/>
          </p:cNvSpPr>
          <p:nvPr/>
        </p:nvSpPr>
        <p:spPr bwMode="auto">
          <a:xfrm>
            <a:off x="2173288" y="5867400"/>
            <a:ext cx="135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273075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C1E7741-B466-924E-9C6B-8256BB090E0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1843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Memory hierarchy</a:t>
            </a:r>
          </a:p>
          <a:p>
            <a:r>
              <a:rPr lang="en-US" dirty="0">
                <a:latin typeface="Times New Roman" charset="0"/>
              </a:rPr>
              <a:t>RAID (briefly)</a:t>
            </a:r>
          </a:p>
          <a:p>
            <a:r>
              <a:rPr lang="en-US" dirty="0">
                <a:latin typeface="Times New Roman" charset="0"/>
              </a:rPr>
              <a:t>Disk space management</a:t>
            </a:r>
          </a:p>
          <a:p>
            <a:r>
              <a:rPr lang="en-US" dirty="0">
                <a:latin typeface="Times New Roman" charset="0"/>
              </a:rPr>
              <a:t>Buffer management</a:t>
            </a:r>
          </a:p>
          <a:p>
            <a:r>
              <a:rPr lang="en-US" dirty="0">
                <a:latin typeface="Times New Roman" charset="0"/>
              </a:rPr>
              <a:t>Files of records</a:t>
            </a:r>
          </a:p>
          <a:p>
            <a:r>
              <a:rPr lang="en-US" dirty="0">
                <a:latin typeface="Times New Roman" charset="0"/>
              </a:rPr>
              <a:t>Page Formats</a:t>
            </a:r>
          </a:p>
          <a:p>
            <a:r>
              <a:rPr lang="en-US" dirty="0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179578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D4A3522C-451E-984C-9925-57F7F66D51F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Disk Arrays: RAID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1524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Benefits:</a:t>
            </a:r>
          </a:p>
          <a:p>
            <a:pPr lvl="1"/>
            <a:r>
              <a:rPr lang="en-US">
                <a:solidFill>
                  <a:srgbClr val="CF0E30"/>
                </a:solidFill>
                <a:latin typeface="Times New Roman" charset="0"/>
                <a:ea typeface="ＭＳ Ｐゴシック" charset="0"/>
              </a:rPr>
              <a:t>Higher throughput</a:t>
            </a:r>
            <a:r>
              <a:rPr lang="en-US">
                <a:latin typeface="Times New Roman" charset="0"/>
                <a:ea typeface="ＭＳ Ｐゴシック" charset="0"/>
              </a:rPr>
              <a:t> (via data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striping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>
                <a:solidFill>
                  <a:srgbClr val="CF0E30"/>
                </a:solidFill>
                <a:latin typeface="Times New Roman" charset="0"/>
                <a:ea typeface="ＭＳ Ｐゴシック" charset="0"/>
              </a:rPr>
              <a:t>Longer MTTF</a:t>
            </a:r>
            <a:r>
              <a:rPr lang="en-US">
                <a:latin typeface="Times New Roman" charset="0"/>
                <a:ea typeface="ＭＳ Ｐゴシック" charset="0"/>
              </a:rPr>
              <a:t> (via redundancy)</a:t>
            </a:r>
          </a:p>
        </p:txBody>
      </p:sp>
      <p:sp>
        <p:nvSpPr>
          <p:cNvPr id="63495" name="Line 4"/>
          <p:cNvSpPr>
            <a:spLocks noChangeShapeType="1"/>
          </p:cNvSpPr>
          <p:nvPr/>
        </p:nvSpPr>
        <p:spPr bwMode="auto">
          <a:xfrm>
            <a:off x="4495800" y="2362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AutoShape 5"/>
          <p:cNvSpPr>
            <a:spLocks noChangeArrowheads="1"/>
          </p:cNvSpPr>
          <p:nvPr/>
        </p:nvSpPr>
        <p:spPr bwMode="auto">
          <a:xfrm>
            <a:off x="44196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AutoShape 6"/>
          <p:cNvSpPr>
            <a:spLocks noChangeArrowheads="1"/>
          </p:cNvSpPr>
          <p:nvPr/>
        </p:nvSpPr>
        <p:spPr bwMode="auto">
          <a:xfrm>
            <a:off x="53340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AutoShape 7"/>
          <p:cNvSpPr>
            <a:spLocks noChangeArrowheads="1"/>
          </p:cNvSpPr>
          <p:nvPr/>
        </p:nvSpPr>
        <p:spPr bwMode="auto">
          <a:xfrm>
            <a:off x="62484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AutoShape 8"/>
          <p:cNvSpPr>
            <a:spLocks noChangeArrowheads="1"/>
          </p:cNvSpPr>
          <p:nvPr/>
        </p:nvSpPr>
        <p:spPr bwMode="auto">
          <a:xfrm>
            <a:off x="7086600" y="2590800"/>
            <a:ext cx="533400" cy="533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Text Box 9"/>
          <p:cNvSpPr txBox="1">
            <a:spLocks noChangeArrowheads="1"/>
          </p:cNvSpPr>
          <p:nvPr/>
        </p:nvSpPr>
        <p:spPr bwMode="auto">
          <a:xfrm>
            <a:off x="1368425" y="3292475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1"/>
                </a:solidFill>
                <a:latin typeface="Times New Roman" charset="0"/>
              </a:rPr>
              <a:t>Logical</a:t>
            </a:r>
            <a:endParaRPr lang="en-US" sz="36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3501" name="Text Box 10"/>
          <p:cNvSpPr txBox="1">
            <a:spLocks noChangeArrowheads="1"/>
          </p:cNvSpPr>
          <p:nvPr/>
        </p:nvSpPr>
        <p:spPr bwMode="auto">
          <a:xfrm>
            <a:off x="5027613" y="3368675"/>
            <a:ext cx="156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solidFill>
                  <a:schemeClr val="tx1"/>
                </a:solidFill>
                <a:latin typeface="Times New Roman" charset="0"/>
              </a:rPr>
              <a:t>Physical</a:t>
            </a:r>
            <a:endParaRPr lang="en-US" sz="3600">
              <a:solidFill>
                <a:schemeClr val="tx1"/>
              </a:solidFill>
              <a:latin typeface="Tahoma" charset="0"/>
            </a:endParaRPr>
          </a:p>
        </p:txBody>
      </p:sp>
      <p:sp>
        <p:nvSpPr>
          <p:cNvPr id="63502" name="AutoShape 11"/>
          <p:cNvSpPr>
            <a:spLocks noChangeArrowheads="1"/>
          </p:cNvSpPr>
          <p:nvPr/>
        </p:nvSpPr>
        <p:spPr bwMode="auto">
          <a:xfrm>
            <a:off x="1600200" y="2362200"/>
            <a:ext cx="914400" cy="762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2"/>
          <p:cNvSpPr>
            <a:spLocks noChangeShapeType="1"/>
          </p:cNvSpPr>
          <p:nvPr/>
        </p:nvSpPr>
        <p:spPr bwMode="auto">
          <a:xfrm>
            <a:off x="4724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3"/>
          <p:cNvSpPr>
            <a:spLocks noChangeShapeType="1"/>
          </p:cNvSpPr>
          <p:nvPr/>
        </p:nvSpPr>
        <p:spPr bwMode="auto">
          <a:xfrm>
            <a:off x="56388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4"/>
          <p:cNvSpPr>
            <a:spLocks noChangeShapeType="1"/>
          </p:cNvSpPr>
          <p:nvPr/>
        </p:nvSpPr>
        <p:spPr bwMode="auto">
          <a:xfrm>
            <a:off x="65532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5"/>
          <p:cNvSpPr>
            <a:spLocks noChangeShapeType="1"/>
          </p:cNvSpPr>
          <p:nvPr/>
        </p:nvSpPr>
        <p:spPr bwMode="auto">
          <a:xfrm>
            <a:off x="7391400" y="236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Line 16"/>
          <p:cNvSpPr>
            <a:spLocks noChangeShapeType="1"/>
          </p:cNvSpPr>
          <p:nvPr/>
        </p:nvSpPr>
        <p:spPr bwMode="auto">
          <a:xfrm>
            <a:off x="3124200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08" name="Group 21"/>
          <p:cNvGrpSpPr>
            <a:grpSpLocks/>
          </p:cNvGrpSpPr>
          <p:nvPr/>
        </p:nvGrpSpPr>
        <p:grpSpPr bwMode="auto">
          <a:xfrm>
            <a:off x="8001000" y="2362200"/>
            <a:ext cx="533400" cy="762000"/>
            <a:chOff x="8001000" y="2362200"/>
            <a:chExt cx="533400" cy="762000"/>
          </a:xfrm>
        </p:grpSpPr>
        <p:sp>
          <p:nvSpPr>
            <p:cNvPr id="63509" name="AutoShape 8"/>
            <p:cNvSpPr>
              <a:spLocks noChangeArrowheads="1"/>
            </p:cNvSpPr>
            <p:nvPr/>
          </p:nvSpPr>
          <p:spPr bwMode="auto">
            <a:xfrm>
              <a:off x="8001000" y="2590800"/>
              <a:ext cx="533400" cy="533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0" name="Line 15"/>
            <p:cNvSpPr>
              <a:spLocks noChangeShapeType="1"/>
            </p:cNvSpPr>
            <p:nvPr/>
          </p:nvSpPr>
          <p:spPr bwMode="auto">
            <a:xfrm>
              <a:off x="8305800" y="236220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27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7A2C69E-EAA7-B948-BFB9-0600255BEAE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7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64518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RAID (briefly)</a:t>
            </a:r>
          </a:p>
          <a:p>
            <a:r>
              <a:rPr lang="en-US" u="sng">
                <a:latin typeface="Times New Roman" charset="0"/>
              </a:rPr>
              <a:t>Disk space management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Buffer management</a:t>
            </a:r>
          </a:p>
          <a:p>
            <a:r>
              <a:rPr lang="en-US">
                <a:latin typeface="Times New Roman" charset="0"/>
              </a:rPr>
              <a:t>Files of records</a:t>
            </a:r>
          </a:p>
          <a:p>
            <a:r>
              <a:rPr lang="en-US">
                <a:latin typeface="Times New Roman" charset="0"/>
              </a:rPr>
              <a:t>Page Formats</a:t>
            </a:r>
          </a:p>
          <a:p>
            <a:r>
              <a:rPr lang="en-US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372272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B791C82-9D79-A943-8D52-79EAE18BE3C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Disk Space Management</a:t>
            </a:r>
          </a:p>
        </p:txBody>
      </p:sp>
      <p:sp>
        <p:nvSpPr>
          <p:cNvPr id="655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0767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Lowest layer of DBMS software manages space on disk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Higher levels call upon this layer to: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allocate/de-allocate a page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read/write a page</a:t>
            </a:r>
          </a:p>
          <a:p>
            <a:r>
              <a:rPr lang="en-US">
                <a:latin typeface="Times New Roman" charset="0"/>
              </a:rPr>
              <a:t>Best if requested pages are stored 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sequentially</a:t>
            </a:r>
            <a:r>
              <a:rPr lang="en-US">
                <a:latin typeface="Times New Roman" charset="0"/>
              </a:rPr>
              <a:t> on disk!  Higher levels don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t need to know if/how this is done, nor how free space is managed.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73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FB62B0C-6DED-1A49-A993-5E948DE8C60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RAID (briefly)</a:t>
            </a:r>
          </a:p>
          <a:p>
            <a:r>
              <a:rPr lang="en-US">
                <a:latin typeface="Times New Roman" charset="0"/>
              </a:rPr>
              <a:t>Disk space management</a:t>
            </a:r>
          </a:p>
          <a:p>
            <a:r>
              <a:rPr lang="en-US" u="sng">
                <a:latin typeface="Times New Roman" charset="0"/>
              </a:rPr>
              <a:t>Buffer management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Files of records</a:t>
            </a:r>
          </a:p>
          <a:p>
            <a:r>
              <a:rPr lang="en-US">
                <a:latin typeface="Times New Roman" charset="0"/>
              </a:rPr>
              <a:t>Page Formats</a:t>
            </a:r>
          </a:p>
          <a:p>
            <a:r>
              <a:rPr lang="en-US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102306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4AEFD17-245A-3448-B48D-22B68D967F8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8580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Recall: DBMS Layers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3446463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368675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Relational Operators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3051175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Files and Access Methods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3421063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3114675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Disk Space Management</a:t>
            </a:r>
          </a:p>
        </p:txBody>
      </p:sp>
      <p:sp>
        <p:nvSpPr>
          <p:cNvPr id="68619" name="Rectangle 8"/>
          <p:cNvSpPr>
            <a:spLocks noChangeArrowheads="1"/>
          </p:cNvSpPr>
          <p:nvPr/>
        </p:nvSpPr>
        <p:spPr bwMode="auto">
          <a:xfrm>
            <a:off x="3013075" y="2160588"/>
            <a:ext cx="3222625" cy="2871787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9"/>
          <p:cNvSpPr>
            <a:spLocks noChangeShapeType="1"/>
          </p:cNvSpPr>
          <p:nvPr/>
        </p:nvSpPr>
        <p:spPr bwMode="auto">
          <a:xfrm>
            <a:off x="2987675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0"/>
          <p:cNvSpPr>
            <a:spLocks noChangeShapeType="1"/>
          </p:cNvSpPr>
          <p:nvPr/>
        </p:nvSpPr>
        <p:spPr bwMode="auto">
          <a:xfrm>
            <a:off x="2987675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1"/>
          <p:cNvSpPr>
            <a:spLocks noChangeShapeType="1"/>
          </p:cNvSpPr>
          <p:nvPr/>
        </p:nvSpPr>
        <p:spPr bwMode="auto">
          <a:xfrm>
            <a:off x="2987675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2"/>
          <p:cNvSpPr>
            <a:spLocks noChangeShapeType="1"/>
          </p:cNvSpPr>
          <p:nvPr/>
        </p:nvSpPr>
        <p:spPr bwMode="auto">
          <a:xfrm>
            <a:off x="2987675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3"/>
          <p:cNvSpPr>
            <a:spLocks noChangeArrowheads="1"/>
          </p:cNvSpPr>
          <p:nvPr/>
        </p:nvSpPr>
        <p:spPr bwMode="auto">
          <a:xfrm>
            <a:off x="4067175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14"/>
          <p:cNvSpPr>
            <a:spLocks noChangeShapeType="1"/>
          </p:cNvSpPr>
          <p:nvPr/>
        </p:nvSpPr>
        <p:spPr bwMode="auto">
          <a:xfrm>
            <a:off x="4051300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Line 15"/>
          <p:cNvSpPr>
            <a:spLocks noChangeShapeType="1"/>
          </p:cNvSpPr>
          <p:nvPr/>
        </p:nvSpPr>
        <p:spPr bwMode="auto">
          <a:xfrm>
            <a:off x="5121275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6"/>
          <p:cNvSpPr>
            <a:spLocks noChangeArrowheads="1"/>
          </p:cNvSpPr>
          <p:nvPr/>
        </p:nvSpPr>
        <p:spPr bwMode="auto">
          <a:xfrm>
            <a:off x="4067175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Rectangle 17"/>
          <p:cNvSpPr>
            <a:spLocks noChangeArrowheads="1"/>
          </p:cNvSpPr>
          <p:nvPr/>
        </p:nvSpPr>
        <p:spPr bwMode="auto">
          <a:xfrm>
            <a:off x="4341813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charset="0"/>
              </a:rPr>
              <a:t>DB</a:t>
            </a:r>
          </a:p>
        </p:txBody>
      </p:sp>
      <p:sp>
        <p:nvSpPr>
          <p:cNvPr id="68629" name="Line 18"/>
          <p:cNvSpPr>
            <a:spLocks noChangeShapeType="1"/>
          </p:cNvSpPr>
          <p:nvPr/>
        </p:nvSpPr>
        <p:spPr bwMode="auto">
          <a:xfrm>
            <a:off x="4511675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Rectangle 19"/>
          <p:cNvSpPr>
            <a:spLocks noChangeArrowheads="1"/>
          </p:cNvSpPr>
          <p:nvPr/>
        </p:nvSpPr>
        <p:spPr bwMode="auto">
          <a:xfrm>
            <a:off x="2759075" y="3830638"/>
            <a:ext cx="3733800" cy="137160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Text Box 20"/>
          <p:cNvSpPr txBox="1">
            <a:spLocks noChangeArrowheads="1"/>
          </p:cNvSpPr>
          <p:nvPr/>
        </p:nvSpPr>
        <p:spPr bwMode="auto">
          <a:xfrm>
            <a:off x="3902075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68632" name="Text Box 21"/>
          <p:cNvSpPr txBox="1">
            <a:spLocks noChangeArrowheads="1"/>
          </p:cNvSpPr>
          <p:nvPr/>
        </p:nvSpPr>
        <p:spPr bwMode="auto">
          <a:xfrm>
            <a:off x="990600" y="4038600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 b="1">
                <a:solidFill>
                  <a:schemeClr val="accent2"/>
                </a:solidFill>
              </a:rPr>
              <a:t>TODAY </a:t>
            </a:r>
            <a:r>
              <a:rPr lang="en-US" sz="2400" b="1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68633" name="AutoShape 22"/>
          <p:cNvSpPr>
            <a:spLocks noChangeArrowheads="1"/>
          </p:cNvSpPr>
          <p:nvPr/>
        </p:nvSpPr>
        <p:spPr bwMode="auto">
          <a:xfrm rot="3522769">
            <a:off x="3429000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AutoShape 23"/>
          <p:cNvSpPr>
            <a:spLocks noChangeArrowheads="1"/>
          </p:cNvSpPr>
          <p:nvPr/>
        </p:nvSpPr>
        <p:spPr bwMode="auto">
          <a:xfrm rot="7454055">
            <a:off x="5181600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6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D221A84-7824-2D44-BCC0-1DB2CFDCAE5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Buffer Management in a DBMS</a:t>
            </a:r>
          </a:p>
        </p:txBody>
      </p:sp>
      <p:grpSp>
        <p:nvGrpSpPr>
          <p:cNvPr id="69638" name="Group 17"/>
          <p:cNvGrpSpPr>
            <a:grpSpLocks/>
          </p:cNvGrpSpPr>
          <p:nvPr/>
        </p:nvGrpSpPr>
        <p:grpSpPr bwMode="auto">
          <a:xfrm>
            <a:off x="2536825" y="2124075"/>
            <a:ext cx="4230688" cy="1720850"/>
            <a:chOff x="1598" y="1518"/>
            <a:chExt cx="2665" cy="1084"/>
          </a:xfrm>
        </p:grpSpPr>
        <p:sp>
          <p:nvSpPr>
            <p:cNvPr id="69663" name="Rectangle 6"/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4" name="Rectangle 7"/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5" name="Rectangle 8"/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Rectangle 9"/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7" name="Rectangle 10"/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8" name="Rectangle 11"/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9" name="Line 12"/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0" name="Line 13"/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1" name="Rectangle 14"/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2" name="Rectangle 15"/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3" name="Rectangle 16"/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9" name="Group 24"/>
          <p:cNvGrpSpPr>
            <a:grpSpLocks/>
          </p:cNvGrpSpPr>
          <p:nvPr/>
        </p:nvGrpSpPr>
        <p:grpSpPr bwMode="auto">
          <a:xfrm>
            <a:off x="3924300" y="4422775"/>
            <a:ext cx="1317625" cy="688975"/>
            <a:chOff x="2472" y="2966"/>
            <a:chExt cx="830" cy="434"/>
          </a:xfrm>
        </p:grpSpPr>
        <p:grpSp>
          <p:nvGrpSpPr>
            <p:cNvPr id="69657" name="Group 22"/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69659" name="Oval 18"/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0" name="Oval 19"/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1" name="Line 20"/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Line 21"/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58" name="Rectangle 23"/>
            <p:cNvSpPr>
              <a:spLocks noChangeArrowheads="1"/>
            </p:cNvSpPr>
            <p:nvPr/>
          </p:nvSpPr>
          <p:spPr bwMode="auto">
            <a:xfrm>
              <a:off x="2671" y="3033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2400">
                  <a:solidFill>
                    <a:schemeClr val="tx1"/>
                  </a:solidFill>
                </a:rPr>
                <a:t>DB</a:t>
              </a:r>
            </a:p>
          </p:txBody>
        </p:sp>
      </p:grpSp>
      <p:sp>
        <p:nvSpPr>
          <p:cNvPr id="69640" name="Line 25"/>
          <p:cNvSpPr>
            <a:spLocks noChangeShapeType="1"/>
          </p:cNvSpPr>
          <p:nvPr/>
        </p:nvSpPr>
        <p:spPr bwMode="auto">
          <a:xfrm>
            <a:off x="228600" y="43434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Rectangle 26"/>
          <p:cNvSpPr>
            <a:spLocks noChangeArrowheads="1"/>
          </p:cNvSpPr>
          <p:nvPr/>
        </p:nvSpPr>
        <p:spPr bwMode="auto">
          <a:xfrm>
            <a:off x="304800" y="388620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MAIN MEMORY</a:t>
            </a:r>
            <a:endParaRPr lang="en-US" sz="2000">
              <a:solidFill>
                <a:srgbClr val="B760F9"/>
              </a:solidFill>
            </a:endParaRPr>
          </a:p>
        </p:txBody>
      </p:sp>
      <p:sp>
        <p:nvSpPr>
          <p:cNvPr id="69642" name="Rectangle 27"/>
          <p:cNvSpPr>
            <a:spLocks noChangeArrowheads="1"/>
          </p:cNvSpPr>
          <p:nvPr/>
        </p:nvSpPr>
        <p:spPr bwMode="auto">
          <a:xfrm>
            <a:off x="381000" y="4495800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DISK</a:t>
            </a:r>
            <a:endParaRPr lang="en-US" sz="1800">
              <a:solidFill>
                <a:srgbClr val="B760F9"/>
              </a:solidFill>
            </a:endParaRPr>
          </a:p>
        </p:txBody>
      </p:sp>
      <p:sp>
        <p:nvSpPr>
          <p:cNvPr id="69643" name="Rectangle 29"/>
          <p:cNvSpPr>
            <a:spLocks noChangeArrowheads="1"/>
          </p:cNvSpPr>
          <p:nvPr/>
        </p:nvSpPr>
        <p:spPr bwMode="auto">
          <a:xfrm>
            <a:off x="457200" y="1752600"/>
            <a:ext cx="1520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(copy of a)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disk page</a:t>
            </a:r>
          </a:p>
        </p:txBody>
      </p:sp>
      <p:sp>
        <p:nvSpPr>
          <p:cNvPr id="69644" name="Freeform 30"/>
          <p:cNvSpPr>
            <a:spLocks/>
          </p:cNvSpPr>
          <p:nvPr/>
        </p:nvSpPr>
        <p:spPr bwMode="auto">
          <a:xfrm>
            <a:off x="1704975" y="2995613"/>
            <a:ext cx="1039813" cy="300037"/>
          </a:xfrm>
          <a:custGeom>
            <a:avLst/>
            <a:gdLst>
              <a:gd name="T0" fmla="*/ 0 w 655"/>
              <a:gd name="T1" fmla="*/ 2147483647 h 189"/>
              <a:gd name="T2" fmla="*/ 2147483647 w 655"/>
              <a:gd name="T3" fmla="*/ 2147483647 h 189"/>
              <a:gd name="T4" fmla="*/ 2147483647 w 655"/>
              <a:gd name="T5" fmla="*/ 2147483647 h 189"/>
              <a:gd name="T6" fmla="*/ 2147483647 w 655"/>
              <a:gd name="T7" fmla="*/ 2147483647 h 189"/>
              <a:gd name="T8" fmla="*/ 2147483647 w 655"/>
              <a:gd name="T9" fmla="*/ 2147483647 h 189"/>
              <a:gd name="T10" fmla="*/ 2147483647 w 655"/>
              <a:gd name="T11" fmla="*/ 2147483647 h 189"/>
              <a:gd name="T12" fmla="*/ 2147483647 w 655"/>
              <a:gd name="T13" fmla="*/ 2147483647 h 189"/>
              <a:gd name="T14" fmla="*/ 2147483647 w 655"/>
              <a:gd name="T15" fmla="*/ 2147483647 h 189"/>
              <a:gd name="T16" fmla="*/ 2147483647 w 655"/>
              <a:gd name="T17" fmla="*/ 0 h 189"/>
              <a:gd name="T18" fmla="*/ 2147483647 w 655"/>
              <a:gd name="T19" fmla="*/ 0 h 189"/>
              <a:gd name="T20" fmla="*/ 2147483647 w 655"/>
              <a:gd name="T21" fmla="*/ 2147483647 h 189"/>
              <a:gd name="T22" fmla="*/ 2147483647 w 655"/>
              <a:gd name="T23" fmla="*/ 2147483647 h 189"/>
              <a:gd name="T24" fmla="*/ 2147483647 w 655"/>
              <a:gd name="T25" fmla="*/ 2147483647 h 189"/>
              <a:gd name="T26" fmla="*/ 2147483647 w 655"/>
              <a:gd name="T27" fmla="*/ 2147483647 h 189"/>
              <a:gd name="T28" fmla="*/ 2147483647 w 655"/>
              <a:gd name="T29" fmla="*/ 2147483647 h 189"/>
              <a:gd name="T30" fmla="*/ 2147483647 w 655"/>
              <a:gd name="T31" fmla="*/ 2147483647 h 189"/>
              <a:gd name="T32" fmla="*/ 2147483647 w 655"/>
              <a:gd name="T33" fmla="*/ 2147483647 h 189"/>
              <a:gd name="T34" fmla="*/ 2147483647 w 655"/>
              <a:gd name="T35" fmla="*/ 2147483647 h 189"/>
              <a:gd name="T36" fmla="*/ 2147483647 w 655"/>
              <a:gd name="T37" fmla="*/ 2147483647 h 189"/>
              <a:gd name="T38" fmla="*/ 2147483647 w 655"/>
              <a:gd name="T39" fmla="*/ 2147483647 h 189"/>
              <a:gd name="T40" fmla="*/ 2147483647 w 655"/>
              <a:gd name="T41" fmla="*/ 2147483647 h 189"/>
              <a:gd name="T42" fmla="*/ 2147483647 w 655"/>
              <a:gd name="T43" fmla="*/ 2147483647 h 189"/>
              <a:gd name="T44" fmla="*/ 2147483647 w 655"/>
              <a:gd name="T45" fmla="*/ 2147483647 h 189"/>
              <a:gd name="T46" fmla="*/ 2147483647 w 655"/>
              <a:gd name="T47" fmla="*/ 2147483647 h 189"/>
              <a:gd name="T48" fmla="*/ 2147483647 w 655"/>
              <a:gd name="T49" fmla="*/ 2147483647 h 189"/>
              <a:gd name="T50" fmla="*/ 2147483647 w 655"/>
              <a:gd name="T51" fmla="*/ 2147483647 h 189"/>
              <a:gd name="T52" fmla="*/ 2147483647 w 655"/>
              <a:gd name="T53" fmla="*/ 2147483647 h 189"/>
              <a:gd name="T54" fmla="*/ 2147483647 w 655"/>
              <a:gd name="T55" fmla="*/ 2147483647 h 189"/>
              <a:gd name="T56" fmla="*/ 2147483647 w 655"/>
              <a:gd name="T57" fmla="*/ 2147483647 h 189"/>
              <a:gd name="T58" fmla="*/ 2147483647 w 655"/>
              <a:gd name="T59" fmla="*/ 2147483647 h 189"/>
              <a:gd name="T60" fmla="*/ 2147483647 w 655"/>
              <a:gd name="T61" fmla="*/ 2147483647 h 18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655"/>
              <a:gd name="T94" fmla="*/ 0 h 189"/>
              <a:gd name="T95" fmla="*/ 655 w 655"/>
              <a:gd name="T96" fmla="*/ 189 h 18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Rectangle 31"/>
          <p:cNvSpPr>
            <a:spLocks noChangeArrowheads="1"/>
          </p:cNvSpPr>
          <p:nvPr/>
        </p:nvSpPr>
        <p:spPr bwMode="auto">
          <a:xfrm>
            <a:off x="914400" y="3270250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free frame</a:t>
            </a:r>
          </a:p>
        </p:txBody>
      </p:sp>
      <p:sp>
        <p:nvSpPr>
          <p:cNvPr id="69646" name="Line 32"/>
          <p:cNvSpPr>
            <a:spLocks noChangeShapeType="1"/>
          </p:cNvSpPr>
          <p:nvPr/>
        </p:nvSpPr>
        <p:spPr bwMode="auto">
          <a:xfrm>
            <a:off x="4618038" y="1506538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Rectangle 33"/>
          <p:cNvSpPr>
            <a:spLocks noChangeArrowheads="1"/>
          </p:cNvSpPr>
          <p:nvPr/>
        </p:nvSpPr>
        <p:spPr bwMode="auto">
          <a:xfrm>
            <a:off x="2338388" y="1066800"/>
            <a:ext cx="443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Page Requests from Higher Levels</a:t>
            </a:r>
          </a:p>
        </p:txBody>
      </p:sp>
      <p:sp>
        <p:nvSpPr>
          <p:cNvPr id="69648" name="Rectangle 34"/>
          <p:cNvSpPr>
            <a:spLocks noChangeArrowheads="1"/>
          </p:cNvSpPr>
          <p:nvPr/>
        </p:nvSpPr>
        <p:spPr bwMode="auto">
          <a:xfrm>
            <a:off x="7467600" y="2606675"/>
            <a:ext cx="928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buffer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69649" name="Rectangle 36"/>
          <p:cNvSpPr>
            <a:spLocks noChangeArrowheads="1"/>
          </p:cNvSpPr>
          <p:nvPr/>
        </p:nvSpPr>
        <p:spPr bwMode="auto">
          <a:xfrm>
            <a:off x="5494338" y="4371975"/>
            <a:ext cx="3132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choice of frame dictated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by </a:t>
            </a:r>
            <a:r>
              <a:rPr lang="en-US" sz="2400" b="1">
                <a:solidFill>
                  <a:schemeClr val="tx1"/>
                </a:solidFill>
              </a:rPr>
              <a:t>replacement policy</a:t>
            </a:r>
            <a:endParaRPr lang="en-US" sz="1800" b="1">
              <a:solidFill>
                <a:schemeClr val="folHlink"/>
              </a:solidFill>
            </a:endParaRPr>
          </a:p>
        </p:txBody>
      </p:sp>
      <p:sp>
        <p:nvSpPr>
          <p:cNvPr id="69650" name="Line 37"/>
          <p:cNvSpPr>
            <a:spLocks noChangeShapeType="1"/>
          </p:cNvSpPr>
          <p:nvPr/>
        </p:nvSpPr>
        <p:spPr bwMode="auto">
          <a:xfrm>
            <a:off x="4618038" y="3868738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"/>
          <p:cNvSpPr>
            <a:spLocks/>
          </p:cNvSpPr>
          <p:nvPr/>
        </p:nvSpPr>
        <p:spPr bwMode="auto">
          <a:xfrm>
            <a:off x="6934200" y="20574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3"/>
          <p:cNvSpPr>
            <a:spLocks noChangeShapeType="1"/>
          </p:cNvSpPr>
          <p:nvPr/>
        </p:nvSpPr>
        <p:spPr bwMode="auto">
          <a:xfrm>
            <a:off x="2057400" y="2133600"/>
            <a:ext cx="3810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4"/>
          <p:cNvSpPr>
            <a:spLocks noChangeShapeType="1"/>
          </p:cNvSpPr>
          <p:nvPr/>
        </p:nvSpPr>
        <p:spPr bwMode="auto">
          <a:xfrm flipV="1">
            <a:off x="228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54" name="Line 5"/>
          <p:cNvSpPr>
            <a:spLocks noChangeShapeType="1"/>
          </p:cNvSpPr>
          <p:nvPr/>
        </p:nvSpPr>
        <p:spPr bwMode="auto">
          <a:xfrm>
            <a:off x="228600" y="434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9655" name="Picture 12" descr="news-item41-micro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4400" b="11520"/>
          <a:stretch>
            <a:fillRect/>
          </a:stretch>
        </p:blipFill>
        <p:spPr bwMode="auto">
          <a:xfrm>
            <a:off x="228600" y="5105400"/>
            <a:ext cx="9350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56" name="Picture 40" descr="RA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250"/>
            <a:ext cx="9144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303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B39B778-3FDD-D64A-926D-FCF92C592F9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Buffer Management in a DBMS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315200" cy="2138363"/>
          </a:xfrm>
          <a:noFill/>
        </p:spPr>
        <p:txBody>
          <a:bodyPr lIns="92075" tIns="46038" rIns="92075" bIns="46038">
            <a:spAutoFit/>
          </a:bodyPr>
          <a:lstStyle/>
          <a:p>
            <a:r>
              <a:rPr lang="en-US">
                <a:latin typeface="Times New Roman" charset="0"/>
              </a:rPr>
              <a:t>Data must be in RAM for DBMS to operate on it!</a:t>
            </a:r>
          </a:p>
          <a:p>
            <a:r>
              <a:rPr lang="en-US">
                <a:latin typeface="Times New Roman" charset="0"/>
              </a:rPr>
              <a:t>Buffer Mgr hides the fact that not all data is in RAM</a:t>
            </a:r>
          </a:p>
        </p:txBody>
      </p:sp>
      <p:grpSp>
        <p:nvGrpSpPr>
          <p:cNvPr id="71687" name="Group 36"/>
          <p:cNvGrpSpPr>
            <a:grpSpLocks noChangeAspect="1"/>
          </p:cNvGrpSpPr>
          <p:nvPr/>
        </p:nvGrpSpPr>
        <p:grpSpPr bwMode="auto">
          <a:xfrm>
            <a:off x="685800" y="4191000"/>
            <a:ext cx="1938338" cy="1646238"/>
            <a:chOff x="1490" y="1151"/>
            <a:chExt cx="2773" cy="2356"/>
          </a:xfrm>
        </p:grpSpPr>
        <p:grpSp>
          <p:nvGrpSpPr>
            <p:cNvPr id="71688" name="Group 4"/>
            <p:cNvGrpSpPr>
              <a:grpSpLocks noChangeAspect="1"/>
            </p:cNvGrpSpPr>
            <p:nvPr/>
          </p:nvGrpSpPr>
          <p:grpSpPr bwMode="auto">
            <a:xfrm>
              <a:off x="1598" y="1338"/>
              <a:ext cx="2665" cy="1084"/>
              <a:chOff x="1598" y="1518"/>
              <a:chExt cx="2665" cy="1084"/>
            </a:xfrm>
          </p:grpSpPr>
          <p:sp>
            <p:nvSpPr>
              <p:cNvPr id="71698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606" y="1526"/>
                <a:ext cx="2649" cy="10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9" name="Rectangle 6"/>
              <p:cNvSpPr>
                <a:spLocks noChangeAspect="1" noChangeArrowheads="1"/>
              </p:cNvSpPr>
              <p:nvPr/>
            </p:nvSpPr>
            <p:spPr bwMode="auto">
              <a:xfrm>
                <a:off x="1602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0" name="Rectangle 7"/>
              <p:cNvSpPr>
                <a:spLocks noChangeAspect="1" noChangeArrowheads="1"/>
              </p:cNvSpPr>
              <p:nvPr/>
            </p:nvSpPr>
            <p:spPr bwMode="auto">
              <a:xfrm>
                <a:off x="2038" y="1522"/>
                <a:ext cx="430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1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476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2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913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3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3349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4" name="Line 11"/>
              <p:cNvSpPr>
                <a:spLocks noChangeAspect="1" noChangeShapeType="1"/>
              </p:cNvSpPr>
              <p:nvPr/>
            </p:nvSpPr>
            <p:spPr bwMode="auto">
              <a:xfrm>
                <a:off x="1598" y="186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5" name="Line 12"/>
              <p:cNvSpPr>
                <a:spLocks noChangeAspect="1" noChangeShapeType="1"/>
              </p:cNvSpPr>
              <p:nvPr/>
            </p:nvSpPr>
            <p:spPr bwMode="auto">
              <a:xfrm>
                <a:off x="1598" y="225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6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1598" y="1518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7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472" y="1518"/>
                <a:ext cx="437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08" name="Rectangle 15"/>
              <p:cNvSpPr>
                <a:spLocks noChangeAspect="1" noChangeArrowheads="1"/>
              </p:cNvSpPr>
              <p:nvPr/>
            </p:nvSpPr>
            <p:spPr bwMode="auto">
              <a:xfrm>
                <a:off x="2909" y="2255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689" name="Group 16"/>
            <p:cNvGrpSpPr>
              <a:grpSpLocks noChangeAspect="1"/>
            </p:cNvGrpSpPr>
            <p:nvPr/>
          </p:nvGrpSpPr>
          <p:grpSpPr bwMode="auto">
            <a:xfrm>
              <a:off x="2472" y="2786"/>
              <a:ext cx="830" cy="721"/>
              <a:chOff x="2472" y="2966"/>
              <a:chExt cx="830" cy="721"/>
            </a:xfrm>
          </p:grpSpPr>
          <p:grpSp>
            <p:nvGrpSpPr>
              <p:cNvPr id="71692" name="Group 17"/>
              <p:cNvGrpSpPr>
                <a:grpSpLocks noChangeAspect="1"/>
              </p:cNvGrpSpPr>
              <p:nvPr/>
            </p:nvGrpSpPr>
            <p:grpSpPr bwMode="auto">
              <a:xfrm>
                <a:off x="2472" y="2966"/>
                <a:ext cx="830" cy="434"/>
                <a:chOff x="2472" y="2966"/>
                <a:chExt cx="830" cy="434"/>
              </a:xfrm>
            </p:grpSpPr>
            <p:sp>
              <p:nvSpPr>
                <p:cNvPr id="71694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695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696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697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1693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2671" y="3033"/>
                <a:ext cx="402" cy="6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l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690" name="Rectangle 32"/>
            <p:cNvSpPr>
              <a:spLocks noChangeAspect="1" noChangeArrowheads="1"/>
            </p:cNvSpPr>
            <p:nvPr/>
          </p:nvSpPr>
          <p:spPr bwMode="auto">
            <a:xfrm>
              <a:off x="1490" y="1151"/>
              <a:ext cx="264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71691" name="Line 35"/>
            <p:cNvSpPr>
              <a:spLocks noChangeAspect="1" noChangeShapeType="1"/>
            </p:cNvSpPr>
            <p:nvPr/>
          </p:nvSpPr>
          <p:spPr bwMode="auto">
            <a:xfrm>
              <a:off x="2909" y="2437"/>
              <a:ext cx="0" cy="3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6229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B578B4B-1525-454E-914A-F40D9738824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When a Page is Requested ...</a:t>
            </a:r>
          </a:p>
        </p:txBody>
      </p:sp>
      <p:sp>
        <p:nvSpPr>
          <p:cNvPr id="7373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467600" cy="38862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Buffer pool information table contains:                                                   </a:t>
            </a:r>
            <a:r>
              <a:rPr lang="en-US" i="1">
                <a:latin typeface="Times New Roman" charset="0"/>
              </a:rPr>
              <a:t>&lt;???&gt;</a:t>
            </a:r>
            <a:r>
              <a:rPr lang="en-US">
                <a:latin typeface="Times New Roman" charset="0"/>
              </a:rPr>
              <a:t> </a:t>
            </a:r>
          </a:p>
          <a:p>
            <a:pPr>
              <a:buFontTx/>
              <a:buNone/>
            </a:pP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If requested page is not in pool: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Choose an (un-pinned) frame for 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replacement </a:t>
            </a:r>
            <a:endParaRPr lang="en-US" i="1">
              <a:latin typeface="Times New Roman" charset="0"/>
              <a:ea typeface="ＭＳ Ｐゴシック" charset="0"/>
            </a:endParaRP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If  frame is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dirty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, write it to disk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Read requested page into chosen frame</a:t>
            </a:r>
          </a:p>
          <a:p>
            <a:r>
              <a:rPr lang="en-US" i="1">
                <a:latin typeface="Times New Roman" charset="0"/>
              </a:rPr>
              <a:t>Pin </a:t>
            </a:r>
            <a:r>
              <a:rPr lang="en-US">
                <a:latin typeface="Times New Roman" charset="0"/>
              </a:rPr>
              <a:t>the page and return its address</a:t>
            </a:r>
          </a:p>
        </p:txBody>
      </p:sp>
      <p:sp>
        <p:nvSpPr>
          <p:cNvPr id="73737" name="Rectangle 6"/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738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73741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9" name="Rectangle 22"/>
          <p:cNvSpPr>
            <a:spLocks noChangeAspect="1" noChangeArrowheads="1"/>
          </p:cNvSpPr>
          <p:nvPr/>
        </p:nvSpPr>
        <p:spPr bwMode="auto">
          <a:xfrm>
            <a:off x="8674100" y="2484438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3740" name="Rectangle 32"/>
          <p:cNvSpPr>
            <a:spLocks noChangeAspect="1" noChangeArrowheads="1"/>
          </p:cNvSpPr>
          <p:nvPr/>
        </p:nvSpPr>
        <p:spPr bwMode="auto">
          <a:xfrm>
            <a:off x="7848600" y="1295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18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006EADAC-8418-C340-844B-EF71C253AA7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When a Page is Requested ...</a:t>
            </a:r>
          </a:p>
        </p:txBody>
      </p:sp>
      <p:sp>
        <p:nvSpPr>
          <p:cNvPr id="757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467600" cy="38862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Buffer pool information table contains:                                                   </a:t>
            </a:r>
            <a:r>
              <a:rPr lang="en-US" i="1">
                <a:latin typeface="Times New Roman" charset="0"/>
              </a:rPr>
              <a:t>&lt;frame#, pageid, pin_count, dirty-bit&gt;</a:t>
            </a:r>
            <a:r>
              <a:rPr lang="en-US">
                <a:latin typeface="Times New Roman" charset="0"/>
              </a:rPr>
              <a:t> </a:t>
            </a:r>
          </a:p>
          <a:p>
            <a:pPr>
              <a:buFontTx/>
              <a:buNone/>
            </a:pP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If requested page is not in pool: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Choose an (un-pinned) frame for 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replacement </a:t>
            </a:r>
            <a:endParaRPr lang="en-US" i="1">
              <a:latin typeface="Times New Roman" charset="0"/>
              <a:ea typeface="ＭＳ Ｐゴシック" charset="0"/>
            </a:endParaRP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If  frame is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dirty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, write it to disk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Read requested page into chosen frame</a:t>
            </a:r>
          </a:p>
          <a:p>
            <a:r>
              <a:rPr lang="en-US" i="1">
                <a:latin typeface="Times New Roman" charset="0"/>
              </a:rPr>
              <a:t>Pin </a:t>
            </a:r>
            <a:r>
              <a:rPr lang="en-US">
                <a:latin typeface="Times New Roman" charset="0"/>
              </a:rPr>
              <a:t>the page and return its address</a:t>
            </a:r>
          </a:p>
        </p:txBody>
      </p:sp>
      <p:sp>
        <p:nvSpPr>
          <p:cNvPr id="75785" name="Rectangle 6"/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786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75789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2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4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6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8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9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7" name="Rectangle 22"/>
          <p:cNvSpPr>
            <a:spLocks noChangeAspect="1" noChangeArrowheads="1"/>
          </p:cNvSpPr>
          <p:nvPr/>
        </p:nvSpPr>
        <p:spPr bwMode="auto">
          <a:xfrm>
            <a:off x="8674100" y="2484438"/>
            <a:ext cx="28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5788" name="Rectangle 32"/>
          <p:cNvSpPr>
            <a:spLocks noChangeAspect="1" noChangeArrowheads="1"/>
          </p:cNvSpPr>
          <p:nvPr/>
        </p:nvSpPr>
        <p:spPr bwMode="auto">
          <a:xfrm>
            <a:off x="7848600" y="1295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33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1C4DE53-2F79-0248-AE2C-229CB1DF343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When a Page is Requested ...</a:t>
            </a:r>
          </a:p>
        </p:txBody>
      </p:sp>
      <p:sp>
        <p:nvSpPr>
          <p:cNvPr id="7783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284163" indent="-284163">
              <a:buClr>
                <a:schemeClr val="tx1"/>
              </a:buClr>
              <a:buSzPct val="75000"/>
            </a:pPr>
            <a:r>
              <a:rPr lang="en-US">
                <a:latin typeface="Times New Roman" charset="0"/>
              </a:rPr>
              <a:t>If requests can be predicted (e.g., sequential scans) </a:t>
            </a:r>
          </a:p>
          <a:p>
            <a:pPr marL="284163" indent="-284163">
              <a:buClr>
                <a:schemeClr val="tx1"/>
              </a:buClr>
              <a:buSzPct val="75000"/>
            </a:pPr>
            <a:r>
              <a:rPr lang="en-US">
                <a:latin typeface="Times New Roman" charset="0"/>
              </a:rPr>
              <a:t>then pages can be pre-fetched 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338453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6F53FAA-2F9B-5B4A-BB7B-675C2496080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60198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DBMS Layers: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446463" y="2154238"/>
            <a:ext cx="2355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Query Optimization</a:t>
            </a:r>
          </a:p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and Execution</a:t>
            </a:r>
            <a:endParaRPr lang="en-US" sz="2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368675" y="2984500"/>
            <a:ext cx="251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Relational Operators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051175" y="3494088"/>
            <a:ext cx="314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Files and Access Methods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421063" y="4076700"/>
            <a:ext cx="241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Buffer Management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3114675" y="4602163"/>
            <a:ext cx="302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</a:rPr>
              <a:t>Disk Space Management</a:t>
            </a:r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3013075" y="2160588"/>
            <a:ext cx="3222625" cy="2871787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2987675" y="29241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2987675" y="34575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2987675" y="39147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2987675" y="4524375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4067175" y="55276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4051300" y="5580063"/>
            <a:ext cx="3175" cy="57467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>
            <a:off x="5121275" y="5607050"/>
            <a:ext cx="0" cy="517525"/>
          </a:xfrm>
          <a:prstGeom prst="line">
            <a:avLst/>
          </a:prstGeom>
          <a:noFill/>
          <a:ln w="254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Oval 18"/>
          <p:cNvSpPr>
            <a:spLocks noChangeArrowheads="1"/>
          </p:cNvSpPr>
          <p:nvPr/>
        </p:nvSpPr>
        <p:spPr bwMode="auto">
          <a:xfrm>
            <a:off x="4067175" y="6061075"/>
            <a:ext cx="1041400" cy="111125"/>
          </a:xfrm>
          <a:prstGeom prst="ellipse">
            <a:avLst/>
          </a:prstGeom>
          <a:noFill/>
          <a:ln w="25400">
            <a:solidFill>
              <a:srgbClr val="063DE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341813" y="571976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280049"/>
                </a:solidFill>
                <a:latin typeface="Arial" charset="0"/>
              </a:rPr>
              <a:t>DB</a:t>
            </a:r>
          </a:p>
        </p:txBody>
      </p:sp>
      <p:sp>
        <p:nvSpPr>
          <p:cNvPr id="20501" name="Line 20"/>
          <p:cNvSpPr>
            <a:spLocks noChangeShapeType="1"/>
          </p:cNvSpPr>
          <p:nvPr/>
        </p:nvSpPr>
        <p:spPr bwMode="auto">
          <a:xfrm>
            <a:off x="4511675" y="5057775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2759075" y="3830638"/>
            <a:ext cx="3733800" cy="137160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Text Box 27"/>
          <p:cNvSpPr txBox="1">
            <a:spLocks noChangeArrowheads="1"/>
          </p:cNvSpPr>
          <p:nvPr/>
        </p:nvSpPr>
        <p:spPr bwMode="auto">
          <a:xfrm>
            <a:off x="3902075" y="1316038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Queries</a:t>
            </a:r>
            <a:endParaRPr lang="en-US" sz="2400"/>
          </a:p>
        </p:txBody>
      </p:sp>
      <p:sp>
        <p:nvSpPr>
          <p:cNvPr id="20504" name="Text Box 32"/>
          <p:cNvSpPr txBox="1">
            <a:spLocks noChangeArrowheads="1"/>
          </p:cNvSpPr>
          <p:nvPr/>
        </p:nvSpPr>
        <p:spPr bwMode="auto">
          <a:xfrm>
            <a:off x="990600" y="4038600"/>
            <a:ext cx="170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 b="1">
                <a:solidFill>
                  <a:schemeClr val="accent2"/>
                </a:solidFill>
              </a:rPr>
              <a:t>TODAY </a:t>
            </a:r>
            <a:r>
              <a:rPr lang="en-US" sz="2400" b="1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20505" name="AutoShape 33"/>
          <p:cNvSpPr>
            <a:spLocks noChangeArrowheads="1"/>
          </p:cNvSpPr>
          <p:nvPr/>
        </p:nvSpPr>
        <p:spPr bwMode="auto">
          <a:xfrm rot="3522769">
            <a:off x="3429000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AutoShape 34"/>
          <p:cNvSpPr>
            <a:spLocks noChangeArrowheads="1"/>
          </p:cNvSpPr>
          <p:nvPr/>
        </p:nvSpPr>
        <p:spPr bwMode="auto">
          <a:xfrm rot="7454055">
            <a:off x="5181600" y="1752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63DE8"/>
          </a:solidFill>
          <a:ln w="28575">
            <a:solidFill>
              <a:srgbClr val="063DE8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4C61A4E-D5FF-9E46-995B-B760ABA4479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More on Buffer Management</a:t>
            </a:r>
          </a:p>
        </p:txBody>
      </p:sp>
      <p:sp>
        <p:nvSpPr>
          <p:cNvPr id="79880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When done, requestor of page must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 unpin it, and 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indicate whether page has been modified: 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dirty</a:t>
            </a:r>
            <a:r>
              <a:rPr lang="en-US" i="1"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bit</a:t>
            </a:r>
          </a:p>
          <a:p>
            <a:r>
              <a:rPr lang="en-US">
                <a:latin typeface="Times New Roman" charset="0"/>
              </a:rPr>
              <a:t>Page in pool may be requested many times: </a:t>
            </a:r>
          </a:p>
          <a:p>
            <a:pPr lvl="1"/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pin count</a:t>
            </a:r>
          </a:p>
          <a:p>
            <a:r>
              <a:rPr lang="en-US">
                <a:latin typeface="Times New Roman" charset="0"/>
              </a:rPr>
              <a:t>if</a:t>
            </a:r>
            <a:r>
              <a:rPr lang="en-US" i="1">
                <a:latin typeface="Times New Roman" charset="0"/>
              </a:rPr>
              <a:t> pin count </a:t>
            </a:r>
            <a:r>
              <a:rPr lang="en-US">
                <a:latin typeface="Times New Roman" charset="0"/>
              </a:rPr>
              <a:t>= 0 (</a:t>
            </a:r>
            <a:r>
              <a:rPr lang="ja-JP" altLang="en-US" i="1">
                <a:latin typeface="Times New Roman" charset="0"/>
              </a:rPr>
              <a:t>“</a:t>
            </a:r>
            <a:r>
              <a:rPr lang="en-US" altLang="ja-JP" i="1">
                <a:latin typeface="Times New Roman" charset="0"/>
              </a:rPr>
              <a:t>unpinned</a:t>
            </a:r>
            <a:r>
              <a:rPr lang="ja-JP" altLang="en-US" i="1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), page is candidate for replacement</a:t>
            </a:r>
            <a:endParaRPr lang="en-US">
              <a:latin typeface="Times New Roman" charset="0"/>
            </a:endParaRPr>
          </a:p>
        </p:txBody>
      </p:sp>
      <p:grpSp>
        <p:nvGrpSpPr>
          <p:cNvPr id="79881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79882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3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5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7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9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0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1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2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039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377C306-2DBF-5A4C-A583-F343C718373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More on Buffer Management</a:t>
            </a:r>
          </a:p>
        </p:txBody>
      </p:sp>
      <p:sp>
        <p:nvSpPr>
          <p:cNvPr id="81928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CC &amp; recovery may entail additional I/O when a frame is chosen for replacement. (</a:t>
            </a:r>
            <a:r>
              <a:rPr lang="en-US" i="1">
                <a:latin typeface="Times New Roman" charset="0"/>
              </a:rPr>
              <a:t>Write-Ahead Log </a:t>
            </a:r>
            <a:r>
              <a:rPr lang="en-US">
                <a:latin typeface="Times New Roman" charset="0"/>
              </a:rPr>
              <a:t>protocol; more later.)</a:t>
            </a:r>
          </a:p>
        </p:txBody>
      </p:sp>
    </p:spTree>
    <p:extLst>
      <p:ext uri="{BB962C8B-B14F-4D97-AF65-F5344CB8AC3E}">
        <p14:creationId xmlns:p14="http://schemas.microsoft.com/office/powerpoint/2010/main" val="3631147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88AC589-812A-A54E-9D9B-9CAB6E759C7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Buffer Replacement Policy</a:t>
            </a:r>
          </a:p>
        </p:txBody>
      </p:sp>
      <p:sp>
        <p:nvSpPr>
          <p:cNvPr id="83976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>
                <a:latin typeface="Times New Roman" charset="0"/>
              </a:rPr>
              <a:t>Frame is chosen for replacement by a </a:t>
            </a:r>
            <a:r>
              <a:rPr lang="en-US" sz="3600" i="1">
                <a:solidFill>
                  <a:schemeClr val="accent2"/>
                </a:solidFill>
                <a:latin typeface="Times New Roman" charset="0"/>
              </a:rPr>
              <a:t>replacement policy:</a:t>
            </a:r>
          </a:p>
          <a:p>
            <a:pPr lvl="1"/>
            <a:r>
              <a:rPr lang="en-US" sz="3200">
                <a:latin typeface="Times New Roman" charset="0"/>
                <a:ea typeface="ＭＳ Ｐゴシック" charset="0"/>
              </a:rPr>
              <a:t>Least-recently-used (LRU), MRU, Clock, etc.</a:t>
            </a:r>
          </a:p>
          <a:p>
            <a:r>
              <a:rPr lang="en-US" sz="3600">
                <a:latin typeface="Times New Roman" charset="0"/>
              </a:rPr>
              <a:t>Policy -&gt; big impact on # of I/O </a:t>
            </a:r>
            <a:r>
              <a:rPr lang="ja-JP" altLang="en-US" sz="3600">
                <a:latin typeface="Times New Roman" charset="0"/>
              </a:rPr>
              <a:t>’</a:t>
            </a:r>
            <a:r>
              <a:rPr lang="en-US" altLang="ja-JP" sz="3600">
                <a:latin typeface="Times New Roman" charset="0"/>
              </a:rPr>
              <a:t>s; depends on the </a:t>
            </a:r>
            <a:r>
              <a:rPr lang="en-US" altLang="ja-JP" sz="3600" i="1">
                <a:solidFill>
                  <a:schemeClr val="accent2"/>
                </a:solidFill>
                <a:latin typeface="Times New Roman" charset="0"/>
              </a:rPr>
              <a:t>access pattern</a:t>
            </a:r>
            <a:r>
              <a:rPr lang="en-US" altLang="ja-JP" sz="3600">
                <a:solidFill>
                  <a:schemeClr val="accent2"/>
                </a:solidFill>
                <a:latin typeface="Times New Roman" charset="0"/>
              </a:rPr>
              <a:t>.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</p:txBody>
      </p:sp>
      <p:grpSp>
        <p:nvGrpSpPr>
          <p:cNvPr id="83977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83978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9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1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2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4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5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7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307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E59CB27-0BF8-0440-910D-0705D2EA63C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LRU Replacement Policy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076700"/>
          </a:xfrm>
        </p:spPr>
        <p:txBody>
          <a:bodyPr/>
          <a:lstStyle/>
          <a:p>
            <a:r>
              <a:rPr lang="en-US" i="1">
                <a:solidFill>
                  <a:schemeClr val="accent2"/>
                </a:solidFill>
                <a:latin typeface="Times New Roman" charset="0"/>
              </a:rPr>
              <a:t>Least Recently Used (LRU)</a:t>
            </a:r>
            <a:endParaRPr lang="en-US"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for each page in buffer pool, keep track of time last 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unpinned</a:t>
            </a:r>
            <a:endParaRPr lang="en-US"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replace the frame which has the oldest (earliest) time</a:t>
            </a:r>
            <a:endParaRPr lang="en-US" i="1" u="sng">
              <a:solidFill>
                <a:schemeClr val="accent2"/>
              </a:solidFill>
              <a:latin typeface="Times New Roman" charset="0"/>
              <a:ea typeface="ＭＳ Ｐゴシック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very common policy: intuitive and simple</a:t>
            </a:r>
            <a:endParaRPr lang="en-US" i="1" u="sng">
              <a:solidFill>
                <a:schemeClr val="accent2"/>
              </a:solidFill>
              <a:latin typeface="Times New Roman" charset="0"/>
              <a:ea typeface="ＭＳ Ｐゴシック" charset="0"/>
            </a:endParaRPr>
          </a:p>
          <a:p>
            <a:r>
              <a:rPr lang="en-US">
                <a:latin typeface="Times New Roman" charset="0"/>
              </a:rPr>
              <a:t>Problems?</a:t>
            </a:r>
            <a:endParaRPr lang="en-US" i="1" u="sng">
              <a:solidFill>
                <a:schemeClr val="accent2"/>
              </a:solidFill>
              <a:latin typeface="Times New Roman" charset="0"/>
            </a:endParaRPr>
          </a:p>
        </p:txBody>
      </p:sp>
      <p:grpSp>
        <p:nvGrpSpPr>
          <p:cNvPr id="86023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86024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6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8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9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1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4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6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F6A21A9-ACBF-BE48-A9F2-D7BBDFBD620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LRU Replacement Policy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0767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Problem: </a:t>
            </a:r>
            <a:r>
              <a:rPr lang="en-US" i="1">
                <a:latin typeface="Times New Roman" charset="0"/>
              </a:rPr>
              <a:t>Sequential flooding</a:t>
            </a:r>
            <a:endParaRPr lang="en-US">
              <a:solidFill>
                <a:schemeClr val="accent2"/>
              </a:solidFill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LRU + repeated sequential scans.</a:t>
            </a:r>
          </a:p>
          <a:p>
            <a:pPr lvl="1"/>
            <a:r>
              <a:rPr lang="en-US" i="1">
                <a:latin typeface="Times New Roman" charset="0"/>
                <a:ea typeface="ＭＳ Ｐゴシック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# buffer frames &lt; # pages in file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</a:rPr>
              <a:t>means each page request causes an I/O.  MRU much better in this situation (but not in all situations, of course).</a:t>
            </a:r>
          </a:p>
        </p:txBody>
      </p:sp>
      <p:grpSp>
        <p:nvGrpSpPr>
          <p:cNvPr id="88071" name="Group 4"/>
          <p:cNvGrpSpPr>
            <a:grpSpLocks noChangeAspect="1"/>
          </p:cNvGrpSpPr>
          <p:nvPr/>
        </p:nvGrpSpPr>
        <p:grpSpPr bwMode="auto">
          <a:xfrm>
            <a:off x="7848600" y="5410200"/>
            <a:ext cx="1117600" cy="454025"/>
            <a:chOff x="1598" y="1518"/>
            <a:chExt cx="2665" cy="1084"/>
          </a:xfrm>
        </p:grpSpPr>
        <p:sp>
          <p:nvSpPr>
            <p:cNvPr id="88072" name="Rectangle 5"/>
            <p:cNvSpPr>
              <a:spLocks noChangeAspect="1"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3" name="Rectangle 6"/>
            <p:cNvSpPr>
              <a:spLocks noChangeAspect="1"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4" name="Rectangle 7"/>
            <p:cNvSpPr>
              <a:spLocks noChangeAspect="1"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5" name="Rectangle 8"/>
            <p:cNvSpPr>
              <a:spLocks noChangeAspect="1"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6" name="Rectangle 9"/>
            <p:cNvSpPr>
              <a:spLocks noChangeAspect="1"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7" name="Rectangle 10"/>
            <p:cNvSpPr>
              <a:spLocks noChangeAspect="1"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8" name="Line 11"/>
            <p:cNvSpPr>
              <a:spLocks noChangeAspect="1"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Line 12"/>
            <p:cNvSpPr>
              <a:spLocks noChangeAspect="1"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0" name="Rectangle 13"/>
            <p:cNvSpPr>
              <a:spLocks noChangeAspect="1"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1" name="Rectangle 14"/>
            <p:cNvSpPr>
              <a:spLocks noChangeAspect="1"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2" name="Rectangle 15"/>
            <p:cNvSpPr>
              <a:spLocks noChangeAspect="1"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815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E5A89CB-F698-7F4C-9D3F-AB6FCBE33AB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0118" name="Group 5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0149" name="Oval 6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0" name="Oval 7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1" name="Line 8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2" name="Line 9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9" name="Rectangle 11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0120" name="Rectangle 13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121" name="Rectangle 14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122" name="Rectangle 15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0123" name="Rectangle 16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0124" name="Rectangle 17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0125" name="Rectangle 18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126" name="Rectangle 19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0127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1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0132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0133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0134" name="Text Box 55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0135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Rectangle 60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0140" name="Line 62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1" name="Text Box 63"/>
          <p:cNvSpPr txBox="1">
            <a:spLocks noChangeArrowheads="1"/>
          </p:cNvSpPr>
          <p:nvPr/>
        </p:nvSpPr>
        <p:spPr bwMode="auto">
          <a:xfrm>
            <a:off x="30480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0142" name="Text Box 64"/>
          <p:cNvSpPr txBox="1">
            <a:spLocks noChangeArrowheads="1"/>
          </p:cNvSpPr>
          <p:nvPr/>
        </p:nvSpPr>
        <p:spPr bwMode="auto">
          <a:xfrm>
            <a:off x="37338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0143" name="Text Box 65"/>
          <p:cNvSpPr txBox="1">
            <a:spLocks noChangeArrowheads="1"/>
          </p:cNvSpPr>
          <p:nvPr/>
        </p:nvSpPr>
        <p:spPr bwMode="auto">
          <a:xfrm>
            <a:off x="51054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0144" name="Text Box 66"/>
          <p:cNvSpPr txBox="1">
            <a:spLocks noChangeArrowheads="1"/>
          </p:cNvSpPr>
          <p:nvPr/>
        </p:nvSpPr>
        <p:spPr bwMode="auto">
          <a:xfrm>
            <a:off x="44196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90145" name="Text Box 75"/>
          <p:cNvSpPr txBox="1">
            <a:spLocks noChangeArrowheads="1"/>
          </p:cNvSpPr>
          <p:nvPr/>
        </p:nvSpPr>
        <p:spPr bwMode="auto">
          <a:xfrm>
            <a:off x="30480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0146" name="Text Box 76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0147" name="Text Box 77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0148" name="Text Box 78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2289397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67F5D03-25FD-1F46-B39A-400C87166E3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1142" name="Group 5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1173" name="Oval 6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4" name="Oval 7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5" name="Line 8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6" name="Line 9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3" name="Rectangle 11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1144" name="Rectangle 13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145" name="Rectangle 14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146" name="Rectangle 15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147" name="Rectangle 16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148" name="Rectangle 17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1149" name="Rectangle 18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1150" name="Rectangle 19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1151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3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5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1156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1157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1158" name="Text Box 55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1159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3" name="Rectangle 60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1164" name="Line 62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Text Box 63"/>
          <p:cNvSpPr txBox="1">
            <a:spLocks noChangeArrowheads="1"/>
          </p:cNvSpPr>
          <p:nvPr/>
        </p:nvSpPr>
        <p:spPr bwMode="auto">
          <a:xfrm>
            <a:off x="31607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1166" name="Text Box 64"/>
          <p:cNvSpPr txBox="1">
            <a:spLocks noChangeArrowheads="1"/>
          </p:cNvSpPr>
          <p:nvPr/>
        </p:nvSpPr>
        <p:spPr bwMode="auto">
          <a:xfrm>
            <a:off x="37338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1167" name="Text Box 65"/>
          <p:cNvSpPr txBox="1">
            <a:spLocks noChangeArrowheads="1"/>
          </p:cNvSpPr>
          <p:nvPr/>
        </p:nvSpPr>
        <p:spPr bwMode="auto">
          <a:xfrm>
            <a:off x="51054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1168" name="Text Box 66"/>
          <p:cNvSpPr txBox="1">
            <a:spLocks noChangeArrowheads="1"/>
          </p:cNvSpPr>
          <p:nvPr/>
        </p:nvSpPr>
        <p:spPr bwMode="auto">
          <a:xfrm>
            <a:off x="44196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91169" name="Text Box 75"/>
          <p:cNvSpPr txBox="1">
            <a:spLocks noChangeArrowheads="1"/>
          </p:cNvSpPr>
          <p:nvPr/>
        </p:nvSpPr>
        <p:spPr bwMode="auto">
          <a:xfrm>
            <a:off x="30480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1170" name="Text Box 76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1171" name="Text Box 77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1172" name="Text Box 78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276341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D965F510-AA73-9A4B-B881-78CEA6DC69C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2166" name="Group 5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2197" name="Oval 6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8" name="Oval 7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9" name="Line 8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0" name="Line 9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7" name="Rectangle 11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2169" name="Rectangle 14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2170" name="Rectangle 15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171" name="Rectangle 16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172" name="Rectangle 17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2173" name="Rectangle 18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2174" name="Rectangle 19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2175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6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2180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2181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2182" name="Text Box 55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2183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Rectangle 60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2188" name="Line 62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9" name="Text Box 63"/>
          <p:cNvSpPr txBox="1">
            <a:spLocks noChangeArrowheads="1"/>
          </p:cNvSpPr>
          <p:nvPr/>
        </p:nvSpPr>
        <p:spPr bwMode="auto">
          <a:xfrm>
            <a:off x="31607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190" name="Text Box 64"/>
          <p:cNvSpPr txBox="1">
            <a:spLocks noChangeArrowheads="1"/>
          </p:cNvSpPr>
          <p:nvPr/>
        </p:nvSpPr>
        <p:spPr bwMode="auto">
          <a:xfrm>
            <a:off x="38465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2191" name="Text Box 65"/>
          <p:cNvSpPr txBox="1">
            <a:spLocks noChangeArrowheads="1"/>
          </p:cNvSpPr>
          <p:nvPr/>
        </p:nvSpPr>
        <p:spPr bwMode="auto">
          <a:xfrm>
            <a:off x="51054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2192" name="Text Box 66"/>
          <p:cNvSpPr txBox="1">
            <a:spLocks noChangeArrowheads="1"/>
          </p:cNvSpPr>
          <p:nvPr/>
        </p:nvSpPr>
        <p:spPr bwMode="auto">
          <a:xfrm>
            <a:off x="44196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  <p:sp>
        <p:nvSpPr>
          <p:cNvPr id="92193" name="Text Box 75"/>
          <p:cNvSpPr txBox="1">
            <a:spLocks noChangeArrowheads="1"/>
          </p:cNvSpPr>
          <p:nvPr/>
        </p:nvSpPr>
        <p:spPr bwMode="auto">
          <a:xfrm>
            <a:off x="30480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2194" name="Text Box 76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2195" name="Text Box 77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2196" name="Text Box 78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31883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62CEE27-F019-334E-AE4B-6A6BEEC9751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3190" name="Group 5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3221" name="Oval 6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2" name="Oval 7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3" name="Line 8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4" name="Line 9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7" name="Rectangle 11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2169" name="Rectangle 14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93194" name="Rectangle 15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196" name="Rectangle 17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3197" name="Rectangle 18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3198" name="Rectangle 19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3199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3204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3205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3206" name="Text Box 55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3207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Rectangle 60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3212" name="Line 62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Text Box 63"/>
          <p:cNvSpPr txBox="1">
            <a:spLocks noChangeArrowheads="1"/>
          </p:cNvSpPr>
          <p:nvPr/>
        </p:nvSpPr>
        <p:spPr bwMode="auto">
          <a:xfrm>
            <a:off x="31607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214" name="Text Box 64"/>
          <p:cNvSpPr txBox="1">
            <a:spLocks noChangeArrowheads="1"/>
          </p:cNvSpPr>
          <p:nvPr/>
        </p:nvSpPr>
        <p:spPr bwMode="auto">
          <a:xfrm>
            <a:off x="38465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215" name="Text Box 65"/>
          <p:cNvSpPr txBox="1">
            <a:spLocks noChangeArrowheads="1"/>
          </p:cNvSpPr>
          <p:nvPr/>
        </p:nvSpPr>
        <p:spPr bwMode="auto">
          <a:xfrm>
            <a:off x="5105400" y="1828800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3216" name="Text Box 66"/>
          <p:cNvSpPr txBox="1">
            <a:spLocks noChangeArrowheads="1"/>
          </p:cNvSpPr>
          <p:nvPr/>
        </p:nvSpPr>
        <p:spPr bwMode="auto">
          <a:xfrm>
            <a:off x="45323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3217" name="Text Box 75"/>
          <p:cNvSpPr txBox="1">
            <a:spLocks noChangeArrowheads="1"/>
          </p:cNvSpPr>
          <p:nvPr/>
        </p:nvSpPr>
        <p:spPr bwMode="auto">
          <a:xfrm>
            <a:off x="30480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3218" name="Text Box 76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3219" name="Text Box 77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3220" name="Text Box 78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35134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5114BD8-52AA-F348-BBE4-453F2B6076C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4214" name="Group 5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4245" name="Oval 6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7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Line 8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9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7" name="Rectangle 11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2168" name="Rectangle 13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2169" name="Rectangle 14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92170" name="Rectangle 15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94219" name="Rectangle 16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4220" name="Rectangle 17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221" name="Rectangle 18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4222" name="Rectangle 19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4223" name="Rectangle 31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Rectangle 32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Rectangle 33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Rectangle 34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Rectangle 42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4228" name="Text Box 43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4229" name="Text Box 51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4230" name="Text Box 55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4231" name="Rectangle 56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Rectangle 57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Rectangle 58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Rectangle 59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Rectangle 60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4236" name="Line 62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Text Box 63"/>
          <p:cNvSpPr txBox="1">
            <a:spLocks noChangeArrowheads="1"/>
          </p:cNvSpPr>
          <p:nvPr/>
        </p:nvSpPr>
        <p:spPr bwMode="auto">
          <a:xfrm>
            <a:off x="31607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4238" name="Text Box 64"/>
          <p:cNvSpPr txBox="1">
            <a:spLocks noChangeArrowheads="1"/>
          </p:cNvSpPr>
          <p:nvPr/>
        </p:nvSpPr>
        <p:spPr bwMode="auto">
          <a:xfrm>
            <a:off x="38465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4239" name="Text Box 65"/>
          <p:cNvSpPr txBox="1">
            <a:spLocks noChangeArrowheads="1"/>
          </p:cNvSpPr>
          <p:nvPr/>
        </p:nvSpPr>
        <p:spPr bwMode="auto">
          <a:xfrm>
            <a:off x="52181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4240" name="Text Box 66"/>
          <p:cNvSpPr txBox="1">
            <a:spLocks noChangeArrowheads="1"/>
          </p:cNvSpPr>
          <p:nvPr/>
        </p:nvSpPr>
        <p:spPr bwMode="auto">
          <a:xfrm>
            <a:off x="4532313" y="1828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241" name="Text Box 75"/>
          <p:cNvSpPr txBox="1">
            <a:spLocks noChangeArrowheads="1"/>
          </p:cNvSpPr>
          <p:nvPr/>
        </p:nvSpPr>
        <p:spPr bwMode="auto">
          <a:xfrm>
            <a:off x="30480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4242" name="Text Box 76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4243" name="Text Box 77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4244" name="Text Box 78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21801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Leverage OS for disk/file management?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Layers of abstraction are good … but: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693C082-7BEC-8C40-B7A4-C978B7B144F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How will MRU work?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7B188E6-078A-1B46-A8CB-0C1D7C9AACC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8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84529A0-86B3-F84C-B97F-E3E08FC2B55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6262" name="Group 3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6294" name="Oval 4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Oval 5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Line 6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7" name="Line 7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3" name="Rectangle 8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264" name="Rectangle 9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265" name="Rectangle 1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266" name="Rectangle 11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267" name="Rectangle 12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268" name="Rectangle 1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6269" name="Rectangle 1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6270" name="Rectangle 1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271" name="Rectangle 16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Rectangle 17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Rectangle 18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Rectangle 19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Rectangle 20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6276" name="Text Box 21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6277" name="Text Box 22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6278" name="Text Box 23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6279" name="Rectangle 24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Rectangle 25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Rectangle 26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Rectangle 27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Rectangle 28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6284" name="Line 29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Text Box 30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286" name="Text Box 31"/>
          <p:cNvSpPr txBox="1">
            <a:spLocks noChangeArrowheads="1"/>
          </p:cNvSpPr>
          <p:nvPr/>
        </p:nvSpPr>
        <p:spPr bwMode="auto">
          <a:xfrm>
            <a:off x="3886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287" name="Text Box 32"/>
          <p:cNvSpPr txBox="1">
            <a:spLocks noChangeArrowheads="1"/>
          </p:cNvSpPr>
          <p:nvPr/>
        </p:nvSpPr>
        <p:spPr bwMode="auto">
          <a:xfrm>
            <a:off x="4648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288" name="Text Box 33"/>
          <p:cNvSpPr txBox="1">
            <a:spLocks noChangeArrowheads="1"/>
          </p:cNvSpPr>
          <p:nvPr/>
        </p:nvSpPr>
        <p:spPr bwMode="auto">
          <a:xfrm>
            <a:off x="5181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4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289" name="Text Box 35"/>
          <p:cNvSpPr txBox="1">
            <a:spLocks noChangeArrowheads="1"/>
          </p:cNvSpPr>
          <p:nvPr/>
        </p:nvSpPr>
        <p:spPr bwMode="auto">
          <a:xfrm>
            <a:off x="3027363" y="3211513"/>
            <a:ext cx="53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102</a:t>
            </a:r>
          </a:p>
        </p:txBody>
      </p:sp>
      <p:sp>
        <p:nvSpPr>
          <p:cNvPr id="96290" name="Text Box 36"/>
          <p:cNvSpPr txBox="1">
            <a:spLocks noChangeArrowheads="1"/>
          </p:cNvSpPr>
          <p:nvPr/>
        </p:nvSpPr>
        <p:spPr bwMode="auto">
          <a:xfrm>
            <a:off x="5875338" y="1784350"/>
            <a:ext cx="292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will not re-use these pages;</a:t>
            </a:r>
          </a:p>
        </p:txBody>
      </p:sp>
      <p:sp>
        <p:nvSpPr>
          <p:cNvPr id="96291" name="Text Box 38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6292" name="Text Box 39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6293" name="Text Box 40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413016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D7C67768-01E8-7B43-8E13-52440687048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7286" name="Group 3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7318" name="Oval 4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9" name="Oval 5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0" name="Line 6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Line 7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7288" name="Rectangle 9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289" name="Rectangle 1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290" name="Rectangle 11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291" name="Rectangle 12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7292" name="Rectangle 1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7293" name="Rectangle 1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294" name="Rectangle 1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7295" name="Rectangle 16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7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18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9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Rectangle 20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7300" name="Text Box 21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7301" name="Text Box 22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7302" name="Text Box 23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7303" name="Rectangle 24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Rectangle 25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Rectangle 26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Rectangle 27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Rectangle 28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7308" name="Line 29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Text Box 30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7310" name="Text Box 31"/>
          <p:cNvSpPr txBox="1">
            <a:spLocks noChangeArrowheads="1"/>
          </p:cNvSpPr>
          <p:nvPr/>
        </p:nvSpPr>
        <p:spPr bwMode="auto">
          <a:xfrm>
            <a:off x="3886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7311" name="Text Box 32"/>
          <p:cNvSpPr txBox="1">
            <a:spLocks noChangeArrowheads="1"/>
          </p:cNvSpPr>
          <p:nvPr/>
        </p:nvSpPr>
        <p:spPr bwMode="auto">
          <a:xfrm>
            <a:off x="4648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7312" name="Text Box 33"/>
          <p:cNvSpPr txBox="1">
            <a:spLocks noChangeArrowheads="1"/>
          </p:cNvSpPr>
          <p:nvPr/>
        </p:nvSpPr>
        <p:spPr bwMode="auto">
          <a:xfrm>
            <a:off x="5181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4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7313" name="Text Box 35"/>
          <p:cNvSpPr txBox="1">
            <a:spLocks noChangeArrowheads="1"/>
          </p:cNvSpPr>
          <p:nvPr/>
        </p:nvSpPr>
        <p:spPr bwMode="auto">
          <a:xfrm>
            <a:off x="3141663" y="32115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7314" name="Text Box 36"/>
          <p:cNvSpPr txBox="1">
            <a:spLocks noChangeArrowheads="1"/>
          </p:cNvSpPr>
          <p:nvPr/>
        </p:nvSpPr>
        <p:spPr bwMode="auto">
          <a:xfrm>
            <a:off x="5875338" y="1784350"/>
            <a:ext cx="292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will not re-use these pages;</a:t>
            </a:r>
          </a:p>
        </p:txBody>
      </p:sp>
      <p:sp>
        <p:nvSpPr>
          <p:cNvPr id="97315" name="Text Box 38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7316" name="Text Box 39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7317" name="Text Box 40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40239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5FAF6D9-019F-A74A-A390-06C5139D64F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8310" name="Group 3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8342" name="Oval 4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3" name="Oval 5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Line 6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Line 7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8313" name="Rectangle 1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314" name="Rectangle 11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8315" name="Rectangle 12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8316" name="Rectangle 1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8317" name="Rectangle 1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8318" name="Rectangle 1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319" name="Rectangle 16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Rectangle 17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8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Rectangle 19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Rectangle 20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8324" name="Text Box 21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8325" name="Text Box 22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8326" name="Text Box 23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8327" name="Rectangle 24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Rectangle 25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9" name="Rectangle 26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0" name="Rectangle 27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Rectangle 28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8332" name="Line 29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Text Box 30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334" name="Text Box 31"/>
          <p:cNvSpPr txBox="1">
            <a:spLocks noChangeArrowheads="1"/>
          </p:cNvSpPr>
          <p:nvPr/>
        </p:nvSpPr>
        <p:spPr bwMode="auto">
          <a:xfrm>
            <a:off x="3886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335" name="Text Box 32"/>
          <p:cNvSpPr txBox="1">
            <a:spLocks noChangeArrowheads="1"/>
          </p:cNvSpPr>
          <p:nvPr/>
        </p:nvSpPr>
        <p:spPr bwMode="auto">
          <a:xfrm>
            <a:off x="4648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336" name="Text Box 33"/>
          <p:cNvSpPr txBox="1">
            <a:spLocks noChangeArrowheads="1"/>
          </p:cNvSpPr>
          <p:nvPr/>
        </p:nvSpPr>
        <p:spPr bwMode="auto">
          <a:xfrm>
            <a:off x="5181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4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337" name="Text Box 35"/>
          <p:cNvSpPr txBox="1">
            <a:spLocks noChangeArrowheads="1"/>
          </p:cNvSpPr>
          <p:nvPr/>
        </p:nvSpPr>
        <p:spPr bwMode="auto">
          <a:xfrm>
            <a:off x="3141663" y="32115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338" name="Text Box 36"/>
          <p:cNvSpPr txBox="1">
            <a:spLocks noChangeArrowheads="1"/>
          </p:cNvSpPr>
          <p:nvPr/>
        </p:nvSpPr>
        <p:spPr bwMode="auto">
          <a:xfrm>
            <a:off x="5875338" y="1784350"/>
            <a:ext cx="292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will not re-use these pages;</a:t>
            </a:r>
          </a:p>
        </p:txBody>
      </p:sp>
      <p:sp>
        <p:nvSpPr>
          <p:cNvPr id="98339" name="Text Box 38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8340" name="Text Box 39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8341" name="Text Box 40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398327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08634213-B51C-C846-AA50-1953D91B0AC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99334" name="Group 3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99366" name="Oval 4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7" name="Oval 5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Line 6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9" name="Line 7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4217" name="Rectangle 1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99338" name="Rectangle 11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339" name="Rectangle 12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9340" name="Rectangle 1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341" name="Rectangle 1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342" name="Rectangle 1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9343" name="Rectangle 16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Rectangle 17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Rectangle 18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Rectangle 19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Rectangle 20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9348" name="Text Box 21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99349" name="Text Box 22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99350" name="Text Box 23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99351" name="Rectangle 24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Rectangle 25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Rectangle 26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4" name="Rectangle 27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5" name="Rectangle 28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99356" name="Line 29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7" name="Text Box 30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358" name="Text Box 31"/>
          <p:cNvSpPr txBox="1">
            <a:spLocks noChangeArrowheads="1"/>
          </p:cNvSpPr>
          <p:nvPr/>
        </p:nvSpPr>
        <p:spPr bwMode="auto">
          <a:xfrm>
            <a:off x="3886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359" name="Text Box 32"/>
          <p:cNvSpPr txBox="1">
            <a:spLocks noChangeArrowheads="1"/>
          </p:cNvSpPr>
          <p:nvPr/>
        </p:nvSpPr>
        <p:spPr bwMode="auto">
          <a:xfrm>
            <a:off x="4648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360" name="Text Box 33"/>
          <p:cNvSpPr txBox="1">
            <a:spLocks noChangeArrowheads="1"/>
          </p:cNvSpPr>
          <p:nvPr/>
        </p:nvSpPr>
        <p:spPr bwMode="auto">
          <a:xfrm>
            <a:off x="5181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4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361" name="Text Box 35"/>
          <p:cNvSpPr txBox="1">
            <a:spLocks noChangeArrowheads="1"/>
          </p:cNvSpPr>
          <p:nvPr/>
        </p:nvSpPr>
        <p:spPr bwMode="auto">
          <a:xfrm>
            <a:off x="3141663" y="32115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362" name="Text Box 36"/>
          <p:cNvSpPr txBox="1">
            <a:spLocks noChangeArrowheads="1"/>
          </p:cNvSpPr>
          <p:nvPr/>
        </p:nvSpPr>
        <p:spPr bwMode="auto">
          <a:xfrm>
            <a:off x="5875338" y="1784350"/>
            <a:ext cx="292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will not re-use these pages;</a:t>
            </a:r>
          </a:p>
        </p:txBody>
      </p:sp>
      <p:sp>
        <p:nvSpPr>
          <p:cNvPr id="99363" name="Text Box 38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99364" name="Text Box 39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99365" name="Text Box 40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75227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C389FF93-12AC-934C-8D70-DED9D3E4FEF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Sequential Flooding – Illustration</a:t>
            </a:r>
          </a:p>
        </p:txBody>
      </p:sp>
      <p:grpSp>
        <p:nvGrpSpPr>
          <p:cNvPr id="100358" name="Group 3"/>
          <p:cNvGrpSpPr>
            <a:grpSpLocks/>
          </p:cNvGrpSpPr>
          <p:nvPr/>
        </p:nvGrpSpPr>
        <p:grpSpPr bwMode="auto">
          <a:xfrm>
            <a:off x="457200" y="4038600"/>
            <a:ext cx="3733800" cy="2216150"/>
            <a:chOff x="2472" y="2966"/>
            <a:chExt cx="830" cy="434"/>
          </a:xfrm>
        </p:grpSpPr>
        <p:sp>
          <p:nvSpPr>
            <p:cNvPr id="100390" name="Oval 4"/>
            <p:cNvSpPr>
              <a:spLocks noChangeArrowheads="1"/>
            </p:cNvSpPr>
            <p:nvPr/>
          </p:nvSpPr>
          <p:spPr bwMode="auto">
            <a:xfrm>
              <a:off x="2480" y="2966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1" name="Oval 5"/>
            <p:cNvSpPr>
              <a:spLocks noChangeArrowheads="1"/>
            </p:cNvSpPr>
            <p:nvPr/>
          </p:nvSpPr>
          <p:spPr bwMode="auto">
            <a:xfrm>
              <a:off x="2480" y="3303"/>
              <a:ext cx="814" cy="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Line 6"/>
            <p:cNvSpPr>
              <a:spLocks noChangeShapeType="1"/>
            </p:cNvSpPr>
            <p:nvPr/>
          </p:nvSpPr>
          <p:spPr bwMode="auto">
            <a:xfrm>
              <a:off x="247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3" name="Line 7"/>
            <p:cNvSpPr>
              <a:spLocks noChangeShapeType="1"/>
            </p:cNvSpPr>
            <p:nvPr/>
          </p:nvSpPr>
          <p:spPr bwMode="auto">
            <a:xfrm>
              <a:off x="3302" y="3015"/>
              <a:ext cx="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5" name="Rectangle 8"/>
          <p:cNvSpPr>
            <a:spLocks noChangeArrowheads="1"/>
          </p:cNvSpPr>
          <p:nvPr/>
        </p:nvSpPr>
        <p:spPr bwMode="auto">
          <a:xfrm>
            <a:off x="685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1</a:t>
            </a:r>
          </a:p>
        </p:txBody>
      </p:sp>
      <p:sp>
        <p:nvSpPr>
          <p:cNvPr id="94216" name="Rectangle 9"/>
          <p:cNvSpPr>
            <a:spLocks noChangeArrowheads="1"/>
          </p:cNvSpPr>
          <p:nvPr/>
        </p:nvSpPr>
        <p:spPr bwMode="auto">
          <a:xfrm>
            <a:off x="1066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2</a:t>
            </a:r>
          </a:p>
        </p:txBody>
      </p:sp>
      <p:sp>
        <p:nvSpPr>
          <p:cNvPr id="94217" name="Rectangle 10"/>
          <p:cNvSpPr>
            <a:spLocks noChangeArrowheads="1"/>
          </p:cNvSpPr>
          <p:nvPr/>
        </p:nvSpPr>
        <p:spPr bwMode="auto">
          <a:xfrm>
            <a:off x="1447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3</a:t>
            </a:r>
          </a:p>
        </p:txBody>
      </p:sp>
      <p:sp>
        <p:nvSpPr>
          <p:cNvPr id="94218" name="Rectangle 11"/>
          <p:cNvSpPr>
            <a:spLocks noChangeArrowheads="1"/>
          </p:cNvSpPr>
          <p:nvPr/>
        </p:nvSpPr>
        <p:spPr bwMode="auto">
          <a:xfrm>
            <a:off x="1828800" y="48768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4</a:t>
            </a:r>
          </a:p>
        </p:txBody>
      </p:sp>
      <p:sp>
        <p:nvSpPr>
          <p:cNvPr id="100363" name="Rectangle 12"/>
          <p:cNvSpPr>
            <a:spLocks noChangeArrowheads="1"/>
          </p:cNvSpPr>
          <p:nvPr/>
        </p:nvSpPr>
        <p:spPr bwMode="auto">
          <a:xfrm>
            <a:off x="2209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364" name="Rectangle 13"/>
          <p:cNvSpPr>
            <a:spLocks noChangeArrowheads="1"/>
          </p:cNvSpPr>
          <p:nvPr/>
        </p:nvSpPr>
        <p:spPr bwMode="auto">
          <a:xfrm>
            <a:off x="2590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0365" name="Rectangle 14"/>
          <p:cNvSpPr>
            <a:spLocks noChangeArrowheads="1"/>
          </p:cNvSpPr>
          <p:nvPr/>
        </p:nvSpPr>
        <p:spPr bwMode="auto">
          <a:xfrm>
            <a:off x="2971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0366" name="Rectangle 15"/>
          <p:cNvSpPr>
            <a:spLocks noChangeArrowheads="1"/>
          </p:cNvSpPr>
          <p:nvPr/>
        </p:nvSpPr>
        <p:spPr bwMode="auto">
          <a:xfrm>
            <a:off x="3352800" y="4876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3006725" y="16779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Rectangle 17"/>
          <p:cNvSpPr>
            <a:spLocks noChangeArrowheads="1"/>
          </p:cNvSpPr>
          <p:nvPr/>
        </p:nvSpPr>
        <p:spPr bwMode="auto">
          <a:xfrm>
            <a:off x="3000375" y="16716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Rectangle 18"/>
          <p:cNvSpPr>
            <a:spLocks noChangeArrowheads="1"/>
          </p:cNvSpPr>
          <p:nvPr/>
        </p:nvSpPr>
        <p:spPr bwMode="auto">
          <a:xfrm>
            <a:off x="3692525" y="16716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Rectangle 19"/>
          <p:cNvSpPr>
            <a:spLocks noChangeArrowheads="1"/>
          </p:cNvSpPr>
          <p:nvPr/>
        </p:nvSpPr>
        <p:spPr bwMode="auto">
          <a:xfrm>
            <a:off x="4387850" y="16716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Rectangle 20"/>
          <p:cNvSpPr>
            <a:spLocks noChangeArrowheads="1"/>
          </p:cNvSpPr>
          <p:nvPr/>
        </p:nvSpPr>
        <p:spPr bwMode="auto">
          <a:xfrm>
            <a:off x="2898775" y="1368425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1676400" y="174942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LRU:</a:t>
            </a:r>
          </a:p>
        </p:txBody>
      </p:sp>
      <p:sp>
        <p:nvSpPr>
          <p:cNvPr id="100373" name="Text Box 22"/>
          <p:cNvSpPr txBox="1">
            <a:spLocks noChangeArrowheads="1"/>
          </p:cNvSpPr>
          <p:nvPr/>
        </p:nvSpPr>
        <p:spPr bwMode="auto">
          <a:xfrm>
            <a:off x="1676400" y="32004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MRU:</a:t>
            </a:r>
          </a:p>
        </p:txBody>
      </p:sp>
      <p:sp>
        <p:nvSpPr>
          <p:cNvPr id="100374" name="Text Box 23"/>
          <p:cNvSpPr txBox="1">
            <a:spLocks noChangeArrowheads="1"/>
          </p:cNvSpPr>
          <p:nvPr/>
        </p:nvSpPr>
        <p:spPr bwMode="auto">
          <a:xfrm>
            <a:off x="4572000" y="5029200"/>
            <a:ext cx="312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400"/>
              <a:t>Repeated scan of file …</a:t>
            </a:r>
          </a:p>
        </p:txBody>
      </p:sp>
      <p:sp>
        <p:nvSpPr>
          <p:cNvPr id="100375" name="Rectangle 24"/>
          <p:cNvSpPr>
            <a:spLocks noChangeArrowheads="1"/>
          </p:cNvSpPr>
          <p:nvPr/>
        </p:nvSpPr>
        <p:spPr bwMode="auto">
          <a:xfrm>
            <a:off x="3006725" y="3049588"/>
            <a:ext cx="2708275" cy="684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Rectangle 25"/>
          <p:cNvSpPr>
            <a:spLocks noChangeArrowheads="1"/>
          </p:cNvSpPr>
          <p:nvPr/>
        </p:nvSpPr>
        <p:spPr bwMode="auto">
          <a:xfrm>
            <a:off x="3000375" y="3043238"/>
            <a:ext cx="67945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Rectangle 26"/>
          <p:cNvSpPr>
            <a:spLocks noChangeArrowheads="1"/>
          </p:cNvSpPr>
          <p:nvPr/>
        </p:nvSpPr>
        <p:spPr bwMode="auto">
          <a:xfrm>
            <a:off x="3692525" y="3043238"/>
            <a:ext cx="682625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8" name="Rectangle 27"/>
          <p:cNvSpPr>
            <a:spLocks noChangeArrowheads="1"/>
          </p:cNvSpPr>
          <p:nvPr/>
        </p:nvSpPr>
        <p:spPr bwMode="auto">
          <a:xfrm>
            <a:off x="4387850" y="3043238"/>
            <a:ext cx="681038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9" name="Rectangle 28"/>
          <p:cNvSpPr>
            <a:spLocks noChangeArrowheads="1"/>
          </p:cNvSpPr>
          <p:nvPr/>
        </p:nvSpPr>
        <p:spPr bwMode="auto">
          <a:xfrm>
            <a:off x="2898775" y="2740025"/>
            <a:ext cx="170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BUFFER POOL</a:t>
            </a:r>
          </a:p>
        </p:txBody>
      </p:sp>
      <p:sp>
        <p:nvSpPr>
          <p:cNvPr id="100380" name="Line 29"/>
          <p:cNvSpPr>
            <a:spLocks noChangeShapeType="1"/>
          </p:cNvSpPr>
          <p:nvPr/>
        </p:nvSpPr>
        <p:spPr bwMode="auto">
          <a:xfrm>
            <a:off x="838200" y="5410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1" name="Text Box 30"/>
          <p:cNvSpPr txBox="1">
            <a:spLocks noChangeArrowheads="1"/>
          </p:cNvSpPr>
          <p:nvPr/>
        </p:nvSpPr>
        <p:spPr bwMode="auto">
          <a:xfrm>
            <a:off x="3200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0382" name="Text Box 31"/>
          <p:cNvSpPr txBox="1">
            <a:spLocks noChangeArrowheads="1"/>
          </p:cNvSpPr>
          <p:nvPr/>
        </p:nvSpPr>
        <p:spPr bwMode="auto">
          <a:xfrm>
            <a:off x="3886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0383" name="Text Box 32"/>
          <p:cNvSpPr txBox="1">
            <a:spLocks noChangeArrowheads="1"/>
          </p:cNvSpPr>
          <p:nvPr/>
        </p:nvSpPr>
        <p:spPr bwMode="auto">
          <a:xfrm>
            <a:off x="4648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3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0384" name="Text Box 33"/>
          <p:cNvSpPr txBox="1">
            <a:spLocks noChangeArrowheads="1"/>
          </p:cNvSpPr>
          <p:nvPr/>
        </p:nvSpPr>
        <p:spPr bwMode="auto">
          <a:xfrm>
            <a:off x="5181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400">
                <a:solidFill>
                  <a:schemeClr val="accent2"/>
                </a:solidFill>
              </a:rPr>
              <a:t>4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0385" name="Text Box 35"/>
          <p:cNvSpPr txBox="1">
            <a:spLocks noChangeArrowheads="1"/>
          </p:cNvSpPr>
          <p:nvPr/>
        </p:nvSpPr>
        <p:spPr bwMode="auto">
          <a:xfrm>
            <a:off x="3141663" y="32115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0386" name="Text Box 36"/>
          <p:cNvSpPr txBox="1">
            <a:spLocks noChangeArrowheads="1"/>
          </p:cNvSpPr>
          <p:nvPr/>
        </p:nvSpPr>
        <p:spPr bwMode="auto">
          <a:xfrm>
            <a:off x="5875338" y="1784350"/>
            <a:ext cx="292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will not re-use these pages;</a:t>
            </a:r>
          </a:p>
        </p:txBody>
      </p:sp>
      <p:sp>
        <p:nvSpPr>
          <p:cNvPr id="100387" name="Text Box 38"/>
          <p:cNvSpPr txBox="1">
            <a:spLocks noChangeArrowheads="1"/>
          </p:cNvSpPr>
          <p:nvPr/>
        </p:nvSpPr>
        <p:spPr bwMode="auto">
          <a:xfrm>
            <a:off x="37338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116</a:t>
            </a:r>
          </a:p>
        </p:txBody>
      </p:sp>
      <p:sp>
        <p:nvSpPr>
          <p:cNvPr id="100388" name="Text Box 39"/>
          <p:cNvSpPr txBox="1">
            <a:spLocks noChangeArrowheads="1"/>
          </p:cNvSpPr>
          <p:nvPr/>
        </p:nvSpPr>
        <p:spPr bwMode="auto">
          <a:xfrm>
            <a:off x="51054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100389" name="Text Box 40"/>
          <p:cNvSpPr txBox="1">
            <a:spLocks noChangeArrowheads="1"/>
          </p:cNvSpPr>
          <p:nvPr/>
        </p:nvSpPr>
        <p:spPr bwMode="auto">
          <a:xfrm>
            <a:off x="4419600" y="3214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324234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44E7B39-5215-734E-9518-A6D97153547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Other policies?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LRU is often good - but needs timestamps and sorting on them</a:t>
            </a:r>
          </a:p>
          <a:p>
            <a:r>
              <a:rPr lang="en-US">
                <a:latin typeface="Times New Roman" charset="0"/>
              </a:rPr>
              <a:t>something easier to maintain?</a:t>
            </a:r>
          </a:p>
        </p:txBody>
      </p:sp>
    </p:spTree>
    <p:extLst>
      <p:ext uri="{BB962C8B-B14F-4D97-AF65-F5344CB8AC3E}">
        <p14:creationId xmlns:p14="http://schemas.microsoft.com/office/powerpoint/2010/main" val="274480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C95F301-3822-DB46-B390-32CB41DEAF2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0767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Main ideas:</a:t>
            </a:r>
          </a:p>
          <a:p>
            <a:r>
              <a:rPr lang="en-US">
                <a:latin typeface="Times New Roman" charset="0"/>
              </a:rPr>
              <a:t>Approximation of LRU.</a:t>
            </a:r>
          </a:p>
          <a:p>
            <a:r>
              <a:rPr lang="en-US">
                <a:latin typeface="Times New Roman" charset="0"/>
              </a:rPr>
              <a:t>Instead of maintaining &amp; sorting time-stamps, find a </a:t>
            </a:r>
            <a:r>
              <a:rPr lang="ja-JP" altLang="en-US">
                <a:latin typeface="Times New Roman" charset="0"/>
              </a:rPr>
              <a:t>‘</a:t>
            </a:r>
            <a:r>
              <a:rPr lang="en-US" altLang="ja-JP">
                <a:latin typeface="Times New Roman" charset="0"/>
              </a:rPr>
              <a:t>reasonably old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 frame to evict.</a:t>
            </a:r>
          </a:p>
          <a:p>
            <a:r>
              <a:rPr lang="en-US">
                <a:latin typeface="Times New Roman" charset="0"/>
              </a:rPr>
              <a:t>How? by round-robin, and marking each frame - frames are evicted the second time they are visited.</a:t>
            </a:r>
          </a:p>
          <a:p>
            <a:r>
              <a:rPr lang="en-US">
                <a:latin typeface="Times New Roman" charset="0"/>
              </a:rPr>
              <a:t>Specifically:</a:t>
            </a:r>
          </a:p>
        </p:txBody>
      </p:sp>
      <p:sp>
        <p:nvSpPr>
          <p:cNvPr id="1024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27DF668-551B-7947-97F8-0C5669E3AEA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0767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Arrange frames into a cycle, store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    one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reference bit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per frame</a:t>
            </a:r>
          </a:p>
          <a:p>
            <a:r>
              <a:rPr lang="en-US">
                <a:latin typeface="Times New Roman" charset="0"/>
              </a:rPr>
              <a:t>When pin count goes to 0, reference bit set on (= </a:t>
            </a:r>
            <a:r>
              <a:rPr lang="ja-JP" altLang="en-US">
                <a:latin typeface="Times New Roman" charset="0"/>
              </a:rPr>
              <a:t>‘</a:t>
            </a:r>
            <a:r>
              <a:rPr lang="en-US" altLang="ja-JP">
                <a:latin typeface="Times New Roman" charset="0"/>
              </a:rPr>
              <a:t>one life left</a:t>
            </a:r>
            <a:r>
              <a:rPr lang="ja-JP" altLang="en-US">
                <a:latin typeface="Times New Roman" charset="0"/>
              </a:rPr>
              <a:t>’</a:t>
            </a:r>
            <a:r>
              <a:rPr lang="en-US" altLang="ja-JP">
                <a:latin typeface="Times New Roman" charset="0"/>
              </a:rPr>
              <a:t> - not ready for eviction yet)</a:t>
            </a:r>
          </a:p>
          <a:p>
            <a:r>
              <a:rPr lang="en-US">
                <a:latin typeface="Times New Roman" charset="0"/>
              </a:rPr>
              <a:t>When replacement necessary, get the next frame that has reference-bit = 0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  <p:grpSp>
        <p:nvGrpSpPr>
          <p:cNvPr id="104455" name="Group 11"/>
          <p:cNvGrpSpPr>
            <a:grpSpLocks/>
          </p:cNvGrpSpPr>
          <p:nvPr/>
        </p:nvGrpSpPr>
        <p:grpSpPr bwMode="auto">
          <a:xfrm>
            <a:off x="5562600" y="4759325"/>
            <a:ext cx="2800350" cy="2098675"/>
            <a:chOff x="3504" y="2998"/>
            <a:chExt cx="1764" cy="1322"/>
          </a:xfrm>
        </p:grpSpPr>
        <p:sp>
          <p:nvSpPr>
            <p:cNvPr id="104456" name="Oval 4"/>
            <p:cNvSpPr>
              <a:spLocks noChangeArrowheads="1"/>
            </p:cNvSpPr>
            <p:nvPr/>
          </p:nvSpPr>
          <p:spPr bwMode="auto">
            <a:xfrm>
              <a:off x="3984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Text Box 5"/>
            <p:cNvSpPr txBox="1">
              <a:spLocks noChangeArrowheads="1"/>
            </p:cNvSpPr>
            <p:nvPr/>
          </p:nvSpPr>
          <p:spPr bwMode="auto">
            <a:xfrm>
              <a:off x="4138" y="299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A(1)</a:t>
              </a:r>
            </a:p>
          </p:txBody>
        </p:sp>
        <p:sp>
          <p:nvSpPr>
            <p:cNvPr id="104458" name="Text Box 6"/>
            <p:cNvSpPr txBox="1">
              <a:spLocks noChangeArrowheads="1"/>
            </p:cNvSpPr>
            <p:nvPr/>
          </p:nvSpPr>
          <p:spPr bwMode="auto">
            <a:xfrm>
              <a:off x="4800" y="3456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B(1)</a:t>
              </a:r>
            </a:p>
          </p:txBody>
        </p:sp>
        <p:sp>
          <p:nvSpPr>
            <p:cNvPr id="104459" name="Text Box 7"/>
            <p:cNvSpPr txBox="1">
              <a:spLocks noChangeArrowheads="1"/>
            </p:cNvSpPr>
            <p:nvPr/>
          </p:nvSpPr>
          <p:spPr bwMode="auto">
            <a:xfrm>
              <a:off x="4128" y="4032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C(1)</a:t>
              </a:r>
            </a:p>
          </p:txBody>
        </p:sp>
        <p:sp>
          <p:nvSpPr>
            <p:cNvPr id="104460" name="Text Box 8"/>
            <p:cNvSpPr txBox="1">
              <a:spLocks noChangeArrowheads="1"/>
            </p:cNvSpPr>
            <p:nvPr/>
          </p:nvSpPr>
          <p:spPr bwMode="auto">
            <a:xfrm>
              <a:off x="3504" y="3504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D(0)</a:t>
              </a:r>
            </a:p>
          </p:txBody>
        </p:sp>
        <p:sp>
          <p:nvSpPr>
            <p:cNvPr id="104461" name="Line 9"/>
            <p:cNvSpPr>
              <a:spLocks noChangeShapeType="1"/>
            </p:cNvSpPr>
            <p:nvPr/>
          </p:nvSpPr>
          <p:spPr bwMode="auto">
            <a:xfrm flipV="1">
              <a:off x="4368" y="3600"/>
              <a:ext cx="38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82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C46A32E-1017-3745-B7C6-6F91BD73413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076700"/>
          </a:xfrm>
        </p:spPr>
        <p:txBody>
          <a:bodyPr/>
          <a:lstStyle/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do {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	if (pincount == 0 &amp;&amp; ref bit is off)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		choose </a:t>
            </a:r>
            <a:r>
              <a:rPr lang="en-US" sz="2400">
                <a:solidFill>
                  <a:schemeClr val="tx2"/>
                </a:solidFill>
                <a:latin typeface="Arial" charset="0"/>
              </a:rPr>
              <a:t>current</a:t>
            </a:r>
            <a:r>
              <a:rPr lang="en-US" sz="2400">
                <a:latin typeface="Arial" charset="0"/>
              </a:rPr>
              <a:t> page for replacement;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	else if (pincount == 0 &amp;&amp; ref bit is on)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		turn off ref bit;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		advance current frame;</a:t>
            </a:r>
          </a:p>
          <a:p>
            <a:pPr marL="517525" indent="-517525" defTabSz="1085850">
              <a:buFontTx/>
              <a:buNone/>
            </a:pPr>
            <a:r>
              <a:rPr lang="en-US" sz="2400">
                <a:latin typeface="Arial" charset="0"/>
              </a:rPr>
              <a:t>} until a page is chosen for replacement;</a:t>
            </a:r>
            <a:endParaRPr lang="en-US">
              <a:latin typeface="Times New Roman" charset="0"/>
            </a:endParaRP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  <p:grpSp>
        <p:nvGrpSpPr>
          <p:cNvPr id="106503" name="Group 17"/>
          <p:cNvGrpSpPr>
            <a:grpSpLocks/>
          </p:cNvGrpSpPr>
          <p:nvPr/>
        </p:nvGrpSpPr>
        <p:grpSpPr bwMode="auto">
          <a:xfrm>
            <a:off x="5562600" y="4752975"/>
            <a:ext cx="2800350" cy="2098675"/>
            <a:chOff x="3504" y="2998"/>
            <a:chExt cx="1764" cy="1322"/>
          </a:xfrm>
        </p:grpSpPr>
        <p:sp>
          <p:nvSpPr>
            <p:cNvPr id="106504" name="Oval 18"/>
            <p:cNvSpPr>
              <a:spLocks noChangeArrowheads="1"/>
            </p:cNvSpPr>
            <p:nvPr/>
          </p:nvSpPr>
          <p:spPr bwMode="auto">
            <a:xfrm>
              <a:off x="3984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Text Box 19"/>
            <p:cNvSpPr txBox="1">
              <a:spLocks noChangeArrowheads="1"/>
            </p:cNvSpPr>
            <p:nvPr/>
          </p:nvSpPr>
          <p:spPr bwMode="auto">
            <a:xfrm>
              <a:off x="4138" y="299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A(1)</a:t>
              </a:r>
            </a:p>
          </p:txBody>
        </p:sp>
        <p:sp>
          <p:nvSpPr>
            <p:cNvPr id="106506" name="Text Box 20"/>
            <p:cNvSpPr txBox="1">
              <a:spLocks noChangeArrowheads="1"/>
            </p:cNvSpPr>
            <p:nvPr/>
          </p:nvSpPr>
          <p:spPr bwMode="auto">
            <a:xfrm>
              <a:off x="4800" y="3456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B(1)</a:t>
              </a:r>
            </a:p>
          </p:txBody>
        </p:sp>
        <p:sp>
          <p:nvSpPr>
            <p:cNvPr id="106507" name="Text Box 21"/>
            <p:cNvSpPr txBox="1">
              <a:spLocks noChangeArrowheads="1"/>
            </p:cNvSpPr>
            <p:nvPr/>
          </p:nvSpPr>
          <p:spPr bwMode="auto">
            <a:xfrm>
              <a:off x="4128" y="4032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C(1)</a:t>
              </a:r>
            </a:p>
          </p:txBody>
        </p:sp>
        <p:sp>
          <p:nvSpPr>
            <p:cNvPr id="106508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D(0)</a:t>
              </a:r>
            </a:p>
          </p:txBody>
        </p:sp>
        <p:sp>
          <p:nvSpPr>
            <p:cNvPr id="106509" name="Line 23"/>
            <p:cNvSpPr>
              <a:spLocks noChangeShapeType="1"/>
            </p:cNvSpPr>
            <p:nvPr/>
          </p:nvSpPr>
          <p:spPr bwMode="auto">
            <a:xfrm flipV="1">
              <a:off x="4368" y="3600"/>
              <a:ext cx="38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2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Leverage OS for disk/file management?</a:t>
            </a:r>
          </a:p>
        </p:txBody>
      </p:sp>
      <p:sp>
        <p:nvSpPr>
          <p:cNvPr id="22534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Layers of abstraction are good … but: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Unfortunately, OS often </a:t>
            </a:r>
            <a:r>
              <a:rPr lang="en-US">
                <a:solidFill>
                  <a:srgbClr val="CF0E30"/>
                </a:solidFill>
                <a:latin typeface="Times New Roman" charset="0"/>
                <a:ea typeface="ＭＳ Ｐゴシック" charset="0"/>
              </a:rPr>
              <a:t>gets in the way</a:t>
            </a:r>
            <a:r>
              <a:rPr lang="en-US">
                <a:latin typeface="Times New Roman" charset="0"/>
                <a:ea typeface="ＭＳ Ｐゴシック" charset="0"/>
              </a:rPr>
              <a:t> of DBMS</a:t>
            </a:r>
          </a:p>
        </p:txBody>
      </p:sp>
      <p:sp>
        <p:nvSpPr>
          <p:cNvPr id="2253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7E1F648-B176-0145-AEA1-D0DA86B7179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58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85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DF90337B-A823-BC45-AA9C-A1A25F91328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  <p:grpSp>
        <p:nvGrpSpPr>
          <p:cNvPr id="108550" name="Group 17"/>
          <p:cNvGrpSpPr>
            <a:grpSpLocks/>
          </p:cNvGrpSpPr>
          <p:nvPr/>
        </p:nvGrpSpPr>
        <p:grpSpPr bwMode="auto">
          <a:xfrm>
            <a:off x="5562600" y="4752975"/>
            <a:ext cx="2800350" cy="2098675"/>
            <a:chOff x="3504" y="2998"/>
            <a:chExt cx="1764" cy="1322"/>
          </a:xfrm>
        </p:grpSpPr>
        <p:sp>
          <p:nvSpPr>
            <p:cNvPr id="108551" name="Oval 18"/>
            <p:cNvSpPr>
              <a:spLocks noChangeArrowheads="1"/>
            </p:cNvSpPr>
            <p:nvPr/>
          </p:nvSpPr>
          <p:spPr bwMode="auto">
            <a:xfrm>
              <a:off x="3984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Text Box 19"/>
            <p:cNvSpPr txBox="1">
              <a:spLocks noChangeArrowheads="1"/>
            </p:cNvSpPr>
            <p:nvPr/>
          </p:nvSpPr>
          <p:spPr bwMode="auto">
            <a:xfrm>
              <a:off x="4138" y="299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A(1)</a:t>
              </a:r>
            </a:p>
          </p:txBody>
        </p:sp>
        <p:sp>
          <p:nvSpPr>
            <p:cNvPr id="108553" name="Text Box 20"/>
            <p:cNvSpPr txBox="1">
              <a:spLocks noChangeArrowheads="1"/>
            </p:cNvSpPr>
            <p:nvPr/>
          </p:nvSpPr>
          <p:spPr bwMode="auto">
            <a:xfrm>
              <a:off x="4800" y="3456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B(</a:t>
              </a:r>
              <a:r>
                <a:rPr lang="en-US" sz="2400">
                  <a:solidFill>
                    <a:srgbClr val="008000"/>
                  </a:solidFill>
                </a:rPr>
                <a:t>0</a:t>
              </a:r>
              <a:r>
                <a:rPr lang="en-US" sz="2400"/>
                <a:t>)</a:t>
              </a:r>
            </a:p>
          </p:txBody>
        </p:sp>
        <p:sp>
          <p:nvSpPr>
            <p:cNvPr id="108554" name="Text Box 21"/>
            <p:cNvSpPr txBox="1">
              <a:spLocks noChangeArrowheads="1"/>
            </p:cNvSpPr>
            <p:nvPr/>
          </p:nvSpPr>
          <p:spPr bwMode="auto">
            <a:xfrm>
              <a:off x="4128" y="4032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C(1)</a:t>
              </a:r>
            </a:p>
          </p:txBody>
        </p:sp>
        <p:sp>
          <p:nvSpPr>
            <p:cNvPr id="108555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D(0)</a:t>
              </a:r>
            </a:p>
          </p:txBody>
        </p:sp>
        <p:sp>
          <p:nvSpPr>
            <p:cNvPr id="108556" name="Line 23"/>
            <p:cNvSpPr>
              <a:spLocks noChangeShapeType="1"/>
            </p:cNvSpPr>
            <p:nvPr/>
          </p:nvSpPr>
          <p:spPr bwMode="auto">
            <a:xfrm>
              <a:off x="4368" y="3648"/>
              <a:ext cx="384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02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9B6B639C-A764-8B41-B4B8-8ABF8B8BD6BF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  <p:grpSp>
        <p:nvGrpSpPr>
          <p:cNvPr id="110598" name="Group 17"/>
          <p:cNvGrpSpPr>
            <a:grpSpLocks/>
          </p:cNvGrpSpPr>
          <p:nvPr/>
        </p:nvGrpSpPr>
        <p:grpSpPr bwMode="auto">
          <a:xfrm>
            <a:off x="5562600" y="4752975"/>
            <a:ext cx="2800350" cy="2103438"/>
            <a:chOff x="3504" y="2998"/>
            <a:chExt cx="1764" cy="1325"/>
          </a:xfrm>
        </p:grpSpPr>
        <p:sp>
          <p:nvSpPr>
            <p:cNvPr id="110599" name="Oval 18"/>
            <p:cNvSpPr>
              <a:spLocks noChangeArrowheads="1"/>
            </p:cNvSpPr>
            <p:nvPr/>
          </p:nvSpPr>
          <p:spPr bwMode="auto">
            <a:xfrm>
              <a:off x="3984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Text Box 19"/>
            <p:cNvSpPr txBox="1">
              <a:spLocks noChangeArrowheads="1"/>
            </p:cNvSpPr>
            <p:nvPr/>
          </p:nvSpPr>
          <p:spPr bwMode="auto">
            <a:xfrm>
              <a:off x="4138" y="299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A(1)</a:t>
              </a:r>
            </a:p>
          </p:txBody>
        </p:sp>
        <p:sp>
          <p:nvSpPr>
            <p:cNvPr id="110601" name="Text Box 20"/>
            <p:cNvSpPr txBox="1">
              <a:spLocks noChangeArrowheads="1"/>
            </p:cNvSpPr>
            <p:nvPr/>
          </p:nvSpPr>
          <p:spPr bwMode="auto">
            <a:xfrm>
              <a:off x="4800" y="3456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B(</a:t>
              </a:r>
              <a:r>
                <a:rPr lang="en-US" sz="2400">
                  <a:solidFill>
                    <a:srgbClr val="008000"/>
                  </a:solidFill>
                </a:rPr>
                <a:t>0</a:t>
              </a:r>
              <a:r>
                <a:rPr lang="en-US" sz="2400"/>
                <a:t>)</a:t>
              </a:r>
            </a:p>
          </p:txBody>
        </p:sp>
        <p:sp>
          <p:nvSpPr>
            <p:cNvPr id="110602" name="Text Box 21"/>
            <p:cNvSpPr txBox="1">
              <a:spLocks noChangeArrowheads="1"/>
            </p:cNvSpPr>
            <p:nvPr/>
          </p:nvSpPr>
          <p:spPr bwMode="auto">
            <a:xfrm>
              <a:off x="4128" y="4032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C(</a:t>
              </a:r>
              <a:r>
                <a:rPr lang="en-US" sz="2400">
                  <a:solidFill>
                    <a:srgbClr val="008000"/>
                  </a:solidFill>
                </a:rPr>
                <a:t>0</a:t>
              </a:r>
              <a:r>
                <a:rPr lang="en-US" sz="2400"/>
                <a:t>)</a:t>
              </a:r>
            </a:p>
          </p:txBody>
        </p:sp>
        <p:sp>
          <p:nvSpPr>
            <p:cNvPr id="110603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D(0)</a:t>
              </a:r>
            </a:p>
          </p:txBody>
        </p:sp>
        <p:sp>
          <p:nvSpPr>
            <p:cNvPr id="110604" name="Line 23"/>
            <p:cNvSpPr>
              <a:spLocks noChangeShapeType="1"/>
            </p:cNvSpPr>
            <p:nvPr/>
          </p:nvSpPr>
          <p:spPr bwMode="auto">
            <a:xfrm flipH="1">
              <a:off x="4272" y="3648"/>
              <a:ext cx="96" cy="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23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AD64155-AE52-1D49-A211-30C755D4825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Clock</a:t>
            </a:r>
            <a:r>
              <a:rPr lang="ja-JP" altLang="en-US">
                <a:latin typeface="Times New Roman" charset="0"/>
              </a:rPr>
              <a:t>”</a:t>
            </a:r>
            <a:r>
              <a:rPr lang="en-US" altLang="ja-JP">
                <a:latin typeface="Times New Roman" charset="0"/>
              </a:rPr>
              <a:t> Replacement Policy</a:t>
            </a:r>
            <a:endParaRPr lang="en-US">
              <a:latin typeface="Times New Roman" charset="0"/>
            </a:endParaRPr>
          </a:p>
        </p:txBody>
      </p:sp>
      <p:grpSp>
        <p:nvGrpSpPr>
          <p:cNvPr id="112646" name="Group 17"/>
          <p:cNvGrpSpPr>
            <a:grpSpLocks/>
          </p:cNvGrpSpPr>
          <p:nvPr/>
        </p:nvGrpSpPr>
        <p:grpSpPr bwMode="auto">
          <a:xfrm>
            <a:off x="5562600" y="4752975"/>
            <a:ext cx="2800350" cy="2103438"/>
            <a:chOff x="3504" y="2998"/>
            <a:chExt cx="1764" cy="1325"/>
          </a:xfrm>
        </p:grpSpPr>
        <p:sp>
          <p:nvSpPr>
            <p:cNvPr id="112648" name="Oval 18"/>
            <p:cNvSpPr>
              <a:spLocks noChangeArrowheads="1"/>
            </p:cNvSpPr>
            <p:nvPr/>
          </p:nvSpPr>
          <p:spPr bwMode="auto">
            <a:xfrm>
              <a:off x="3984" y="3264"/>
              <a:ext cx="768" cy="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49" name="Text Box 19"/>
            <p:cNvSpPr txBox="1">
              <a:spLocks noChangeArrowheads="1"/>
            </p:cNvSpPr>
            <p:nvPr/>
          </p:nvSpPr>
          <p:spPr bwMode="auto">
            <a:xfrm>
              <a:off x="4138" y="2998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A(1)</a:t>
              </a:r>
            </a:p>
          </p:txBody>
        </p:sp>
        <p:sp>
          <p:nvSpPr>
            <p:cNvPr id="112650" name="Text Box 20"/>
            <p:cNvSpPr txBox="1">
              <a:spLocks noChangeArrowheads="1"/>
            </p:cNvSpPr>
            <p:nvPr/>
          </p:nvSpPr>
          <p:spPr bwMode="auto">
            <a:xfrm>
              <a:off x="4800" y="3456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B(</a:t>
              </a:r>
              <a:r>
                <a:rPr lang="en-US" sz="2400">
                  <a:solidFill>
                    <a:srgbClr val="008000"/>
                  </a:solidFill>
                </a:rPr>
                <a:t>0</a:t>
              </a:r>
              <a:r>
                <a:rPr lang="en-US" sz="2400"/>
                <a:t>)</a:t>
              </a:r>
            </a:p>
          </p:txBody>
        </p:sp>
        <p:sp>
          <p:nvSpPr>
            <p:cNvPr id="112651" name="Text Box 21"/>
            <p:cNvSpPr txBox="1">
              <a:spLocks noChangeArrowheads="1"/>
            </p:cNvSpPr>
            <p:nvPr/>
          </p:nvSpPr>
          <p:spPr bwMode="auto">
            <a:xfrm>
              <a:off x="4128" y="4032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C(</a:t>
              </a:r>
              <a:r>
                <a:rPr lang="en-US" sz="2400">
                  <a:solidFill>
                    <a:srgbClr val="008000"/>
                  </a:solidFill>
                </a:rPr>
                <a:t>0</a:t>
              </a:r>
              <a:r>
                <a:rPr lang="en-US" sz="2400"/>
                <a:t>)</a:t>
              </a:r>
            </a:p>
          </p:txBody>
        </p:sp>
        <p:sp>
          <p:nvSpPr>
            <p:cNvPr id="112652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/>
                <a:t>D(0)</a:t>
              </a:r>
            </a:p>
          </p:txBody>
        </p:sp>
        <p:sp>
          <p:nvSpPr>
            <p:cNvPr id="112653" name="Line 23"/>
            <p:cNvSpPr>
              <a:spLocks noChangeShapeType="1"/>
            </p:cNvSpPr>
            <p:nvPr/>
          </p:nvSpPr>
          <p:spPr bwMode="auto">
            <a:xfrm flipH="1">
              <a:off x="3984" y="3648"/>
              <a:ext cx="384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47" name="Lightning Bolt 15"/>
          <p:cNvSpPr>
            <a:spLocks noChangeArrowheads="1"/>
          </p:cNvSpPr>
          <p:nvPr/>
        </p:nvSpPr>
        <p:spPr bwMode="auto">
          <a:xfrm>
            <a:off x="4953000" y="4876800"/>
            <a:ext cx="609600" cy="762000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46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0A9EF954-D9F8-7643-A881-9D7D610A249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469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Summary</a:t>
            </a:r>
          </a:p>
        </p:txBody>
      </p:sp>
      <p:sp>
        <p:nvSpPr>
          <p:cNvPr id="1146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267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Buffer manager brings pages into RAM.</a:t>
            </a:r>
          </a:p>
          <a:p>
            <a:r>
              <a:rPr lang="en-US">
                <a:latin typeface="Times New Roman" charset="0"/>
              </a:rPr>
              <a:t>Very important for performance</a:t>
            </a:r>
            <a:endParaRPr lang="en-US" sz="3600">
              <a:latin typeface="Times New Roman" charset="0"/>
            </a:endParaRP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Page stays in RAM until released by requestor.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Written to disk when frame chosen for replacement (which is sometime after requestor releases the page).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Choice of frame to replace based on </a:t>
            </a:r>
            <a:r>
              <a:rPr lang="en-US" i="1">
                <a:latin typeface="Times New Roman" charset="0"/>
                <a:ea typeface="ＭＳ Ｐゴシック" charset="0"/>
              </a:rPr>
              <a:t>replacement policy.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Good to </a:t>
            </a:r>
            <a:r>
              <a:rPr lang="en-US" i="1">
                <a:latin typeface="Times New Roman" charset="0"/>
                <a:ea typeface="ＭＳ Ｐゴシック" charset="0"/>
              </a:rPr>
              <a:t>pre-fetch</a:t>
            </a:r>
            <a:r>
              <a:rPr lang="en-US">
                <a:latin typeface="Times New Roman" charset="0"/>
                <a:ea typeface="ＭＳ Ｐゴシック" charset="0"/>
              </a:rPr>
              <a:t> several pages at a time.</a:t>
            </a:r>
          </a:p>
        </p:txBody>
      </p:sp>
    </p:spTree>
    <p:extLst>
      <p:ext uri="{BB962C8B-B14F-4D97-AF65-F5344CB8AC3E}">
        <p14:creationId xmlns:p14="http://schemas.microsoft.com/office/powerpoint/2010/main" val="16380078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67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1C3EBA4-9381-A348-A296-96BD022EC95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RAID (briefly)</a:t>
            </a:r>
          </a:p>
          <a:p>
            <a:r>
              <a:rPr lang="en-US">
                <a:latin typeface="Times New Roman" charset="0"/>
              </a:rPr>
              <a:t>Disk space management</a:t>
            </a:r>
          </a:p>
          <a:p>
            <a:r>
              <a:rPr lang="en-US">
                <a:latin typeface="Times New Roman" charset="0"/>
              </a:rPr>
              <a:t>Buffer management</a:t>
            </a:r>
          </a:p>
          <a:p>
            <a:r>
              <a:rPr lang="en-US" u="sng">
                <a:latin typeface="Times New Roman" charset="0"/>
              </a:rPr>
              <a:t>Files of records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Page Formats</a:t>
            </a:r>
          </a:p>
          <a:p>
            <a:r>
              <a:rPr lang="en-US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381564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7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0D8317B9-4787-634B-A5A9-54E1614D64A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776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8382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Files</a:t>
            </a:r>
          </a:p>
        </p:txBody>
      </p:sp>
      <p:sp>
        <p:nvSpPr>
          <p:cNvPr id="1177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114800"/>
          </a:xfrm>
          <a:noFill/>
        </p:spPr>
        <p:txBody>
          <a:bodyPr lIns="92075" tIns="46038" rIns="92075" bIns="46038"/>
          <a:lstStyle/>
          <a:p>
            <a:endParaRPr lang="en-US">
              <a:latin typeface="Times New Roman" charset="0"/>
            </a:endParaRPr>
          </a:p>
          <a:p>
            <a:r>
              <a:rPr lang="en-US" u="sng">
                <a:latin typeface="Times New Roman" charset="0"/>
              </a:rPr>
              <a:t>FILE</a:t>
            </a:r>
            <a:r>
              <a:rPr lang="en-US">
                <a:latin typeface="Times New Roman" charset="0"/>
              </a:rPr>
              <a:t>: A collection of pages, each containing a collection of records. </a:t>
            </a:r>
          </a:p>
          <a:p>
            <a:r>
              <a:rPr lang="en-US">
                <a:latin typeface="Times New Roman" charset="0"/>
              </a:rPr>
              <a:t>Must support: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insert/delete/modify record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read a particular record (specified using </a:t>
            </a:r>
            <a:r>
              <a:rPr lang="en-US" i="1">
                <a:latin typeface="Times New Roman" charset="0"/>
                <a:ea typeface="ＭＳ Ｐゴシック" charset="0"/>
              </a:rPr>
              <a:t>record id</a:t>
            </a:r>
            <a:r>
              <a:rPr lang="en-US">
                <a:latin typeface="Times New Roman" charset="0"/>
                <a:ea typeface="ＭＳ Ｐゴシック" charset="0"/>
              </a:rPr>
              <a:t>)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scan all records (possibly with some conditions on the records to be retrieved)</a:t>
            </a:r>
          </a:p>
        </p:txBody>
      </p:sp>
    </p:spTree>
    <p:extLst>
      <p:ext uri="{BB962C8B-B14F-4D97-AF65-F5344CB8AC3E}">
        <p14:creationId xmlns:p14="http://schemas.microsoft.com/office/powerpoint/2010/main" val="2349984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98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988AF24-1D63-664D-8209-8FDAAD11A4B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9813" name="Rectangle 2"/>
          <p:cNvSpPr>
            <a:spLocks noChangeArrowheads="1"/>
          </p:cNvSpPr>
          <p:nvPr/>
        </p:nvSpPr>
        <p:spPr bwMode="auto">
          <a:xfrm>
            <a:off x="7620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3"/>
          <p:cNvSpPr>
            <a:spLocks noChangeArrowheads="1"/>
          </p:cNvSpPr>
          <p:nvPr/>
        </p:nvSpPr>
        <p:spPr bwMode="auto">
          <a:xfrm>
            <a:off x="32004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Alternative File Organizations</a:t>
            </a:r>
          </a:p>
        </p:txBody>
      </p:sp>
      <p:sp>
        <p:nvSpPr>
          <p:cNvPr id="1198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3810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3600">
                <a:latin typeface="Times New Roman" charset="0"/>
              </a:rPr>
              <a:t>Several alternatives (w/ trade-offs):</a:t>
            </a:r>
            <a:endParaRPr lang="en-US" sz="4000" i="1">
              <a:latin typeface="Times New Roman" charset="0"/>
            </a:endParaRPr>
          </a:p>
          <a:p>
            <a:pPr lvl="1"/>
            <a:r>
              <a:rPr lang="en-US" sz="3200" u="sng">
                <a:latin typeface="Times New Roman" charset="0"/>
                <a:ea typeface="ＭＳ Ｐゴシック" charset="0"/>
              </a:rPr>
              <a:t>Heap files:</a:t>
            </a:r>
            <a:r>
              <a:rPr lang="en-US" sz="320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3200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3200">
                <a:latin typeface="Times New Roman" charset="0"/>
                <a:ea typeface="ＭＳ Ｐゴシック" charset="0"/>
              </a:rPr>
              <a:t>Suitable when typical access is a file scan retrieving all records.</a:t>
            </a:r>
          </a:p>
          <a:p>
            <a:pPr lvl="1"/>
            <a:r>
              <a:rPr lang="en-US" sz="3200" u="sng">
                <a:latin typeface="Times New Roman" charset="0"/>
                <a:ea typeface="ＭＳ Ｐゴシック" charset="0"/>
              </a:rPr>
              <a:t>Sorted Files:</a:t>
            </a:r>
            <a:endParaRPr lang="en-US" sz="3200">
              <a:latin typeface="Times New Roman" charset="0"/>
              <a:ea typeface="ＭＳ Ｐゴシック" charset="0"/>
            </a:endParaRPr>
          </a:p>
          <a:p>
            <a:pPr lvl="1"/>
            <a:r>
              <a:rPr lang="en-US" sz="3200" u="sng">
                <a:latin typeface="Times New Roman" charset="0"/>
                <a:ea typeface="ＭＳ Ｐゴシック" charset="0"/>
              </a:rPr>
              <a:t>Index File Organizations:</a:t>
            </a:r>
            <a:endParaRPr lang="en-US" sz="3200">
              <a:latin typeface="Times New Roman" charset="0"/>
              <a:ea typeface="ＭＳ Ｐゴシック" charset="0"/>
            </a:endParaRPr>
          </a:p>
        </p:txBody>
      </p:sp>
      <p:sp>
        <p:nvSpPr>
          <p:cNvPr id="119817" name="Text Box 7"/>
          <p:cNvSpPr txBox="1">
            <a:spLocks noChangeArrowheads="1"/>
          </p:cNvSpPr>
          <p:nvPr/>
        </p:nvSpPr>
        <p:spPr bwMode="auto">
          <a:xfrm>
            <a:off x="6172200" y="3429000"/>
            <a:ext cx="814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later</a:t>
            </a:r>
            <a:endParaRPr lang="en-US"/>
          </a:p>
        </p:txBody>
      </p:sp>
      <p:sp>
        <p:nvSpPr>
          <p:cNvPr id="119818" name="AutoShape 8"/>
          <p:cNvSpPr>
            <a:spLocks/>
          </p:cNvSpPr>
          <p:nvPr/>
        </p:nvSpPr>
        <p:spPr bwMode="auto">
          <a:xfrm>
            <a:off x="5562600" y="34290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96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746A7BB-0581-924F-AB0F-D8BA38D17C4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Files of records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Heap of pages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as linked list or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directory of pages</a:t>
            </a:r>
          </a:p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1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18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9DD437CF-20CB-6847-9332-F341E539A38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1861" name="Rectangle 2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3"/>
          <p:cNvSpPr>
            <a:spLocks noChangeArrowheads="1"/>
          </p:cNvSpPr>
          <p:nvPr/>
        </p:nvSpPr>
        <p:spPr bwMode="auto">
          <a:xfrm>
            <a:off x="3048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Heap File Using Lists </a:t>
            </a:r>
          </a:p>
        </p:txBody>
      </p:sp>
      <p:sp>
        <p:nvSpPr>
          <p:cNvPr id="1218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7696200" cy="62388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The header page id and Heap file name must be stored someplace.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Each page contains 2 `pointers</a:t>
            </a:r>
            <a:r>
              <a:rPr lang="ja-JP" altLang="en-US" sz="2800">
                <a:latin typeface="Times New Roman" charset="0"/>
              </a:rPr>
              <a:t>’</a:t>
            </a:r>
            <a:r>
              <a:rPr lang="en-US" altLang="ja-JP" sz="2800">
                <a:latin typeface="Times New Roman" charset="0"/>
              </a:rPr>
              <a:t> plus data.</a:t>
            </a:r>
            <a:endParaRPr lang="en-US" sz="2800">
              <a:latin typeface="Times New Roman" charset="0"/>
            </a:endParaRPr>
          </a:p>
        </p:txBody>
      </p:sp>
      <p:grpSp>
        <p:nvGrpSpPr>
          <p:cNvPr id="121865" name="Group 48"/>
          <p:cNvGrpSpPr>
            <a:grpSpLocks/>
          </p:cNvGrpSpPr>
          <p:nvPr/>
        </p:nvGrpSpPr>
        <p:grpSpPr bwMode="auto">
          <a:xfrm>
            <a:off x="768350" y="1754188"/>
            <a:ext cx="7518400" cy="2740025"/>
            <a:chOff x="484" y="1105"/>
            <a:chExt cx="4736" cy="1726"/>
          </a:xfrm>
        </p:grpSpPr>
        <p:sp>
          <p:nvSpPr>
            <p:cNvPr id="121866" name="Rectangle 6"/>
            <p:cNvSpPr>
              <a:spLocks noChangeArrowheads="1"/>
            </p:cNvSpPr>
            <p:nvPr/>
          </p:nvSpPr>
          <p:spPr bwMode="auto">
            <a:xfrm>
              <a:off x="1348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Rectangle 7"/>
            <p:cNvSpPr>
              <a:spLocks noChangeArrowheads="1"/>
            </p:cNvSpPr>
            <p:nvPr/>
          </p:nvSpPr>
          <p:spPr bwMode="auto">
            <a:xfrm>
              <a:off x="2260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Rectangle 8"/>
            <p:cNvSpPr>
              <a:spLocks noChangeArrowheads="1"/>
            </p:cNvSpPr>
            <p:nvPr/>
          </p:nvSpPr>
          <p:spPr bwMode="auto">
            <a:xfrm>
              <a:off x="3460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Rectangle 9"/>
            <p:cNvSpPr>
              <a:spLocks noChangeArrowheads="1"/>
            </p:cNvSpPr>
            <p:nvPr/>
          </p:nvSpPr>
          <p:spPr bwMode="auto">
            <a:xfrm>
              <a:off x="1348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10"/>
            <p:cNvSpPr>
              <a:spLocks noChangeArrowheads="1"/>
            </p:cNvSpPr>
            <p:nvPr/>
          </p:nvSpPr>
          <p:spPr bwMode="auto">
            <a:xfrm>
              <a:off x="2260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1" name="Rectangle 11"/>
            <p:cNvSpPr>
              <a:spLocks noChangeArrowheads="1"/>
            </p:cNvSpPr>
            <p:nvPr/>
          </p:nvSpPr>
          <p:spPr bwMode="auto">
            <a:xfrm>
              <a:off x="3460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Rectangle 12"/>
            <p:cNvSpPr>
              <a:spLocks noChangeArrowheads="1"/>
            </p:cNvSpPr>
            <p:nvPr/>
          </p:nvSpPr>
          <p:spPr bwMode="auto">
            <a:xfrm>
              <a:off x="484" y="1732"/>
              <a:ext cx="760" cy="5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Rectangle 13"/>
            <p:cNvSpPr>
              <a:spLocks noChangeArrowheads="1"/>
            </p:cNvSpPr>
            <p:nvPr/>
          </p:nvSpPr>
          <p:spPr bwMode="auto">
            <a:xfrm>
              <a:off x="574" y="1762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</a:rPr>
                <a:t>Header</a:t>
              </a:r>
            </a:p>
            <a:p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21874" name="Rectangle 14"/>
            <p:cNvSpPr>
              <a:spLocks noChangeArrowheads="1"/>
            </p:cNvSpPr>
            <p:nvPr/>
          </p:nvSpPr>
          <p:spPr bwMode="auto">
            <a:xfrm>
              <a:off x="1525" y="1330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121875" name="Rectangle 15"/>
            <p:cNvSpPr>
              <a:spLocks noChangeArrowheads="1"/>
            </p:cNvSpPr>
            <p:nvPr/>
          </p:nvSpPr>
          <p:spPr bwMode="auto">
            <a:xfrm>
              <a:off x="2437" y="1330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1876" name="Rectangle 16"/>
            <p:cNvSpPr>
              <a:spLocks noChangeArrowheads="1"/>
            </p:cNvSpPr>
            <p:nvPr/>
          </p:nvSpPr>
          <p:spPr bwMode="auto">
            <a:xfrm>
              <a:off x="3589" y="1329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  <a:endParaRPr lang="en-US" sz="1800">
                <a:solidFill>
                  <a:schemeClr val="tx2"/>
                </a:solidFill>
              </a:endParaRP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1877" name="Rectangle 17"/>
            <p:cNvSpPr>
              <a:spLocks noChangeArrowheads="1"/>
            </p:cNvSpPr>
            <p:nvPr/>
          </p:nvSpPr>
          <p:spPr bwMode="auto">
            <a:xfrm>
              <a:off x="1478" y="2194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1878" name="Rectangle 18"/>
            <p:cNvSpPr>
              <a:spLocks noChangeArrowheads="1"/>
            </p:cNvSpPr>
            <p:nvPr/>
          </p:nvSpPr>
          <p:spPr bwMode="auto">
            <a:xfrm>
              <a:off x="2390" y="2194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1879" name="Rectangle 19"/>
            <p:cNvSpPr>
              <a:spLocks noChangeArrowheads="1"/>
            </p:cNvSpPr>
            <p:nvPr/>
          </p:nvSpPr>
          <p:spPr bwMode="auto">
            <a:xfrm>
              <a:off x="3638" y="2193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1880" name="Arc 20"/>
            <p:cNvSpPr>
              <a:spLocks/>
            </p:cNvSpPr>
            <p:nvPr/>
          </p:nvSpPr>
          <p:spPr bwMode="auto">
            <a:xfrm>
              <a:off x="961" y="1489"/>
              <a:ext cx="38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1" name="Arc 21"/>
            <p:cNvSpPr>
              <a:spLocks/>
            </p:cNvSpPr>
            <p:nvPr/>
          </p:nvSpPr>
          <p:spPr bwMode="auto">
            <a:xfrm rot="7560000">
              <a:off x="1296" y="1727"/>
              <a:ext cx="384" cy="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894" y="-1"/>
                    <a:pt x="21550" y="9615"/>
                    <a:pt x="21599" y="2151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894" y="-1"/>
                    <a:pt x="21550" y="9615"/>
                    <a:pt x="21599" y="2151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Arc 22"/>
            <p:cNvSpPr>
              <a:spLocks/>
            </p:cNvSpPr>
            <p:nvPr/>
          </p:nvSpPr>
          <p:spPr bwMode="auto">
            <a:xfrm>
              <a:off x="192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Arc 23"/>
            <p:cNvSpPr>
              <a:spLocks/>
            </p:cNvSpPr>
            <p:nvPr/>
          </p:nvSpPr>
          <p:spPr bwMode="auto">
            <a:xfrm>
              <a:off x="196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Arc 24"/>
            <p:cNvSpPr>
              <a:spLocks/>
            </p:cNvSpPr>
            <p:nvPr/>
          </p:nvSpPr>
          <p:spPr bwMode="auto">
            <a:xfrm>
              <a:off x="264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Arc 25"/>
            <p:cNvSpPr>
              <a:spLocks/>
            </p:cNvSpPr>
            <p:nvPr/>
          </p:nvSpPr>
          <p:spPr bwMode="auto">
            <a:xfrm>
              <a:off x="268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6" name="Arc 26"/>
            <p:cNvSpPr>
              <a:spLocks/>
            </p:cNvSpPr>
            <p:nvPr/>
          </p:nvSpPr>
          <p:spPr bwMode="auto">
            <a:xfrm>
              <a:off x="336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Arc 27"/>
            <p:cNvSpPr>
              <a:spLocks/>
            </p:cNvSpPr>
            <p:nvPr/>
          </p:nvSpPr>
          <p:spPr bwMode="auto">
            <a:xfrm>
              <a:off x="340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Arc 28"/>
            <p:cNvSpPr>
              <a:spLocks/>
            </p:cNvSpPr>
            <p:nvPr/>
          </p:nvSpPr>
          <p:spPr bwMode="auto">
            <a:xfrm>
              <a:off x="1921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Arc 29"/>
            <p:cNvSpPr>
              <a:spLocks/>
            </p:cNvSpPr>
            <p:nvPr/>
          </p:nvSpPr>
          <p:spPr bwMode="auto">
            <a:xfrm>
              <a:off x="1969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Arc 30"/>
            <p:cNvSpPr>
              <a:spLocks/>
            </p:cNvSpPr>
            <p:nvPr/>
          </p:nvSpPr>
          <p:spPr bwMode="auto">
            <a:xfrm>
              <a:off x="2641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1" name="Arc 31"/>
            <p:cNvSpPr>
              <a:spLocks/>
            </p:cNvSpPr>
            <p:nvPr/>
          </p:nvSpPr>
          <p:spPr bwMode="auto">
            <a:xfrm>
              <a:off x="2689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Arc 32"/>
            <p:cNvSpPr>
              <a:spLocks/>
            </p:cNvSpPr>
            <p:nvPr/>
          </p:nvSpPr>
          <p:spPr bwMode="auto">
            <a:xfrm>
              <a:off x="3313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Arc 33"/>
            <p:cNvSpPr>
              <a:spLocks/>
            </p:cNvSpPr>
            <p:nvPr/>
          </p:nvSpPr>
          <p:spPr bwMode="auto">
            <a:xfrm>
              <a:off x="3361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Arc 34"/>
            <p:cNvSpPr>
              <a:spLocks/>
            </p:cNvSpPr>
            <p:nvPr/>
          </p:nvSpPr>
          <p:spPr bwMode="auto">
            <a:xfrm rot="3240000">
              <a:off x="1248" y="2014"/>
              <a:ext cx="384" cy="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Arc 35"/>
            <p:cNvSpPr>
              <a:spLocks/>
            </p:cNvSpPr>
            <p:nvPr/>
          </p:nvSpPr>
          <p:spPr bwMode="auto">
            <a:xfrm>
              <a:off x="1008" y="2256"/>
              <a:ext cx="38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6" name="Rectangle 36"/>
            <p:cNvSpPr>
              <a:spLocks noChangeArrowheads="1"/>
            </p:cNvSpPr>
            <p:nvPr/>
          </p:nvSpPr>
          <p:spPr bwMode="auto">
            <a:xfrm>
              <a:off x="4406" y="2289"/>
              <a:ext cx="81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>
                  <a:solidFill>
                    <a:schemeClr val="tx2"/>
                  </a:solidFill>
                </a:rPr>
                <a:t>Pages with</a:t>
              </a:r>
            </a:p>
            <a:p>
              <a:pPr algn="l"/>
              <a:r>
                <a:rPr lang="en-US" sz="1800">
                  <a:solidFill>
                    <a:schemeClr val="tx2"/>
                  </a:solidFill>
                </a:rPr>
                <a:t>Free Space</a:t>
              </a:r>
            </a:p>
          </p:txBody>
        </p:sp>
        <p:sp>
          <p:nvSpPr>
            <p:cNvPr id="121897" name="Rectangle 37"/>
            <p:cNvSpPr>
              <a:spLocks noChangeArrowheads="1"/>
            </p:cNvSpPr>
            <p:nvPr/>
          </p:nvSpPr>
          <p:spPr bwMode="auto">
            <a:xfrm>
              <a:off x="4404" y="1378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>
                  <a:solidFill>
                    <a:schemeClr val="tx2"/>
                  </a:solidFill>
                </a:rPr>
                <a:t>Full Pages</a:t>
              </a:r>
            </a:p>
          </p:txBody>
        </p:sp>
        <p:sp>
          <p:nvSpPr>
            <p:cNvPr id="121898" name="Arc 38"/>
            <p:cNvSpPr>
              <a:spLocks/>
            </p:cNvSpPr>
            <p:nvPr/>
          </p:nvSpPr>
          <p:spPr bwMode="auto">
            <a:xfrm>
              <a:off x="408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899" name="Group 39"/>
            <p:cNvGrpSpPr>
              <a:grpSpLocks/>
            </p:cNvGrpSpPr>
            <p:nvPr/>
          </p:nvGrpSpPr>
          <p:grpSpPr bwMode="auto">
            <a:xfrm>
              <a:off x="4512" y="1248"/>
              <a:ext cx="144" cy="96"/>
              <a:chOff x="4560" y="1296"/>
              <a:chExt cx="144" cy="96"/>
            </a:xfrm>
          </p:grpSpPr>
          <p:sp>
            <p:nvSpPr>
              <p:cNvPr id="121905" name="Line 40"/>
              <p:cNvSpPr>
                <a:spLocks noChangeShapeType="1"/>
              </p:cNvSpPr>
              <p:nvPr/>
            </p:nvSpPr>
            <p:spPr bwMode="auto">
              <a:xfrm>
                <a:off x="4560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6" name="Line 41"/>
              <p:cNvSpPr>
                <a:spLocks noChangeShapeType="1"/>
              </p:cNvSpPr>
              <p:nvPr/>
            </p:nvSpPr>
            <p:spPr bwMode="auto">
              <a:xfrm>
                <a:off x="4584" y="134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7" name="Line 42"/>
              <p:cNvSpPr>
                <a:spLocks noChangeShapeType="1"/>
              </p:cNvSpPr>
              <p:nvPr/>
            </p:nvSpPr>
            <p:spPr bwMode="auto">
              <a:xfrm>
                <a:off x="4608" y="139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900" name="Group 43"/>
            <p:cNvGrpSpPr>
              <a:grpSpLocks/>
            </p:cNvGrpSpPr>
            <p:nvPr/>
          </p:nvGrpSpPr>
          <p:grpSpPr bwMode="auto">
            <a:xfrm>
              <a:off x="4464" y="2160"/>
              <a:ext cx="144" cy="96"/>
              <a:chOff x="4512" y="2208"/>
              <a:chExt cx="144" cy="96"/>
            </a:xfrm>
          </p:grpSpPr>
          <p:sp>
            <p:nvSpPr>
              <p:cNvPr id="121902" name="Line 44"/>
              <p:cNvSpPr>
                <a:spLocks noChangeShapeType="1"/>
              </p:cNvSpPr>
              <p:nvPr/>
            </p:nvSpPr>
            <p:spPr bwMode="auto">
              <a:xfrm>
                <a:off x="4512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3" name="Line 45"/>
              <p:cNvSpPr>
                <a:spLocks noChangeShapeType="1"/>
              </p:cNvSpPr>
              <p:nvPr/>
            </p:nvSpPr>
            <p:spPr bwMode="auto">
              <a:xfrm>
                <a:off x="4536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4" name="Line 46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901" name="Arc 47"/>
            <p:cNvSpPr>
              <a:spLocks/>
            </p:cNvSpPr>
            <p:nvPr/>
          </p:nvSpPr>
          <p:spPr bwMode="auto">
            <a:xfrm>
              <a:off x="4033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7064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39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3873598-3DDE-E845-9F9C-DE8590F1175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69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3909" name="Rectangle 2"/>
          <p:cNvSpPr>
            <a:spLocks noChangeArrowheads="1"/>
          </p:cNvSpPr>
          <p:nvPr/>
        </p:nvSpPr>
        <p:spPr bwMode="auto">
          <a:xfrm>
            <a:off x="6096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Rectangle 3"/>
          <p:cNvSpPr>
            <a:spLocks noChangeArrowheads="1"/>
          </p:cNvSpPr>
          <p:nvPr/>
        </p:nvSpPr>
        <p:spPr bwMode="auto">
          <a:xfrm>
            <a:off x="3048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Heap File Using Lists </a:t>
            </a:r>
          </a:p>
        </p:txBody>
      </p:sp>
      <p:sp>
        <p:nvSpPr>
          <p:cNvPr id="1239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800600"/>
            <a:ext cx="7696200" cy="623888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Any problems?</a:t>
            </a:r>
          </a:p>
        </p:txBody>
      </p:sp>
      <p:grpSp>
        <p:nvGrpSpPr>
          <p:cNvPr id="123913" name="Group 48"/>
          <p:cNvGrpSpPr>
            <a:grpSpLocks/>
          </p:cNvGrpSpPr>
          <p:nvPr/>
        </p:nvGrpSpPr>
        <p:grpSpPr bwMode="auto">
          <a:xfrm>
            <a:off x="768350" y="1754188"/>
            <a:ext cx="7518400" cy="2740025"/>
            <a:chOff x="484" y="1105"/>
            <a:chExt cx="4736" cy="1726"/>
          </a:xfrm>
        </p:grpSpPr>
        <p:sp>
          <p:nvSpPr>
            <p:cNvPr id="123914" name="Rectangle 49"/>
            <p:cNvSpPr>
              <a:spLocks noChangeArrowheads="1"/>
            </p:cNvSpPr>
            <p:nvPr/>
          </p:nvSpPr>
          <p:spPr bwMode="auto">
            <a:xfrm>
              <a:off x="1348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5" name="Rectangle 50"/>
            <p:cNvSpPr>
              <a:spLocks noChangeArrowheads="1"/>
            </p:cNvSpPr>
            <p:nvPr/>
          </p:nvSpPr>
          <p:spPr bwMode="auto">
            <a:xfrm>
              <a:off x="2260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6" name="Rectangle 51"/>
            <p:cNvSpPr>
              <a:spLocks noChangeArrowheads="1"/>
            </p:cNvSpPr>
            <p:nvPr/>
          </p:nvSpPr>
          <p:spPr bwMode="auto">
            <a:xfrm>
              <a:off x="3460" y="1252"/>
              <a:ext cx="760" cy="52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7" name="Rectangle 52"/>
            <p:cNvSpPr>
              <a:spLocks noChangeArrowheads="1"/>
            </p:cNvSpPr>
            <p:nvPr/>
          </p:nvSpPr>
          <p:spPr bwMode="auto">
            <a:xfrm>
              <a:off x="1348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8" name="Rectangle 53"/>
            <p:cNvSpPr>
              <a:spLocks noChangeArrowheads="1"/>
            </p:cNvSpPr>
            <p:nvPr/>
          </p:nvSpPr>
          <p:spPr bwMode="auto">
            <a:xfrm>
              <a:off x="2260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19" name="Rectangle 54"/>
            <p:cNvSpPr>
              <a:spLocks noChangeArrowheads="1"/>
            </p:cNvSpPr>
            <p:nvPr/>
          </p:nvSpPr>
          <p:spPr bwMode="auto">
            <a:xfrm>
              <a:off x="3460" y="2164"/>
              <a:ext cx="760" cy="52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0" name="Rectangle 55"/>
            <p:cNvSpPr>
              <a:spLocks noChangeArrowheads="1"/>
            </p:cNvSpPr>
            <p:nvPr/>
          </p:nvSpPr>
          <p:spPr bwMode="auto">
            <a:xfrm>
              <a:off x="484" y="1732"/>
              <a:ext cx="760" cy="5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1" name="Rectangle 56"/>
            <p:cNvSpPr>
              <a:spLocks noChangeArrowheads="1"/>
            </p:cNvSpPr>
            <p:nvPr/>
          </p:nvSpPr>
          <p:spPr bwMode="auto">
            <a:xfrm>
              <a:off x="574" y="1762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</a:rPr>
                <a:t>Header</a:t>
              </a:r>
            </a:p>
            <a:p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123922" name="Rectangle 57"/>
            <p:cNvSpPr>
              <a:spLocks noChangeArrowheads="1"/>
            </p:cNvSpPr>
            <p:nvPr/>
          </p:nvSpPr>
          <p:spPr bwMode="auto">
            <a:xfrm>
              <a:off x="1525" y="1330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</a:p>
          </p:txBody>
        </p:sp>
        <p:sp>
          <p:nvSpPr>
            <p:cNvPr id="123923" name="Rectangle 58"/>
            <p:cNvSpPr>
              <a:spLocks noChangeArrowheads="1"/>
            </p:cNvSpPr>
            <p:nvPr/>
          </p:nvSpPr>
          <p:spPr bwMode="auto">
            <a:xfrm>
              <a:off x="2437" y="1330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924" name="Rectangle 59"/>
            <p:cNvSpPr>
              <a:spLocks noChangeArrowheads="1"/>
            </p:cNvSpPr>
            <p:nvPr/>
          </p:nvSpPr>
          <p:spPr bwMode="auto">
            <a:xfrm>
              <a:off x="3589" y="1329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  <a:endParaRPr lang="en-US" sz="1800">
                <a:solidFill>
                  <a:schemeClr val="tx2"/>
                </a:solidFill>
              </a:endParaRP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925" name="Rectangle 60"/>
            <p:cNvSpPr>
              <a:spLocks noChangeArrowheads="1"/>
            </p:cNvSpPr>
            <p:nvPr/>
          </p:nvSpPr>
          <p:spPr bwMode="auto">
            <a:xfrm>
              <a:off x="1478" y="2194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926" name="Rectangle 61"/>
            <p:cNvSpPr>
              <a:spLocks noChangeArrowheads="1"/>
            </p:cNvSpPr>
            <p:nvPr/>
          </p:nvSpPr>
          <p:spPr bwMode="auto">
            <a:xfrm>
              <a:off x="2390" y="2194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927" name="Rectangle 62"/>
            <p:cNvSpPr>
              <a:spLocks noChangeArrowheads="1"/>
            </p:cNvSpPr>
            <p:nvPr/>
          </p:nvSpPr>
          <p:spPr bwMode="auto">
            <a:xfrm>
              <a:off x="3638" y="2193"/>
              <a:ext cx="4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Free</a:t>
              </a:r>
            </a:p>
            <a:p>
              <a:pPr algn="l"/>
              <a:r>
                <a:rPr lang="en-US" sz="1800" b="1">
                  <a:solidFill>
                    <a:schemeClr val="tx2"/>
                  </a:solidFill>
                </a:rPr>
                <a:t>Page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3928" name="Arc 63"/>
            <p:cNvSpPr>
              <a:spLocks/>
            </p:cNvSpPr>
            <p:nvPr/>
          </p:nvSpPr>
          <p:spPr bwMode="auto">
            <a:xfrm>
              <a:off x="961" y="1489"/>
              <a:ext cx="38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29" name="Arc 64"/>
            <p:cNvSpPr>
              <a:spLocks/>
            </p:cNvSpPr>
            <p:nvPr/>
          </p:nvSpPr>
          <p:spPr bwMode="auto">
            <a:xfrm rot="7560000">
              <a:off x="1296" y="1727"/>
              <a:ext cx="384" cy="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894" y="-1"/>
                    <a:pt x="21550" y="9615"/>
                    <a:pt x="21599" y="2151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894" y="-1"/>
                    <a:pt x="21550" y="9615"/>
                    <a:pt x="21599" y="2151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Arc 65"/>
            <p:cNvSpPr>
              <a:spLocks/>
            </p:cNvSpPr>
            <p:nvPr/>
          </p:nvSpPr>
          <p:spPr bwMode="auto">
            <a:xfrm>
              <a:off x="192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1" name="Arc 66"/>
            <p:cNvSpPr>
              <a:spLocks/>
            </p:cNvSpPr>
            <p:nvPr/>
          </p:nvSpPr>
          <p:spPr bwMode="auto">
            <a:xfrm>
              <a:off x="196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Arc 67"/>
            <p:cNvSpPr>
              <a:spLocks/>
            </p:cNvSpPr>
            <p:nvPr/>
          </p:nvSpPr>
          <p:spPr bwMode="auto">
            <a:xfrm>
              <a:off x="264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3" name="Arc 68"/>
            <p:cNvSpPr>
              <a:spLocks/>
            </p:cNvSpPr>
            <p:nvPr/>
          </p:nvSpPr>
          <p:spPr bwMode="auto">
            <a:xfrm>
              <a:off x="268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4" name="Arc 69"/>
            <p:cNvSpPr>
              <a:spLocks/>
            </p:cNvSpPr>
            <p:nvPr/>
          </p:nvSpPr>
          <p:spPr bwMode="auto">
            <a:xfrm>
              <a:off x="336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5" name="Arc 70"/>
            <p:cNvSpPr>
              <a:spLocks/>
            </p:cNvSpPr>
            <p:nvPr/>
          </p:nvSpPr>
          <p:spPr bwMode="auto">
            <a:xfrm>
              <a:off x="3409" y="1775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6" name="Arc 71"/>
            <p:cNvSpPr>
              <a:spLocks/>
            </p:cNvSpPr>
            <p:nvPr/>
          </p:nvSpPr>
          <p:spPr bwMode="auto">
            <a:xfrm>
              <a:off x="1921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7" name="Arc 72"/>
            <p:cNvSpPr>
              <a:spLocks/>
            </p:cNvSpPr>
            <p:nvPr/>
          </p:nvSpPr>
          <p:spPr bwMode="auto">
            <a:xfrm>
              <a:off x="1969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8" name="Arc 73"/>
            <p:cNvSpPr>
              <a:spLocks/>
            </p:cNvSpPr>
            <p:nvPr/>
          </p:nvSpPr>
          <p:spPr bwMode="auto">
            <a:xfrm>
              <a:off x="2641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9" name="Arc 74"/>
            <p:cNvSpPr>
              <a:spLocks/>
            </p:cNvSpPr>
            <p:nvPr/>
          </p:nvSpPr>
          <p:spPr bwMode="auto">
            <a:xfrm>
              <a:off x="2689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Arc 75"/>
            <p:cNvSpPr>
              <a:spLocks/>
            </p:cNvSpPr>
            <p:nvPr/>
          </p:nvSpPr>
          <p:spPr bwMode="auto">
            <a:xfrm>
              <a:off x="3313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1" name="Arc 76"/>
            <p:cNvSpPr>
              <a:spLocks/>
            </p:cNvSpPr>
            <p:nvPr/>
          </p:nvSpPr>
          <p:spPr bwMode="auto">
            <a:xfrm>
              <a:off x="3361" y="2687"/>
              <a:ext cx="528" cy="144"/>
            </a:xfrm>
            <a:custGeom>
              <a:avLst/>
              <a:gdLst>
                <a:gd name="T0" fmla="*/ 0 w 43200"/>
                <a:gd name="T1" fmla="*/ 0 h 24465"/>
                <a:gd name="T2" fmla="*/ 0 w 43200"/>
                <a:gd name="T3" fmla="*/ 0 h 24465"/>
                <a:gd name="T4" fmla="*/ 0 w 43200"/>
                <a:gd name="T5" fmla="*/ 0 h 2446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65"/>
                <a:gd name="T11" fmla="*/ 43200 w 43200"/>
                <a:gd name="T12" fmla="*/ 24465 h 24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65" fill="none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</a:path>
                <a:path w="43200" h="24465" stroke="0" extrusionOk="0">
                  <a:moveTo>
                    <a:pt x="43199" y="2695"/>
                  </a:moveTo>
                  <a:cubicBezTo>
                    <a:pt x="43199" y="2752"/>
                    <a:pt x="43200" y="2808"/>
                    <a:pt x="43200" y="2865"/>
                  </a:cubicBezTo>
                  <a:cubicBezTo>
                    <a:pt x="43200" y="14794"/>
                    <a:pt x="33529" y="24465"/>
                    <a:pt x="21600" y="24465"/>
                  </a:cubicBezTo>
                  <a:cubicBezTo>
                    <a:pt x="9670" y="24465"/>
                    <a:pt x="0" y="14794"/>
                    <a:pt x="0" y="2865"/>
                  </a:cubicBezTo>
                  <a:cubicBezTo>
                    <a:pt x="0" y="1906"/>
                    <a:pt x="63" y="949"/>
                    <a:pt x="190" y="-1"/>
                  </a:cubicBezTo>
                  <a:lnTo>
                    <a:pt x="21600" y="2865"/>
                  </a:lnTo>
                  <a:lnTo>
                    <a:pt x="43199" y="2695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2" name="Arc 77"/>
            <p:cNvSpPr>
              <a:spLocks/>
            </p:cNvSpPr>
            <p:nvPr/>
          </p:nvSpPr>
          <p:spPr bwMode="auto">
            <a:xfrm rot="3240000">
              <a:off x="1248" y="2014"/>
              <a:ext cx="384" cy="2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92"/>
                    <a:pt x="9636" y="30"/>
                    <a:pt x="21544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3" name="Arc 78"/>
            <p:cNvSpPr>
              <a:spLocks/>
            </p:cNvSpPr>
            <p:nvPr/>
          </p:nvSpPr>
          <p:spPr bwMode="auto">
            <a:xfrm>
              <a:off x="1008" y="2256"/>
              <a:ext cx="38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4" name="Rectangle 79"/>
            <p:cNvSpPr>
              <a:spLocks noChangeArrowheads="1"/>
            </p:cNvSpPr>
            <p:nvPr/>
          </p:nvSpPr>
          <p:spPr bwMode="auto">
            <a:xfrm>
              <a:off x="4406" y="2289"/>
              <a:ext cx="81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>
                  <a:solidFill>
                    <a:schemeClr val="tx2"/>
                  </a:solidFill>
                </a:rPr>
                <a:t>Pages with</a:t>
              </a:r>
            </a:p>
            <a:p>
              <a:pPr algn="l"/>
              <a:r>
                <a:rPr lang="en-US" sz="1800">
                  <a:solidFill>
                    <a:schemeClr val="tx2"/>
                  </a:solidFill>
                </a:rPr>
                <a:t>Free Space</a:t>
              </a:r>
            </a:p>
          </p:txBody>
        </p:sp>
        <p:sp>
          <p:nvSpPr>
            <p:cNvPr id="123945" name="Rectangle 80"/>
            <p:cNvSpPr>
              <a:spLocks noChangeArrowheads="1"/>
            </p:cNvSpPr>
            <p:nvPr/>
          </p:nvSpPr>
          <p:spPr bwMode="auto">
            <a:xfrm>
              <a:off x="4404" y="1378"/>
              <a:ext cx="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>
                  <a:solidFill>
                    <a:schemeClr val="tx2"/>
                  </a:solidFill>
                </a:rPr>
                <a:t>Full Pages</a:t>
              </a:r>
            </a:p>
          </p:txBody>
        </p:sp>
        <p:sp>
          <p:nvSpPr>
            <p:cNvPr id="123946" name="Arc 81"/>
            <p:cNvSpPr>
              <a:spLocks/>
            </p:cNvSpPr>
            <p:nvPr/>
          </p:nvSpPr>
          <p:spPr bwMode="auto">
            <a:xfrm>
              <a:off x="4081" y="1105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947" name="Group 82"/>
            <p:cNvGrpSpPr>
              <a:grpSpLocks/>
            </p:cNvGrpSpPr>
            <p:nvPr/>
          </p:nvGrpSpPr>
          <p:grpSpPr bwMode="auto">
            <a:xfrm>
              <a:off x="4512" y="1248"/>
              <a:ext cx="144" cy="96"/>
              <a:chOff x="4560" y="1296"/>
              <a:chExt cx="144" cy="96"/>
            </a:xfrm>
          </p:grpSpPr>
          <p:sp>
            <p:nvSpPr>
              <p:cNvPr id="123953" name="Line 83"/>
              <p:cNvSpPr>
                <a:spLocks noChangeShapeType="1"/>
              </p:cNvSpPr>
              <p:nvPr/>
            </p:nvSpPr>
            <p:spPr bwMode="auto">
              <a:xfrm>
                <a:off x="4560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54" name="Line 84"/>
              <p:cNvSpPr>
                <a:spLocks noChangeShapeType="1"/>
              </p:cNvSpPr>
              <p:nvPr/>
            </p:nvSpPr>
            <p:spPr bwMode="auto">
              <a:xfrm>
                <a:off x="4584" y="134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55" name="Line 85"/>
              <p:cNvSpPr>
                <a:spLocks noChangeShapeType="1"/>
              </p:cNvSpPr>
              <p:nvPr/>
            </p:nvSpPr>
            <p:spPr bwMode="auto">
              <a:xfrm>
                <a:off x="4608" y="139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948" name="Group 86"/>
            <p:cNvGrpSpPr>
              <a:grpSpLocks/>
            </p:cNvGrpSpPr>
            <p:nvPr/>
          </p:nvGrpSpPr>
          <p:grpSpPr bwMode="auto">
            <a:xfrm>
              <a:off x="4464" y="2160"/>
              <a:ext cx="144" cy="96"/>
              <a:chOff x="4512" y="2208"/>
              <a:chExt cx="144" cy="96"/>
            </a:xfrm>
          </p:grpSpPr>
          <p:sp>
            <p:nvSpPr>
              <p:cNvPr id="123950" name="Line 87"/>
              <p:cNvSpPr>
                <a:spLocks noChangeShapeType="1"/>
              </p:cNvSpPr>
              <p:nvPr/>
            </p:nvSpPr>
            <p:spPr bwMode="auto">
              <a:xfrm>
                <a:off x="4512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51" name="Line 88"/>
              <p:cNvSpPr>
                <a:spLocks noChangeShapeType="1"/>
              </p:cNvSpPr>
              <p:nvPr/>
            </p:nvSpPr>
            <p:spPr bwMode="auto">
              <a:xfrm>
                <a:off x="4536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52" name="Line 89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949" name="Arc 90"/>
            <p:cNvSpPr>
              <a:spLocks/>
            </p:cNvSpPr>
            <p:nvPr/>
          </p:nvSpPr>
          <p:spPr bwMode="auto">
            <a:xfrm>
              <a:off x="4033" y="2017"/>
              <a:ext cx="528" cy="143"/>
            </a:xfrm>
            <a:custGeom>
              <a:avLst/>
              <a:gdLst>
                <a:gd name="T0" fmla="*/ 0 w 43199"/>
                <a:gd name="T1" fmla="*/ 0 h 24143"/>
                <a:gd name="T2" fmla="*/ 0 w 43199"/>
                <a:gd name="T3" fmla="*/ 0 h 24143"/>
                <a:gd name="T4" fmla="*/ 0 w 43199"/>
                <a:gd name="T5" fmla="*/ 0 h 24143"/>
                <a:gd name="T6" fmla="*/ 0 60000 65536"/>
                <a:gd name="T7" fmla="*/ 0 60000 65536"/>
                <a:gd name="T8" fmla="*/ 0 60000 65536"/>
                <a:gd name="T9" fmla="*/ 0 w 43199"/>
                <a:gd name="T10" fmla="*/ 0 h 24143"/>
                <a:gd name="T11" fmla="*/ 43199 w 43199"/>
                <a:gd name="T12" fmla="*/ 24143 h 24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4143" fill="none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</a:path>
                <a:path w="43199" h="24143" stroke="0" extrusionOk="0">
                  <a:moveTo>
                    <a:pt x="-1" y="21430"/>
                  </a:moveTo>
                  <a:cubicBezTo>
                    <a:pt x="92" y="9567"/>
                    <a:pt x="9735" y="-1"/>
                    <a:pt x="21599" y="-1"/>
                  </a:cubicBezTo>
                  <a:cubicBezTo>
                    <a:pt x="33528" y="0"/>
                    <a:pt x="43199" y="9670"/>
                    <a:pt x="43199" y="21600"/>
                  </a:cubicBezTo>
                  <a:cubicBezTo>
                    <a:pt x="43199" y="22449"/>
                    <a:pt x="43148" y="23299"/>
                    <a:pt x="43048" y="24142"/>
                  </a:cubicBezTo>
                  <a:lnTo>
                    <a:pt x="21599" y="21600"/>
                  </a:lnTo>
                  <a:lnTo>
                    <a:pt x="-1" y="2143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128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charset="0"/>
              </a:rPr>
              <a:t>Leverage OS for disk/file management?</a:t>
            </a:r>
          </a:p>
        </p:txBody>
      </p:sp>
      <p:sp>
        <p:nvSpPr>
          <p:cNvPr id="23558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DBMS wants/needs to do things </a:t>
            </a:r>
            <a:r>
              <a:rPr lang="ja-JP" altLang="en-US">
                <a:latin typeface="Times New Roman" charset="0"/>
              </a:rPr>
              <a:t>“</a:t>
            </a:r>
            <a:r>
              <a:rPr lang="en-US" altLang="ja-JP">
                <a:latin typeface="Times New Roman" charset="0"/>
              </a:rPr>
              <a:t>its own way</a:t>
            </a:r>
            <a:r>
              <a:rPr lang="ja-JP" altLang="en-US">
                <a:latin typeface="Times New Roman" charset="0"/>
              </a:rPr>
              <a:t>”</a:t>
            </a:r>
            <a:endParaRPr lang="en-US" altLang="ja-JP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Specialized prefetching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Control over buffer replacement policy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LRU not always best (sometimes worst!!)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Control over thread/process scheduling</a:t>
            </a:r>
          </a:p>
          <a:p>
            <a:pPr lvl="2">
              <a:lnSpc>
                <a:spcPct val="90000"/>
              </a:lnSpc>
            </a:pP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Convoy problem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 </a:t>
            </a:r>
          </a:p>
          <a:p>
            <a:pPr lvl="3">
              <a:lnSpc>
                <a:spcPct val="90000"/>
              </a:lnSpc>
            </a:pPr>
            <a:r>
              <a:rPr lang="en-US" sz="2400">
                <a:latin typeface="Times New Roman" charset="0"/>
                <a:ea typeface="ＭＳ Ｐゴシック" charset="0"/>
              </a:rPr>
              <a:t>Arises when OS scheduling conflicts with DBMS locking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Control over flushing data to disk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Times New Roman" charset="0"/>
                <a:ea typeface="ＭＳ Ｐゴシック" charset="0"/>
              </a:rPr>
              <a:t>WAL protocol requires flushing log entries to disk</a:t>
            </a:r>
          </a:p>
        </p:txBody>
      </p:sp>
      <p:sp>
        <p:nvSpPr>
          <p:cNvPr id="2355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7AB4695-28BE-954A-BABE-1581F0A2EEE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3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B189940-B68A-504B-8D5B-46E827B7E82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5957" name="Rectangle 1026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1027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049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Heap File Using a Page Directory</a:t>
            </a:r>
          </a:p>
        </p:txBody>
      </p:sp>
      <p:grpSp>
        <p:nvGrpSpPr>
          <p:cNvPr id="125960" name="Group 1030"/>
          <p:cNvGrpSpPr>
            <a:grpSpLocks/>
          </p:cNvGrpSpPr>
          <p:nvPr/>
        </p:nvGrpSpPr>
        <p:grpSpPr bwMode="auto">
          <a:xfrm>
            <a:off x="2268538" y="2009775"/>
            <a:ext cx="4202112" cy="3019425"/>
            <a:chOff x="1429" y="724"/>
            <a:chExt cx="2647" cy="1902"/>
          </a:xfrm>
        </p:grpSpPr>
        <p:grpSp>
          <p:nvGrpSpPr>
            <p:cNvPr id="125961" name="Group 1031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125994" name="Rectangle 1032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5" name="Rectangle 1033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6" name="Rectangle 1034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7" name="Rectangle 1035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8" name="Line 1036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9" name="Line 1037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62" name="Group 1038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125988" name="Rectangle 1039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9" name="Rectangle 1040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0" name="Rectangle 1041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1" name="Rectangle 1042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2" name="Line 1043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3" name="Line 1044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63" name="Group 1045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125982" name="Rectangle 1046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3" name="Rectangle 1047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4" name="Rectangle 1048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5" name="Rectangle 1049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6" name="Line 1050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7" name="Line 1051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64" name="Rectangle 1052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5" name="Rectangle 1053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Rectangle 1054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7" name="Rectangle 1055"/>
            <p:cNvSpPr>
              <a:spLocks noChangeArrowheads="1"/>
            </p:cNvSpPr>
            <p:nvPr/>
          </p:nvSpPr>
          <p:spPr bwMode="auto">
            <a:xfrm>
              <a:off x="3493" y="753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 1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5968" name="Rectangle 1056"/>
            <p:cNvSpPr>
              <a:spLocks noChangeArrowheads="1"/>
            </p:cNvSpPr>
            <p:nvPr/>
          </p:nvSpPr>
          <p:spPr bwMode="auto">
            <a:xfrm>
              <a:off x="3493" y="1329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 2</a:t>
              </a:r>
            </a:p>
          </p:txBody>
        </p:sp>
        <p:sp>
          <p:nvSpPr>
            <p:cNvPr id="125969" name="Rectangle 1057"/>
            <p:cNvSpPr>
              <a:spLocks noChangeArrowheads="1"/>
            </p:cNvSpPr>
            <p:nvPr/>
          </p:nvSpPr>
          <p:spPr bwMode="auto">
            <a:xfrm>
              <a:off x="3494" y="2193"/>
              <a:ext cx="5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Data</a:t>
              </a:r>
            </a:p>
            <a:p>
              <a:pPr algn="l"/>
              <a:r>
                <a:rPr lang="en-US" sz="1800" b="1">
                  <a:solidFill>
                    <a:schemeClr val="bg1"/>
                  </a:solidFill>
                </a:rPr>
                <a:t>Page N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25970" name="Rectangle 1058"/>
            <p:cNvSpPr>
              <a:spLocks noChangeArrowheads="1"/>
            </p:cNvSpPr>
            <p:nvPr/>
          </p:nvSpPr>
          <p:spPr bwMode="auto">
            <a:xfrm>
              <a:off x="1429" y="946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b="1">
                  <a:solidFill>
                    <a:schemeClr val="tx1"/>
                  </a:solidFill>
                </a:rPr>
                <a:t>Header</a:t>
              </a:r>
            </a:p>
            <a:p>
              <a:pPr algn="l"/>
              <a:r>
                <a:rPr lang="en-US" sz="1800" b="1">
                  <a:solidFill>
                    <a:schemeClr val="tx1"/>
                  </a:solidFill>
                </a:rPr>
                <a:t>Page</a:t>
              </a:r>
            </a:p>
          </p:txBody>
        </p:sp>
        <p:sp>
          <p:nvSpPr>
            <p:cNvPr id="125971" name="Rectangle 1059"/>
            <p:cNvSpPr>
              <a:spLocks noChangeArrowheads="1"/>
            </p:cNvSpPr>
            <p:nvPr/>
          </p:nvSpPr>
          <p:spPr bwMode="auto">
            <a:xfrm>
              <a:off x="2005" y="2434"/>
              <a:ext cx="8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</a:rPr>
                <a:t>DIRECTORY</a:t>
              </a:r>
              <a:endParaRPr lang="en-US" sz="1400" b="1">
                <a:solidFill>
                  <a:schemeClr val="folHlink"/>
                </a:solidFill>
              </a:endParaRPr>
            </a:p>
          </p:txBody>
        </p:sp>
        <p:grpSp>
          <p:nvGrpSpPr>
            <p:cNvPr id="125972" name="Group 1060"/>
            <p:cNvGrpSpPr>
              <a:grpSpLocks/>
            </p:cNvGrpSpPr>
            <p:nvPr/>
          </p:nvGrpSpPr>
          <p:grpSpPr bwMode="auto">
            <a:xfrm>
              <a:off x="1825" y="1297"/>
              <a:ext cx="240" cy="191"/>
              <a:chOff x="1825" y="1297"/>
              <a:chExt cx="240" cy="191"/>
            </a:xfrm>
          </p:grpSpPr>
          <p:sp>
            <p:nvSpPr>
              <p:cNvPr id="125980" name="Arc 1061"/>
              <p:cNvSpPr>
                <a:spLocks/>
              </p:cNvSpPr>
              <p:nvPr/>
            </p:nvSpPr>
            <p:spPr bwMode="auto">
              <a:xfrm>
                <a:off x="1825" y="1297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1" name="Arc 1062"/>
              <p:cNvSpPr>
                <a:spLocks/>
              </p:cNvSpPr>
              <p:nvPr/>
            </p:nvSpPr>
            <p:spPr bwMode="auto">
              <a:xfrm>
                <a:off x="1825" y="1392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73" name="Group 1063"/>
            <p:cNvGrpSpPr>
              <a:grpSpLocks/>
            </p:cNvGrpSpPr>
            <p:nvPr/>
          </p:nvGrpSpPr>
          <p:grpSpPr bwMode="auto">
            <a:xfrm>
              <a:off x="1825" y="1825"/>
              <a:ext cx="240" cy="191"/>
              <a:chOff x="1825" y="1825"/>
              <a:chExt cx="240" cy="191"/>
            </a:xfrm>
          </p:grpSpPr>
          <p:sp>
            <p:nvSpPr>
              <p:cNvPr id="125978" name="Arc 1064"/>
              <p:cNvSpPr>
                <a:spLocks/>
              </p:cNvSpPr>
              <p:nvPr/>
            </p:nvSpPr>
            <p:spPr bwMode="auto">
              <a:xfrm>
                <a:off x="1825" y="1825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705"/>
                      <a:pt x="9615" y="49"/>
                      <a:pt x="21510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79" name="Arc 1065"/>
              <p:cNvSpPr>
                <a:spLocks/>
              </p:cNvSpPr>
              <p:nvPr/>
            </p:nvSpPr>
            <p:spPr bwMode="auto">
              <a:xfrm>
                <a:off x="1825" y="1920"/>
                <a:ext cx="240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74" name="Arc 1066"/>
            <p:cNvSpPr>
              <a:spLocks/>
            </p:cNvSpPr>
            <p:nvPr/>
          </p:nvSpPr>
          <p:spPr bwMode="auto">
            <a:xfrm>
              <a:off x="2161" y="769"/>
              <a:ext cx="129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7"/>
                    <a:pt x="9660" y="9"/>
                    <a:pt x="21583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7"/>
                    <a:pt x="9660" y="9"/>
                    <a:pt x="21583" y="0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5" name="Arc 1067"/>
            <p:cNvSpPr>
              <a:spLocks/>
            </p:cNvSpPr>
            <p:nvPr/>
          </p:nvSpPr>
          <p:spPr bwMode="auto">
            <a:xfrm>
              <a:off x="2353" y="960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Arc 1068"/>
            <p:cNvSpPr>
              <a:spLocks/>
            </p:cNvSpPr>
            <p:nvPr/>
          </p:nvSpPr>
          <p:spPr bwMode="auto">
            <a:xfrm>
              <a:off x="2593" y="960"/>
              <a:ext cx="432" cy="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Arc 1069"/>
            <p:cNvSpPr>
              <a:spLocks/>
            </p:cNvSpPr>
            <p:nvPr/>
          </p:nvSpPr>
          <p:spPr bwMode="auto">
            <a:xfrm>
              <a:off x="2592" y="2017"/>
              <a:ext cx="86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4127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80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80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234A8254-BDCD-0D49-8E34-E9C9257DD9C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8005" name="Rectangle 2"/>
          <p:cNvSpPr>
            <a:spLocks noChangeArrowheads="1"/>
          </p:cNvSpPr>
          <p:nvPr/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3"/>
          <p:cNvSpPr>
            <a:spLocks noChangeArrowheads="1"/>
          </p:cNvSpPr>
          <p:nvPr/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049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Heap File Using a Page Directory</a:t>
            </a:r>
          </a:p>
        </p:txBody>
      </p:sp>
      <p:sp>
        <p:nvSpPr>
          <p:cNvPr id="12800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7772400" cy="2971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The entry for a page can include the number of free bytes on the page.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charset="0"/>
              </a:rPr>
              <a:t>The directory is a collection of pages; linked list implementation is just one alternative.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Much smaller than linked list of all HF pages</a:t>
            </a:r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27356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FD44FD9-0148-A342-BF3D-330165B2D4B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RAID (briefly)</a:t>
            </a:r>
          </a:p>
          <a:p>
            <a:r>
              <a:rPr lang="en-US">
                <a:latin typeface="Times New Roman" charset="0"/>
              </a:rPr>
              <a:t>Disk space management</a:t>
            </a:r>
          </a:p>
          <a:p>
            <a:r>
              <a:rPr lang="en-US">
                <a:latin typeface="Times New Roman" charset="0"/>
              </a:rPr>
              <a:t>Buffer management</a:t>
            </a:r>
          </a:p>
          <a:p>
            <a:r>
              <a:rPr lang="en-US">
                <a:latin typeface="Times New Roman" charset="0"/>
              </a:rPr>
              <a:t>Files of records</a:t>
            </a:r>
          </a:p>
          <a:p>
            <a:r>
              <a:rPr lang="en-US" u="sng">
                <a:latin typeface="Times New Roman" charset="0"/>
              </a:rPr>
              <a:t>Page Formats</a:t>
            </a:r>
            <a:endParaRPr lang="en-US">
              <a:latin typeface="Times New Roman" charset="0"/>
            </a:endParaRPr>
          </a:p>
          <a:p>
            <a:r>
              <a:rPr lang="en-US">
                <a:latin typeface="Times New Roman" charset="0"/>
              </a:rPr>
              <a:t>Record Formats</a:t>
            </a:r>
          </a:p>
        </p:txBody>
      </p:sp>
    </p:spTree>
    <p:extLst>
      <p:ext uri="{BB962C8B-B14F-4D97-AF65-F5344CB8AC3E}">
        <p14:creationId xmlns:p14="http://schemas.microsoft.com/office/powerpoint/2010/main" val="144726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1313CB9-7D0B-DD41-89F3-CA3782245E5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Page Formats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  <a:p>
            <a:r>
              <a:rPr lang="en-US">
                <a:latin typeface="Times New Roman" charset="0"/>
              </a:rPr>
              <a:t>variable length records</a:t>
            </a:r>
          </a:p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0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C4F76A23-85D1-594D-AA26-A2CA5405ECE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Problem definition</a:t>
            </a:r>
          </a:p>
        </p:txBody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Q: How would you store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records 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a page/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file, such that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you can point to them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you can insert/delete records with few disk accesses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3352800" y="46482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4" name="Rectangle 7"/>
          <p:cNvSpPr>
            <a:spLocks noChangeArrowheads="1"/>
          </p:cNvSpPr>
          <p:nvPr/>
        </p:nvSpPr>
        <p:spPr bwMode="auto">
          <a:xfrm>
            <a:off x="6096000" y="4648200"/>
            <a:ext cx="21336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5" name="Rectangle 8"/>
          <p:cNvSpPr>
            <a:spLocks noChangeArrowheads="1"/>
          </p:cNvSpPr>
          <p:nvPr/>
        </p:nvSpPr>
        <p:spPr bwMode="auto">
          <a:xfrm>
            <a:off x="6096000" y="4953000"/>
            <a:ext cx="25908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Circular Arrow 19"/>
          <p:cNvSpPr/>
          <p:nvPr/>
        </p:nvSpPr>
        <p:spPr bwMode="auto">
          <a:xfrm flipH="1">
            <a:off x="5791200" y="4191000"/>
            <a:ext cx="609600" cy="685800"/>
          </a:xfrm>
          <a:prstGeom prst="circular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2107" name="Rectangle 10"/>
          <p:cNvSpPr>
            <a:spLocks noChangeArrowheads="1"/>
          </p:cNvSpPr>
          <p:nvPr/>
        </p:nvSpPr>
        <p:spPr bwMode="auto">
          <a:xfrm>
            <a:off x="6096000" y="5257800"/>
            <a:ext cx="19812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8" name="TextBox 11"/>
          <p:cNvSpPr txBox="1">
            <a:spLocks noChangeArrowheads="1"/>
          </p:cNvSpPr>
          <p:nvPr/>
        </p:nvSpPr>
        <p:spPr bwMode="auto">
          <a:xfrm>
            <a:off x="1339850" y="5334000"/>
            <a:ext cx="161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4kb page</a:t>
            </a:r>
          </a:p>
        </p:txBody>
      </p:sp>
    </p:spTree>
    <p:extLst>
      <p:ext uri="{BB962C8B-B14F-4D97-AF65-F5344CB8AC3E}">
        <p14:creationId xmlns:p14="http://schemas.microsoft.com/office/powerpoint/2010/main" val="169553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7E5F220-9D7B-4742-A02C-75DE0A64B01D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Page Formats</a:t>
            </a:r>
          </a:p>
        </p:txBody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Important concept: 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rid</a:t>
            </a:r>
            <a:r>
              <a:rPr lang="en-US">
                <a:latin typeface="Times New Roman" charset="0"/>
              </a:rPr>
              <a:t> == record id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Q0: why do we need it?</a:t>
            </a:r>
          </a:p>
          <a:p>
            <a:pPr>
              <a:buFontTx/>
              <a:buNone/>
            </a:pPr>
            <a:endParaRPr lang="en-US">
              <a:latin typeface="Times New Roman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Q1: How to mark the location of a record?</a:t>
            </a:r>
          </a:p>
          <a:p>
            <a:pPr>
              <a:buFontTx/>
              <a:buNone/>
            </a:pPr>
            <a:endParaRPr lang="en-US">
              <a:latin typeface="Times New Roman" charset="0"/>
            </a:endParaRP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Q2: Why not its byte offset in the file?</a:t>
            </a:r>
          </a:p>
          <a:p>
            <a:endParaRPr lang="en-US">
              <a:latin typeface="Times New Roman" charset="0"/>
            </a:endParaRPr>
          </a:p>
        </p:txBody>
      </p:sp>
      <p:grpSp>
        <p:nvGrpSpPr>
          <p:cNvPr id="133127" name="Group 13"/>
          <p:cNvGrpSpPr>
            <a:grpSpLocks/>
          </p:cNvGrpSpPr>
          <p:nvPr/>
        </p:nvGrpSpPr>
        <p:grpSpPr bwMode="auto">
          <a:xfrm>
            <a:off x="8001000" y="4800600"/>
            <a:ext cx="933450" cy="554038"/>
            <a:chOff x="8001000" y="4800600"/>
            <a:chExt cx="933438" cy="554038"/>
          </a:xfrm>
        </p:grpSpPr>
        <p:grpSp>
          <p:nvGrpSpPr>
            <p:cNvPr id="133128" name="Group 6"/>
            <p:cNvGrpSpPr>
              <a:grpSpLocks/>
            </p:cNvGrpSpPr>
            <p:nvPr/>
          </p:nvGrpSpPr>
          <p:grpSpPr bwMode="auto">
            <a:xfrm>
              <a:off x="8001000" y="4800607"/>
              <a:ext cx="933438" cy="554039"/>
              <a:chOff x="8001000" y="4800607"/>
              <a:chExt cx="933438" cy="554039"/>
            </a:xfrm>
          </p:grpSpPr>
          <p:grpSp>
            <p:nvGrpSpPr>
              <p:cNvPr id="133130" name="Group 3"/>
              <p:cNvGrpSpPr>
                <a:grpSpLocks noChangeAspect="1"/>
              </p:cNvGrpSpPr>
              <p:nvPr/>
            </p:nvGrpSpPr>
            <p:grpSpPr bwMode="auto">
              <a:xfrm>
                <a:off x="8001000" y="4800607"/>
                <a:ext cx="933438" cy="554039"/>
                <a:chOff x="2472" y="2966"/>
                <a:chExt cx="830" cy="434"/>
              </a:xfrm>
            </p:grpSpPr>
            <p:sp>
              <p:nvSpPr>
                <p:cNvPr id="133132" name="Oval 4"/>
                <p:cNvSpPr>
                  <a:spLocks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133" name="Oval 5"/>
                <p:cNvSpPr>
                  <a:spLocks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134" name="Line 6"/>
                <p:cNvSpPr>
                  <a:spLocks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135" name="Line 7"/>
                <p:cNvSpPr>
                  <a:spLocks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131" name="Rectangle 17"/>
              <p:cNvSpPr>
                <a:spLocks noChangeArrowheads="1"/>
              </p:cNvSpPr>
              <p:nvPr/>
            </p:nvSpPr>
            <p:spPr bwMode="auto">
              <a:xfrm>
                <a:off x="8077200" y="5029200"/>
                <a:ext cx="4572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3129" name="Rectangle 15"/>
            <p:cNvSpPr>
              <a:spLocks noChangeArrowheads="1"/>
            </p:cNvSpPr>
            <p:nvPr/>
          </p:nvSpPr>
          <p:spPr bwMode="auto">
            <a:xfrm>
              <a:off x="8153400" y="5105400"/>
              <a:ext cx="228600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186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CA913E79-9E0B-8849-AA37-A28497343A4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Page Formats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Important concept: 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rid</a:t>
            </a:r>
            <a:r>
              <a:rPr lang="en-US">
                <a:latin typeface="Times New Roman" charset="0"/>
              </a:rPr>
              <a:t> == record id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Q0: why do we need it?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A0: eg., for indexing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Q1: How to mark the location of a record?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A1: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Q2: Why not its byte offset in the file?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A2:</a:t>
            </a:r>
          </a:p>
        </p:txBody>
      </p:sp>
      <p:sp>
        <p:nvSpPr>
          <p:cNvPr id="134151" name="Right Arrow 13"/>
          <p:cNvSpPr>
            <a:spLocks noChangeArrowheads="1"/>
          </p:cNvSpPr>
          <p:nvPr/>
        </p:nvSpPr>
        <p:spPr bwMode="auto">
          <a:xfrm>
            <a:off x="152400" y="5105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4152" name="Group 15"/>
          <p:cNvGrpSpPr>
            <a:grpSpLocks/>
          </p:cNvGrpSpPr>
          <p:nvPr/>
        </p:nvGrpSpPr>
        <p:grpSpPr bwMode="auto">
          <a:xfrm>
            <a:off x="8001000" y="4800600"/>
            <a:ext cx="933450" cy="554038"/>
            <a:chOff x="8001000" y="4800600"/>
            <a:chExt cx="933438" cy="554038"/>
          </a:xfrm>
        </p:grpSpPr>
        <p:grpSp>
          <p:nvGrpSpPr>
            <p:cNvPr id="134153" name="Group 6"/>
            <p:cNvGrpSpPr>
              <a:grpSpLocks/>
            </p:cNvGrpSpPr>
            <p:nvPr/>
          </p:nvGrpSpPr>
          <p:grpSpPr bwMode="auto">
            <a:xfrm>
              <a:off x="8001000" y="4800600"/>
              <a:ext cx="933438" cy="554038"/>
              <a:chOff x="8001000" y="4800600"/>
              <a:chExt cx="933438" cy="554038"/>
            </a:xfrm>
          </p:grpSpPr>
          <p:grpSp>
            <p:nvGrpSpPr>
              <p:cNvPr id="134155" name="Group 3"/>
              <p:cNvGrpSpPr>
                <a:grpSpLocks noChangeAspect="1"/>
              </p:cNvGrpSpPr>
              <p:nvPr/>
            </p:nvGrpSpPr>
            <p:grpSpPr bwMode="auto">
              <a:xfrm>
                <a:off x="8001000" y="4800607"/>
                <a:ext cx="933438" cy="554039"/>
                <a:chOff x="2472" y="2966"/>
                <a:chExt cx="830" cy="434"/>
              </a:xfrm>
            </p:grpSpPr>
            <p:sp>
              <p:nvSpPr>
                <p:cNvPr id="134157" name="Oval 4"/>
                <p:cNvSpPr>
                  <a:spLocks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58" name="Oval 5"/>
                <p:cNvSpPr>
                  <a:spLocks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59" name="Line 6"/>
                <p:cNvSpPr>
                  <a:spLocks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60" name="Line 7"/>
                <p:cNvSpPr>
                  <a:spLocks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156" name="Rectangle 8"/>
              <p:cNvSpPr>
                <a:spLocks noChangeArrowheads="1"/>
              </p:cNvSpPr>
              <p:nvPr/>
            </p:nvSpPr>
            <p:spPr bwMode="auto">
              <a:xfrm>
                <a:off x="8077200" y="5029200"/>
                <a:ext cx="4572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4154" name="Rectangle 14"/>
            <p:cNvSpPr>
              <a:spLocks noChangeArrowheads="1"/>
            </p:cNvSpPr>
            <p:nvPr/>
          </p:nvSpPr>
          <p:spPr bwMode="auto">
            <a:xfrm>
              <a:off x="8153400" y="5105400"/>
              <a:ext cx="228600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5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51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4FDAC31-1195-C742-9D48-FA8CE54E6152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5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Page Formats</a:t>
            </a:r>
          </a:p>
        </p:txBody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Important concept: 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rid</a:t>
            </a:r>
            <a:r>
              <a:rPr lang="en-US">
                <a:latin typeface="Times New Roman" charset="0"/>
              </a:rPr>
              <a:t> == record id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Q0: why do we need it?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A0: eg., for indexing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Q1: How to mark the location of a record?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A1: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Q2: Why not its byte offset in the file?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A2: too much re-organization on ins/del.</a:t>
            </a:r>
          </a:p>
        </p:txBody>
      </p:sp>
      <p:grpSp>
        <p:nvGrpSpPr>
          <p:cNvPr id="135175" name="Group 13"/>
          <p:cNvGrpSpPr>
            <a:grpSpLocks/>
          </p:cNvGrpSpPr>
          <p:nvPr/>
        </p:nvGrpSpPr>
        <p:grpSpPr bwMode="auto">
          <a:xfrm>
            <a:off x="8001000" y="4800600"/>
            <a:ext cx="933450" cy="554038"/>
            <a:chOff x="8001000" y="4800600"/>
            <a:chExt cx="933438" cy="554038"/>
          </a:xfrm>
        </p:grpSpPr>
        <p:grpSp>
          <p:nvGrpSpPr>
            <p:cNvPr id="135176" name="Group 6"/>
            <p:cNvGrpSpPr>
              <a:grpSpLocks/>
            </p:cNvGrpSpPr>
            <p:nvPr/>
          </p:nvGrpSpPr>
          <p:grpSpPr bwMode="auto">
            <a:xfrm>
              <a:off x="8001000" y="4800607"/>
              <a:ext cx="933438" cy="554039"/>
              <a:chOff x="8001000" y="4800607"/>
              <a:chExt cx="933438" cy="554039"/>
            </a:xfrm>
          </p:grpSpPr>
          <p:grpSp>
            <p:nvGrpSpPr>
              <p:cNvPr id="135178" name="Group 3"/>
              <p:cNvGrpSpPr>
                <a:grpSpLocks noChangeAspect="1"/>
              </p:cNvGrpSpPr>
              <p:nvPr/>
            </p:nvGrpSpPr>
            <p:grpSpPr bwMode="auto">
              <a:xfrm>
                <a:off x="8001000" y="4800607"/>
                <a:ext cx="933438" cy="554039"/>
                <a:chOff x="2472" y="2966"/>
                <a:chExt cx="830" cy="434"/>
              </a:xfrm>
            </p:grpSpPr>
            <p:sp>
              <p:nvSpPr>
                <p:cNvPr id="135180" name="Oval 4"/>
                <p:cNvSpPr>
                  <a:spLocks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181" name="Oval 5"/>
                <p:cNvSpPr>
                  <a:spLocks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182" name="Line 6"/>
                <p:cNvSpPr>
                  <a:spLocks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183" name="Line 7"/>
                <p:cNvSpPr>
                  <a:spLocks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179" name="Rectangle 17"/>
              <p:cNvSpPr>
                <a:spLocks noChangeArrowheads="1"/>
              </p:cNvSpPr>
              <p:nvPr/>
            </p:nvSpPr>
            <p:spPr bwMode="auto">
              <a:xfrm>
                <a:off x="8077200" y="5029200"/>
                <a:ext cx="4572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5177" name="Rectangle 15"/>
            <p:cNvSpPr>
              <a:spLocks noChangeArrowheads="1"/>
            </p:cNvSpPr>
            <p:nvPr/>
          </p:nvSpPr>
          <p:spPr bwMode="auto">
            <a:xfrm>
              <a:off x="8153400" y="5105400"/>
              <a:ext cx="228600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86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BE130C1-F626-EB4A-9444-773E7B61D7C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6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Page Formats</a:t>
            </a:r>
          </a:p>
        </p:txBody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imes New Roman" charset="0"/>
              </a:rPr>
              <a:t>Important concept: </a:t>
            </a:r>
            <a:r>
              <a:rPr lang="en-US" i="1">
                <a:solidFill>
                  <a:schemeClr val="tx2"/>
                </a:solidFill>
                <a:latin typeface="Times New Roman" charset="0"/>
              </a:rPr>
              <a:t>rid</a:t>
            </a:r>
            <a:r>
              <a:rPr lang="en-US">
                <a:latin typeface="Times New Roman" charset="0"/>
              </a:rPr>
              <a:t> == record id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Q0: why do we need it?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A0: eg., for indexing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Q1: How to mark the location of a record?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A1: </a:t>
            </a:r>
            <a:r>
              <a:rPr lang="en-US" u="sng">
                <a:latin typeface="Times New Roman" charset="0"/>
              </a:rPr>
              <a:t>rid = record id = page-id &amp; slot-id</a:t>
            </a:r>
            <a:r>
              <a:rPr lang="en-US">
                <a:latin typeface="Times New Roman" charset="0"/>
              </a:rPr>
              <a:t> 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Q2: Why not its byte offset in the file?</a:t>
            </a:r>
          </a:p>
          <a:p>
            <a:pPr>
              <a:buFontTx/>
              <a:buNone/>
            </a:pPr>
            <a:r>
              <a:rPr lang="en-US">
                <a:latin typeface="Times New Roman" charset="0"/>
              </a:rPr>
              <a:t>	A2: too much re-organization on ins/del.</a:t>
            </a:r>
          </a:p>
        </p:txBody>
      </p:sp>
      <p:grpSp>
        <p:nvGrpSpPr>
          <p:cNvPr id="136199" name="Group 13"/>
          <p:cNvGrpSpPr>
            <a:grpSpLocks/>
          </p:cNvGrpSpPr>
          <p:nvPr/>
        </p:nvGrpSpPr>
        <p:grpSpPr bwMode="auto">
          <a:xfrm>
            <a:off x="8001000" y="4800600"/>
            <a:ext cx="933450" cy="554038"/>
            <a:chOff x="8001000" y="4800600"/>
            <a:chExt cx="933438" cy="554038"/>
          </a:xfrm>
        </p:grpSpPr>
        <p:grpSp>
          <p:nvGrpSpPr>
            <p:cNvPr id="136200" name="Group 6"/>
            <p:cNvGrpSpPr>
              <a:grpSpLocks/>
            </p:cNvGrpSpPr>
            <p:nvPr/>
          </p:nvGrpSpPr>
          <p:grpSpPr bwMode="auto">
            <a:xfrm>
              <a:off x="8001000" y="4800607"/>
              <a:ext cx="933438" cy="554039"/>
              <a:chOff x="8001000" y="4800607"/>
              <a:chExt cx="933438" cy="554039"/>
            </a:xfrm>
          </p:grpSpPr>
          <p:grpSp>
            <p:nvGrpSpPr>
              <p:cNvPr id="136202" name="Group 3"/>
              <p:cNvGrpSpPr>
                <a:grpSpLocks noChangeAspect="1"/>
              </p:cNvGrpSpPr>
              <p:nvPr/>
            </p:nvGrpSpPr>
            <p:grpSpPr bwMode="auto">
              <a:xfrm>
                <a:off x="8001000" y="4800607"/>
                <a:ext cx="933438" cy="554039"/>
                <a:chOff x="2472" y="2966"/>
                <a:chExt cx="830" cy="434"/>
              </a:xfrm>
            </p:grpSpPr>
            <p:sp>
              <p:nvSpPr>
                <p:cNvPr id="136204" name="Oval 4"/>
                <p:cNvSpPr>
                  <a:spLocks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205" name="Oval 5"/>
                <p:cNvSpPr>
                  <a:spLocks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206" name="Line 6"/>
                <p:cNvSpPr>
                  <a:spLocks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207" name="Line 7"/>
                <p:cNvSpPr>
                  <a:spLocks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6203" name="Rectangle 17"/>
              <p:cNvSpPr>
                <a:spLocks noChangeArrowheads="1"/>
              </p:cNvSpPr>
              <p:nvPr/>
            </p:nvSpPr>
            <p:spPr bwMode="auto">
              <a:xfrm>
                <a:off x="8077200" y="5029200"/>
                <a:ext cx="457200" cy="152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6201" name="Rectangle 15"/>
            <p:cNvSpPr>
              <a:spLocks noChangeArrowheads="1"/>
            </p:cNvSpPr>
            <p:nvPr/>
          </p:nvSpPr>
          <p:spPr bwMode="auto">
            <a:xfrm>
              <a:off x="8153400" y="5105400"/>
              <a:ext cx="228600" cy="4571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9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21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877E13C8-8D29-C64F-8602-92102285D4B6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79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</p:txBody>
      </p:sp>
      <p:sp>
        <p:nvSpPr>
          <p:cNvPr id="137223" name="Rectangle 6"/>
          <p:cNvSpPr>
            <a:spLocks noChangeArrowheads="1"/>
          </p:cNvSpPr>
          <p:nvPr/>
        </p:nvSpPr>
        <p:spPr bwMode="auto">
          <a:xfrm>
            <a:off x="3352800" y="38100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auto">
          <a:xfrm>
            <a:off x="6096000" y="3810000"/>
            <a:ext cx="25908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25" name="Rectangle 8"/>
          <p:cNvSpPr>
            <a:spLocks noChangeArrowheads="1"/>
          </p:cNvSpPr>
          <p:nvPr/>
        </p:nvSpPr>
        <p:spPr bwMode="auto">
          <a:xfrm>
            <a:off x="6096000" y="4114800"/>
            <a:ext cx="25908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Circular Arrow 19"/>
          <p:cNvSpPr/>
          <p:nvPr/>
        </p:nvSpPr>
        <p:spPr bwMode="auto">
          <a:xfrm flipH="1">
            <a:off x="5791200" y="3352800"/>
            <a:ext cx="609600" cy="685800"/>
          </a:xfrm>
          <a:prstGeom prst="circular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7227" name="TextBox 20"/>
          <p:cNvSpPr txBox="1">
            <a:spLocks noChangeArrowheads="1"/>
          </p:cNvSpPr>
          <p:nvPr/>
        </p:nvSpPr>
        <p:spPr bwMode="auto">
          <a:xfrm>
            <a:off x="1371600" y="4343400"/>
            <a:ext cx="161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4kb page</a:t>
            </a:r>
          </a:p>
        </p:txBody>
      </p:sp>
    </p:spTree>
    <p:extLst>
      <p:ext uri="{BB962C8B-B14F-4D97-AF65-F5344CB8AC3E}">
        <p14:creationId xmlns:p14="http://schemas.microsoft.com/office/powerpoint/2010/main" val="167387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C32B309-47DD-9C4D-80AC-0CB3268EC4C3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Disks and Files </a:t>
            </a:r>
          </a:p>
        </p:txBody>
      </p:sp>
      <p:sp>
        <p:nvSpPr>
          <p:cNvPr id="2458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5638800" cy="40767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DBMS stores information                                            on disks.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but: disks are (relatively) VERY slow!</a:t>
            </a:r>
          </a:p>
          <a:p>
            <a:r>
              <a:rPr lang="en-US">
                <a:latin typeface="Times New Roman" charset="0"/>
              </a:rPr>
              <a:t>Major implications for DBMS design!</a:t>
            </a:r>
          </a:p>
        </p:txBody>
      </p:sp>
      <p:pic>
        <p:nvPicPr>
          <p:cNvPr id="245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743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6" name="Picture 12" descr="news-item41-micro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1768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324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824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8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F525A71-22B6-8949-8631-5B73CD8F169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8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  <a:p>
            <a:r>
              <a:rPr lang="en-US">
                <a:latin typeface="Times New Roman" charset="0"/>
              </a:rPr>
              <a:t>A1: How about:</a:t>
            </a:r>
          </a:p>
        </p:txBody>
      </p:sp>
      <p:grpSp>
        <p:nvGrpSpPr>
          <p:cNvPr id="138247" name="Group 21"/>
          <p:cNvGrpSpPr>
            <a:grpSpLocks/>
          </p:cNvGrpSpPr>
          <p:nvPr/>
        </p:nvGrpSpPr>
        <p:grpSpPr bwMode="auto">
          <a:xfrm>
            <a:off x="1333500" y="3671888"/>
            <a:ext cx="6591300" cy="2728912"/>
            <a:chOff x="614" y="1920"/>
            <a:chExt cx="4152" cy="1719"/>
          </a:xfrm>
        </p:grpSpPr>
        <p:sp>
          <p:nvSpPr>
            <p:cNvPr id="138249" name="Rectangle 4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0" name="Rectangle 5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1" name="Rectangle 7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2" name="Rectangle 8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3" name="Text Box 9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38254" name="Text Box 10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38255" name="Text Box 12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38256" name="Rectangle 13"/>
            <p:cNvSpPr>
              <a:spLocks noChangeArrowheads="1"/>
            </p:cNvSpPr>
            <p:nvPr/>
          </p:nvSpPr>
          <p:spPr bwMode="auto">
            <a:xfrm>
              <a:off x="3216" y="3024"/>
              <a:ext cx="28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7" name="Text Box 14"/>
            <p:cNvSpPr txBox="1">
              <a:spLocks noChangeArrowheads="1"/>
            </p:cNvSpPr>
            <p:nvPr/>
          </p:nvSpPr>
          <p:spPr bwMode="auto">
            <a:xfrm>
              <a:off x="3206" y="30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258" name="Text Box 15"/>
            <p:cNvSpPr txBox="1">
              <a:spLocks noChangeArrowheads="1"/>
            </p:cNvSpPr>
            <p:nvPr/>
          </p:nvSpPr>
          <p:spPr bwMode="auto">
            <a:xfrm>
              <a:off x="3120" y="340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number of full slots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259" name="Rectangle 16"/>
            <p:cNvSpPr>
              <a:spLocks noChangeArrowheads="1"/>
            </p:cNvSpPr>
            <p:nvPr/>
          </p:nvSpPr>
          <p:spPr bwMode="auto">
            <a:xfrm>
              <a:off x="1872" y="2736"/>
              <a:ext cx="163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0" name="Text Box 17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38261" name="Rectangle 18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2" name="Text Box 19"/>
            <p:cNvSpPr txBox="1">
              <a:spLocks noChangeArrowheads="1"/>
            </p:cNvSpPr>
            <p:nvPr/>
          </p:nvSpPr>
          <p:spPr bwMode="auto">
            <a:xfrm>
              <a:off x="3878" y="276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space</a:t>
              </a:r>
            </a:p>
          </p:txBody>
        </p:sp>
        <p:sp>
          <p:nvSpPr>
            <p:cNvPr id="138263" name="Text Box 20"/>
            <p:cNvSpPr txBox="1">
              <a:spLocks noChangeArrowheads="1"/>
            </p:cNvSpPr>
            <p:nvPr/>
          </p:nvSpPr>
          <p:spPr bwMode="auto">
            <a:xfrm>
              <a:off x="614" y="229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sz="2800">
                  <a:solidFill>
                    <a:schemeClr val="tx1"/>
                  </a:solidFill>
                </a:rPr>
                <a:t>‘</a:t>
              </a:r>
              <a:r>
                <a:rPr lang="en-US" altLang="ja-JP" sz="2800">
                  <a:solidFill>
                    <a:schemeClr val="tx1"/>
                  </a:solidFill>
                </a:rPr>
                <a:t>Packed</a:t>
              </a:r>
              <a:r>
                <a:rPr lang="ja-JP" altLang="en-US" sz="2800">
                  <a:solidFill>
                    <a:schemeClr val="tx1"/>
                  </a:solidFill>
                </a:rPr>
                <a:t>’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38248" name="Rectangle 22"/>
          <p:cNvSpPr>
            <a:spLocks noChangeArrowheads="1"/>
          </p:cNvSpPr>
          <p:nvPr/>
        </p:nvSpPr>
        <p:spPr bwMode="auto">
          <a:xfrm>
            <a:off x="3352800" y="38100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926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9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D6FD548-9E89-F64E-A9C0-65009F1721F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9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OK – how about insertion?</a:t>
            </a:r>
          </a:p>
        </p:txBody>
      </p:sp>
      <p:grpSp>
        <p:nvGrpSpPr>
          <p:cNvPr id="139271" name="Group 21"/>
          <p:cNvGrpSpPr>
            <a:grpSpLocks/>
          </p:cNvGrpSpPr>
          <p:nvPr/>
        </p:nvGrpSpPr>
        <p:grpSpPr bwMode="auto">
          <a:xfrm>
            <a:off x="1333500" y="3671888"/>
            <a:ext cx="6591300" cy="2728912"/>
            <a:chOff x="614" y="1920"/>
            <a:chExt cx="4152" cy="1719"/>
          </a:xfrm>
        </p:grpSpPr>
        <p:sp>
          <p:nvSpPr>
            <p:cNvPr id="139273" name="Rectangle 4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4" name="Rectangle 5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5" name="Rectangle 7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Rectangle 8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Text Box 9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39278" name="Text Box 10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39279" name="Text Box 12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39280" name="Rectangle 13"/>
            <p:cNvSpPr>
              <a:spLocks noChangeArrowheads="1"/>
            </p:cNvSpPr>
            <p:nvPr/>
          </p:nvSpPr>
          <p:spPr bwMode="auto">
            <a:xfrm>
              <a:off x="3216" y="3024"/>
              <a:ext cx="28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1" name="Text Box 14"/>
            <p:cNvSpPr txBox="1">
              <a:spLocks noChangeArrowheads="1"/>
            </p:cNvSpPr>
            <p:nvPr/>
          </p:nvSpPr>
          <p:spPr bwMode="auto">
            <a:xfrm>
              <a:off x="3206" y="30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282" name="Text Box 15"/>
            <p:cNvSpPr txBox="1">
              <a:spLocks noChangeArrowheads="1"/>
            </p:cNvSpPr>
            <p:nvPr/>
          </p:nvSpPr>
          <p:spPr bwMode="auto">
            <a:xfrm>
              <a:off x="3120" y="340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number of full slots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283" name="Rectangle 16"/>
            <p:cNvSpPr>
              <a:spLocks noChangeArrowheads="1"/>
            </p:cNvSpPr>
            <p:nvPr/>
          </p:nvSpPr>
          <p:spPr bwMode="auto">
            <a:xfrm>
              <a:off x="1872" y="2736"/>
              <a:ext cx="163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4" name="Text Box 17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39285" name="Rectangle 18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6" name="Text Box 19"/>
            <p:cNvSpPr txBox="1">
              <a:spLocks noChangeArrowheads="1"/>
            </p:cNvSpPr>
            <p:nvPr/>
          </p:nvSpPr>
          <p:spPr bwMode="auto">
            <a:xfrm>
              <a:off x="3878" y="276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space</a:t>
              </a:r>
            </a:p>
          </p:txBody>
        </p:sp>
        <p:sp>
          <p:nvSpPr>
            <p:cNvPr id="139287" name="Text Box 20"/>
            <p:cNvSpPr txBox="1">
              <a:spLocks noChangeArrowheads="1"/>
            </p:cNvSpPr>
            <p:nvPr/>
          </p:nvSpPr>
          <p:spPr bwMode="auto">
            <a:xfrm>
              <a:off x="614" y="229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sz="2800">
                  <a:solidFill>
                    <a:schemeClr val="tx1"/>
                  </a:solidFill>
                </a:rPr>
                <a:t>‘</a:t>
              </a:r>
              <a:r>
                <a:rPr lang="en-US" altLang="ja-JP" sz="2800">
                  <a:solidFill>
                    <a:schemeClr val="tx1"/>
                  </a:solidFill>
                </a:rPr>
                <a:t>Packed</a:t>
              </a:r>
              <a:r>
                <a:rPr lang="ja-JP" altLang="en-US" sz="2800">
                  <a:solidFill>
                    <a:schemeClr val="tx1"/>
                  </a:solidFill>
                </a:rPr>
                <a:t>’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39272" name="Rectangle 22"/>
          <p:cNvSpPr>
            <a:spLocks noChangeArrowheads="1"/>
          </p:cNvSpPr>
          <p:nvPr/>
        </p:nvSpPr>
        <p:spPr bwMode="auto">
          <a:xfrm>
            <a:off x="3352800" y="38100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29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B361D1C-70A6-5F44-B7E8-0505BD5C4767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0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OK – how about insertion?</a:t>
            </a:r>
          </a:p>
        </p:txBody>
      </p:sp>
      <p:grpSp>
        <p:nvGrpSpPr>
          <p:cNvPr id="140295" name="Group 21"/>
          <p:cNvGrpSpPr>
            <a:grpSpLocks/>
          </p:cNvGrpSpPr>
          <p:nvPr/>
        </p:nvGrpSpPr>
        <p:grpSpPr bwMode="auto">
          <a:xfrm>
            <a:off x="1333500" y="3671888"/>
            <a:ext cx="6591300" cy="2728912"/>
            <a:chOff x="614" y="1920"/>
            <a:chExt cx="4152" cy="1719"/>
          </a:xfrm>
        </p:grpSpPr>
        <p:sp>
          <p:nvSpPr>
            <p:cNvPr id="140298" name="Rectangle 4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Rectangle 5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Rectangle 7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8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2" name="Text Box 9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40303" name="Text Box 10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40304" name="Text Box 12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0305" name="Rectangle 13"/>
            <p:cNvSpPr>
              <a:spLocks noChangeArrowheads="1"/>
            </p:cNvSpPr>
            <p:nvPr/>
          </p:nvSpPr>
          <p:spPr bwMode="auto">
            <a:xfrm>
              <a:off x="3216" y="3024"/>
              <a:ext cx="28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Text Box 14"/>
            <p:cNvSpPr txBox="1">
              <a:spLocks noChangeArrowheads="1"/>
            </p:cNvSpPr>
            <p:nvPr/>
          </p:nvSpPr>
          <p:spPr bwMode="auto">
            <a:xfrm>
              <a:off x="3206" y="3002"/>
              <a:ext cx="3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tx1"/>
                  </a:solidFill>
                </a:rPr>
                <a:t>N+1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307" name="Text Box 15"/>
            <p:cNvSpPr txBox="1">
              <a:spLocks noChangeArrowheads="1"/>
            </p:cNvSpPr>
            <p:nvPr/>
          </p:nvSpPr>
          <p:spPr bwMode="auto">
            <a:xfrm>
              <a:off x="3120" y="340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number of full slots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0308" name="Rectangle 16"/>
            <p:cNvSpPr>
              <a:spLocks noChangeArrowheads="1"/>
            </p:cNvSpPr>
            <p:nvPr/>
          </p:nvSpPr>
          <p:spPr bwMode="auto">
            <a:xfrm>
              <a:off x="1872" y="2736"/>
              <a:ext cx="163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9" name="Text Box 17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40310" name="Rectangle 18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1" name="Text Box 19"/>
            <p:cNvSpPr txBox="1">
              <a:spLocks noChangeArrowheads="1"/>
            </p:cNvSpPr>
            <p:nvPr/>
          </p:nvSpPr>
          <p:spPr bwMode="auto">
            <a:xfrm>
              <a:off x="3878" y="276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space</a:t>
              </a:r>
            </a:p>
          </p:txBody>
        </p:sp>
        <p:sp>
          <p:nvSpPr>
            <p:cNvPr id="140312" name="Text Box 20"/>
            <p:cNvSpPr txBox="1">
              <a:spLocks noChangeArrowheads="1"/>
            </p:cNvSpPr>
            <p:nvPr/>
          </p:nvSpPr>
          <p:spPr bwMode="auto">
            <a:xfrm>
              <a:off x="614" y="229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sz="2800">
                  <a:solidFill>
                    <a:schemeClr val="tx1"/>
                  </a:solidFill>
                </a:rPr>
                <a:t>‘</a:t>
              </a:r>
              <a:r>
                <a:rPr lang="en-US" altLang="ja-JP" sz="2800">
                  <a:solidFill>
                    <a:schemeClr val="tx1"/>
                  </a:solidFill>
                </a:rPr>
                <a:t>Packed</a:t>
              </a:r>
              <a:r>
                <a:rPr lang="ja-JP" altLang="en-US" sz="2800">
                  <a:solidFill>
                    <a:schemeClr val="tx1"/>
                  </a:solidFill>
                </a:rPr>
                <a:t>’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40296" name="Rectangle 22"/>
          <p:cNvSpPr>
            <a:spLocks noChangeArrowheads="1"/>
          </p:cNvSpPr>
          <p:nvPr/>
        </p:nvSpPr>
        <p:spPr bwMode="auto">
          <a:xfrm>
            <a:off x="3352800" y="38100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297" name="Rectangle 18"/>
          <p:cNvSpPr>
            <a:spLocks noChangeArrowheads="1"/>
          </p:cNvSpPr>
          <p:nvPr/>
        </p:nvSpPr>
        <p:spPr bwMode="auto">
          <a:xfrm>
            <a:off x="3352800" y="4967288"/>
            <a:ext cx="2590800" cy="152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F7A4777-0816-884A-9DF2-5975E2271B5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1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1447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How about deletion? </a:t>
            </a:r>
            <a:endParaRPr lang="en-US" sz="3600">
              <a:latin typeface="Book Antiqua" charset="0"/>
            </a:endParaRPr>
          </a:p>
        </p:txBody>
      </p:sp>
      <p:grpSp>
        <p:nvGrpSpPr>
          <p:cNvPr id="141319" name="Group 36"/>
          <p:cNvGrpSpPr>
            <a:grpSpLocks/>
          </p:cNvGrpSpPr>
          <p:nvPr/>
        </p:nvGrpSpPr>
        <p:grpSpPr bwMode="auto">
          <a:xfrm>
            <a:off x="1333500" y="3671888"/>
            <a:ext cx="6591300" cy="2728912"/>
            <a:chOff x="614" y="1920"/>
            <a:chExt cx="4152" cy="1719"/>
          </a:xfrm>
        </p:grpSpPr>
        <p:sp>
          <p:nvSpPr>
            <p:cNvPr id="141320" name="Rectangle 37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1" name="Rectangle 38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2" name="Rectangle 39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tx2"/>
                  </a:solidFill>
                </a:rPr>
                <a:t>xxxxxxxx</a:t>
              </a:r>
            </a:p>
          </p:txBody>
        </p:sp>
        <p:sp>
          <p:nvSpPr>
            <p:cNvPr id="141323" name="Rectangle 40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4" name="Text Box 41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41325" name="Text Box 42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41326" name="Text Box 43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1327" name="Rectangle 44"/>
            <p:cNvSpPr>
              <a:spLocks noChangeArrowheads="1"/>
            </p:cNvSpPr>
            <p:nvPr/>
          </p:nvSpPr>
          <p:spPr bwMode="auto">
            <a:xfrm>
              <a:off x="3216" y="3024"/>
              <a:ext cx="28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28" name="Text Box 45"/>
            <p:cNvSpPr txBox="1">
              <a:spLocks noChangeArrowheads="1"/>
            </p:cNvSpPr>
            <p:nvPr/>
          </p:nvSpPr>
          <p:spPr bwMode="auto">
            <a:xfrm>
              <a:off x="3206" y="30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329" name="Text Box 46"/>
            <p:cNvSpPr txBox="1">
              <a:spLocks noChangeArrowheads="1"/>
            </p:cNvSpPr>
            <p:nvPr/>
          </p:nvSpPr>
          <p:spPr bwMode="auto">
            <a:xfrm>
              <a:off x="3120" y="340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number of full slots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330" name="Rectangle 47"/>
            <p:cNvSpPr>
              <a:spLocks noChangeArrowheads="1"/>
            </p:cNvSpPr>
            <p:nvPr/>
          </p:nvSpPr>
          <p:spPr bwMode="auto">
            <a:xfrm>
              <a:off x="1872" y="2736"/>
              <a:ext cx="163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1" name="Text Box 48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41332" name="Rectangle 49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3" name="Text Box 50"/>
            <p:cNvSpPr txBox="1">
              <a:spLocks noChangeArrowheads="1"/>
            </p:cNvSpPr>
            <p:nvPr/>
          </p:nvSpPr>
          <p:spPr bwMode="auto">
            <a:xfrm>
              <a:off x="3878" y="276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space</a:t>
              </a:r>
            </a:p>
          </p:txBody>
        </p:sp>
        <p:sp>
          <p:nvSpPr>
            <p:cNvPr id="141334" name="Text Box 51"/>
            <p:cNvSpPr txBox="1">
              <a:spLocks noChangeArrowheads="1"/>
            </p:cNvSpPr>
            <p:nvPr/>
          </p:nvSpPr>
          <p:spPr bwMode="auto">
            <a:xfrm>
              <a:off x="614" y="229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sz="2800">
                  <a:solidFill>
                    <a:schemeClr val="tx1"/>
                  </a:solidFill>
                </a:rPr>
                <a:t>‘</a:t>
              </a:r>
              <a:r>
                <a:rPr lang="en-US" altLang="ja-JP" sz="2800">
                  <a:solidFill>
                    <a:schemeClr val="tx1"/>
                  </a:solidFill>
                </a:rPr>
                <a:t>Packed</a:t>
              </a:r>
              <a:r>
                <a:rPr lang="ja-JP" altLang="en-US" sz="2800">
                  <a:solidFill>
                    <a:schemeClr val="tx1"/>
                  </a:solidFill>
                </a:rPr>
                <a:t>’</a:t>
              </a:r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559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2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F6F77691-5228-154A-A3A1-D55BB27A1F1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2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1447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How about deletion? </a:t>
            </a:r>
          </a:p>
          <a:p>
            <a:r>
              <a:rPr lang="en-US">
                <a:latin typeface="Times New Roman" charset="0"/>
              </a:rPr>
              <a:t>Bad - we have too much to reorganize/update</a:t>
            </a:r>
            <a:endParaRPr lang="en-US" sz="3600">
              <a:latin typeface="Book Antiqua" charset="0"/>
            </a:endParaRPr>
          </a:p>
        </p:txBody>
      </p:sp>
      <p:grpSp>
        <p:nvGrpSpPr>
          <p:cNvPr id="142343" name="Group 36"/>
          <p:cNvGrpSpPr>
            <a:grpSpLocks/>
          </p:cNvGrpSpPr>
          <p:nvPr/>
        </p:nvGrpSpPr>
        <p:grpSpPr bwMode="auto">
          <a:xfrm>
            <a:off x="1333500" y="3671888"/>
            <a:ext cx="6591300" cy="2728912"/>
            <a:chOff x="614" y="1920"/>
            <a:chExt cx="4152" cy="1719"/>
          </a:xfrm>
        </p:grpSpPr>
        <p:sp>
          <p:nvSpPr>
            <p:cNvPr id="142355" name="Rectangle 37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6" name="Rectangle 38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7" name="Rectangle 39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8" name="Rectangle 40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9" name="Text Box 41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42360" name="Text Box 42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42361" name="Text Box 43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2362" name="Rectangle 44"/>
            <p:cNvSpPr>
              <a:spLocks noChangeArrowheads="1"/>
            </p:cNvSpPr>
            <p:nvPr/>
          </p:nvSpPr>
          <p:spPr bwMode="auto">
            <a:xfrm>
              <a:off x="3216" y="3024"/>
              <a:ext cx="28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3" name="Text Box 45"/>
            <p:cNvSpPr txBox="1">
              <a:spLocks noChangeArrowheads="1"/>
            </p:cNvSpPr>
            <p:nvPr/>
          </p:nvSpPr>
          <p:spPr bwMode="auto">
            <a:xfrm>
              <a:off x="3206" y="30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364" name="Text Box 46"/>
            <p:cNvSpPr txBox="1">
              <a:spLocks noChangeArrowheads="1"/>
            </p:cNvSpPr>
            <p:nvPr/>
          </p:nvSpPr>
          <p:spPr bwMode="auto">
            <a:xfrm>
              <a:off x="3120" y="3408"/>
              <a:ext cx="1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number of full slots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365" name="Rectangle 47"/>
            <p:cNvSpPr>
              <a:spLocks noChangeArrowheads="1"/>
            </p:cNvSpPr>
            <p:nvPr/>
          </p:nvSpPr>
          <p:spPr bwMode="auto">
            <a:xfrm>
              <a:off x="1872" y="2736"/>
              <a:ext cx="1632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6" name="Text Box 48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42367" name="Rectangle 49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68" name="Text Box 50"/>
            <p:cNvSpPr txBox="1">
              <a:spLocks noChangeArrowheads="1"/>
            </p:cNvSpPr>
            <p:nvPr/>
          </p:nvSpPr>
          <p:spPr bwMode="auto">
            <a:xfrm>
              <a:off x="3878" y="2762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space</a:t>
              </a:r>
            </a:p>
          </p:txBody>
        </p:sp>
        <p:sp>
          <p:nvSpPr>
            <p:cNvPr id="142369" name="Text Box 51"/>
            <p:cNvSpPr txBox="1">
              <a:spLocks noChangeArrowheads="1"/>
            </p:cNvSpPr>
            <p:nvPr/>
          </p:nvSpPr>
          <p:spPr bwMode="auto">
            <a:xfrm>
              <a:off x="614" y="2298"/>
              <a:ext cx="1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42344" name="Rectangle 22"/>
          <p:cNvSpPr>
            <a:spLocks noChangeArrowheads="1"/>
          </p:cNvSpPr>
          <p:nvPr/>
        </p:nvSpPr>
        <p:spPr bwMode="auto">
          <a:xfrm>
            <a:off x="4208463" y="3914775"/>
            <a:ext cx="820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xxxxxxxx</a:t>
            </a:r>
            <a:endParaRPr lang="en-US"/>
          </a:p>
        </p:txBody>
      </p:sp>
      <p:sp>
        <p:nvSpPr>
          <p:cNvPr id="142345" name="Isosceles Triangle 23"/>
          <p:cNvSpPr>
            <a:spLocks noChangeArrowheads="1"/>
          </p:cNvSpPr>
          <p:nvPr/>
        </p:nvSpPr>
        <p:spPr bwMode="auto">
          <a:xfrm rot="-5400000">
            <a:off x="266700" y="4381500"/>
            <a:ext cx="914400" cy="9906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46" name="Rectangle 24"/>
          <p:cNvSpPr>
            <a:spLocks noChangeArrowheads="1"/>
          </p:cNvSpPr>
          <p:nvPr/>
        </p:nvSpPr>
        <p:spPr bwMode="auto">
          <a:xfrm>
            <a:off x="1295400" y="4419600"/>
            <a:ext cx="76200" cy="76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47" name="Rectangle 25"/>
          <p:cNvSpPr>
            <a:spLocks noChangeArrowheads="1"/>
          </p:cNvSpPr>
          <p:nvPr/>
        </p:nvSpPr>
        <p:spPr bwMode="auto">
          <a:xfrm>
            <a:off x="1295400" y="4572000"/>
            <a:ext cx="76200" cy="76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48" name="Rectangle 26"/>
          <p:cNvSpPr>
            <a:spLocks noChangeArrowheads="1"/>
          </p:cNvSpPr>
          <p:nvPr/>
        </p:nvSpPr>
        <p:spPr bwMode="auto">
          <a:xfrm>
            <a:off x="1295400" y="4724400"/>
            <a:ext cx="76200" cy="76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49" name="Rectangle 27"/>
          <p:cNvSpPr>
            <a:spLocks noChangeArrowheads="1"/>
          </p:cNvSpPr>
          <p:nvPr/>
        </p:nvSpPr>
        <p:spPr bwMode="auto">
          <a:xfrm>
            <a:off x="1295400" y="5181600"/>
            <a:ext cx="76200" cy="76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42350" name="Straight Arrow Connector 31"/>
          <p:cNvCxnSpPr>
            <a:cxnSpLocks noChangeShapeType="1"/>
            <a:stCxn id="142348" idx="3"/>
          </p:cNvCxnSpPr>
          <p:nvPr/>
        </p:nvCxnSpPr>
        <p:spPr bwMode="auto">
          <a:xfrm flipV="1">
            <a:off x="1371600" y="4191000"/>
            <a:ext cx="1905000" cy="571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51" name="Straight Arrow Connector 33"/>
          <p:cNvCxnSpPr>
            <a:cxnSpLocks noChangeShapeType="1"/>
          </p:cNvCxnSpPr>
          <p:nvPr/>
        </p:nvCxnSpPr>
        <p:spPr bwMode="auto">
          <a:xfrm flipV="1">
            <a:off x="1447800" y="4419600"/>
            <a:ext cx="1828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2352" name="Straight Arrow Connector 35"/>
          <p:cNvCxnSpPr>
            <a:cxnSpLocks noChangeShapeType="1"/>
          </p:cNvCxnSpPr>
          <p:nvPr/>
        </p:nvCxnSpPr>
        <p:spPr bwMode="auto">
          <a:xfrm flipV="1">
            <a:off x="1447800" y="4953000"/>
            <a:ext cx="1828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2353" name="TextBox 36"/>
          <p:cNvSpPr txBox="1">
            <a:spLocks noChangeArrowheads="1"/>
          </p:cNvSpPr>
          <p:nvPr/>
        </p:nvSpPr>
        <p:spPr bwMode="auto">
          <a:xfrm>
            <a:off x="228600" y="3810000"/>
            <a:ext cx="1120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B-tree</a:t>
            </a:r>
          </a:p>
        </p:txBody>
      </p:sp>
      <p:sp>
        <p:nvSpPr>
          <p:cNvPr id="142354" name="Rectangle 38"/>
          <p:cNvSpPr>
            <a:spLocks noChangeArrowheads="1"/>
          </p:cNvSpPr>
          <p:nvPr/>
        </p:nvSpPr>
        <p:spPr bwMode="auto">
          <a:xfrm>
            <a:off x="1295400" y="4876800"/>
            <a:ext cx="76200" cy="76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0DD5C86A-40A2-1045-A8F0-C0D9735094A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What would you do?</a:t>
            </a:r>
          </a:p>
        </p:txBody>
      </p:sp>
      <p:sp>
        <p:nvSpPr>
          <p:cNvPr id="143367" name="Rectangle 6"/>
          <p:cNvSpPr>
            <a:spLocks noChangeArrowheads="1"/>
          </p:cNvSpPr>
          <p:nvPr/>
        </p:nvSpPr>
        <p:spPr bwMode="auto">
          <a:xfrm>
            <a:off x="3352800" y="3810000"/>
            <a:ext cx="2590800" cy="16002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8" name="Rectangle 7"/>
          <p:cNvSpPr>
            <a:spLocks noChangeArrowheads="1"/>
          </p:cNvSpPr>
          <p:nvPr/>
        </p:nvSpPr>
        <p:spPr bwMode="auto">
          <a:xfrm>
            <a:off x="6096000" y="3810000"/>
            <a:ext cx="25908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369" name="Rectangle 8"/>
          <p:cNvSpPr>
            <a:spLocks noChangeArrowheads="1"/>
          </p:cNvSpPr>
          <p:nvPr/>
        </p:nvSpPr>
        <p:spPr bwMode="auto">
          <a:xfrm>
            <a:off x="6096000" y="4114800"/>
            <a:ext cx="2590800" cy="1524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Circular Arrow 9"/>
          <p:cNvSpPr/>
          <p:nvPr/>
        </p:nvSpPr>
        <p:spPr bwMode="auto">
          <a:xfrm flipH="1">
            <a:off x="5791200" y="3352800"/>
            <a:ext cx="609600" cy="685800"/>
          </a:xfrm>
          <a:prstGeom prst="circular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83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4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4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847CD05-C707-2545-8D04-D34DDE88D96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  <a:p>
            <a:r>
              <a:rPr lang="en-US">
                <a:latin typeface="Times New Roman" charset="0"/>
              </a:rPr>
              <a:t>A2: Bitmaps</a:t>
            </a:r>
          </a:p>
        </p:txBody>
      </p:sp>
      <p:grpSp>
        <p:nvGrpSpPr>
          <p:cNvPr id="144391" name="Group 30"/>
          <p:cNvGrpSpPr>
            <a:grpSpLocks/>
          </p:cNvGrpSpPr>
          <p:nvPr/>
        </p:nvGrpSpPr>
        <p:grpSpPr bwMode="auto">
          <a:xfrm>
            <a:off x="1292225" y="3640138"/>
            <a:ext cx="6632575" cy="2227262"/>
            <a:chOff x="528" y="1920"/>
            <a:chExt cx="4178" cy="1403"/>
          </a:xfrm>
        </p:grpSpPr>
        <p:sp>
          <p:nvSpPr>
            <p:cNvPr id="144392" name="Rectangle 4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Rectangle 5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Rectangle 6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5" name="Rectangle 7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6" name="Text Box 8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44397" name="Text Box 9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44398" name="Text Box 10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4399" name="Rectangle 11"/>
            <p:cNvSpPr>
              <a:spLocks noChangeArrowheads="1"/>
            </p:cNvSpPr>
            <p:nvPr/>
          </p:nvSpPr>
          <p:spPr bwMode="auto">
            <a:xfrm>
              <a:off x="2640" y="3024"/>
              <a:ext cx="86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Text Box 14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44401" name="Rectangle 15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Text Box 16"/>
            <p:cNvSpPr txBox="1">
              <a:spLocks noChangeArrowheads="1"/>
            </p:cNvSpPr>
            <p:nvPr/>
          </p:nvSpPr>
          <p:spPr bwMode="auto">
            <a:xfrm>
              <a:off x="528" y="2352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slots</a:t>
              </a:r>
            </a:p>
          </p:txBody>
        </p:sp>
        <p:sp>
          <p:nvSpPr>
            <p:cNvPr id="144403" name="Rectangle 18"/>
            <p:cNvSpPr>
              <a:spLocks noChangeArrowheads="1"/>
            </p:cNvSpPr>
            <p:nvPr/>
          </p:nvSpPr>
          <p:spPr bwMode="auto">
            <a:xfrm>
              <a:off x="2496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4" name="Rectangle 19"/>
            <p:cNvSpPr>
              <a:spLocks noChangeArrowheads="1"/>
            </p:cNvSpPr>
            <p:nvPr/>
          </p:nvSpPr>
          <p:spPr bwMode="auto">
            <a:xfrm>
              <a:off x="2640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5" name="Rectangle 20"/>
            <p:cNvSpPr>
              <a:spLocks noChangeArrowheads="1"/>
            </p:cNvSpPr>
            <p:nvPr/>
          </p:nvSpPr>
          <p:spPr bwMode="auto">
            <a:xfrm>
              <a:off x="2784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6" name="Rectangle 21"/>
            <p:cNvSpPr>
              <a:spLocks noChangeArrowheads="1"/>
            </p:cNvSpPr>
            <p:nvPr/>
          </p:nvSpPr>
          <p:spPr bwMode="auto">
            <a:xfrm>
              <a:off x="3360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7" name="Rectangle 22"/>
            <p:cNvSpPr>
              <a:spLocks noChangeArrowheads="1"/>
            </p:cNvSpPr>
            <p:nvPr/>
          </p:nvSpPr>
          <p:spPr bwMode="auto">
            <a:xfrm>
              <a:off x="3216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8" name="Text Box 23"/>
            <p:cNvSpPr txBox="1">
              <a:spLocks noChangeArrowheads="1"/>
            </p:cNvSpPr>
            <p:nvPr/>
          </p:nvSpPr>
          <p:spPr bwMode="auto">
            <a:xfrm>
              <a:off x="3312" y="3075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M</a:t>
              </a:r>
              <a:endParaRPr lang="en-US"/>
            </a:p>
          </p:txBody>
        </p:sp>
        <p:sp>
          <p:nvSpPr>
            <p:cNvPr id="144409" name="Rectangle 24"/>
            <p:cNvSpPr>
              <a:spLocks noChangeArrowheads="1"/>
            </p:cNvSpPr>
            <p:nvPr/>
          </p:nvSpPr>
          <p:spPr bwMode="auto">
            <a:xfrm>
              <a:off x="1872" y="2304"/>
              <a:ext cx="1632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0" name="Text Box 25"/>
            <p:cNvSpPr txBox="1">
              <a:spLocks noChangeArrowheads="1"/>
            </p:cNvSpPr>
            <p:nvPr/>
          </p:nvSpPr>
          <p:spPr bwMode="auto">
            <a:xfrm>
              <a:off x="2486" y="30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1</a:t>
              </a:r>
              <a:endParaRPr lang="en-US"/>
            </a:p>
          </p:txBody>
        </p:sp>
        <p:sp>
          <p:nvSpPr>
            <p:cNvPr id="144411" name="Text Box 26"/>
            <p:cNvSpPr txBox="1">
              <a:spLocks noChangeArrowheads="1"/>
            </p:cNvSpPr>
            <p:nvPr/>
          </p:nvSpPr>
          <p:spPr bwMode="auto">
            <a:xfrm>
              <a:off x="2640" y="30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0</a:t>
              </a:r>
              <a:endParaRPr lang="en-US"/>
            </a:p>
          </p:txBody>
        </p:sp>
        <p:sp>
          <p:nvSpPr>
            <p:cNvPr id="144412" name="Text Box 27"/>
            <p:cNvSpPr txBox="1">
              <a:spLocks noChangeArrowheads="1"/>
            </p:cNvSpPr>
            <p:nvPr/>
          </p:nvSpPr>
          <p:spPr bwMode="auto">
            <a:xfrm>
              <a:off x="3974" y="3111"/>
              <a:ext cx="7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tx1"/>
                  </a:solidFill>
                </a:rPr>
                <a:t>page header</a:t>
              </a:r>
            </a:p>
          </p:txBody>
        </p:sp>
        <p:sp>
          <p:nvSpPr>
            <p:cNvPr id="144413" name="Line 28"/>
            <p:cNvSpPr>
              <a:spLocks noChangeShapeType="1"/>
            </p:cNvSpPr>
            <p:nvPr/>
          </p:nvSpPr>
          <p:spPr bwMode="auto">
            <a:xfrm flipV="1">
              <a:off x="1488" y="216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14" name="Line 29"/>
            <p:cNvSpPr>
              <a:spLocks noChangeShapeType="1"/>
            </p:cNvSpPr>
            <p:nvPr/>
          </p:nvSpPr>
          <p:spPr bwMode="auto">
            <a:xfrm flipV="1">
              <a:off x="1488" y="2352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364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541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5208222-CDDC-094A-B5B3-735AFFF7BAA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5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</p:txBody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  <a:p>
            <a:r>
              <a:rPr lang="en-US">
                <a:latin typeface="Times New Roman" charset="0"/>
              </a:rPr>
              <a:t>A2: Bitmaps : </a:t>
            </a:r>
            <a:r>
              <a:rPr lang="en-US">
                <a:solidFill>
                  <a:srgbClr val="008000"/>
                </a:solidFill>
                <a:latin typeface="Zapf Dingbats" charset="0"/>
                <a:cs typeface="Zapf Dingbats" charset="0"/>
              </a:rPr>
              <a:t>✔</a:t>
            </a:r>
            <a:r>
              <a:rPr lang="en-US">
                <a:latin typeface="Times New Roman" charset="0"/>
              </a:rPr>
              <a:t> insertions,  </a:t>
            </a:r>
            <a:r>
              <a:rPr lang="en-US">
                <a:solidFill>
                  <a:srgbClr val="008000"/>
                </a:solidFill>
                <a:latin typeface="Zapf Dingbats" charset="0"/>
                <a:cs typeface="Zapf Dingbats" charset="0"/>
              </a:rPr>
              <a:t>✔</a:t>
            </a:r>
            <a:r>
              <a:rPr lang="en-US">
                <a:solidFill>
                  <a:srgbClr val="008000"/>
                </a:solidFill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deletions</a:t>
            </a:r>
          </a:p>
        </p:txBody>
      </p:sp>
      <p:grpSp>
        <p:nvGrpSpPr>
          <p:cNvPr id="145415" name="Group 30"/>
          <p:cNvGrpSpPr>
            <a:grpSpLocks/>
          </p:cNvGrpSpPr>
          <p:nvPr/>
        </p:nvGrpSpPr>
        <p:grpSpPr bwMode="auto">
          <a:xfrm>
            <a:off x="1292225" y="3640138"/>
            <a:ext cx="6632575" cy="2227262"/>
            <a:chOff x="528" y="1920"/>
            <a:chExt cx="4178" cy="1403"/>
          </a:xfrm>
        </p:grpSpPr>
        <p:sp>
          <p:nvSpPr>
            <p:cNvPr id="145416" name="Rectangle 4"/>
            <p:cNvSpPr>
              <a:spLocks noChangeArrowheads="1"/>
            </p:cNvSpPr>
            <p:nvPr/>
          </p:nvSpPr>
          <p:spPr bwMode="auto">
            <a:xfrm>
              <a:off x="1872" y="2016"/>
              <a:ext cx="1632" cy="1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5"/>
            <p:cNvSpPr>
              <a:spLocks noChangeArrowheads="1"/>
            </p:cNvSpPr>
            <p:nvPr/>
          </p:nvSpPr>
          <p:spPr bwMode="auto">
            <a:xfrm>
              <a:off x="1872" y="2016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Rectangle 6"/>
            <p:cNvSpPr>
              <a:spLocks noChangeArrowheads="1"/>
            </p:cNvSpPr>
            <p:nvPr/>
          </p:nvSpPr>
          <p:spPr bwMode="auto">
            <a:xfrm>
              <a:off x="1872" y="2112"/>
              <a:ext cx="1632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Rectangle 7"/>
            <p:cNvSpPr>
              <a:spLocks noChangeArrowheads="1"/>
            </p:cNvSpPr>
            <p:nvPr/>
          </p:nvSpPr>
          <p:spPr bwMode="auto">
            <a:xfrm>
              <a:off x="1872" y="2928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Text Box 8"/>
            <p:cNvSpPr txBox="1">
              <a:spLocks noChangeArrowheads="1"/>
            </p:cNvSpPr>
            <p:nvPr/>
          </p:nvSpPr>
          <p:spPr bwMode="auto">
            <a:xfrm>
              <a:off x="3782" y="1920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#1</a:t>
              </a:r>
            </a:p>
          </p:txBody>
        </p:sp>
        <p:sp>
          <p:nvSpPr>
            <p:cNvPr id="145421" name="Text Box 9"/>
            <p:cNvSpPr txBox="1">
              <a:spLocks noChangeArrowheads="1"/>
            </p:cNvSpPr>
            <p:nvPr/>
          </p:nvSpPr>
          <p:spPr bwMode="auto">
            <a:xfrm>
              <a:off x="3960" y="2073"/>
              <a:ext cx="5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#2</a:t>
              </a:r>
            </a:p>
          </p:txBody>
        </p:sp>
        <p:sp>
          <p:nvSpPr>
            <p:cNvPr id="145422" name="Text Box 10"/>
            <p:cNvSpPr txBox="1">
              <a:spLocks noChangeArrowheads="1"/>
            </p:cNvSpPr>
            <p:nvPr/>
          </p:nvSpPr>
          <p:spPr bwMode="auto">
            <a:xfrm>
              <a:off x="2534" y="225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2640" y="3024"/>
              <a:ext cx="86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4"/>
            <p:cNvSpPr txBox="1">
              <a:spLocks noChangeArrowheads="1"/>
            </p:cNvSpPr>
            <p:nvPr/>
          </p:nvSpPr>
          <p:spPr bwMode="auto">
            <a:xfrm>
              <a:off x="3840" y="250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solidFill>
                    <a:schemeClr val="tx1"/>
                  </a:solidFill>
                </a:rPr>
                <a:t>slot #N</a:t>
              </a:r>
            </a:p>
          </p:txBody>
        </p:sp>
        <p:sp>
          <p:nvSpPr>
            <p:cNvPr id="145425" name="Rectangle 15"/>
            <p:cNvSpPr>
              <a:spLocks noChangeArrowheads="1"/>
            </p:cNvSpPr>
            <p:nvPr/>
          </p:nvSpPr>
          <p:spPr bwMode="auto">
            <a:xfrm>
              <a:off x="1872" y="2640"/>
              <a:ext cx="16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Text Box 16"/>
            <p:cNvSpPr txBox="1">
              <a:spLocks noChangeArrowheads="1"/>
            </p:cNvSpPr>
            <p:nvPr/>
          </p:nvSpPr>
          <p:spPr bwMode="auto">
            <a:xfrm>
              <a:off x="528" y="2352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>
                  <a:solidFill>
                    <a:schemeClr val="tx1"/>
                  </a:solidFill>
                </a:rPr>
                <a:t>free slots</a:t>
              </a:r>
            </a:p>
          </p:txBody>
        </p:sp>
        <p:sp>
          <p:nvSpPr>
            <p:cNvPr id="145427" name="Rectangle 18"/>
            <p:cNvSpPr>
              <a:spLocks noChangeArrowheads="1"/>
            </p:cNvSpPr>
            <p:nvPr/>
          </p:nvSpPr>
          <p:spPr bwMode="auto">
            <a:xfrm>
              <a:off x="2496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9"/>
            <p:cNvSpPr>
              <a:spLocks noChangeArrowheads="1"/>
            </p:cNvSpPr>
            <p:nvPr/>
          </p:nvSpPr>
          <p:spPr bwMode="auto">
            <a:xfrm>
              <a:off x="2640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9" name="Rectangle 20"/>
            <p:cNvSpPr>
              <a:spLocks noChangeArrowheads="1"/>
            </p:cNvSpPr>
            <p:nvPr/>
          </p:nvSpPr>
          <p:spPr bwMode="auto">
            <a:xfrm>
              <a:off x="2784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0" name="Rectangle 21"/>
            <p:cNvSpPr>
              <a:spLocks noChangeArrowheads="1"/>
            </p:cNvSpPr>
            <p:nvPr/>
          </p:nvSpPr>
          <p:spPr bwMode="auto">
            <a:xfrm>
              <a:off x="3360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1" name="Rectangle 22"/>
            <p:cNvSpPr>
              <a:spLocks noChangeArrowheads="1"/>
            </p:cNvSpPr>
            <p:nvPr/>
          </p:nvSpPr>
          <p:spPr bwMode="auto">
            <a:xfrm>
              <a:off x="3216" y="3024"/>
              <a:ext cx="14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Text Box 23"/>
            <p:cNvSpPr txBox="1">
              <a:spLocks noChangeArrowheads="1"/>
            </p:cNvSpPr>
            <p:nvPr/>
          </p:nvSpPr>
          <p:spPr bwMode="auto">
            <a:xfrm>
              <a:off x="3312" y="3075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M</a:t>
              </a:r>
              <a:endParaRPr lang="en-US"/>
            </a:p>
          </p:txBody>
        </p:sp>
        <p:sp>
          <p:nvSpPr>
            <p:cNvPr id="145433" name="Rectangle 24"/>
            <p:cNvSpPr>
              <a:spLocks noChangeArrowheads="1"/>
            </p:cNvSpPr>
            <p:nvPr/>
          </p:nvSpPr>
          <p:spPr bwMode="auto">
            <a:xfrm>
              <a:off x="1872" y="2304"/>
              <a:ext cx="1632" cy="96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Text Box 25"/>
            <p:cNvSpPr txBox="1">
              <a:spLocks noChangeArrowheads="1"/>
            </p:cNvSpPr>
            <p:nvPr/>
          </p:nvSpPr>
          <p:spPr bwMode="auto">
            <a:xfrm>
              <a:off x="2486" y="30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1</a:t>
              </a:r>
              <a:endParaRPr lang="en-US"/>
            </a:p>
          </p:txBody>
        </p:sp>
        <p:sp>
          <p:nvSpPr>
            <p:cNvPr id="145435" name="Text Box 26"/>
            <p:cNvSpPr txBox="1">
              <a:spLocks noChangeArrowheads="1"/>
            </p:cNvSpPr>
            <p:nvPr/>
          </p:nvSpPr>
          <p:spPr bwMode="auto">
            <a:xfrm>
              <a:off x="2640" y="30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400"/>
                <a:t>0</a:t>
              </a:r>
              <a:endParaRPr lang="en-US"/>
            </a:p>
          </p:txBody>
        </p:sp>
        <p:sp>
          <p:nvSpPr>
            <p:cNvPr id="145436" name="Text Box 27"/>
            <p:cNvSpPr txBox="1">
              <a:spLocks noChangeArrowheads="1"/>
            </p:cNvSpPr>
            <p:nvPr/>
          </p:nvSpPr>
          <p:spPr bwMode="auto">
            <a:xfrm>
              <a:off x="3974" y="3111"/>
              <a:ext cx="7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tx1"/>
                  </a:solidFill>
                </a:rPr>
                <a:t>page header</a:t>
              </a:r>
            </a:p>
          </p:txBody>
        </p:sp>
        <p:sp>
          <p:nvSpPr>
            <p:cNvPr id="145437" name="Line 28"/>
            <p:cNvSpPr>
              <a:spLocks noChangeShapeType="1"/>
            </p:cNvSpPr>
            <p:nvPr/>
          </p:nvSpPr>
          <p:spPr bwMode="auto">
            <a:xfrm flipV="1">
              <a:off x="1488" y="216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8" name="Line 29"/>
            <p:cNvSpPr>
              <a:spLocks noChangeShapeType="1"/>
            </p:cNvSpPr>
            <p:nvPr/>
          </p:nvSpPr>
          <p:spPr bwMode="auto">
            <a:xfrm flipV="1">
              <a:off x="1488" y="2352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06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64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6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6E7650B9-71C2-E641-9270-3F34564BB43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6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</p:txBody>
      </p:sp>
      <p:sp>
        <p:nvSpPr>
          <p:cNvPr id="146439" name="Text Box 24"/>
          <p:cNvSpPr txBox="1">
            <a:spLocks noChangeArrowheads="1"/>
          </p:cNvSpPr>
          <p:nvPr/>
        </p:nvSpPr>
        <p:spPr bwMode="auto">
          <a:xfrm>
            <a:off x="6308725" y="493871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page header</a:t>
            </a:r>
          </a:p>
        </p:txBody>
      </p:sp>
      <p:sp>
        <p:nvSpPr>
          <p:cNvPr id="146440" name="Text Box 27"/>
          <p:cNvSpPr txBox="1">
            <a:spLocks noChangeArrowheads="1"/>
          </p:cNvSpPr>
          <p:nvPr/>
        </p:nvSpPr>
        <p:spPr bwMode="auto">
          <a:xfrm>
            <a:off x="381000" y="30321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accent2"/>
                </a:solidFill>
              </a:rPr>
              <a:t>occupied records</a:t>
            </a:r>
          </a:p>
        </p:txBody>
      </p:sp>
      <p:sp>
        <p:nvSpPr>
          <p:cNvPr id="146441" name="Rectangle 5"/>
          <p:cNvSpPr>
            <a:spLocks noChangeArrowheads="1"/>
          </p:cNvSpPr>
          <p:nvPr/>
        </p:nvSpPr>
        <p:spPr bwMode="auto">
          <a:xfrm>
            <a:off x="6553200" y="3200400"/>
            <a:ext cx="2133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Rectangle 5"/>
          <p:cNvSpPr>
            <a:spLocks noChangeArrowheads="1"/>
          </p:cNvSpPr>
          <p:nvPr/>
        </p:nvSpPr>
        <p:spPr bwMode="auto">
          <a:xfrm>
            <a:off x="6553200" y="3429000"/>
            <a:ext cx="1905000" cy="152400"/>
          </a:xfrm>
          <a:prstGeom prst="rect">
            <a:avLst/>
          </a:prstGeom>
          <a:solidFill>
            <a:srgbClr val="008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Rectangle 5"/>
          <p:cNvSpPr>
            <a:spLocks noChangeArrowheads="1"/>
          </p:cNvSpPr>
          <p:nvPr/>
        </p:nvSpPr>
        <p:spPr bwMode="auto">
          <a:xfrm>
            <a:off x="6553200" y="3657600"/>
            <a:ext cx="2362200" cy="1524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553200" y="3962400"/>
            <a:ext cx="1447800" cy="1524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46445" name="Group 21"/>
          <p:cNvGrpSpPr>
            <a:grpSpLocks/>
          </p:cNvGrpSpPr>
          <p:nvPr/>
        </p:nvGrpSpPr>
        <p:grpSpPr bwMode="auto">
          <a:xfrm>
            <a:off x="2971800" y="3200400"/>
            <a:ext cx="2590800" cy="2057400"/>
            <a:chOff x="2971800" y="3200400"/>
            <a:chExt cx="2590800" cy="2057400"/>
          </a:xfrm>
        </p:grpSpPr>
        <p:sp>
          <p:nvSpPr>
            <p:cNvPr id="146446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8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9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6450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80" name="Rectangle 21"/>
            <p:cNvSpPr>
              <a:spLocks noChangeArrowheads="1"/>
            </p:cNvSpPr>
            <p:nvPr/>
          </p:nvSpPr>
          <p:spPr bwMode="auto">
            <a:xfrm>
              <a:off x="3048000" y="3657600"/>
              <a:ext cx="1219200" cy="152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6452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3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24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745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7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86596C4-84D9-6A48-8C16-9105404F00CA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89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7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</p:txBody>
      </p:sp>
      <p:sp>
        <p:nvSpPr>
          <p:cNvPr id="147463" name="Rectangle 4"/>
          <p:cNvSpPr>
            <a:spLocks noChangeArrowheads="1"/>
          </p:cNvSpPr>
          <p:nvPr/>
        </p:nvSpPr>
        <p:spPr bwMode="auto">
          <a:xfrm>
            <a:off x="2971800" y="3200400"/>
            <a:ext cx="25908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Rectangle 5"/>
          <p:cNvSpPr>
            <a:spLocks noChangeArrowheads="1"/>
          </p:cNvSpPr>
          <p:nvPr/>
        </p:nvSpPr>
        <p:spPr bwMode="auto">
          <a:xfrm>
            <a:off x="2971800" y="3200400"/>
            <a:ext cx="2133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Rectangle 6"/>
          <p:cNvSpPr>
            <a:spLocks noChangeArrowheads="1"/>
          </p:cNvSpPr>
          <p:nvPr/>
        </p:nvSpPr>
        <p:spPr bwMode="auto">
          <a:xfrm>
            <a:off x="3657600" y="3429000"/>
            <a:ext cx="19050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6" name="Text Box 7"/>
          <p:cNvSpPr txBox="1">
            <a:spLocks noChangeArrowheads="1"/>
          </p:cNvSpPr>
          <p:nvPr/>
        </p:nvSpPr>
        <p:spPr bwMode="auto">
          <a:xfrm>
            <a:off x="4022725" y="358140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</a:rPr>
              <a:t>...</a:t>
            </a:r>
            <a:endParaRPr lang="en-US"/>
          </a:p>
        </p:txBody>
      </p:sp>
      <p:sp>
        <p:nvSpPr>
          <p:cNvPr id="147467" name="Rectangle 8"/>
          <p:cNvSpPr>
            <a:spLocks noChangeArrowheads="1"/>
          </p:cNvSpPr>
          <p:nvPr/>
        </p:nvSpPr>
        <p:spPr bwMode="auto">
          <a:xfrm>
            <a:off x="4191000" y="4800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Rectangle 9"/>
          <p:cNvSpPr>
            <a:spLocks noChangeArrowheads="1"/>
          </p:cNvSpPr>
          <p:nvPr/>
        </p:nvSpPr>
        <p:spPr bwMode="auto">
          <a:xfrm>
            <a:off x="3048000" y="3657600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9" name="Text Box 10"/>
          <p:cNvSpPr txBox="1">
            <a:spLocks noChangeArrowheads="1"/>
          </p:cNvSpPr>
          <p:nvPr/>
        </p:nvSpPr>
        <p:spPr bwMode="auto">
          <a:xfrm>
            <a:off x="5943600" y="493871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page header</a:t>
            </a:r>
          </a:p>
        </p:txBody>
      </p:sp>
      <p:sp>
        <p:nvSpPr>
          <p:cNvPr id="147470" name="Text Box 11"/>
          <p:cNvSpPr txBox="1">
            <a:spLocks noChangeArrowheads="1"/>
          </p:cNvSpPr>
          <p:nvPr/>
        </p:nvSpPr>
        <p:spPr bwMode="auto">
          <a:xfrm>
            <a:off x="381000" y="30321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accent2"/>
                </a:solidFill>
              </a:rPr>
              <a:t>occupied records</a:t>
            </a:r>
          </a:p>
        </p:txBody>
      </p:sp>
      <p:sp>
        <p:nvSpPr>
          <p:cNvPr id="147471" name="Text Box 12"/>
          <p:cNvSpPr txBox="1">
            <a:spLocks noChangeArrowheads="1"/>
          </p:cNvSpPr>
          <p:nvPr/>
        </p:nvSpPr>
        <p:spPr bwMode="auto">
          <a:xfrm>
            <a:off x="5943600" y="2576513"/>
            <a:ext cx="28098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pack them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keep ptrs to them</a:t>
            </a:r>
            <a:endParaRPr lang="en-US" sz="2000">
              <a:solidFill>
                <a:schemeClr val="tx1"/>
              </a:solidFill>
            </a:endParaRPr>
          </a:p>
          <a:p>
            <a:pPr algn="l">
              <a:buFontTx/>
              <a:buChar char="•"/>
            </a:pPr>
            <a:endParaRPr lang="en-US"/>
          </a:p>
        </p:txBody>
      </p:sp>
      <p:sp>
        <p:nvSpPr>
          <p:cNvPr id="147472" name="Rectangle 14"/>
          <p:cNvSpPr>
            <a:spLocks noChangeArrowheads="1"/>
          </p:cNvSpPr>
          <p:nvPr/>
        </p:nvSpPr>
        <p:spPr bwMode="auto">
          <a:xfrm>
            <a:off x="2971800" y="4267200"/>
            <a:ext cx="2590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3" name="Rectangle 15"/>
          <p:cNvSpPr>
            <a:spLocks noChangeArrowheads="1"/>
          </p:cNvSpPr>
          <p:nvPr/>
        </p:nvSpPr>
        <p:spPr bwMode="auto">
          <a:xfrm>
            <a:off x="41910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Rectangle 16"/>
          <p:cNvSpPr>
            <a:spLocks noChangeArrowheads="1"/>
          </p:cNvSpPr>
          <p:nvPr/>
        </p:nvSpPr>
        <p:spPr bwMode="auto">
          <a:xfrm>
            <a:off x="43434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Rectangle 17"/>
          <p:cNvSpPr>
            <a:spLocks noChangeArrowheads="1"/>
          </p:cNvSpPr>
          <p:nvPr/>
        </p:nvSpPr>
        <p:spPr bwMode="auto">
          <a:xfrm>
            <a:off x="4495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6" name="Rectangle 18"/>
          <p:cNvSpPr>
            <a:spLocks noChangeArrowheads="1"/>
          </p:cNvSpPr>
          <p:nvPr/>
        </p:nvSpPr>
        <p:spPr bwMode="auto">
          <a:xfrm>
            <a:off x="4648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7" name="Rectangle 19"/>
          <p:cNvSpPr>
            <a:spLocks noChangeArrowheads="1"/>
          </p:cNvSpPr>
          <p:nvPr/>
        </p:nvSpPr>
        <p:spPr bwMode="auto">
          <a:xfrm>
            <a:off x="5410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Rectangle 20"/>
          <p:cNvSpPr>
            <a:spLocks noChangeArrowheads="1"/>
          </p:cNvSpPr>
          <p:nvPr/>
        </p:nvSpPr>
        <p:spPr bwMode="auto">
          <a:xfrm>
            <a:off x="5257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Text Box 21"/>
          <p:cNvSpPr txBox="1">
            <a:spLocks noChangeArrowheads="1"/>
          </p:cNvSpPr>
          <p:nvPr/>
        </p:nvSpPr>
        <p:spPr bwMode="auto">
          <a:xfrm>
            <a:off x="3657600" y="54102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slot directory</a:t>
            </a:r>
          </a:p>
        </p:txBody>
      </p:sp>
      <p:sp>
        <p:nvSpPr>
          <p:cNvPr id="147480" name="Line 22"/>
          <p:cNvSpPr>
            <a:spLocks noChangeShapeType="1"/>
          </p:cNvSpPr>
          <p:nvPr/>
        </p:nvSpPr>
        <p:spPr bwMode="auto">
          <a:xfrm>
            <a:off x="41910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1" name="Line 23"/>
          <p:cNvSpPr>
            <a:spLocks noChangeShapeType="1"/>
          </p:cNvSpPr>
          <p:nvPr/>
        </p:nvSpPr>
        <p:spPr bwMode="auto">
          <a:xfrm>
            <a:off x="5257800" y="5638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Text Box 24"/>
          <p:cNvSpPr txBox="1">
            <a:spLocks noChangeArrowheads="1"/>
          </p:cNvSpPr>
          <p:nvPr/>
        </p:nvSpPr>
        <p:spPr bwMode="auto">
          <a:xfrm>
            <a:off x="5089525" y="582930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other info (# slots etc)</a:t>
            </a:r>
          </a:p>
        </p:txBody>
      </p:sp>
      <p:sp>
        <p:nvSpPr>
          <p:cNvPr id="147483" name="Freeform 27"/>
          <p:cNvSpPr>
            <a:spLocks/>
          </p:cNvSpPr>
          <p:nvPr/>
        </p:nvSpPr>
        <p:spPr bwMode="auto">
          <a:xfrm>
            <a:off x="1689100" y="3276600"/>
            <a:ext cx="2578100" cy="1968500"/>
          </a:xfrm>
          <a:custGeom>
            <a:avLst/>
            <a:gdLst>
              <a:gd name="T0" fmla="*/ 2147483647 w 1624"/>
              <a:gd name="T1" fmla="*/ 2147483647 h 1240"/>
              <a:gd name="T2" fmla="*/ 2147483647 w 1624"/>
              <a:gd name="T3" fmla="*/ 2147483647 h 1240"/>
              <a:gd name="T4" fmla="*/ 2147483647 w 1624"/>
              <a:gd name="T5" fmla="*/ 0 h 1240"/>
              <a:gd name="T6" fmla="*/ 0 60000 65536"/>
              <a:gd name="T7" fmla="*/ 0 60000 65536"/>
              <a:gd name="T8" fmla="*/ 0 60000 65536"/>
              <a:gd name="T9" fmla="*/ 0 w 1624"/>
              <a:gd name="T10" fmla="*/ 0 h 1240"/>
              <a:gd name="T11" fmla="*/ 1624 w 1624"/>
              <a:gd name="T12" fmla="*/ 1240 h 1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4" h="1240">
                <a:moveTo>
                  <a:pt x="1624" y="1104"/>
                </a:moveTo>
                <a:cubicBezTo>
                  <a:pt x="948" y="1172"/>
                  <a:pt x="272" y="1240"/>
                  <a:pt x="136" y="1056"/>
                </a:cubicBezTo>
                <a:cubicBezTo>
                  <a:pt x="0" y="872"/>
                  <a:pt x="696" y="176"/>
                  <a:pt x="808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4" name="Freeform 28"/>
          <p:cNvSpPr>
            <a:spLocks/>
          </p:cNvSpPr>
          <p:nvPr/>
        </p:nvSpPr>
        <p:spPr bwMode="auto">
          <a:xfrm>
            <a:off x="812800" y="3340100"/>
            <a:ext cx="3606800" cy="2743200"/>
          </a:xfrm>
          <a:custGeom>
            <a:avLst/>
            <a:gdLst>
              <a:gd name="T0" fmla="*/ 2147483647 w 2272"/>
              <a:gd name="T1" fmla="*/ 2147483647 h 1728"/>
              <a:gd name="T2" fmla="*/ 2147483647 w 2272"/>
              <a:gd name="T3" fmla="*/ 2147483647 h 1728"/>
              <a:gd name="T4" fmla="*/ 2147483647 w 2272"/>
              <a:gd name="T5" fmla="*/ 2147483647 h 1728"/>
              <a:gd name="T6" fmla="*/ 2147483647 w 2272"/>
              <a:gd name="T7" fmla="*/ 2147483647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2272"/>
              <a:gd name="T13" fmla="*/ 0 h 1728"/>
              <a:gd name="T14" fmla="*/ 2272 w 227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2" h="1728">
                <a:moveTo>
                  <a:pt x="2272" y="1064"/>
                </a:moveTo>
                <a:cubicBezTo>
                  <a:pt x="1556" y="1396"/>
                  <a:pt x="840" y="1728"/>
                  <a:pt x="496" y="1592"/>
                </a:cubicBezTo>
                <a:cubicBezTo>
                  <a:pt x="152" y="1456"/>
                  <a:pt x="0" y="496"/>
                  <a:pt x="208" y="248"/>
                </a:cubicBezTo>
                <a:cubicBezTo>
                  <a:pt x="416" y="0"/>
                  <a:pt x="1080" y="52"/>
                  <a:pt x="1744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5" name="TextBox 28"/>
          <p:cNvSpPr txBox="1">
            <a:spLocks noChangeArrowheads="1"/>
          </p:cNvSpPr>
          <p:nvPr/>
        </p:nvSpPr>
        <p:spPr bwMode="auto">
          <a:xfrm>
            <a:off x="5935663" y="152400"/>
            <a:ext cx="3027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</a:rPr>
              <a:t>SLOTTED PAGE </a:t>
            </a:r>
          </a:p>
        </p:txBody>
      </p:sp>
      <p:grpSp>
        <p:nvGrpSpPr>
          <p:cNvPr id="147486" name="Group 38"/>
          <p:cNvGrpSpPr>
            <a:grpSpLocks/>
          </p:cNvGrpSpPr>
          <p:nvPr/>
        </p:nvGrpSpPr>
        <p:grpSpPr bwMode="auto">
          <a:xfrm>
            <a:off x="2971800" y="3200400"/>
            <a:ext cx="2590800" cy="2057400"/>
            <a:chOff x="2971800" y="3200400"/>
            <a:chExt cx="2590800" cy="2057400"/>
          </a:xfrm>
        </p:grpSpPr>
        <p:sp>
          <p:nvSpPr>
            <p:cNvPr id="147487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8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9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0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7491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3048000" y="3657600"/>
              <a:ext cx="1219200" cy="152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7493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9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10F5EBC8-BE30-8E49-BFD6-C61F9B045C4E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Disks and Files </a:t>
            </a:r>
          </a:p>
        </p:txBody>
      </p:sp>
      <p:sp>
        <p:nvSpPr>
          <p:cNvPr id="266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610600" cy="40767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Major implications for DBMS design: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READ: </a:t>
            </a:r>
            <a:r>
              <a:rPr lang="en-US">
                <a:latin typeface="Times New Roman" charset="0"/>
                <a:ea typeface="ＭＳ Ｐゴシック" charset="0"/>
              </a:rPr>
              <a:t>disk -&gt; main memory (RAM).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WRITE: </a:t>
            </a:r>
            <a:r>
              <a:rPr lang="en-US">
                <a:latin typeface="Times New Roman" charset="0"/>
                <a:ea typeface="ＭＳ Ｐゴシック" charset="0"/>
              </a:rPr>
              <a:t>reverse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Both are high-cost operations,  relative to in-memory operations, so must be planned carefully!</a:t>
            </a:r>
          </a:p>
        </p:txBody>
      </p:sp>
    </p:spTree>
    <p:extLst>
      <p:ext uri="{BB962C8B-B14F-4D97-AF65-F5344CB8AC3E}">
        <p14:creationId xmlns:p14="http://schemas.microsoft.com/office/powerpoint/2010/main" val="489582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848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8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575AE211-CCB9-7440-87AD-BE2C2B583AC1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90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</p:txBody>
      </p:sp>
      <p:sp>
        <p:nvSpPr>
          <p:cNvPr id="148487" name="Rectangle 4"/>
          <p:cNvSpPr>
            <a:spLocks noChangeArrowheads="1"/>
          </p:cNvSpPr>
          <p:nvPr/>
        </p:nvSpPr>
        <p:spPr bwMode="auto">
          <a:xfrm>
            <a:off x="2971800" y="3200400"/>
            <a:ext cx="25908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8" name="Rectangle 5"/>
          <p:cNvSpPr>
            <a:spLocks noChangeArrowheads="1"/>
          </p:cNvSpPr>
          <p:nvPr/>
        </p:nvSpPr>
        <p:spPr bwMode="auto">
          <a:xfrm>
            <a:off x="2971800" y="3200400"/>
            <a:ext cx="2133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Rectangle 6"/>
          <p:cNvSpPr>
            <a:spLocks noChangeArrowheads="1"/>
          </p:cNvSpPr>
          <p:nvPr/>
        </p:nvSpPr>
        <p:spPr bwMode="auto">
          <a:xfrm>
            <a:off x="3657600" y="3429000"/>
            <a:ext cx="19050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0" name="Text Box 7"/>
          <p:cNvSpPr txBox="1">
            <a:spLocks noChangeArrowheads="1"/>
          </p:cNvSpPr>
          <p:nvPr/>
        </p:nvSpPr>
        <p:spPr bwMode="auto">
          <a:xfrm>
            <a:off x="4022725" y="358140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</a:rPr>
              <a:t>...</a:t>
            </a:r>
            <a:endParaRPr lang="en-US"/>
          </a:p>
        </p:txBody>
      </p:sp>
      <p:sp>
        <p:nvSpPr>
          <p:cNvPr id="148491" name="Rectangle 8"/>
          <p:cNvSpPr>
            <a:spLocks noChangeArrowheads="1"/>
          </p:cNvSpPr>
          <p:nvPr/>
        </p:nvSpPr>
        <p:spPr bwMode="auto">
          <a:xfrm>
            <a:off x="4191000" y="4800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Rectangle 9"/>
          <p:cNvSpPr>
            <a:spLocks noChangeArrowheads="1"/>
          </p:cNvSpPr>
          <p:nvPr/>
        </p:nvSpPr>
        <p:spPr bwMode="auto">
          <a:xfrm>
            <a:off x="3048000" y="3657600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3" name="Text Box 10"/>
          <p:cNvSpPr txBox="1">
            <a:spLocks noChangeArrowheads="1"/>
          </p:cNvSpPr>
          <p:nvPr/>
        </p:nvSpPr>
        <p:spPr bwMode="auto">
          <a:xfrm>
            <a:off x="5943600" y="493871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page header</a:t>
            </a:r>
          </a:p>
        </p:txBody>
      </p:sp>
      <p:sp>
        <p:nvSpPr>
          <p:cNvPr id="148494" name="Text Box 11"/>
          <p:cNvSpPr txBox="1">
            <a:spLocks noChangeArrowheads="1"/>
          </p:cNvSpPr>
          <p:nvPr/>
        </p:nvSpPr>
        <p:spPr bwMode="auto">
          <a:xfrm>
            <a:off x="381000" y="30321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accent2"/>
                </a:solidFill>
              </a:rPr>
              <a:t>occupied records</a:t>
            </a:r>
          </a:p>
        </p:txBody>
      </p:sp>
      <p:sp>
        <p:nvSpPr>
          <p:cNvPr id="148495" name="Text Box 12"/>
          <p:cNvSpPr txBox="1">
            <a:spLocks noChangeArrowheads="1"/>
          </p:cNvSpPr>
          <p:nvPr/>
        </p:nvSpPr>
        <p:spPr bwMode="auto">
          <a:xfrm>
            <a:off x="5943600" y="2590800"/>
            <a:ext cx="2971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pack them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keep ptrs to them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mark start of free space</a:t>
            </a:r>
            <a:endParaRPr lang="en-US"/>
          </a:p>
          <a:p>
            <a:pPr algn="l"/>
            <a:endParaRPr lang="en-US"/>
          </a:p>
        </p:txBody>
      </p:sp>
      <p:sp>
        <p:nvSpPr>
          <p:cNvPr id="148496" name="Rectangle 13"/>
          <p:cNvSpPr>
            <a:spLocks noChangeArrowheads="1"/>
          </p:cNvSpPr>
          <p:nvPr/>
        </p:nvSpPr>
        <p:spPr bwMode="auto">
          <a:xfrm>
            <a:off x="2971800" y="4267200"/>
            <a:ext cx="2590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7" name="Rectangle 14"/>
          <p:cNvSpPr>
            <a:spLocks noChangeArrowheads="1"/>
          </p:cNvSpPr>
          <p:nvPr/>
        </p:nvSpPr>
        <p:spPr bwMode="auto">
          <a:xfrm>
            <a:off x="41910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8" name="Rectangle 15"/>
          <p:cNvSpPr>
            <a:spLocks noChangeArrowheads="1"/>
          </p:cNvSpPr>
          <p:nvPr/>
        </p:nvSpPr>
        <p:spPr bwMode="auto">
          <a:xfrm>
            <a:off x="43434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Rectangle 16"/>
          <p:cNvSpPr>
            <a:spLocks noChangeArrowheads="1"/>
          </p:cNvSpPr>
          <p:nvPr/>
        </p:nvSpPr>
        <p:spPr bwMode="auto">
          <a:xfrm>
            <a:off x="4495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Rectangle 17"/>
          <p:cNvSpPr>
            <a:spLocks noChangeArrowheads="1"/>
          </p:cNvSpPr>
          <p:nvPr/>
        </p:nvSpPr>
        <p:spPr bwMode="auto">
          <a:xfrm>
            <a:off x="4648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1" name="Rectangle 18"/>
          <p:cNvSpPr>
            <a:spLocks noChangeArrowheads="1"/>
          </p:cNvSpPr>
          <p:nvPr/>
        </p:nvSpPr>
        <p:spPr bwMode="auto">
          <a:xfrm>
            <a:off x="5410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2" name="Rectangle 19"/>
          <p:cNvSpPr>
            <a:spLocks noChangeArrowheads="1"/>
          </p:cNvSpPr>
          <p:nvPr/>
        </p:nvSpPr>
        <p:spPr bwMode="auto">
          <a:xfrm>
            <a:off x="5257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3" name="Text Box 20"/>
          <p:cNvSpPr txBox="1">
            <a:spLocks noChangeArrowheads="1"/>
          </p:cNvSpPr>
          <p:nvPr/>
        </p:nvSpPr>
        <p:spPr bwMode="auto">
          <a:xfrm>
            <a:off x="3657600" y="5410200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slot directory</a:t>
            </a:r>
          </a:p>
        </p:txBody>
      </p:sp>
      <p:sp>
        <p:nvSpPr>
          <p:cNvPr id="148504" name="Line 21"/>
          <p:cNvSpPr>
            <a:spLocks noChangeShapeType="1"/>
          </p:cNvSpPr>
          <p:nvPr/>
        </p:nvSpPr>
        <p:spPr bwMode="auto">
          <a:xfrm>
            <a:off x="41910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5" name="Line 22"/>
          <p:cNvSpPr>
            <a:spLocks noChangeShapeType="1"/>
          </p:cNvSpPr>
          <p:nvPr/>
        </p:nvSpPr>
        <p:spPr bwMode="auto">
          <a:xfrm>
            <a:off x="5257800" y="5638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Text Box 23"/>
          <p:cNvSpPr txBox="1">
            <a:spLocks noChangeArrowheads="1"/>
          </p:cNvSpPr>
          <p:nvPr/>
        </p:nvSpPr>
        <p:spPr bwMode="auto">
          <a:xfrm>
            <a:off x="5089525" y="582930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</a:rPr>
              <a:t>other info (# slots etc)</a:t>
            </a:r>
          </a:p>
        </p:txBody>
      </p:sp>
      <p:sp>
        <p:nvSpPr>
          <p:cNvPr id="148507" name="Freeform 26"/>
          <p:cNvSpPr>
            <a:spLocks/>
          </p:cNvSpPr>
          <p:nvPr/>
        </p:nvSpPr>
        <p:spPr bwMode="auto">
          <a:xfrm>
            <a:off x="2184400" y="4025900"/>
            <a:ext cx="4229100" cy="1079500"/>
          </a:xfrm>
          <a:custGeom>
            <a:avLst/>
            <a:gdLst>
              <a:gd name="T0" fmla="*/ 2147483647 w 2664"/>
              <a:gd name="T1" fmla="*/ 2147483647 h 680"/>
              <a:gd name="T2" fmla="*/ 2147483647 w 2664"/>
              <a:gd name="T3" fmla="*/ 2147483647 h 680"/>
              <a:gd name="T4" fmla="*/ 2147483647 w 2664"/>
              <a:gd name="T5" fmla="*/ 2147483647 h 680"/>
              <a:gd name="T6" fmla="*/ 2147483647 w 2664"/>
              <a:gd name="T7" fmla="*/ 2147483647 h 680"/>
              <a:gd name="T8" fmla="*/ 2147483647 w 2664"/>
              <a:gd name="T9" fmla="*/ 2147483647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64"/>
              <a:gd name="T16" fmla="*/ 0 h 680"/>
              <a:gd name="T17" fmla="*/ 2664 w 2664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64" h="680">
                <a:moveTo>
                  <a:pt x="1984" y="680"/>
                </a:moveTo>
                <a:cubicBezTo>
                  <a:pt x="2148" y="588"/>
                  <a:pt x="2312" y="496"/>
                  <a:pt x="2368" y="392"/>
                </a:cubicBezTo>
                <a:cubicBezTo>
                  <a:pt x="2424" y="288"/>
                  <a:pt x="2664" y="112"/>
                  <a:pt x="2320" y="56"/>
                </a:cubicBezTo>
                <a:cubicBezTo>
                  <a:pt x="1976" y="0"/>
                  <a:pt x="608" y="40"/>
                  <a:pt x="304" y="56"/>
                </a:cubicBezTo>
                <a:cubicBezTo>
                  <a:pt x="0" y="72"/>
                  <a:pt x="248" y="112"/>
                  <a:pt x="496" y="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TextBox 27"/>
          <p:cNvSpPr txBox="1">
            <a:spLocks noChangeArrowheads="1"/>
          </p:cNvSpPr>
          <p:nvPr/>
        </p:nvSpPr>
        <p:spPr bwMode="auto">
          <a:xfrm>
            <a:off x="5935663" y="152400"/>
            <a:ext cx="3027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</a:rPr>
              <a:t>SLOTTED PAGE </a:t>
            </a:r>
          </a:p>
        </p:txBody>
      </p:sp>
      <p:grpSp>
        <p:nvGrpSpPr>
          <p:cNvPr id="148509" name="Group 37"/>
          <p:cNvGrpSpPr>
            <a:grpSpLocks/>
          </p:cNvGrpSpPr>
          <p:nvPr/>
        </p:nvGrpSpPr>
        <p:grpSpPr bwMode="auto">
          <a:xfrm>
            <a:off x="2971800" y="3200400"/>
            <a:ext cx="2590800" cy="2057400"/>
            <a:chOff x="2971800" y="3200400"/>
            <a:chExt cx="2590800" cy="2057400"/>
          </a:xfrm>
        </p:grpSpPr>
        <p:sp>
          <p:nvSpPr>
            <p:cNvPr id="148510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1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2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3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8514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3048000" y="3657600"/>
              <a:ext cx="1219200" cy="152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8516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7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72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0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764FB5FB-8FA2-AF4D-9D0F-69978E8FC5A0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91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Q: How would you store them on a page/file?</a:t>
            </a:r>
          </a:p>
        </p:txBody>
      </p:sp>
      <p:sp>
        <p:nvSpPr>
          <p:cNvPr id="149511" name="Rectangle 4"/>
          <p:cNvSpPr>
            <a:spLocks noChangeArrowheads="1"/>
          </p:cNvSpPr>
          <p:nvPr/>
        </p:nvSpPr>
        <p:spPr bwMode="auto">
          <a:xfrm>
            <a:off x="2971800" y="3200400"/>
            <a:ext cx="25908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Rectangle 5"/>
          <p:cNvSpPr>
            <a:spLocks noChangeArrowheads="1"/>
          </p:cNvSpPr>
          <p:nvPr/>
        </p:nvSpPr>
        <p:spPr bwMode="auto">
          <a:xfrm>
            <a:off x="2971800" y="3200400"/>
            <a:ext cx="2133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Rectangle 6"/>
          <p:cNvSpPr>
            <a:spLocks noChangeArrowheads="1"/>
          </p:cNvSpPr>
          <p:nvPr/>
        </p:nvSpPr>
        <p:spPr bwMode="auto">
          <a:xfrm>
            <a:off x="3657600" y="3429000"/>
            <a:ext cx="19050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Text Box 7"/>
          <p:cNvSpPr txBox="1">
            <a:spLocks noChangeArrowheads="1"/>
          </p:cNvSpPr>
          <p:nvPr/>
        </p:nvSpPr>
        <p:spPr bwMode="auto">
          <a:xfrm>
            <a:off x="4022725" y="358140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</a:rPr>
              <a:t>...</a:t>
            </a:r>
            <a:endParaRPr lang="en-US"/>
          </a:p>
        </p:txBody>
      </p:sp>
      <p:sp>
        <p:nvSpPr>
          <p:cNvPr id="149515" name="Rectangle 8"/>
          <p:cNvSpPr>
            <a:spLocks noChangeArrowheads="1"/>
          </p:cNvSpPr>
          <p:nvPr/>
        </p:nvSpPr>
        <p:spPr bwMode="auto">
          <a:xfrm>
            <a:off x="4191000" y="4800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Rectangle 9"/>
          <p:cNvSpPr>
            <a:spLocks noChangeArrowheads="1"/>
          </p:cNvSpPr>
          <p:nvPr/>
        </p:nvSpPr>
        <p:spPr bwMode="auto">
          <a:xfrm>
            <a:off x="3048000" y="3657600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Text Box 10"/>
          <p:cNvSpPr txBox="1">
            <a:spLocks noChangeArrowheads="1"/>
          </p:cNvSpPr>
          <p:nvPr/>
        </p:nvSpPr>
        <p:spPr bwMode="auto">
          <a:xfrm>
            <a:off x="5943600" y="493871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page header</a:t>
            </a:r>
          </a:p>
        </p:txBody>
      </p:sp>
      <p:sp>
        <p:nvSpPr>
          <p:cNvPr id="149518" name="Text Box 11"/>
          <p:cNvSpPr txBox="1">
            <a:spLocks noChangeArrowheads="1"/>
          </p:cNvSpPr>
          <p:nvPr/>
        </p:nvSpPr>
        <p:spPr bwMode="auto">
          <a:xfrm>
            <a:off x="381000" y="30321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accent2"/>
                </a:solidFill>
              </a:rPr>
              <a:t>occupied records</a:t>
            </a:r>
          </a:p>
        </p:txBody>
      </p:sp>
      <p:sp>
        <p:nvSpPr>
          <p:cNvPr id="149519" name="Rectangle 13"/>
          <p:cNvSpPr>
            <a:spLocks noChangeArrowheads="1"/>
          </p:cNvSpPr>
          <p:nvPr/>
        </p:nvSpPr>
        <p:spPr bwMode="auto">
          <a:xfrm>
            <a:off x="2971800" y="4267200"/>
            <a:ext cx="2590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0" name="Rectangle 14"/>
          <p:cNvSpPr>
            <a:spLocks noChangeArrowheads="1"/>
          </p:cNvSpPr>
          <p:nvPr/>
        </p:nvSpPr>
        <p:spPr bwMode="auto">
          <a:xfrm>
            <a:off x="41910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Rectangle 15"/>
          <p:cNvSpPr>
            <a:spLocks noChangeArrowheads="1"/>
          </p:cNvSpPr>
          <p:nvPr/>
        </p:nvSpPr>
        <p:spPr bwMode="auto">
          <a:xfrm>
            <a:off x="43434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Rectangle 16"/>
          <p:cNvSpPr>
            <a:spLocks noChangeArrowheads="1"/>
          </p:cNvSpPr>
          <p:nvPr/>
        </p:nvSpPr>
        <p:spPr bwMode="auto">
          <a:xfrm>
            <a:off x="4495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Rectangle 17"/>
          <p:cNvSpPr>
            <a:spLocks noChangeArrowheads="1"/>
          </p:cNvSpPr>
          <p:nvPr/>
        </p:nvSpPr>
        <p:spPr bwMode="auto">
          <a:xfrm>
            <a:off x="4648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Rectangle 18"/>
          <p:cNvSpPr>
            <a:spLocks noChangeArrowheads="1"/>
          </p:cNvSpPr>
          <p:nvPr/>
        </p:nvSpPr>
        <p:spPr bwMode="auto">
          <a:xfrm>
            <a:off x="5410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Rectangle 19"/>
          <p:cNvSpPr>
            <a:spLocks noChangeArrowheads="1"/>
          </p:cNvSpPr>
          <p:nvPr/>
        </p:nvSpPr>
        <p:spPr bwMode="auto">
          <a:xfrm>
            <a:off x="5257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Freeform 24"/>
          <p:cNvSpPr>
            <a:spLocks/>
          </p:cNvSpPr>
          <p:nvPr/>
        </p:nvSpPr>
        <p:spPr bwMode="auto">
          <a:xfrm>
            <a:off x="1689100" y="3276600"/>
            <a:ext cx="2578100" cy="1968500"/>
          </a:xfrm>
          <a:custGeom>
            <a:avLst/>
            <a:gdLst>
              <a:gd name="T0" fmla="*/ 2147483647 w 1624"/>
              <a:gd name="T1" fmla="*/ 2147483647 h 1240"/>
              <a:gd name="T2" fmla="*/ 2147483647 w 1624"/>
              <a:gd name="T3" fmla="*/ 2147483647 h 1240"/>
              <a:gd name="T4" fmla="*/ 2147483647 w 1624"/>
              <a:gd name="T5" fmla="*/ 0 h 1240"/>
              <a:gd name="T6" fmla="*/ 0 60000 65536"/>
              <a:gd name="T7" fmla="*/ 0 60000 65536"/>
              <a:gd name="T8" fmla="*/ 0 60000 65536"/>
              <a:gd name="T9" fmla="*/ 0 w 1624"/>
              <a:gd name="T10" fmla="*/ 0 h 1240"/>
              <a:gd name="T11" fmla="*/ 1624 w 1624"/>
              <a:gd name="T12" fmla="*/ 1240 h 1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4" h="1240">
                <a:moveTo>
                  <a:pt x="1624" y="1104"/>
                </a:moveTo>
                <a:cubicBezTo>
                  <a:pt x="948" y="1172"/>
                  <a:pt x="272" y="1240"/>
                  <a:pt x="136" y="1056"/>
                </a:cubicBezTo>
                <a:cubicBezTo>
                  <a:pt x="0" y="872"/>
                  <a:pt x="696" y="176"/>
                  <a:pt x="808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Freeform 25"/>
          <p:cNvSpPr>
            <a:spLocks/>
          </p:cNvSpPr>
          <p:nvPr/>
        </p:nvSpPr>
        <p:spPr bwMode="auto">
          <a:xfrm>
            <a:off x="812800" y="3340100"/>
            <a:ext cx="3606800" cy="2743200"/>
          </a:xfrm>
          <a:custGeom>
            <a:avLst/>
            <a:gdLst>
              <a:gd name="T0" fmla="*/ 2147483647 w 2272"/>
              <a:gd name="T1" fmla="*/ 2147483647 h 1728"/>
              <a:gd name="T2" fmla="*/ 2147483647 w 2272"/>
              <a:gd name="T3" fmla="*/ 2147483647 h 1728"/>
              <a:gd name="T4" fmla="*/ 2147483647 w 2272"/>
              <a:gd name="T5" fmla="*/ 2147483647 h 1728"/>
              <a:gd name="T6" fmla="*/ 2147483647 w 2272"/>
              <a:gd name="T7" fmla="*/ 2147483647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2272"/>
              <a:gd name="T13" fmla="*/ 0 h 1728"/>
              <a:gd name="T14" fmla="*/ 2272 w 227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2" h="1728">
                <a:moveTo>
                  <a:pt x="2272" y="1064"/>
                </a:moveTo>
                <a:cubicBezTo>
                  <a:pt x="1556" y="1396"/>
                  <a:pt x="840" y="1728"/>
                  <a:pt x="496" y="1592"/>
                </a:cubicBezTo>
                <a:cubicBezTo>
                  <a:pt x="152" y="1456"/>
                  <a:pt x="0" y="496"/>
                  <a:pt x="208" y="248"/>
                </a:cubicBezTo>
                <a:cubicBezTo>
                  <a:pt x="416" y="0"/>
                  <a:pt x="1080" y="52"/>
                  <a:pt x="1744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8" name="Text Box 26"/>
          <p:cNvSpPr txBox="1">
            <a:spLocks noChangeArrowheads="1"/>
          </p:cNvSpPr>
          <p:nvPr/>
        </p:nvSpPr>
        <p:spPr bwMode="auto">
          <a:xfrm>
            <a:off x="5562600" y="3074988"/>
            <a:ext cx="3352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how many disk accesses to insert a record?</a:t>
            </a:r>
          </a:p>
          <a:p>
            <a:pPr algn="l"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 to delete one?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9529" name="TextBox 24"/>
          <p:cNvSpPr txBox="1">
            <a:spLocks noChangeArrowheads="1"/>
          </p:cNvSpPr>
          <p:nvPr/>
        </p:nvSpPr>
        <p:spPr bwMode="auto">
          <a:xfrm>
            <a:off x="5935663" y="152400"/>
            <a:ext cx="3027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</a:rPr>
              <a:t>SLOTTED PAGE </a:t>
            </a:r>
          </a:p>
        </p:txBody>
      </p:sp>
      <p:grpSp>
        <p:nvGrpSpPr>
          <p:cNvPr id="149530" name="Group 25"/>
          <p:cNvGrpSpPr>
            <a:grpSpLocks/>
          </p:cNvGrpSpPr>
          <p:nvPr/>
        </p:nvGrpSpPr>
        <p:grpSpPr bwMode="auto">
          <a:xfrm>
            <a:off x="2971800" y="3200400"/>
            <a:ext cx="2590800" cy="2057400"/>
            <a:chOff x="2971800" y="3200400"/>
            <a:chExt cx="2590800" cy="2057400"/>
          </a:xfrm>
        </p:grpSpPr>
        <p:sp>
          <p:nvSpPr>
            <p:cNvPr id="149531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2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3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4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49535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3048000" y="3657600"/>
              <a:ext cx="1219200" cy="152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9537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8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53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053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0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FE3B4EC-6AD3-CD4D-BF61-4E5FC1636469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92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SLOTTED PAGE organization - </a:t>
            </a:r>
            <a:r>
              <a:rPr lang="en-US" u="sng">
                <a:latin typeface="Times New Roman" charset="0"/>
              </a:rPr>
              <a:t>popular</a:t>
            </a:r>
            <a:r>
              <a:rPr lang="en-US">
                <a:latin typeface="Times New Roman" charset="0"/>
              </a:rPr>
              <a:t>.</a:t>
            </a:r>
          </a:p>
        </p:txBody>
      </p:sp>
      <p:sp>
        <p:nvSpPr>
          <p:cNvPr id="150535" name="Rectangle 4"/>
          <p:cNvSpPr>
            <a:spLocks noChangeArrowheads="1"/>
          </p:cNvSpPr>
          <p:nvPr/>
        </p:nvSpPr>
        <p:spPr bwMode="auto">
          <a:xfrm>
            <a:off x="2971800" y="3200400"/>
            <a:ext cx="25908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6" name="Rectangle 5"/>
          <p:cNvSpPr>
            <a:spLocks noChangeArrowheads="1"/>
          </p:cNvSpPr>
          <p:nvPr/>
        </p:nvSpPr>
        <p:spPr bwMode="auto">
          <a:xfrm>
            <a:off x="2971800" y="3200400"/>
            <a:ext cx="2133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7" name="Rectangle 6"/>
          <p:cNvSpPr>
            <a:spLocks noChangeArrowheads="1"/>
          </p:cNvSpPr>
          <p:nvPr/>
        </p:nvSpPr>
        <p:spPr bwMode="auto">
          <a:xfrm>
            <a:off x="3657600" y="3429000"/>
            <a:ext cx="19050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38" name="Text Box 7"/>
          <p:cNvSpPr txBox="1">
            <a:spLocks noChangeArrowheads="1"/>
          </p:cNvSpPr>
          <p:nvPr/>
        </p:nvSpPr>
        <p:spPr bwMode="auto">
          <a:xfrm>
            <a:off x="4022725" y="358140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800">
                <a:solidFill>
                  <a:schemeClr val="tx1"/>
                </a:solidFill>
              </a:rPr>
              <a:t>...</a:t>
            </a:r>
            <a:endParaRPr lang="en-US"/>
          </a:p>
        </p:txBody>
      </p:sp>
      <p:sp>
        <p:nvSpPr>
          <p:cNvPr id="150539" name="Rectangle 8"/>
          <p:cNvSpPr>
            <a:spLocks noChangeArrowheads="1"/>
          </p:cNvSpPr>
          <p:nvPr/>
        </p:nvSpPr>
        <p:spPr bwMode="auto">
          <a:xfrm>
            <a:off x="4191000" y="4800600"/>
            <a:ext cx="13716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Rectangle 9"/>
          <p:cNvSpPr>
            <a:spLocks noChangeArrowheads="1"/>
          </p:cNvSpPr>
          <p:nvPr/>
        </p:nvSpPr>
        <p:spPr bwMode="auto">
          <a:xfrm>
            <a:off x="3048000" y="3657600"/>
            <a:ext cx="12192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Text Box 10"/>
          <p:cNvSpPr txBox="1">
            <a:spLocks noChangeArrowheads="1"/>
          </p:cNvSpPr>
          <p:nvPr/>
        </p:nvSpPr>
        <p:spPr bwMode="auto">
          <a:xfrm>
            <a:off x="5943600" y="4938713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page header</a:t>
            </a:r>
          </a:p>
        </p:txBody>
      </p:sp>
      <p:sp>
        <p:nvSpPr>
          <p:cNvPr id="150542" name="Text Box 11"/>
          <p:cNvSpPr txBox="1">
            <a:spLocks noChangeArrowheads="1"/>
          </p:cNvSpPr>
          <p:nvPr/>
        </p:nvSpPr>
        <p:spPr bwMode="auto">
          <a:xfrm>
            <a:off x="381000" y="3032125"/>
            <a:ext cx="2024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l"/>
            <a:r>
              <a:rPr lang="en-US" sz="2000" b="1">
                <a:solidFill>
                  <a:schemeClr val="accent2"/>
                </a:solidFill>
              </a:rPr>
              <a:t>occupied records</a:t>
            </a:r>
          </a:p>
        </p:txBody>
      </p:sp>
      <p:sp>
        <p:nvSpPr>
          <p:cNvPr id="150543" name="Rectangle 12"/>
          <p:cNvSpPr>
            <a:spLocks noChangeArrowheads="1"/>
          </p:cNvSpPr>
          <p:nvPr/>
        </p:nvSpPr>
        <p:spPr bwMode="auto">
          <a:xfrm>
            <a:off x="2971800" y="4267200"/>
            <a:ext cx="2590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4" name="Rectangle 13"/>
          <p:cNvSpPr>
            <a:spLocks noChangeArrowheads="1"/>
          </p:cNvSpPr>
          <p:nvPr/>
        </p:nvSpPr>
        <p:spPr bwMode="auto">
          <a:xfrm>
            <a:off x="41910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5" name="Rectangle 14"/>
          <p:cNvSpPr>
            <a:spLocks noChangeArrowheads="1"/>
          </p:cNvSpPr>
          <p:nvPr/>
        </p:nvSpPr>
        <p:spPr bwMode="auto">
          <a:xfrm>
            <a:off x="43434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Rectangle 15"/>
          <p:cNvSpPr>
            <a:spLocks noChangeArrowheads="1"/>
          </p:cNvSpPr>
          <p:nvPr/>
        </p:nvSpPr>
        <p:spPr bwMode="auto">
          <a:xfrm>
            <a:off x="4495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Rectangle 16"/>
          <p:cNvSpPr>
            <a:spLocks noChangeArrowheads="1"/>
          </p:cNvSpPr>
          <p:nvPr/>
        </p:nvSpPr>
        <p:spPr bwMode="auto">
          <a:xfrm>
            <a:off x="4648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Rectangle 17"/>
          <p:cNvSpPr>
            <a:spLocks noChangeArrowheads="1"/>
          </p:cNvSpPr>
          <p:nvPr/>
        </p:nvSpPr>
        <p:spPr bwMode="auto">
          <a:xfrm>
            <a:off x="54102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Rectangle 18"/>
          <p:cNvSpPr>
            <a:spLocks noChangeArrowheads="1"/>
          </p:cNvSpPr>
          <p:nvPr/>
        </p:nvSpPr>
        <p:spPr bwMode="auto">
          <a:xfrm>
            <a:off x="5257800" y="4800600"/>
            <a:ext cx="152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Freeform 19"/>
          <p:cNvSpPr>
            <a:spLocks/>
          </p:cNvSpPr>
          <p:nvPr/>
        </p:nvSpPr>
        <p:spPr bwMode="auto">
          <a:xfrm>
            <a:off x="1689100" y="3276600"/>
            <a:ext cx="2578100" cy="1968500"/>
          </a:xfrm>
          <a:custGeom>
            <a:avLst/>
            <a:gdLst>
              <a:gd name="T0" fmla="*/ 2147483647 w 1624"/>
              <a:gd name="T1" fmla="*/ 2147483647 h 1240"/>
              <a:gd name="T2" fmla="*/ 2147483647 w 1624"/>
              <a:gd name="T3" fmla="*/ 2147483647 h 1240"/>
              <a:gd name="T4" fmla="*/ 2147483647 w 1624"/>
              <a:gd name="T5" fmla="*/ 0 h 1240"/>
              <a:gd name="T6" fmla="*/ 0 60000 65536"/>
              <a:gd name="T7" fmla="*/ 0 60000 65536"/>
              <a:gd name="T8" fmla="*/ 0 60000 65536"/>
              <a:gd name="T9" fmla="*/ 0 w 1624"/>
              <a:gd name="T10" fmla="*/ 0 h 1240"/>
              <a:gd name="T11" fmla="*/ 1624 w 1624"/>
              <a:gd name="T12" fmla="*/ 1240 h 1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4" h="1240">
                <a:moveTo>
                  <a:pt x="1624" y="1104"/>
                </a:moveTo>
                <a:cubicBezTo>
                  <a:pt x="948" y="1172"/>
                  <a:pt x="272" y="1240"/>
                  <a:pt x="136" y="1056"/>
                </a:cubicBezTo>
                <a:cubicBezTo>
                  <a:pt x="0" y="872"/>
                  <a:pt x="696" y="176"/>
                  <a:pt x="808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Freeform 20"/>
          <p:cNvSpPr>
            <a:spLocks/>
          </p:cNvSpPr>
          <p:nvPr/>
        </p:nvSpPr>
        <p:spPr bwMode="auto">
          <a:xfrm>
            <a:off x="812800" y="3340100"/>
            <a:ext cx="3606800" cy="2743200"/>
          </a:xfrm>
          <a:custGeom>
            <a:avLst/>
            <a:gdLst>
              <a:gd name="T0" fmla="*/ 2147483647 w 2272"/>
              <a:gd name="T1" fmla="*/ 2147483647 h 1728"/>
              <a:gd name="T2" fmla="*/ 2147483647 w 2272"/>
              <a:gd name="T3" fmla="*/ 2147483647 h 1728"/>
              <a:gd name="T4" fmla="*/ 2147483647 w 2272"/>
              <a:gd name="T5" fmla="*/ 2147483647 h 1728"/>
              <a:gd name="T6" fmla="*/ 2147483647 w 2272"/>
              <a:gd name="T7" fmla="*/ 2147483647 h 1728"/>
              <a:gd name="T8" fmla="*/ 0 60000 65536"/>
              <a:gd name="T9" fmla="*/ 0 60000 65536"/>
              <a:gd name="T10" fmla="*/ 0 60000 65536"/>
              <a:gd name="T11" fmla="*/ 0 60000 65536"/>
              <a:gd name="T12" fmla="*/ 0 w 2272"/>
              <a:gd name="T13" fmla="*/ 0 h 1728"/>
              <a:gd name="T14" fmla="*/ 2272 w 2272"/>
              <a:gd name="T15" fmla="*/ 1728 h 17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2" h="1728">
                <a:moveTo>
                  <a:pt x="2272" y="1064"/>
                </a:moveTo>
                <a:cubicBezTo>
                  <a:pt x="1556" y="1396"/>
                  <a:pt x="840" y="1728"/>
                  <a:pt x="496" y="1592"/>
                </a:cubicBezTo>
                <a:cubicBezTo>
                  <a:pt x="152" y="1456"/>
                  <a:pt x="0" y="496"/>
                  <a:pt x="208" y="248"/>
                </a:cubicBezTo>
                <a:cubicBezTo>
                  <a:pt x="416" y="0"/>
                  <a:pt x="1080" y="52"/>
                  <a:pt x="1744" y="10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TextBox 23"/>
          <p:cNvSpPr txBox="1">
            <a:spLocks noChangeArrowheads="1"/>
          </p:cNvSpPr>
          <p:nvPr/>
        </p:nvSpPr>
        <p:spPr bwMode="auto">
          <a:xfrm>
            <a:off x="5935663" y="152400"/>
            <a:ext cx="3027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</a:rPr>
              <a:t>SLOTTED PAGE </a:t>
            </a:r>
          </a:p>
        </p:txBody>
      </p:sp>
      <p:grpSp>
        <p:nvGrpSpPr>
          <p:cNvPr id="150553" name="Group 24"/>
          <p:cNvGrpSpPr>
            <a:grpSpLocks/>
          </p:cNvGrpSpPr>
          <p:nvPr/>
        </p:nvGrpSpPr>
        <p:grpSpPr bwMode="auto">
          <a:xfrm>
            <a:off x="2971800" y="3200400"/>
            <a:ext cx="2590800" cy="2057400"/>
            <a:chOff x="2971800" y="3200400"/>
            <a:chExt cx="2590800" cy="2057400"/>
          </a:xfrm>
        </p:grpSpPr>
        <p:sp>
          <p:nvSpPr>
            <p:cNvPr id="150554" name="Rectangle 4"/>
            <p:cNvSpPr>
              <a:spLocks noChangeArrowheads="1"/>
            </p:cNvSpPr>
            <p:nvPr/>
          </p:nvSpPr>
          <p:spPr bwMode="auto">
            <a:xfrm>
              <a:off x="2971800" y="3200400"/>
              <a:ext cx="2590800" cy="160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5" name="Rectangle 5"/>
            <p:cNvSpPr>
              <a:spLocks noChangeArrowheads="1"/>
            </p:cNvSpPr>
            <p:nvPr/>
          </p:nvSpPr>
          <p:spPr bwMode="auto">
            <a:xfrm>
              <a:off x="2971800" y="3200400"/>
              <a:ext cx="2133600" cy="1524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6" name="Rectangle 6"/>
            <p:cNvSpPr>
              <a:spLocks noChangeArrowheads="1"/>
            </p:cNvSpPr>
            <p:nvPr/>
          </p:nvSpPr>
          <p:spPr bwMode="auto">
            <a:xfrm>
              <a:off x="3505200" y="3429000"/>
              <a:ext cx="2057400" cy="1524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7" name="Text Box 10"/>
            <p:cNvSpPr txBox="1">
              <a:spLocks noChangeArrowheads="1"/>
            </p:cNvSpPr>
            <p:nvPr/>
          </p:nvSpPr>
          <p:spPr bwMode="auto">
            <a:xfrm>
              <a:off x="4022725" y="3581400"/>
              <a:ext cx="450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2pPr>
              <a:lvl3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3pPr>
              <a:lvl4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4pPr>
              <a:lvl5pPr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solidFill>
                    <a:schemeClr val="tx1"/>
                  </a:solidFill>
                </a:rPr>
                <a:t>...</a:t>
              </a:r>
              <a:endParaRPr lang="en-US"/>
            </a:p>
          </p:txBody>
        </p:sp>
        <p:sp>
          <p:nvSpPr>
            <p:cNvPr id="150558" name="Rectangle 11"/>
            <p:cNvSpPr>
              <a:spLocks noChangeArrowheads="1"/>
            </p:cNvSpPr>
            <p:nvPr/>
          </p:nvSpPr>
          <p:spPr bwMode="auto">
            <a:xfrm>
              <a:off x="4191000" y="4800600"/>
              <a:ext cx="13716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3048000" y="3657600"/>
              <a:ext cx="1219200" cy="1524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0560" name="Rectangle 5"/>
            <p:cNvSpPr>
              <a:spLocks noChangeArrowheads="1"/>
            </p:cNvSpPr>
            <p:nvPr/>
          </p:nvSpPr>
          <p:spPr bwMode="auto">
            <a:xfrm>
              <a:off x="2971800" y="3429000"/>
              <a:ext cx="4572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1" name="Rectangle 5"/>
            <p:cNvSpPr>
              <a:spLocks noChangeArrowheads="1"/>
            </p:cNvSpPr>
            <p:nvPr/>
          </p:nvSpPr>
          <p:spPr bwMode="auto">
            <a:xfrm>
              <a:off x="5181600" y="3200400"/>
              <a:ext cx="381000" cy="1524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2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15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1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38C738A2-7255-E04A-BEE2-997AE13E1338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93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Overview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Memory hierarchy</a:t>
            </a:r>
          </a:p>
          <a:p>
            <a:r>
              <a:rPr lang="en-US">
                <a:latin typeface="Times New Roman" charset="0"/>
              </a:rPr>
              <a:t>RAID (briefly)</a:t>
            </a:r>
          </a:p>
          <a:p>
            <a:r>
              <a:rPr lang="en-US">
                <a:latin typeface="Times New Roman" charset="0"/>
              </a:rPr>
              <a:t>Disk space management</a:t>
            </a:r>
          </a:p>
          <a:p>
            <a:r>
              <a:rPr lang="en-US">
                <a:latin typeface="Times New Roman" charset="0"/>
              </a:rPr>
              <a:t>Buffer management</a:t>
            </a:r>
          </a:p>
          <a:p>
            <a:r>
              <a:rPr lang="en-US">
                <a:latin typeface="Times New Roman" charset="0"/>
              </a:rPr>
              <a:t>Files of records</a:t>
            </a:r>
          </a:p>
          <a:p>
            <a:r>
              <a:rPr lang="en-US">
                <a:latin typeface="Times New Roman" charset="0"/>
              </a:rPr>
              <a:t>Page Formats</a:t>
            </a:r>
          </a:p>
          <a:p>
            <a:r>
              <a:rPr lang="en-US" u="sng">
                <a:latin typeface="Times New Roman" charset="0"/>
              </a:rPr>
              <a:t>Record Formats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2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257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2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F4A9F83-E8A5-804C-8C2C-D1E178A8EA6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94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Formats of records</a:t>
            </a:r>
          </a:p>
        </p:txBody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How would you store them?</a:t>
            </a:r>
          </a:p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</p:spTree>
    <p:extLst>
      <p:ext uri="{BB962C8B-B14F-4D97-AF65-F5344CB8AC3E}">
        <p14:creationId xmlns:p14="http://schemas.microsoft.com/office/powerpoint/2010/main" val="344591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0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B0E05CD4-3B06-304B-B4CC-520104B0E5A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95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Record Formats:  Fixed Length</a:t>
            </a:r>
          </a:p>
        </p:txBody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191000"/>
            <a:ext cx="7315200" cy="1828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Information about field types same for all records in a file; stored in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system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i="1">
                <a:solidFill>
                  <a:schemeClr val="accent2"/>
                </a:solidFill>
                <a:latin typeface="Times New Roman" charset="0"/>
              </a:rPr>
              <a:t>catalogs.</a:t>
            </a:r>
          </a:p>
          <a:p>
            <a:r>
              <a:rPr lang="en-US">
                <a:latin typeface="Times New Roman" charset="0"/>
              </a:rPr>
              <a:t>Finding </a:t>
            </a:r>
            <a:r>
              <a:rPr lang="en-US" i="1">
                <a:latin typeface="Times New Roman" charset="0"/>
              </a:rPr>
              <a:t>i</a:t>
            </a:r>
            <a:r>
              <a:rPr lang="ja-JP" altLang="en-US" i="1">
                <a:latin typeface="Times New Roman" charset="0"/>
              </a:rPr>
              <a:t>’</a:t>
            </a:r>
            <a:r>
              <a:rPr lang="en-US" altLang="ja-JP" i="1">
                <a:latin typeface="Times New Roman" charset="0"/>
              </a:rPr>
              <a:t>th </a:t>
            </a:r>
            <a:r>
              <a:rPr lang="en-US" altLang="ja-JP">
                <a:latin typeface="Times New Roman" charset="0"/>
              </a:rPr>
              <a:t>field done via arithmetic.</a:t>
            </a:r>
            <a:endParaRPr lang="en-US">
              <a:latin typeface="Times New Roman" charset="0"/>
            </a:endParaRPr>
          </a:p>
        </p:txBody>
      </p:sp>
      <p:grpSp>
        <p:nvGrpSpPr>
          <p:cNvPr id="153607" name="Group 4"/>
          <p:cNvGrpSpPr>
            <a:grpSpLocks/>
          </p:cNvGrpSpPr>
          <p:nvPr/>
        </p:nvGrpSpPr>
        <p:grpSpPr bwMode="auto">
          <a:xfrm>
            <a:off x="2216150" y="1987550"/>
            <a:ext cx="5245100" cy="749300"/>
            <a:chOff x="1156" y="1588"/>
            <a:chExt cx="3304" cy="472"/>
          </a:xfrm>
        </p:grpSpPr>
        <p:sp>
          <p:nvSpPr>
            <p:cNvPr id="153622" name="Rectangle 5"/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3" name="Rectangle 6"/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4" name="Rectangle 7"/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5" name="Rectangle 8"/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08" name="Line 9"/>
          <p:cNvSpPr>
            <a:spLocks noChangeShapeType="1"/>
          </p:cNvSpPr>
          <p:nvPr/>
        </p:nvSpPr>
        <p:spPr bwMode="auto">
          <a:xfrm flipH="1" flipV="1">
            <a:off x="2209800" y="27432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Rectangle 10"/>
          <p:cNvSpPr>
            <a:spLocks noChangeArrowheads="1"/>
          </p:cNvSpPr>
          <p:nvPr/>
        </p:nvSpPr>
        <p:spPr bwMode="auto">
          <a:xfrm>
            <a:off x="1811338" y="333057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Base address (B)</a:t>
            </a:r>
          </a:p>
        </p:txBody>
      </p:sp>
      <p:sp>
        <p:nvSpPr>
          <p:cNvPr id="153610" name="Rectangle 11"/>
          <p:cNvSpPr>
            <a:spLocks noChangeArrowheads="1"/>
          </p:cNvSpPr>
          <p:nvPr/>
        </p:nvSpPr>
        <p:spPr bwMode="auto">
          <a:xfrm>
            <a:off x="2647950" y="21193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L1</a:t>
            </a:r>
          </a:p>
        </p:txBody>
      </p:sp>
      <p:sp>
        <p:nvSpPr>
          <p:cNvPr id="153611" name="Line 12"/>
          <p:cNvSpPr>
            <a:spLocks noChangeShapeType="1"/>
          </p:cNvSpPr>
          <p:nvPr/>
        </p:nvSpPr>
        <p:spPr bwMode="auto">
          <a:xfrm flipH="1">
            <a:off x="2209800" y="2362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3"/>
          <p:cNvSpPr>
            <a:spLocks noChangeShapeType="1"/>
          </p:cNvSpPr>
          <p:nvPr/>
        </p:nvSpPr>
        <p:spPr bwMode="auto">
          <a:xfrm>
            <a:off x="3124200" y="2362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Rectangle 14"/>
          <p:cNvSpPr>
            <a:spLocks noChangeArrowheads="1"/>
          </p:cNvSpPr>
          <p:nvPr/>
        </p:nvSpPr>
        <p:spPr bwMode="auto">
          <a:xfrm>
            <a:off x="3943350" y="21193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L2</a:t>
            </a:r>
          </a:p>
        </p:txBody>
      </p:sp>
      <p:sp>
        <p:nvSpPr>
          <p:cNvPr id="153614" name="Rectangle 15"/>
          <p:cNvSpPr>
            <a:spLocks noChangeArrowheads="1"/>
          </p:cNvSpPr>
          <p:nvPr/>
        </p:nvSpPr>
        <p:spPr bwMode="auto">
          <a:xfrm>
            <a:off x="5467350" y="21177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L3</a:t>
            </a:r>
          </a:p>
        </p:txBody>
      </p:sp>
      <p:sp>
        <p:nvSpPr>
          <p:cNvPr id="153615" name="Rectangle 16"/>
          <p:cNvSpPr>
            <a:spLocks noChangeArrowheads="1"/>
          </p:cNvSpPr>
          <p:nvPr/>
        </p:nvSpPr>
        <p:spPr bwMode="auto">
          <a:xfrm>
            <a:off x="6762750" y="21177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L4</a:t>
            </a:r>
          </a:p>
        </p:txBody>
      </p:sp>
      <p:sp>
        <p:nvSpPr>
          <p:cNvPr id="153616" name="Rectangle 17"/>
          <p:cNvSpPr>
            <a:spLocks noChangeArrowheads="1"/>
          </p:cNvSpPr>
          <p:nvPr/>
        </p:nvSpPr>
        <p:spPr bwMode="auto">
          <a:xfrm>
            <a:off x="2724150" y="1509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F1</a:t>
            </a:r>
          </a:p>
        </p:txBody>
      </p:sp>
      <p:sp>
        <p:nvSpPr>
          <p:cNvPr id="153617" name="Rectangle 18"/>
          <p:cNvSpPr>
            <a:spLocks noChangeArrowheads="1"/>
          </p:cNvSpPr>
          <p:nvPr/>
        </p:nvSpPr>
        <p:spPr bwMode="auto">
          <a:xfrm>
            <a:off x="3943350" y="1509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F2</a:t>
            </a:r>
          </a:p>
        </p:txBody>
      </p:sp>
      <p:sp>
        <p:nvSpPr>
          <p:cNvPr id="153618" name="Rectangle 19"/>
          <p:cNvSpPr>
            <a:spLocks noChangeArrowheads="1"/>
          </p:cNvSpPr>
          <p:nvPr/>
        </p:nvSpPr>
        <p:spPr bwMode="auto">
          <a:xfrm>
            <a:off x="5467350" y="1508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F3</a:t>
            </a:r>
          </a:p>
        </p:txBody>
      </p:sp>
      <p:sp>
        <p:nvSpPr>
          <p:cNvPr id="153619" name="Rectangle 20"/>
          <p:cNvSpPr>
            <a:spLocks noChangeArrowheads="1"/>
          </p:cNvSpPr>
          <p:nvPr/>
        </p:nvSpPr>
        <p:spPr bwMode="auto">
          <a:xfrm>
            <a:off x="6762750" y="1508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" charset="0"/>
              </a:rPr>
              <a:t>F4</a:t>
            </a:r>
          </a:p>
        </p:txBody>
      </p:sp>
      <p:sp>
        <p:nvSpPr>
          <p:cNvPr id="153620" name="Line 21"/>
          <p:cNvSpPr>
            <a:spLocks noChangeShapeType="1"/>
          </p:cNvSpPr>
          <p:nvPr/>
        </p:nvSpPr>
        <p:spPr bwMode="auto">
          <a:xfrm flipH="1" flipV="1">
            <a:off x="4953000" y="2743200"/>
            <a:ext cx="152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Rectangle 22"/>
          <p:cNvSpPr>
            <a:spLocks noChangeArrowheads="1"/>
          </p:cNvSpPr>
          <p:nvPr/>
        </p:nvSpPr>
        <p:spPr bwMode="auto">
          <a:xfrm>
            <a:off x="4402138" y="3328988"/>
            <a:ext cx="2093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</a:rPr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3893969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56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5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4621D163-C311-4041-865C-221AEEFDB90B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96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5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Formats of records</a:t>
            </a:r>
          </a:p>
        </p:txBody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records: straightforward - store info in catalog</a:t>
            </a:r>
          </a:p>
          <a:p>
            <a:r>
              <a:rPr lang="en-US">
                <a:latin typeface="Times New Roman" charset="0"/>
              </a:rPr>
              <a:t>Variable length records: encode the length of each field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?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83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66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6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A5C09059-3627-5644-B9AC-3D872F164E85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97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6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Formats of records</a:t>
            </a:r>
          </a:p>
        </p:txBody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Fixed length records: straightforward - store info in catalog</a:t>
            </a:r>
          </a:p>
          <a:p>
            <a:r>
              <a:rPr lang="en-US">
                <a:latin typeface="Times New Roman" charset="0"/>
              </a:rPr>
              <a:t>Variable length records: encode the length of each field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store its length or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use a field delimiter</a:t>
            </a:r>
          </a:p>
        </p:txBody>
      </p:sp>
    </p:spTree>
    <p:extLst>
      <p:ext uri="{BB962C8B-B14F-4D97-AF65-F5344CB8AC3E}">
        <p14:creationId xmlns:p14="http://schemas.microsoft.com/office/powerpoint/2010/main" val="113534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76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7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CD361005-EBED-DF46-9583-54745AC01D14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98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77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5770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543800" cy="685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Two alternative formats (# fields is fixed):</a:t>
            </a:r>
          </a:p>
        </p:txBody>
      </p:sp>
      <p:sp>
        <p:nvSpPr>
          <p:cNvPr id="157705" name="Rectangle 6"/>
          <p:cNvSpPr>
            <a:spLocks noChangeArrowheads="1"/>
          </p:cNvSpPr>
          <p:nvPr/>
        </p:nvSpPr>
        <p:spPr bwMode="auto">
          <a:xfrm>
            <a:off x="533400" y="5410200"/>
            <a:ext cx="809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buFont typeface="Monotype Sorts" charset="0"/>
              <a:buNone/>
            </a:pPr>
            <a:r>
              <a:rPr lang="en-US" sz="3200">
                <a:solidFill>
                  <a:schemeClr val="tx1"/>
                </a:solidFill>
                <a:latin typeface="Times New Roman" charset="0"/>
              </a:rPr>
              <a:t>Pros and cons?</a:t>
            </a:r>
          </a:p>
        </p:txBody>
      </p:sp>
      <p:sp>
        <p:nvSpPr>
          <p:cNvPr id="157706" name="Rectangle 7"/>
          <p:cNvSpPr>
            <a:spLocks noChangeArrowheads="1"/>
          </p:cNvSpPr>
          <p:nvPr/>
        </p:nvSpPr>
        <p:spPr bwMode="auto">
          <a:xfrm>
            <a:off x="1828800" y="1993900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8"/>
          <p:cNvSpPr>
            <a:spLocks noChangeArrowheads="1"/>
          </p:cNvSpPr>
          <p:nvPr/>
        </p:nvSpPr>
        <p:spPr bwMode="auto">
          <a:xfrm>
            <a:off x="2825750" y="1987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Rectangle 9"/>
          <p:cNvSpPr>
            <a:spLocks noChangeArrowheads="1"/>
          </p:cNvSpPr>
          <p:nvPr/>
        </p:nvSpPr>
        <p:spPr bwMode="auto">
          <a:xfrm>
            <a:off x="3206750" y="19875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709" name="Group 10"/>
          <p:cNvGrpSpPr>
            <a:grpSpLocks/>
          </p:cNvGrpSpPr>
          <p:nvPr/>
        </p:nvGrpSpPr>
        <p:grpSpPr bwMode="auto">
          <a:xfrm>
            <a:off x="4197350" y="1987550"/>
            <a:ext cx="1358900" cy="596900"/>
            <a:chOff x="2500" y="1492"/>
            <a:chExt cx="856" cy="376"/>
          </a:xfrm>
        </p:grpSpPr>
        <p:sp>
          <p:nvSpPr>
            <p:cNvPr id="157736" name="Rectangle 11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7" name="Rectangle 12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10" name="Group 13"/>
          <p:cNvGrpSpPr>
            <a:grpSpLocks/>
          </p:cNvGrpSpPr>
          <p:nvPr/>
        </p:nvGrpSpPr>
        <p:grpSpPr bwMode="auto">
          <a:xfrm>
            <a:off x="5568950" y="1987550"/>
            <a:ext cx="1358900" cy="596900"/>
            <a:chOff x="3364" y="1492"/>
            <a:chExt cx="856" cy="376"/>
          </a:xfrm>
        </p:grpSpPr>
        <p:sp>
          <p:nvSpPr>
            <p:cNvPr id="157734" name="Rectangle 14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5" name="Rectangle 15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711" name="Rectangle 16"/>
          <p:cNvSpPr>
            <a:spLocks noChangeArrowheads="1"/>
          </p:cNvSpPr>
          <p:nvPr/>
        </p:nvSpPr>
        <p:spPr bwMode="auto">
          <a:xfrm>
            <a:off x="28765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7712" name="Rectangle 17"/>
          <p:cNvSpPr>
            <a:spLocks noChangeArrowheads="1"/>
          </p:cNvSpPr>
          <p:nvPr/>
        </p:nvSpPr>
        <p:spPr bwMode="auto">
          <a:xfrm>
            <a:off x="42481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7713" name="Rectangle 18"/>
          <p:cNvSpPr>
            <a:spLocks noChangeArrowheads="1"/>
          </p:cNvSpPr>
          <p:nvPr/>
        </p:nvSpPr>
        <p:spPr bwMode="auto">
          <a:xfrm>
            <a:off x="5619750" y="2089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7714" name="Rectangle 19"/>
          <p:cNvSpPr>
            <a:spLocks noChangeArrowheads="1"/>
          </p:cNvSpPr>
          <p:nvPr/>
        </p:nvSpPr>
        <p:spPr bwMode="auto">
          <a:xfrm>
            <a:off x="6940550" y="1987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5" name="Rectangle 20"/>
          <p:cNvSpPr>
            <a:spLocks noChangeArrowheads="1"/>
          </p:cNvSpPr>
          <p:nvPr/>
        </p:nvSpPr>
        <p:spPr bwMode="auto">
          <a:xfrm>
            <a:off x="6991350" y="2089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7716" name="Rectangle 21"/>
          <p:cNvSpPr>
            <a:spLocks noChangeArrowheads="1"/>
          </p:cNvSpPr>
          <p:nvPr/>
        </p:nvSpPr>
        <p:spPr bwMode="auto">
          <a:xfrm>
            <a:off x="2343150" y="2574925"/>
            <a:ext cx="471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Fields Delimited by Special Symbols</a:t>
            </a:r>
          </a:p>
        </p:txBody>
      </p:sp>
      <p:sp>
        <p:nvSpPr>
          <p:cNvPr id="157717" name="Rectangle 22"/>
          <p:cNvSpPr>
            <a:spLocks noChangeArrowheads="1"/>
          </p:cNvSpPr>
          <p:nvPr/>
        </p:nvSpPr>
        <p:spPr bwMode="auto">
          <a:xfrm>
            <a:off x="2057400" y="1676400"/>
            <a:ext cx="452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F1                    F2                   F3                    F4</a:t>
            </a:r>
          </a:p>
        </p:txBody>
      </p:sp>
      <p:sp>
        <p:nvSpPr>
          <p:cNvPr id="157718" name="Rectangle 23"/>
          <p:cNvSpPr>
            <a:spLocks noChangeArrowheads="1"/>
          </p:cNvSpPr>
          <p:nvPr/>
        </p:nvSpPr>
        <p:spPr bwMode="auto">
          <a:xfrm>
            <a:off x="3640138" y="3254375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F1             F2             F3             F4</a:t>
            </a:r>
          </a:p>
        </p:txBody>
      </p:sp>
      <p:grpSp>
        <p:nvGrpSpPr>
          <p:cNvPr id="157719" name="Group 24"/>
          <p:cNvGrpSpPr>
            <a:grpSpLocks/>
          </p:cNvGrpSpPr>
          <p:nvPr/>
        </p:nvGrpSpPr>
        <p:grpSpPr bwMode="auto">
          <a:xfrm>
            <a:off x="1454150" y="3587750"/>
            <a:ext cx="5854700" cy="596900"/>
            <a:chOff x="772" y="2500"/>
            <a:chExt cx="3688" cy="376"/>
          </a:xfrm>
        </p:grpSpPr>
        <p:sp>
          <p:nvSpPr>
            <p:cNvPr id="157725" name="Rectangle 25"/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6" name="Rectangle 26"/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7" name="Rectangle 27"/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8" name="Rectangle 28"/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9" name="Rectangle 29"/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0" name="Rectangle 30"/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1" name="Rectangle 31"/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2" name="Rectangle 32"/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3" name="Rectangle 33"/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720" name="Rectangle 38"/>
          <p:cNvSpPr>
            <a:spLocks noChangeArrowheads="1"/>
          </p:cNvSpPr>
          <p:nvPr/>
        </p:nvSpPr>
        <p:spPr bwMode="auto">
          <a:xfrm>
            <a:off x="2801938" y="4787900"/>
            <a:ext cx="288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Array of Field Offsets</a:t>
            </a:r>
          </a:p>
        </p:txBody>
      </p:sp>
      <p:sp>
        <p:nvSpPr>
          <p:cNvPr id="157721" name="Freeform 45"/>
          <p:cNvSpPr>
            <a:spLocks noChangeArrowheads="1"/>
          </p:cNvSpPr>
          <p:nvPr/>
        </p:nvSpPr>
        <p:spPr bwMode="auto">
          <a:xfrm>
            <a:off x="1619250" y="4116388"/>
            <a:ext cx="1766888" cy="508000"/>
          </a:xfrm>
          <a:custGeom>
            <a:avLst/>
            <a:gdLst>
              <a:gd name="T0" fmla="*/ 0 w 1767417"/>
              <a:gd name="T1" fmla="*/ 0 h 508000"/>
              <a:gd name="T2" fmla="*/ 1004213 w 1767417"/>
              <a:gd name="T3" fmla="*/ 486833 h 508000"/>
              <a:gd name="T4" fmla="*/ 1765301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7722" name="Freeform 46"/>
          <p:cNvSpPr>
            <a:spLocks noChangeArrowheads="1"/>
          </p:cNvSpPr>
          <p:nvPr/>
        </p:nvSpPr>
        <p:spPr bwMode="auto">
          <a:xfrm>
            <a:off x="1981200" y="4114800"/>
            <a:ext cx="2438400" cy="508000"/>
          </a:xfrm>
          <a:custGeom>
            <a:avLst/>
            <a:gdLst>
              <a:gd name="T0" fmla="*/ 0 w 1767417"/>
              <a:gd name="T1" fmla="*/ 0 h 508000"/>
              <a:gd name="T2" fmla="*/ 5025460 w 1767417"/>
              <a:gd name="T3" fmla="*/ 486833 h 508000"/>
              <a:gd name="T4" fmla="*/ 8834227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723" name="Freeform 47"/>
          <p:cNvSpPr>
            <a:spLocks noChangeArrowheads="1"/>
          </p:cNvSpPr>
          <p:nvPr/>
        </p:nvSpPr>
        <p:spPr bwMode="auto">
          <a:xfrm>
            <a:off x="2362200" y="4114800"/>
            <a:ext cx="3048000" cy="508000"/>
          </a:xfrm>
          <a:custGeom>
            <a:avLst/>
            <a:gdLst>
              <a:gd name="T0" fmla="*/ 0 w 1767417"/>
              <a:gd name="T1" fmla="*/ 0 h 508000"/>
              <a:gd name="T2" fmla="*/ 15336482 w 1767417"/>
              <a:gd name="T3" fmla="*/ 486833 h 508000"/>
              <a:gd name="T4" fmla="*/ 26959925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724" name="Freeform 48"/>
          <p:cNvSpPr>
            <a:spLocks noChangeArrowheads="1"/>
          </p:cNvSpPr>
          <p:nvPr/>
        </p:nvSpPr>
        <p:spPr bwMode="auto">
          <a:xfrm>
            <a:off x="2805113" y="4114800"/>
            <a:ext cx="3595687" cy="508000"/>
          </a:xfrm>
          <a:custGeom>
            <a:avLst/>
            <a:gdLst>
              <a:gd name="T0" fmla="*/ 0 w 1767417"/>
              <a:gd name="T1" fmla="*/ 0 h 508000"/>
              <a:gd name="T2" fmla="*/ 35044865 w 1767417"/>
              <a:gd name="T3" fmla="*/ 486833 h 508000"/>
              <a:gd name="T4" fmla="*/ 61605185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2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97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9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 New Roman" charset="0"/>
              </a:rPr>
              <a:t>#</a:t>
            </a:r>
            <a:fld id="{E8EF86D7-E245-F14D-90A8-DC9F163C48BC}" type="slidenum">
              <a:rPr lang="en-US" sz="1400">
                <a:solidFill>
                  <a:schemeClr val="tx1"/>
                </a:solidFill>
                <a:latin typeface="Times New Roman" charset="0"/>
              </a:rPr>
              <a:pPr/>
              <a:t>99</a:t>
            </a:fld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974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Variable Length records</a:t>
            </a:r>
          </a:p>
        </p:txBody>
      </p:sp>
      <p:sp>
        <p:nvSpPr>
          <p:cNvPr id="1597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543800" cy="6858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imes New Roman" charset="0"/>
              </a:rPr>
              <a:t>Two alternative formats (# fields is fixed):</a:t>
            </a:r>
          </a:p>
        </p:txBody>
      </p:sp>
      <p:sp>
        <p:nvSpPr>
          <p:cNvPr id="159753" name="Rectangle 6"/>
          <p:cNvSpPr>
            <a:spLocks noChangeArrowheads="1"/>
          </p:cNvSpPr>
          <p:nvPr/>
        </p:nvSpPr>
        <p:spPr bwMode="auto">
          <a:xfrm>
            <a:off x="533400" y="5410200"/>
            <a:ext cx="8093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buFont typeface="Monotype Sorts" charset="0"/>
              <a:buNone/>
            </a:pPr>
            <a:r>
              <a:rPr lang="en-US" sz="2800">
                <a:solidFill>
                  <a:schemeClr val="tx1"/>
                </a:solidFill>
                <a:latin typeface="Times New Roman" charset="0"/>
              </a:rPr>
              <a:t>Offset approach: usually superior (direct access to i-th field)</a:t>
            </a:r>
            <a:endParaRPr lang="en-US" sz="3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9754" name="Rectangle 7"/>
          <p:cNvSpPr>
            <a:spLocks noChangeArrowheads="1"/>
          </p:cNvSpPr>
          <p:nvPr/>
        </p:nvSpPr>
        <p:spPr bwMode="auto">
          <a:xfrm>
            <a:off x="1828800" y="1993900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5" name="Rectangle 8"/>
          <p:cNvSpPr>
            <a:spLocks noChangeArrowheads="1"/>
          </p:cNvSpPr>
          <p:nvPr/>
        </p:nvSpPr>
        <p:spPr bwMode="auto">
          <a:xfrm>
            <a:off x="2825750" y="1987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6" name="Rectangle 9"/>
          <p:cNvSpPr>
            <a:spLocks noChangeArrowheads="1"/>
          </p:cNvSpPr>
          <p:nvPr/>
        </p:nvSpPr>
        <p:spPr bwMode="auto">
          <a:xfrm>
            <a:off x="3206750" y="1987550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757" name="Group 10"/>
          <p:cNvGrpSpPr>
            <a:grpSpLocks/>
          </p:cNvGrpSpPr>
          <p:nvPr/>
        </p:nvGrpSpPr>
        <p:grpSpPr bwMode="auto">
          <a:xfrm>
            <a:off x="4197350" y="1987550"/>
            <a:ext cx="1358900" cy="596900"/>
            <a:chOff x="2500" y="1492"/>
            <a:chExt cx="856" cy="376"/>
          </a:xfrm>
        </p:grpSpPr>
        <p:sp>
          <p:nvSpPr>
            <p:cNvPr id="159784" name="Rectangle 11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5" name="Rectangle 12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58" name="Group 13"/>
          <p:cNvGrpSpPr>
            <a:grpSpLocks/>
          </p:cNvGrpSpPr>
          <p:nvPr/>
        </p:nvGrpSpPr>
        <p:grpSpPr bwMode="auto">
          <a:xfrm>
            <a:off x="5568950" y="1987550"/>
            <a:ext cx="1358900" cy="596900"/>
            <a:chOff x="3364" y="1492"/>
            <a:chExt cx="856" cy="376"/>
          </a:xfrm>
        </p:grpSpPr>
        <p:sp>
          <p:nvSpPr>
            <p:cNvPr id="159782" name="Rectangle 14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3" name="Rectangle 15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59" name="Rectangle 16"/>
          <p:cNvSpPr>
            <a:spLocks noChangeArrowheads="1"/>
          </p:cNvSpPr>
          <p:nvPr/>
        </p:nvSpPr>
        <p:spPr bwMode="auto">
          <a:xfrm>
            <a:off x="28765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9760" name="Rectangle 17"/>
          <p:cNvSpPr>
            <a:spLocks noChangeArrowheads="1"/>
          </p:cNvSpPr>
          <p:nvPr/>
        </p:nvSpPr>
        <p:spPr bwMode="auto">
          <a:xfrm>
            <a:off x="4248150" y="2090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9761" name="Rectangle 18"/>
          <p:cNvSpPr>
            <a:spLocks noChangeArrowheads="1"/>
          </p:cNvSpPr>
          <p:nvPr/>
        </p:nvSpPr>
        <p:spPr bwMode="auto">
          <a:xfrm>
            <a:off x="5619750" y="2089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9762" name="Rectangle 19"/>
          <p:cNvSpPr>
            <a:spLocks noChangeArrowheads="1"/>
          </p:cNvSpPr>
          <p:nvPr/>
        </p:nvSpPr>
        <p:spPr bwMode="auto">
          <a:xfrm>
            <a:off x="6940550" y="1987550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Rectangle 20"/>
          <p:cNvSpPr>
            <a:spLocks noChangeArrowheads="1"/>
          </p:cNvSpPr>
          <p:nvPr/>
        </p:nvSpPr>
        <p:spPr bwMode="auto">
          <a:xfrm>
            <a:off x="6991350" y="2089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59764" name="Rectangle 21"/>
          <p:cNvSpPr>
            <a:spLocks noChangeArrowheads="1"/>
          </p:cNvSpPr>
          <p:nvPr/>
        </p:nvSpPr>
        <p:spPr bwMode="auto">
          <a:xfrm>
            <a:off x="2343150" y="2574925"/>
            <a:ext cx="471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Fields Delimited by Special Symbols</a:t>
            </a:r>
          </a:p>
        </p:txBody>
      </p:sp>
      <p:sp>
        <p:nvSpPr>
          <p:cNvPr id="159765" name="Rectangle 22"/>
          <p:cNvSpPr>
            <a:spLocks noChangeArrowheads="1"/>
          </p:cNvSpPr>
          <p:nvPr/>
        </p:nvSpPr>
        <p:spPr bwMode="auto">
          <a:xfrm>
            <a:off x="2057400" y="1676400"/>
            <a:ext cx="452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F1                    F2                   F3                    F4</a:t>
            </a:r>
          </a:p>
        </p:txBody>
      </p:sp>
      <p:sp>
        <p:nvSpPr>
          <p:cNvPr id="159766" name="Rectangle 23"/>
          <p:cNvSpPr>
            <a:spLocks noChangeArrowheads="1"/>
          </p:cNvSpPr>
          <p:nvPr/>
        </p:nvSpPr>
        <p:spPr bwMode="auto">
          <a:xfrm>
            <a:off x="3640138" y="3254375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chemeClr val="tx2"/>
                </a:solidFill>
              </a:rPr>
              <a:t>F1             F2             F3             F4</a:t>
            </a:r>
          </a:p>
        </p:txBody>
      </p:sp>
      <p:grpSp>
        <p:nvGrpSpPr>
          <p:cNvPr id="159767" name="Group 24"/>
          <p:cNvGrpSpPr>
            <a:grpSpLocks/>
          </p:cNvGrpSpPr>
          <p:nvPr/>
        </p:nvGrpSpPr>
        <p:grpSpPr bwMode="auto">
          <a:xfrm>
            <a:off x="1454150" y="3587750"/>
            <a:ext cx="5854700" cy="596900"/>
            <a:chOff x="772" y="2500"/>
            <a:chExt cx="3688" cy="376"/>
          </a:xfrm>
        </p:grpSpPr>
        <p:sp>
          <p:nvSpPr>
            <p:cNvPr id="159773" name="Rectangle 25"/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4" name="Rectangle 26"/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5" name="Rectangle 27"/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6" name="Rectangle 28"/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7" name="Rectangle 29"/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8" name="Rectangle 30"/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79" name="Rectangle 31"/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0" name="Rectangle 32"/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1" name="Rectangle 33"/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68" name="Rectangle 38"/>
          <p:cNvSpPr>
            <a:spLocks noChangeArrowheads="1"/>
          </p:cNvSpPr>
          <p:nvPr/>
        </p:nvSpPr>
        <p:spPr bwMode="auto">
          <a:xfrm>
            <a:off x="2801938" y="4787900"/>
            <a:ext cx="288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Array of Field Offsets</a:t>
            </a:r>
          </a:p>
        </p:txBody>
      </p:sp>
      <p:sp>
        <p:nvSpPr>
          <p:cNvPr id="159769" name="Freeform 42"/>
          <p:cNvSpPr>
            <a:spLocks noChangeArrowheads="1"/>
          </p:cNvSpPr>
          <p:nvPr/>
        </p:nvSpPr>
        <p:spPr bwMode="auto">
          <a:xfrm>
            <a:off x="1619250" y="4116388"/>
            <a:ext cx="1766888" cy="508000"/>
          </a:xfrm>
          <a:custGeom>
            <a:avLst/>
            <a:gdLst>
              <a:gd name="T0" fmla="*/ 0 w 1767417"/>
              <a:gd name="T1" fmla="*/ 0 h 508000"/>
              <a:gd name="T2" fmla="*/ 1004213 w 1767417"/>
              <a:gd name="T3" fmla="*/ 486833 h 508000"/>
              <a:gd name="T4" fmla="*/ 1765301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9770" name="Freeform 43"/>
          <p:cNvSpPr>
            <a:spLocks noChangeArrowheads="1"/>
          </p:cNvSpPr>
          <p:nvPr/>
        </p:nvSpPr>
        <p:spPr bwMode="auto">
          <a:xfrm>
            <a:off x="1981200" y="4114800"/>
            <a:ext cx="2438400" cy="508000"/>
          </a:xfrm>
          <a:custGeom>
            <a:avLst/>
            <a:gdLst>
              <a:gd name="T0" fmla="*/ 0 w 1767417"/>
              <a:gd name="T1" fmla="*/ 0 h 508000"/>
              <a:gd name="T2" fmla="*/ 5025460 w 1767417"/>
              <a:gd name="T3" fmla="*/ 486833 h 508000"/>
              <a:gd name="T4" fmla="*/ 8834227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771" name="Freeform 44"/>
          <p:cNvSpPr>
            <a:spLocks noChangeArrowheads="1"/>
          </p:cNvSpPr>
          <p:nvPr/>
        </p:nvSpPr>
        <p:spPr bwMode="auto">
          <a:xfrm>
            <a:off x="2362200" y="4114800"/>
            <a:ext cx="3048000" cy="508000"/>
          </a:xfrm>
          <a:custGeom>
            <a:avLst/>
            <a:gdLst>
              <a:gd name="T0" fmla="*/ 0 w 1767417"/>
              <a:gd name="T1" fmla="*/ 0 h 508000"/>
              <a:gd name="T2" fmla="*/ 15336482 w 1767417"/>
              <a:gd name="T3" fmla="*/ 486833 h 508000"/>
              <a:gd name="T4" fmla="*/ 26959925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772" name="Freeform 45"/>
          <p:cNvSpPr>
            <a:spLocks noChangeArrowheads="1"/>
          </p:cNvSpPr>
          <p:nvPr/>
        </p:nvSpPr>
        <p:spPr bwMode="auto">
          <a:xfrm>
            <a:off x="2805113" y="4114800"/>
            <a:ext cx="3595687" cy="508000"/>
          </a:xfrm>
          <a:custGeom>
            <a:avLst/>
            <a:gdLst>
              <a:gd name="T0" fmla="*/ 0 w 1767417"/>
              <a:gd name="T1" fmla="*/ 0 h 508000"/>
              <a:gd name="T2" fmla="*/ 35044865 w 1767417"/>
              <a:gd name="T3" fmla="*/ 486833 h 508000"/>
              <a:gd name="T4" fmla="*/ 61605185 w 1767417"/>
              <a:gd name="T5" fmla="*/ 127000 h 508000"/>
              <a:gd name="T6" fmla="*/ 0 60000 65536"/>
              <a:gd name="T7" fmla="*/ 0 60000 65536"/>
              <a:gd name="T8" fmla="*/ 0 60000 65536"/>
              <a:gd name="T9" fmla="*/ 0 w 1767417"/>
              <a:gd name="T10" fmla="*/ 0 h 508000"/>
              <a:gd name="T11" fmla="*/ 1767417 w 1767417"/>
              <a:gd name="T12" fmla="*/ 508000 h 50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7417" h="508000">
                <a:moveTo>
                  <a:pt x="0" y="0"/>
                </a:moveTo>
                <a:cubicBezTo>
                  <a:pt x="355424" y="232833"/>
                  <a:pt x="710848" y="465666"/>
                  <a:pt x="1005417" y="486833"/>
                </a:cubicBezTo>
                <a:cubicBezTo>
                  <a:pt x="1299986" y="508000"/>
                  <a:pt x="1533701" y="317500"/>
                  <a:pt x="1767417" y="12700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3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3F3F3F"/>
      </a:dk1>
      <a:lt1>
        <a:sysClr val="window" lastClr="FFFFFF"/>
      </a:lt1>
      <a:dk2>
        <a:srgbClr val="FF0000"/>
      </a:dk2>
      <a:lt2>
        <a:srgbClr val="67D34D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10648</TotalTime>
  <Words>3625</Words>
  <Application>Microsoft Macintosh PowerPoint</Application>
  <PresentationFormat>On-screen Show (4:3)</PresentationFormat>
  <Paragraphs>1064</Paragraphs>
  <Slides>100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1_Office Theme</vt:lpstr>
      <vt:lpstr>COP 5725</vt:lpstr>
      <vt:lpstr>Book and Materials</vt:lpstr>
      <vt:lpstr>Overview</vt:lpstr>
      <vt:lpstr>DBMS Layers:</vt:lpstr>
      <vt:lpstr>Leverage OS for disk/file management?</vt:lpstr>
      <vt:lpstr>Leverage OS for disk/file management?</vt:lpstr>
      <vt:lpstr>Leverage OS for disk/file management?</vt:lpstr>
      <vt:lpstr>Disks and Files </vt:lpstr>
      <vt:lpstr>Disks and Files </vt:lpstr>
      <vt:lpstr>Why Not Store It All in Main Memory?</vt:lpstr>
      <vt:lpstr>Why Not Store It All in Main Memory?</vt:lpstr>
      <vt:lpstr>The Storage Hierarchy</vt:lpstr>
      <vt:lpstr>The Storage Hierarchy</vt:lpstr>
      <vt:lpstr>The Storage Hierarchy</vt:lpstr>
      <vt:lpstr>Jim Gray’s Storage Latency Analogy:   How Far Away is the Data?</vt:lpstr>
      <vt:lpstr>Disks</vt:lpstr>
      <vt:lpstr>Anatomy of a Disk </vt:lpstr>
      <vt:lpstr>Accessing a Disk Page</vt:lpstr>
      <vt:lpstr>Accessing a Disk Page</vt:lpstr>
      <vt:lpstr>Seek Time</vt:lpstr>
      <vt:lpstr>Seek Time</vt:lpstr>
      <vt:lpstr>Rotational Delay</vt:lpstr>
      <vt:lpstr>Accessing a Disk Page</vt:lpstr>
      <vt:lpstr>Accessing a Disk Page</vt:lpstr>
      <vt:lpstr>Seek time &amp; rotational delay dominate</vt:lpstr>
      <vt:lpstr>Arranging Pages on Disk</vt:lpstr>
      <vt:lpstr>Rules of thumb…</vt:lpstr>
      <vt:lpstr>Overview</vt:lpstr>
      <vt:lpstr>Disk Arrays: RAID</vt:lpstr>
      <vt:lpstr>Disk Arrays: RAID</vt:lpstr>
      <vt:lpstr>Overview</vt:lpstr>
      <vt:lpstr>Disk Space Management</vt:lpstr>
      <vt:lpstr>Overview</vt:lpstr>
      <vt:lpstr>Recall: DBMS Layers</vt:lpstr>
      <vt:lpstr>Buffer Management in a DBMS</vt:lpstr>
      <vt:lpstr>Buffer Management in a DBMS</vt:lpstr>
      <vt:lpstr>When a Page is Requested ...</vt:lpstr>
      <vt:lpstr>When a Page is Requested ...</vt:lpstr>
      <vt:lpstr>When a Page is Requested ...</vt:lpstr>
      <vt:lpstr>More on Buffer Management</vt:lpstr>
      <vt:lpstr>More on Buffer Management</vt:lpstr>
      <vt:lpstr>Buffer Replacement Policy</vt:lpstr>
      <vt:lpstr>LRU Replacement Policy</vt:lpstr>
      <vt:lpstr>LRU Replacement Policy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How will MRU work?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Sequential Flooding – Illustration</vt:lpstr>
      <vt:lpstr>Other policies?</vt:lpstr>
      <vt:lpstr>“Clock” Replacement Policy</vt:lpstr>
      <vt:lpstr>“Clock” Replacement Policy</vt:lpstr>
      <vt:lpstr>“Clock” Replacement Policy</vt:lpstr>
      <vt:lpstr>“Clock” Replacement Policy</vt:lpstr>
      <vt:lpstr>“Clock” Replacement Policy</vt:lpstr>
      <vt:lpstr>“Clock” Replacement Policy</vt:lpstr>
      <vt:lpstr>Summary</vt:lpstr>
      <vt:lpstr>Overview</vt:lpstr>
      <vt:lpstr>Files</vt:lpstr>
      <vt:lpstr>Alternative File Organizations</vt:lpstr>
      <vt:lpstr>Files of records</vt:lpstr>
      <vt:lpstr>Heap File Using Lists </vt:lpstr>
      <vt:lpstr>Heap File Using Lists </vt:lpstr>
      <vt:lpstr>Heap File Using a Page Directory</vt:lpstr>
      <vt:lpstr>Heap File Using a Page Directory</vt:lpstr>
      <vt:lpstr>Overview</vt:lpstr>
      <vt:lpstr>Page Formats</vt:lpstr>
      <vt:lpstr>Problem definition</vt:lpstr>
      <vt:lpstr>Page Formats</vt:lpstr>
      <vt:lpstr>Page Formats</vt:lpstr>
      <vt:lpstr>Page Formats</vt:lpstr>
      <vt:lpstr>Page Formats</vt:lpstr>
      <vt:lpstr>Fixed length records</vt:lpstr>
      <vt:lpstr>Fixed length records</vt:lpstr>
      <vt:lpstr>Fixed length records</vt:lpstr>
      <vt:lpstr>Fixed length records</vt:lpstr>
      <vt:lpstr>Fixed length records</vt:lpstr>
      <vt:lpstr>Fixed length records</vt:lpstr>
      <vt:lpstr>Fixed length records</vt:lpstr>
      <vt:lpstr>Fixed length records</vt:lpstr>
      <vt:lpstr>Fixed length records</vt:lpstr>
      <vt:lpstr>Variable length records</vt:lpstr>
      <vt:lpstr>Variable length records</vt:lpstr>
      <vt:lpstr>Variable length records</vt:lpstr>
      <vt:lpstr>Variable length records</vt:lpstr>
      <vt:lpstr>Variable length records</vt:lpstr>
      <vt:lpstr>Overview</vt:lpstr>
      <vt:lpstr>Formats of records</vt:lpstr>
      <vt:lpstr>Record Formats:  Fixed Length</vt:lpstr>
      <vt:lpstr>Formats of records</vt:lpstr>
      <vt:lpstr>Formats of records</vt:lpstr>
      <vt:lpstr>Variable Length records</vt:lpstr>
      <vt:lpstr>Variable Length records</vt:lpstr>
      <vt:lpstr>Conclusions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Ortega</dc:creator>
  <cp:keywords/>
  <dc:description/>
  <cp:lastModifiedBy>Francisco Ortega</cp:lastModifiedBy>
  <cp:revision>624</cp:revision>
  <cp:lastPrinted>2015-08-16T00:47:50Z</cp:lastPrinted>
  <dcterms:created xsi:type="dcterms:W3CDTF">2011-10-18T15:03:33Z</dcterms:created>
  <dcterms:modified xsi:type="dcterms:W3CDTF">2016-02-21T17:33:10Z</dcterms:modified>
  <cp:category/>
</cp:coreProperties>
</file>