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86"/>
  </p:notesMasterIdLst>
  <p:handoutMasterIdLst>
    <p:handoutMasterId r:id="rId87"/>
  </p:handoutMasterIdLst>
  <p:sldIdLst>
    <p:sldId id="256" r:id="rId2"/>
    <p:sldId id="404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  <p:sldId id="455" r:id="rId52"/>
    <p:sldId id="456" r:id="rId53"/>
    <p:sldId id="457" r:id="rId54"/>
    <p:sldId id="458" r:id="rId55"/>
    <p:sldId id="459" r:id="rId56"/>
    <p:sldId id="460" r:id="rId57"/>
    <p:sldId id="461" r:id="rId58"/>
    <p:sldId id="462" r:id="rId59"/>
    <p:sldId id="463" r:id="rId60"/>
    <p:sldId id="464" r:id="rId61"/>
    <p:sldId id="465" r:id="rId62"/>
    <p:sldId id="466" r:id="rId63"/>
    <p:sldId id="467" r:id="rId64"/>
    <p:sldId id="468" r:id="rId65"/>
    <p:sldId id="469" r:id="rId66"/>
    <p:sldId id="470" r:id="rId67"/>
    <p:sldId id="471" r:id="rId68"/>
    <p:sldId id="472" r:id="rId69"/>
    <p:sldId id="473" r:id="rId70"/>
    <p:sldId id="474" r:id="rId71"/>
    <p:sldId id="475" r:id="rId72"/>
    <p:sldId id="476" r:id="rId73"/>
    <p:sldId id="477" r:id="rId74"/>
    <p:sldId id="478" r:id="rId75"/>
    <p:sldId id="479" r:id="rId76"/>
    <p:sldId id="480" r:id="rId77"/>
    <p:sldId id="481" r:id="rId78"/>
    <p:sldId id="482" r:id="rId79"/>
    <p:sldId id="483" r:id="rId80"/>
    <p:sldId id="484" r:id="rId81"/>
    <p:sldId id="485" r:id="rId82"/>
    <p:sldId id="486" r:id="rId83"/>
    <p:sldId id="487" r:id="rId84"/>
    <p:sldId id="488" r:id="rId85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AFA"/>
    <a:srgbClr val="054470"/>
    <a:srgbClr val="ECF7FE"/>
    <a:srgbClr val="DEF1FE"/>
    <a:srgbClr val="01162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2" autoAdjust="0"/>
    <p:restoredTop sz="94050" autoAdjust="0"/>
  </p:normalViewPr>
  <p:slideViewPr>
    <p:cSldViewPr>
      <p:cViewPr varScale="1">
        <p:scale>
          <a:sx n="78" d="100"/>
          <a:sy n="78" d="100"/>
        </p:scale>
        <p:origin x="-12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402EAB-F363-47CD-B3DC-6A4173718294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527C00-B16A-4796-A03B-F3B178B12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894668-CAC7-4186-AF67-7E081012EF0B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99222B-79A9-4B5A-80C2-83824C4CC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FFA48C-156F-46F7-A9B2-3A0D2B04DF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013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058AF71-1A85-2A4D-BF39-A8D3840B9603}" type="slidenum">
              <a:rPr lang="en-US" sz="1200" u="none"/>
              <a:pPr/>
              <a:t>11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024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0A66AC3-F77D-E847-A0DB-CB273F70E347}" type="slidenum">
              <a:rPr lang="en-US" sz="1200" u="none"/>
              <a:pPr/>
              <a:t>12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034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FBBBE63-DD0F-B64F-B268-03CE26E91C83}" type="slidenum">
              <a:rPr lang="en-US" sz="1200" u="none"/>
              <a:pPr/>
              <a:t>13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RA can only express SELECT DISTINCT queries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301194A-4B79-1E44-9241-A7CF9DE976DB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10445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054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42B8D1-4A22-D742-9BCB-13C7F7E622C4}" type="slidenum">
              <a:rPr lang="en-US" sz="1200" u="none"/>
              <a:pPr/>
              <a:t>15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Equivalent to RA projection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340C07C-5CCD-1C4B-ADC8-20BB79DB39C9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10650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Equivalent to RA Cartesian product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5A5024-0B3C-2C40-A5CE-14D51A8268E4}" type="slidenum">
              <a:rPr lang="en-US" sz="1200" u="none"/>
              <a:pPr/>
              <a:t>17</a:t>
            </a:fld>
            <a:endParaRPr lang="en-US" sz="1200" u="none"/>
          </a:p>
        </p:txBody>
      </p:sp>
      <p:sp>
        <p:nvSpPr>
          <p:cNvPr id="10752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Equivalent to RA selection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91F502A-4C03-9E42-8C41-E1A1DE735CB0}" type="slidenum">
              <a:rPr lang="en-US" sz="1200" u="none"/>
              <a:pPr/>
              <a:t>18</a:t>
            </a:fld>
            <a:endParaRPr lang="en-US" sz="1200" u="none"/>
          </a:p>
        </p:txBody>
      </p:sp>
      <p:sp>
        <p:nvSpPr>
          <p:cNvPr id="10854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4AC7F3-2D0D-F442-932A-BD8B5E0B50DA}" type="slidenum">
              <a:rPr lang="en-US" sz="1200" u="none"/>
              <a:pPr/>
              <a:t>19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Equivalent to RA selection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0733B35-294B-B349-A4CD-89ACC3CD2B31}" type="slidenum">
              <a:rPr lang="en-US" sz="1200" u="none"/>
              <a:pPr/>
              <a:t>20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9318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20ADF5B-7CBD-514E-9072-2CF93B2366D6}" type="slidenum">
              <a:rPr lang="en-US" sz="1200" u="none"/>
              <a:pPr/>
              <a:t>3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Equivalent to RA selection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67D805E-930F-3C46-8032-7BE80CEF1DFB}" type="slidenum">
              <a:rPr lang="en-US" sz="1200" u="none"/>
              <a:pPr/>
              <a:t>21</a:t>
            </a:fld>
            <a:endParaRPr lang="en-US" sz="1200" u="none"/>
          </a:p>
        </p:txBody>
      </p:sp>
      <p:sp>
        <p:nvSpPr>
          <p:cNvPr id="11162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126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26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A73BF5F-3F92-EC4A-9607-5F49C3BA101C}" type="slidenum">
              <a:rPr lang="en-US" sz="1200" u="none"/>
              <a:pPr/>
              <a:t>22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136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36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393C82-DDC2-AB49-92AB-54CA98B65516}" type="slidenum">
              <a:rPr lang="en-US" sz="1200" u="none"/>
              <a:pPr/>
              <a:t>23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146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46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FED0AD7-FA99-9741-8A8E-FDDC3ED792E1}" type="slidenum">
              <a:rPr lang="en-US" sz="1200" u="none"/>
              <a:pPr/>
              <a:t>24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157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57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F969CB-30DA-DD4A-917B-16B403FC2596}" type="slidenum">
              <a:rPr lang="en-US" sz="1200" u="none"/>
              <a:pPr/>
              <a:t>25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167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67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339B267-514A-2A41-A0C2-17224105E35B}" type="slidenum">
              <a:rPr lang="en-US" sz="1200" u="none"/>
              <a:pPr/>
              <a:t>26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177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77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89EBCB0-CD3C-2D4A-9D53-FCB2D3AE0C60}" type="slidenum">
              <a:rPr lang="en-US" sz="1200" u="none"/>
              <a:pPr/>
              <a:t>27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1878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87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D7374D1-95B1-DF4F-831D-2CC71614BAB4}" type="slidenum">
              <a:rPr lang="en-US" sz="1200" u="none"/>
              <a:pPr/>
              <a:t>28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198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C8310C-1DFF-4647-ADC8-3AA3EFE6EE0D}" type="slidenum">
              <a:rPr lang="en-US" sz="1200" u="none"/>
              <a:pPr/>
              <a:t>29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8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208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08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399026-C291-D24F-90A8-A01C99D2BAF5}" type="slidenum">
              <a:rPr lang="en-US" sz="1200" u="none"/>
              <a:pPr/>
              <a:t>30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942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1ED543C-DCBC-B143-BFC7-A2CCCE56C237}" type="slidenum">
              <a:rPr lang="en-US" sz="1200" u="none"/>
              <a:pPr/>
              <a:t>4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218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18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C34262-136E-1743-9611-CD5524B861BD}" type="slidenum">
              <a:rPr lang="en-US" sz="1200" u="none"/>
              <a:pPr/>
              <a:t>31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228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28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E9332D-8649-604B-9460-E7457851D173}" type="slidenum">
              <a:rPr lang="en-US" sz="1200" u="none"/>
              <a:pPr/>
              <a:t>35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39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239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39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3ABF598-5E47-7B48-B291-D7338B00FA5B}" type="slidenum">
              <a:rPr lang="en-US" sz="1200" u="none"/>
              <a:pPr/>
              <a:t>44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49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249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49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E338F2-C33B-6A43-B25D-6AF3D9FBE653}" type="slidenum">
              <a:rPr lang="en-US" sz="1200" u="none"/>
              <a:pPr/>
              <a:t>45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259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8D35E9-62F4-5D4C-9D3C-E026231EAECE}" type="slidenum">
              <a:rPr lang="en-US" sz="1200" u="none"/>
              <a:pPr/>
              <a:t>51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69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269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69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39A8043-E152-4E45-94B5-9F52FE0A9B4C}" type="slidenum">
              <a:rPr lang="en-US" sz="1200" u="none"/>
              <a:pPr/>
              <a:t>52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280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80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74B81FE-25A2-EE49-85E6-AACD9AD4E1B9}" type="slidenum">
              <a:rPr lang="en-US" sz="1200" u="none"/>
              <a:pPr/>
              <a:t>53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290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90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D35C6AF-3800-6B4B-B168-B22A4FD4763A}" type="slidenum">
              <a:rPr lang="en-US" sz="1200" u="none"/>
              <a:pPr/>
              <a:t>54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00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DFF4599-DB97-1A41-A5DE-501889686E62}" type="slidenum">
              <a:rPr lang="en-US" sz="1200" u="none"/>
              <a:pPr/>
              <a:t>55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10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10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DCD33B7-40E0-8C4E-946E-07ACB043CCA1}" type="slidenum">
              <a:rPr lang="en-US" sz="1200" u="none"/>
              <a:pPr/>
              <a:t>56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952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8177A75-EFAC-6848-BECD-82DC6606CDE4}" type="slidenum">
              <a:rPr lang="en-US" sz="1200" u="none"/>
              <a:pPr/>
              <a:t>5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21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2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D283F29-7362-5844-9D81-08E13E13CD34}" type="slidenum">
              <a:rPr lang="en-US" sz="1200" u="none"/>
              <a:pPr/>
              <a:t>57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31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31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3D2DAC0-10E2-8341-B200-73FC2F7DDD59}" type="slidenum">
              <a:rPr lang="en-US" sz="1200" u="none"/>
              <a:pPr/>
              <a:t>58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1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414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41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434EC34-A665-E340-8155-0669581011E5}" type="slidenum">
              <a:rPr lang="en-US" sz="1200" u="none"/>
              <a:pPr/>
              <a:t>59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Support varies wildly!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Demo (sqlite vs. mysql vs. psql)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 NOW();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 CURRENT_TIMESTAMP();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 EXTRACT(DAY FROM DATE('2015-09-21'));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-- Get the # of days since the beginning of the year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-- This works in Postgres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 DATE('2015-09-21') - DATE('2015-01-01');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-- MySQL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 EXTRACT(DAY FROM DATE('2015-09-21') - DATE('2015-01-01'));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 ROUND((UNIX_TIMESTAMP(DATE('2015-09-21')) - UNIX_TIMESTAMP(DATE('2015-01-01'))) / (60*60*24), 0) ;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 DATEDIFF(DATE('2015-09-21'), DATE('2015-01-01'))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-- SQLite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 julianday(CURRENT_TIMESTAMP) - julianday('2015-01-01');</a:t>
            </a:r>
          </a:p>
        </p:txBody>
      </p:sp>
      <p:sp>
        <p:nvSpPr>
          <p:cNvPr id="1351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51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51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446341-79F6-8043-A991-56C65AF4265B}" type="slidenum">
              <a:rPr lang="en-US" sz="1200" u="none"/>
              <a:pPr/>
              <a:t>60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61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6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48298DD-2181-1E44-88B9-E8A7034E1661}" type="slidenum">
              <a:rPr lang="en-US" sz="1200" u="none"/>
              <a:pPr/>
              <a:t>61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72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72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72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23F2C13-FC9D-6C4A-AF6C-47FFF3785F70}" type="slidenum">
              <a:rPr lang="en-US" sz="1200" u="none"/>
              <a:pPr/>
              <a:t>62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82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82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B71389E-04DC-534C-88EA-19F7D98B9786}" type="slidenum">
              <a:rPr lang="en-US" sz="1200" u="none"/>
              <a:pPr/>
              <a:t>63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92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392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92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3189CE-2930-6648-9776-657DCFA95CB9}" type="slidenum">
              <a:rPr lang="en-US" sz="1200" u="none"/>
              <a:pPr/>
              <a:t>64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02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02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02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B38D7D-B8A0-8D48-BC0A-B9E557ACA2D3}" type="slidenum">
              <a:rPr lang="en-US" sz="1200" u="none"/>
              <a:pPr/>
              <a:t>65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13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13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13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9BA4DD-AF24-9E4E-8074-39D3EBEF2153}" type="slidenum">
              <a:rPr lang="en-US" sz="1200" u="none"/>
              <a:pPr/>
              <a:t>66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962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E1ECCF4-FAB4-B240-A5E9-B9D6A8AD5B6B}" type="slidenum">
              <a:rPr lang="en-US" sz="1200" u="none"/>
              <a:pPr/>
              <a:t>6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23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23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C8214C-E610-BA40-8887-B3C78D4A83A5}" type="slidenum">
              <a:rPr lang="en-US" sz="1200" u="none"/>
              <a:pPr/>
              <a:t>67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33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33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1D66C52-0F85-EB4B-A738-56100734F3D7}" type="slidenum">
              <a:rPr lang="en-US" sz="1200" u="none"/>
              <a:pPr/>
              <a:t>68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43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438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43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2886F01-4107-9444-A4C0-15F1F2406E4E}" type="slidenum">
              <a:rPr lang="en-US" sz="1200" u="none"/>
              <a:pPr/>
              <a:t>69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4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54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54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F37875-CC00-7446-84EE-82334AB99F47}" type="slidenum">
              <a:rPr lang="en-US" sz="1200" u="none"/>
              <a:pPr/>
              <a:t>70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64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64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64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F76286-1613-004D-B69D-0D9E7E6A9F5F}" type="slidenum">
              <a:rPr lang="en-US" sz="1200" u="none"/>
              <a:pPr/>
              <a:t>71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4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74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74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21896CB-696D-7344-9827-3AF1FB3C52F8}" type="slidenum">
              <a:rPr lang="en-US" sz="1200" u="none"/>
              <a:pPr/>
              <a:t>72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84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84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84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1896348-F805-8A45-8CEA-4CB2AC0E9BFA}" type="slidenum">
              <a:rPr lang="en-US" sz="1200" u="none"/>
              <a:pPr/>
              <a:t>73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95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495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49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6139EC-CAEC-AD42-9FFB-D20B161EFF3D}" type="slidenum">
              <a:rPr lang="en-US" sz="1200" u="none"/>
              <a:pPr/>
              <a:t>74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05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505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505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4637045-26D3-9344-B6EA-BD9861CE1228}" type="slidenum">
              <a:rPr lang="en-US" sz="1200" u="none"/>
              <a:pPr/>
              <a:t>75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15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515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515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8099072-2C36-FA43-B0E4-DB0C99E6ECE7}" type="slidenum">
              <a:rPr lang="en-US" sz="1200" u="none"/>
              <a:pPr/>
              <a:t>76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972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623B66C-BA15-F744-90F7-C283B4D0BF89}" type="slidenum">
              <a:rPr lang="en-US" sz="1200" u="none"/>
              <a:pPr/>
              <a:t>7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25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525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525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9A6CCEC-E218-DC4E-9E0B-A932C45281E0}" type="slidenum">
              <a:rPr lang="en-US" sz="1200" u="none"/>
              <a:pPr/>
              <a:t>77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536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536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AF530B-8B68-974D-88D5-2C4015FC7D93}" type="slidenum">
              <a:rPr lang="en-US" sz="1200" u="none"/>
              <a:pPr/>
              <a:t>78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A6187F-F369-F048-82FA-54AE0611BD01}" type="slidenum">
              <a:rPr lang="en-US" sz="1200" u="none"/>
              <a:pPr/>
              <a:t>79</a:t>
            </a:fld>
            <a:endParaRPr lang="en-US" sz="1200" u="none"/>
          </a:p>
        </p:txBody>
      </p:sp>
      <p:sp>
        <p:nvSpPr>
          <p:cNvPr id="15462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56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556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55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71D4021-5D53-2145-93C5-77570EA9B07A}" type="slidenum">
              <a:rPr lang="en-US" sz="1200" u="none"/>
              <a:pPr/>
              <a:t>80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66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566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566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F8CE346-7D8E-2943-BCA8-5142828F221E}" type="slidenum">
              <a:rPr lang="en-US" sz="1200" u="none"/>
              <a:pPr/>
              <a:t>81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77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577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57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F17391-7C17-D64E-AB70-6EDE616B23C7}" type="slidenum">
              <a:rPr lang="en-US" sz="1200" u="none"/>
              <a:pPr/>
              <a:t>82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87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587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58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9A0A16F-6686-D64B-B1C7-50A410970496}" type="slidenum">
              <a:rPr lang="en-US" sz="1200" u="none"/>
              <a:pPr/>
              <a:t>83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5974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59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C4C4B0C-EE00-A84A-A209-F8C3BE62131F}" type="slidenum">
              <a:rPr lang="en-US" sz="1200" u="none"/>
              <a:pPr/>
              <a:t>84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983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A76A4EA-CD34-AF45-8030-23A3F794AD5D}" type="slidenum">
              <a:rPr lang="en-US" sz="1200" u="none"/>
              <a:pPr/>
              <a:t>8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993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4A66BF-4708-1D49-B9C1-8F1CE4E65BEB}" type="slidenum">
              <a:rPr lang="en-US" sz="1200" u="none"/>
              <a:pPr/>
              <a:t>9</a:t>
            </a:fld>
            <a:endParaRPr lang="en-US" sz="1200" u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u="none" dirty="0"/>
          </a:p>
        </p:txBody>
      </p:sp>
      <p:sp>
        <p:nvSpPr>
          <p:cNvPr id="1003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3C818A1-6D50-7D46-B727-356E065B0655}" type="slidenum">
              <a:rPr lang="en-US" sz="1200" u="none"/>
              <a:pPr/>
              <a:t>10</a:t>
            </a:fld>
            <a:endParaRPr lang="en-US" sz="1200" u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4202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27DA-F1D9-41A1-A47C-7734D4A6EAAB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8E8A-DEAF-4BD3-AF51-561204AE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lankTopTitle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2">
    <p:bg>
      <p:bgPr>
        <a:gradFill rotWithShape="0">
          <a:gsLst>
            <a:gs pos="0">
              <a:srgbClr val="011629"/>
            </a:gs>
            <a:gs pos="3999">
              <a:srgbClr val="054470"/>
            </a:gs>
            <a:gs pos="14000">
              <a:srgbClr val="FCFCFC"/>
            </a:gs>
            <a:gs pos="82001">
              <a:srgbClr val="FFFFFF"/>
            </a:gs>
            <a:gs pos="91000">
              <a:srgbClr val="82A2B8"/>
            </a:gs>
            <a:gs pos="97000">
              <a:srgbClr val="054470"/>
            </a:gs>
            <a:gs pos="100000">
              <a:srgbClr val="05447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9623-58F0-471F-BA6E-62AF793B29D6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5D370-2D27-4EBA-974F-DE35D788B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A6895-E34D-41D6-A9A4-11E1DF3061D8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F123-1F5F-43AC-92E8-D974D5B8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9B674-F5EE-4A16-AABE-7BD61481E946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A54F-038E-41EB-B285-5F85F027C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EE8A-024B-4CCF-B913-394714E1EF04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FA25-E84D-4C3B-82BC-C844EB4C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6D07-271D-4604-B565-E7287C5F8CCE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5F3B-8B96-4153-B9F0-B1A53FA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3000">
              <a:srgbClr val="054470"/>
            </a:gs>
            <a:gs pos="0">
              <a:srgbClr val="011629"/>
            </a:gs>
            <a:gs pos="8000">
              <a:srgbClr val="ECF7FE"/>
            </a:gs>
            <a:gs pos="21000">
              <a:srgbClr val="FFFFFF"/>
            </a:gs>
            <a:gs pos="13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p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EE6-FB72-435B-A9C1-B26A4F1A2415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25A8-693A-48A9-92A6-D503EB571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2868-F956-47C0-8BE4-84C1E1ADFDD1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704A-6CCB-4845-9723-06386555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7167-19BB-4E1C-AF34-3F348BE97A99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D412-06E1-40F0-BA1B-B0F68E66D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11629"/>
            </a:gs>
            <a:gs pos="4000">
              <a:srgbClr val="054470"/>
            </a:gs>
            <a:gs pos="21000">
              <a:srgbClr val="FFFFFF"/>
            </a:gs>
            <a:gs pos="14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72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7848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848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9C8AF8-6194-4486-BE70-7EBBC651F622}" type="datetimeFigureOut">
              <a:rPr lang="en-US"/>
              <a:pPr>
                <a:defRPr/>
              </a:pPr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5A4E2B-E82A-4042-B512-750504C4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788" r:id="rId4"/>
    <p:sldLayoutId id="2147483790" r:id="rId5"/>
    <p:sldLayoutId id="2147483774" r:id="rId6"/>
    <p:sldLayoutId id="2147483775" r:id="rId7"/>
    <p:sldLayoutId id="2147483776" r:id="rId8"/>
    <p:sldLayoutId id="2147483777" r:id="rId9"/>
    <p:sldLayoutId id="2147483791" r:id="rId10"/>
    <p:sldLayoutId id="2147483778" r:id="rId11"/>
    <p:sldLayoutId id="2147483786" r:id="rId12"/>
    <p:sldLayoutId id="2147483779" r:id="rId13"/>
    <p:sldLayoutId id="2147483780" r:id="rId14"/>
    <p:sldLayoutId id="2147483781" r:id="rId15"/>
    <p:sldLayoutId id="2147483782" r:id="rId16"/>
    <p:sldLayoutId id="2147483789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apps/pubs/?id=6452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roels.arvin.dk/db/rdbms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mimer.se/validator/" TargetMode="External"/><Relationship Id="rId4" Type="http://schemas.openxmlformats.org/officeDocument/2006/relationships/hyperlink" Target="http://format-sql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1"/>
            <a:ext cx="8534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COP 5725</a:t>
            </a:r>
            <a:endParaRPr lang="en-US" b="1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467600" cy="1981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School of Computer and Information Sciences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Francisco R. Ortega, Ph.D.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Lecture #5 – SQL (Ch.5) part I</a:t>
            </a:r>
          </a:p>
          <a:p>
            <a:r>
              <a:rPr lang="en-US" sz="2800" b="1" smtClean="0">
                <a:solidFill>
                  <a:schemeClr val="tx1"/>
                </a:solidFill>
              </a:rPr>
              <a:t>SQL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95400"/>
            <a:ext cx="1981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524000"/>
            <a:ext cx="1600200" cy="12001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066800" y="6400800"/>
            <a:ext cx="746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 descr="NSF-C-AKE_1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53284"/>
            <a:ext cx="9144000" cy="1088571"/>
          </a:xfrm>
          <a:prstGeom prst="rect">
            <a:avLst/>
          </a:prstGeom>
        </p:spPr>
      </p:pic>
      <p:pic>
        <p:nvPicPr>
          <p:cNvPr id="9" name="Picture 8" descr="tfly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76800"/>
            <a:ext cx="1426464" cy="765048"/>
          </a:xfrm>
          <a:prstGeom prst="rect">
            <a:avLst/>
          </a:prstGeom>
        </p:spPr>
      </p:pic>
      <p:pic>
        <p:nvPicPr>
          <p:cNvPr id="10" name="Picture 9" descr="Alta_logo_color_transparent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00600"/>
            <a:ext cx="812616" cy="864211"/>
          </a:xfrm>
          <a:prstGeom prst="rect">
            <a:avLst/>
          </a:prstGeom>
        </p:spPr>
      </p:pic>
      <p:pic>
        <p:nvPicPr>
          <p:cNvPr id="11" name="Picture 10" descr="DSP_Logo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76800"/>
            <a:ext cx="1531658" cy="91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59"/>
    </mc:Choice>
    <mc:Fallback xmlns="">
      <p:transition xmlns:p14="http://schemas.microsoft.com/office/powerpoint/2010/main" spd="slow" advTm="303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463"/>
            <a:ext cx="8229600" cy="617537"/>
          </a:xfrm>
        </p:spPr>
        <p:txBody>
          <a:bodyPr/>
          <a:lstStyle/>
          <a:p>
            <a:pPr eaLnBrk="1" hangingPunct="1"/>
            <a:r>
              <a:rPr dirty="0">
                <a:latin typeface="Times New Roman" charset="0"/>
                <a:ea typeface="ＭＳ Ｐゴシック" charset="0"/>
                <a:cs typeface="ＭＳ Ｐゴシック" charset="0"/>
              </a:rPr>
              <a:t>First SQL Example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4741862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bname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amt &gt; 1000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2776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u="none" dirty="0"/>
              <a:t>Similar to…         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5073650" y="3681413"/>
            <a:ext cx="2506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u="none"/>
              <a:t>But not quite….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400" y="3686175"/>
            <a:ext cx="464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u="none">
                <a:latin typeface="Symbol" charset="0"/>
              </a:rPr>
              <a:t>p </a:t>
            </a:r>
            <a:r>
              <a:rPr lang="en-US" u="none" baseline="-25000">
                <a:latin typeface="Helvetica" charset="0"/>
              </a:rPr>
              <a:t>bname</a:t>
            </a:r>
            <a:r>
              <a:rPr lang="en-US" u="none">
                <a:latin typeface="Helvetica" charset="0"/>
              </a:rPr>
              <a:t> (</a:t>
            </a:r>
            <a:r>
              <a:rPr lang="en-US" u="none">
                <a:latin typeface="Symbol" charset="0"/>
              </a:rPr>
              <a:t>s</a:t>
            </a:r>
            <a:r>
              <a:rPr lang="en-US" u="none">
                <a:latin typeface="Helvetica" charset="0"/>
              </a:rPr>
              <a:t> </a:t>
            </a:r>
            <a:r>
              <a:rPr lang="en-US" u="none" baseline="-25000">
                <a:latin typeface="Helvetica" charset="0"/>
              </a:rPr>
              <a:t>amt&gt;1000</a:t>
            </a:r>
            <a:r>
              <a:rPr lang="en-US" u="none">
                <a:latin typeface="Helvetica" charset="0"/>
              </a:rPr>
              <a:t> (</a:t>
            </a:r>
            <a:r>
              <a:rPr lang="en-US" sz="2400" u="none">
                <a:latin typeface="Helvetica" charset="0"/>
              </a:rPr>
              <a:t>account</a:t>
            </a:r>
            <a:r>
              <a:rPr lang="en-US" u="none">
                <a:latin typeface="Helvetica" charset="0"/>
              </a:rPr>
              <a:t>))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54100" y="4343400"/>
          <a:ext cx="1905000" cy="158433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5000"/>
              </a:tblGrid>
              <a:tr h="39608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 marT="45642" marB="45642"/>
                </a:tc>
              </a:tr>
              <a:tr h="3960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 marT="45642" marB="45642"/>
                </a:tc>
              </a:tr>
              <a:tr h="3960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 marT="45642" marB="45642"/>
                </a:tc>
              </a:tr>
              <a:tr h="3960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Perry</a:t>
                      </a:r>
                      <a:endParaRPr lang="en-US" sz="2000" dirty="0"/>
                    </a:p>
                  </a:txBody>
                  <a:tcPr marT="45642" marB="45642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72100" y="4343400"/>
          <a:ext cx="1905000" cy="1981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08600" y="1244600"/>
          <a:ext cx="3581400" cy="2120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52600"/>
                <a:gridCol w="939800"/>
                <a:gridCol w="889000"/>
              </a:tblGrid>
              <a:tr h="42418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L-170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L-230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L-260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L-450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10438" y="4965700"/>
            <a:ext cx="18002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Duplicates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6502400" y="5227638"/>
            <a:ext cx="808038" cy="766762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1"/>
          </p:cNvCxnSpPr>
          <p:nvPr/>
        </p:nvCxnSpPr>
        <p:spPr>
          <a:xfrm flipH="1">
            <a:off x="6502400" y="5227638"/>
            <a:ext cx="808038" cy="55562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EA3294E-4519-D549-BB22-762728287509}" type="slidenum">
              <a:rPr lang="en-US" sz="1400" u="none"/>
              <a:pPr/>
              <a:t>10</a:t>
            </a:fld>
            <a:endParaRPr lang="en-US" sz="1400" u="none"/>
          </a:p>
        </p:txBody>
      </p:sp>
      <p:sp>
        <p:nvSpPr>
          <p:cNvPr id="1337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28600" y="914400"/>
            <a:ext cx="4813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u="none" dirty="0">
                <a:latin typeface="+mj-lt"/>
                <a:ea typeface="ＭＳ Ｐゴシック" pitchFamily="-112" charset="-128"/>
                <a:cs typeface="+mn-cs"/>
              </a:rPr>
              <a:t>Find the names of the branches that have account with more than $1000.</a:t>
            </a:r>
          </a:p>
        </p:txBody>
      </p:sp>
    </p:spTree>
    <p:extLst>
      <p:ext uri="{BB962C8B-B14F-4D97-AF65-F5344CB8AC3E}">
        <p14:creationId xmlns:p14="http://schemas.microsoft.com/office/powerpoint/2010/main" val="456786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nimBg="1"/>
      <p:bldP spid="304135" grpId="0"/>
      <p:bldP spid="304136" grpId="0"/>
      <p:bldP spid="10" grpId="0"/>
      <p:bldP spid="2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First SQL Example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325438" y="1612900"/>
            <a:ext cx="4741862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DISTINCT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bname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amt &gt; 1000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493713" y="3563938"/>
            <a:ext cx="4340225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u="none" dirty="0">
                <a:latin typeface="+mj-lt"/>
                <a:ea typeface="ＭＳ Ｐゴシック" pitchFamily="-112" charset="-128"/>
                <a:cs typeface="+mn-cs"/>
              </a:rPr>
              <a:t>Now we get the same result </a:t>
            </a:r>
            <a:br>
              <a:rPr lang="en-US" u="none" dirty="0">
                <a:latin typeface="+mj-lt"/>
                <a:ea typeface="ＭＳ Ｐゴシック" pitchFamily="-112" charset="-128"/>
                <a:cs typeface="+mn-cs"/>
              </a:rPr>
            </a:br>
            <a:r>
              <a:rPr lang="en-US" u="none" dirty="0">
                <a:latin typeface="+mj-lt"/>
                <a:ea typeface="ＭＳ Ｐゴシック" pitchFamily="-112" charset="-128"/>
                <a:cs typeface="+mn-cs"/>
              </a:rPr>
              <a:t>as the relational algebra       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54100" y="4610100"/>
          <a:ext cx="1905000" cy="158433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5000"/>
              </a:tblGrid>
              <a:tr h="39608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 marT="45642" marB="45642"/>
                </a:tc>
              </a:tr>
              <a:tr h="3960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 marT="45642" marB="4564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 marT="45642" marB="45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Perry</a:t>
                      </a:r>
                      <a:endParaRPr lang="en-US" sz="2000" dirty="0"/>
                    </a:p>
                  </a:txBody>
                  <a:tcPr marT="45642" marB="4564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08600" y="1244600"/>
          <a:ext cx="3581400" cy="2120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52600"/>
                <a:gridCol w="939800"/>
                <a:gridCol w="889000"/>
              </a:tblGrid>
              <a:tr h="42418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L-170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L-230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L-260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L-450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75038" y="4648200"/>
            <a:ext cx="5311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600" b="1" u="none" dirty="0">
                <a:solidFill>
                  <a:srgbClr val="C00000"/>
                </a:solidFill>
                <a:latin typeface="+mj-lt"/>
                <a:ea typeface="ＭＳ Ｐゴシック" pitchFamily="-112" charset="-128"/>
                <a:cs typeface="+mn-cs"/>
              </a:rPr>
              <a:t>Why preserve duplicates?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6013" y="5181600"/>
            <a:ext cx="4727575" cy="10763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3200" u="none"/>
              <a:t> Eliminating them is costly</a:t>
            </a:r>
          </a:p>
          <a:p>
            <a:pPr>
              <a:buFontTx/>
              <a:buChar char="•"/>
            </a:pPr>
            <a:r>
              <a:rPr lang="en-US" sz="3200" u="none"/>
              <a:t> Users often don</a:t>
            </a:r>
            <a:r>
              <a:rPr lang="ja-JP" altLang="en-US" sz="3200" u="none"/>
              <a:t>’</a:t>
            </a:r>
            <a:r>
              <a:rPr lang="en-US" sz="3200" u="none"/>
              <a:t>t care.</a:t>
            </a:r>
          </a:p>
        </p:txBody>
      </p:sp>
      <p:sp>
        <p:nvSpPr>
          <p:cNvPr id="1438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AC9F652-9D6D-AA40-BAF9-98F905975369}" type="slidenum">
              <a:rPr lang="en-US" sz="1400" u="none"/>
              <a:pPr/>
              <a:t>11</a:t>
            </a:fld>
            <a:endParaRPr lang="en-US" sz="1400" u="none"/>
          </a:p>
        </p:txBody>
      </p:sp>
      <p:sp>
        <p:nvSpPr>
          <p:cNvPr id="143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56013" y="5294313"/>
            <a:ext cx="5130800" cy="963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81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/>
      <p:bldP spid="13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Multi-Relation Queries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1938" y="1308100"/>
            <a:ext cx="5440362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cname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amt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customer, account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customer.acctno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account.acctno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AND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account.amt &gt; 1000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35675" y="1155700"/>
          <a:ext cx="2901950" cy="1697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36750"/>
                <a:gridCol w="965200"/>
              </a:tblGrid>
              <a:tr h="42426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cname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acctno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Georg Hegel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Friedrich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Engels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A-456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 </a:t>
                      </a:r>
                      <a:r>
                        <a:rPr lang="en-US" sz="2000" dirty="0" err="1" smtClean="0"/>
                        <a:t>Stirner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A-789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30900" y="3086100"/>
          <a:ext cx="3003550" cy="2120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4400"/>
                <a:gridCol w="1377950"/>
                <a:gridCol w="711200"/>
              </a:tblGrid>
              <a:tr h="42418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acctno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A-789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A-456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2875" y="4151313"/>
            <a:ext cx="585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u="none">
                <a:latin typeface="Symbol" charset="0"/>
              </a:rPr>
              <a:t>p</a:t>
            </a:r>
            <a:r>
              <a:rPr lang="en-US" u="none" baseline="-25000">
                <a:latin typeface="Helvetica" charset="0"/>
              </a:rPr>
              <a:t>cname, amt</a:t>
            </a:r>
            <a:r>
              <a:rPr lang="en-US" u="none">
                <a:latin typeface="Helvetica" charset="0"/>
              </a:rPr>
              <a:t>(</a:t>
            </a:r>
            <a:r>
              <a:rPr lang="en-US" sz="2400" u="none">
                <a:latin typeface="Symbol" charset="0"/>
              </a:rPr>
              <a:t>s</a:t>
            </a:r>
            <a:r>
              <a:rPr lang="en-US" sz="2400" u="none" baseline="-25000">
                <a:latin typeface="Helvetica" charset="0"/>
              </a:rPr>
              <a:t>amt&gt;1000 </a:t>
            </a:r>
            <a:r>
              <a:rPr lang="en-US" sz="2400" u="none">
                <a:latin typeface="Helvetica" charset="0"/>
              </a:rPr>
              <a:t>(customer⋈account</a:t>
            </a:r>
            <a:r>
              <a:rPr lang="en-US" u="none">
                <a:latin typeface="Helvetica" charset="0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100" y="3644900"/>
            <a:ext cx="13811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u="none" dirty="0">
                <a:latin typeface="+mn-lt"/>
                <a:ea typeface="ＭＳ Ｐゴシック" pitchFamily="-112" charset="-128"/>
                <a:cs typeface="+mn-cs"/>
              </a:rPr>
              <a:t>Same as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14475" y="4927600"/>
          <a:ext cx="3090863" cy="1697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30656"/>
                <a:gridCol w="1160207"/>
              </a:tblGrid>
              <a:tr h="42426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cname</a:t>
                      </a:r>
                      <a:endParaRPr lang="en-US" sz="2000" dirty="0"/>
                    </a:p>
                  </a:txBody>
                  <a:tcPr marL="91452" marR="9145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amt</a:t>
                      </a:r>
                      <a:endParaRPr lang="en-US" sz="2000" dirty="0"/>
                    </a:p>
                  </a:txBody>
                  <a:tcPr marL="91452" marR="9145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Georg Hegel</a:t>
                      </a:r>
                      <a:endParaRPr lang="en-US" sz="2000" dirty="0"/>
                    </a:p>
                  </a:txBody>
                  <a:tcPr marL="91452" marR="9145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1800</a:t>
                      </a:r>
                      <a:endParaRPr lang="en-US" sz="2000" dirty="0"/>
                    </a:p>
                  </a:txBody>
                  <a:tcPr marL="91452" marR="9145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 </a:t>
                      </a:r>
                      <a:r>
                        <a:rPr lang="en-US" sz="2000" dirty="0" err="1" smtClean="0"/>
                        <a:t>Stirner</a:t>
                      </a:r>
                      <a:endParaRPr lang="en-US" sz="2000" dirty="0"/>
                    </a:p>
                  </a:txBody>
                  <a:tcPr marL="91452" marR="9145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2000</a:t>
                      </a:r>
                      <a:endParaRPr lang="en-US" sz="2000" dirty="0"/>
                    </a:p>
                  </a:txBody>
                  <a:tcPr marL="91452" marR="9145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Georg Hegel</a:t>
                      </a:r>
                      <a:endParaRPr lang="en-US" sz="2000" dirty="0"/>
                    </a:p>
                  </a:txBody>
                  <a:tcPr marL="91452" marR="9145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 marL="91452" marR="9145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5431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CE4BF3-66D5-F24D-A74E-0A25A7B0A988}" type="slidenum">
              <a:rPr lang="en-US" sz="1400" u="none"/>
              <a:pPr/>
              <a:t>12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32765809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31775" y="144463"/>
            <a:ext cx="868045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Basic SQL Query Grammar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5613" y="2895600"/>
            <a:ext cx="8229600" cy="3530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Clr>
                <a:schemeClr val="tx1"/>
              </a:buClr>
            </a:pPr>
            <a:r>
              <a:rPr lang="en-US" b="1">
                <a:solidFill>
                  <a:srgbClr val="9BBB5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Relation-List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: A list of relation names</a:t>
            </a:r>
          </a:p>
          <a:p>
            <a:pPr eaLnBrk="1" hangingPunct="1">
              <a:spcAft>
                <a:spcPts val="600"/>
              </a:spcAft>
              <a:buClr>
                <a:schemeClr val="tx1"/>
              </a:buClr>
            </a:pPr>
            <a:r>
              <a:rPr lang="en-US" b="1">
                <a:solidFill>
                  <a:srgbClr val="C0504D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Target-List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: A list of attributes from the tables referenced in relation-list</a:t>
            </a:r>
          </a:p>
          <a:p>
            <a:pPr eaLnBrk="1" hangingPunct="1">
              <a:spcAft>
                <a:spcPts val="600"/>
              </a:spcAft>
              <a:buClr>
                <a:schemeClr val="tx1"/>
              </a:buClr>
            </a:pPr>
            <a:r>
              <a:rPr lang="en-US" b="1">
                <a:solidFill>
                  <a:srgbClr val="4F81BD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Qualification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: Comparison of attributes or constants using operators 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=, ≠, &lt;, &gt;, ≤, and ≥.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AF27D0-37DA-C648-8D87-9B0DED9D78B9}" type="slidenum">
              <a:rPr lang="en-US" sz="1400" u="none"/>
              <a:pPr/>
              <a:t>13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85888" y="1409700"/>
            <a:ext cx="6367462" cy="1200150"/>
          </a:xfrm>
          <a:prstGeom prst="rect">
            <a:avLst/>
          </a:prstGeom>
          <a:solidFill>
            <a:srgbClr val="FFFFFF"/>
          </a:solidFill>
          <a:ln w="19050">
            <a:solidFill>
              <a:srgbClr val="0D0D0D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[</a:t>
            </a:r>
            <a:r>
              <a:rPr lang="en-US" sz="2400" b="1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DISTINCT</a:t>
            </a: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|</a:t>
            </a:r>
            <a:r>
              <a:rPr lang="en-US" sz="2400" b="1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ALL</a:t>
            </a: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</a:t>
            </a:r>
            <a:r>
              <a:rPr lang="en-US" sz="2400" b="1" i="1" u="none" kern="0" dirty="0">
                <a:solidFill>
                  <a:srgbClr val="C0504D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target-list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</a:t>
            </a: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i="1" u="none" kern="0" dirty="0">
                <a:solidFill>
                  <a:srgbClr val="9BBB59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relation-list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2400" b="1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i="1" u="none" kern="0" dirty="0">
                <a:solidFill>
                  <a:srgbClr val="4F81BD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qualification</a:t>
            </a:r>
            <a:r>
              <a:rPr lang="en-US" sz="2400" u="none" kern="0" dirty="0">
                <a:solidFill>
                  <a:sysClr val="windowText" lastClr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</a:p>
        </p:txBody>
      </p:sp>
      <p:sp>
        <p:nvSpPr>
          <p:cNvPr id="163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1814268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Formal Semantics of SQL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1148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To express SQL, must extend to a bag algebra: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3200">
                <a:latin typeface="Times New Roman" charset="0"/>
                <a:ea typeface="ＭＳ Ｐゴシック" charset="0"/>
              </a:rPr>
              <a:t>A bag is like a set, but can have duplicates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3200">
                <a:latin typeface="Times New Roman" charset="0"/>
                <a:ea typeface="ＭＳ Ｐゴシック" charset="0"/>
              </a:rPr>
              <a:t>Example: {4, 5, 4, 6}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7413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6F79FF3-0460-284B-9D9E-0951F74EF66D}" type="slidenum">
              <a:rPr lang="en-US" sz="1400" u="none"/>
              <a:pPr/>
              <a:t>14</a:t>
            </a:fld>
            <a:endParaRPr lang="en-US" sz="1400" u="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67025" y="3289300"/>
          <a:ext cx="3003550" cy="2120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4400"/>
                <a:gridCol w="1377950"/>
                <a:gridCol w="711200"/>
              </a:tblGrid>
              <a:tr h="42418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acctno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A-789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A-456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70200" y="3703638"/>
            <a:ext cx="3009900" cy="438150"/>
          </a:xfrm>
          <a:prstGeom prst="rect">
            <a:avLst/>
          </a:prstGeom>
          <a:solidFill>
            <a:srgbClr val="C00000">
              <a:alpha val="20000"/>
            </a:srgbClr>
          </a:solidFill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0200" y="4554538"/>
            <a:ext cx="3009900" cy="438150"/>
          </a:xfrm>
          <a:prstGeom prst="rect">
            <a:avLst/>
          </a:prstGeom>
          <a:solidFill>
            <a:srgbClr val="C00000">
              <a:alpha val="20000"/>
            </a:srgbClr>
          </a:solidFill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75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Formal Semantics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SQL query is defined in terms of the following evaluation strategy:</a:t>
            </a:r>
          </a:p>
          <a:p>
            <a:pPr marL="971550" lvl="1" indent="-514350" eaLnBrk="1" hangingPunct="1">
              <a:lnSpc>
                <a:spcPct val="90000"/>
              </a:lnSpc>
              <a:spcAft>
                <a:spcPts val="600"/>
              </a:spcAft>
              <a:buFont typeface="Times New Roman" charset="0"/>
              <a:buAutoNum type="arabicPeriod"/>
            </a:pPr>
            <a:r>
              <a:rPr lang="en-US" b="1">
                <a:latin typeface="Times New Roman" charset="0"/>
                <a:ea typeface="ＭＳ Ｐゴシック" charset="0"/>
                <a:cs typeface="Courier New" charset="0"/>
              </a:rPr>
              <a:t>Execute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FROM</a:t>
            </a:r>
            <a:r>
              <a:rPr lang="en-US" b="1">
                <a:latin typeface="Times New Roman" charset="0"/>
                <a:ea typeface="ＭＳ Ｐゴシック" charset="0"/>
              </a:rPr>
              <a:t> clause</a:t>
            </a:r>
            <a:r>
              <a:rPr lang="en-US">
                <a:latin typeface="Times New Roman" charset="0"/>
                <a:ea typeface="ＭＳ Ｐゴシック" charset="0"/>
              </a:rPr>
              <a:t/>
            </a:r>
            <a:br>
              <a:rPr lang="en-US">
                <a:latin typeface="Times New Roman" charset="0"/>
                <a:ea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</a:rPr>
              <a:t>Compute cross-product of all tables</a:t>
            </a:r>
          </a:p>
          <a:p>
            <a:pPr marL="971550" lvl="1" indent="-514350" eaLnBrk="1" hangingPunct="1">
              <a:lnSpc>
                <a:spcPct val="90000"/>
              </a:lnSpc>
              <a:spcAft>
                <a:spcPts val="600"/>
              </a:spcAft>
              <a:buFont typeface="Times New Roman" charset="0"/>
              <a:buAutoNum type="arabicPeriod"/>
            </a:pPr>
            <a:r>
              <a:rPr lang="en-US" b="1">
                <a:latin typeface="Times New Roman" charset="0"/>
                <a:ea typeface="ＭＳ Ｐゴシック" charset="0"/>
              </a:rPr>
              <a:t>Execute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WHERE</a:t>
            </a:r>
            <a:r>
              <a:rPr lang="en-US" b="1">
                <a:latin typeface="Times New Roman" charset="0"/>
                <a:ea typeface="ＭＳ Ｐゴシック" charset="0"/>
              </a:rPr>
              <a:t> clause</a:t>
            </a:r>
            <a:r>
              <a:rPr lang="en-US">
                <a:latin typeface="Times New Roman" charset="0"/>
                <a:ea typeface="ＭＳ Ｐゴシック" charset="0"/>
              </a:rPr>
              <a:t/>
            </a:r>
            <a:br>
              <a:rPr lang="en-US">
                <a:latin typeface="Times New Roman" charset="0"/>
                <a:ea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</a:rPr>
              <a:t>Check conditions, discard tuples</a:t>
            </a:r>
          </a:p>
          <a:p>
            <a:pPr marL="971550" lvl="1" indent="-514350" eaLnBrk="1" hangingPunct="1">
              <a:lnSpc>
                <a:spcPct val="90000"/>
              </a:lnSpc>
              <a:buFont typeface="Times New Roman" charset="0"/>
              <a:buAutoNum type="arabicPeriod"/>
            </a:pPr>
            <a:r>
              <a:rPr lang="en-US" b="1">
                <a:latin typeface="Times New Roman" charset="0"/>
                <a:ea typeface="ＭＳ Ｐゴシック" charset="0"/>
              </a:rPr>
              <a:t>Execute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SELECT</a:t>
            </a:r>
            <a:r>
              <a:rPr lang="en-US" b="1">
                <a:latin typeface="Times New Roman" charset="0"/>
                <a:ea typeface="ＭＳ Ｐゴシック" charset="0"/>
              </a:rPr>
              <a:t> clause</a:t>
            </a:r>
            <a:br>
              <a:rPr lang="en-US" b="1">
                <a:latin typeface="Times New Roman" charset="0"/>
                <a:ea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</a:rPr>
              <a:t>Delete unwanted columns.</a:t>
            </a:r>
          </a:p>
          <a:p>
            <a:pPr eaLnBrk="1" hangingPunct="1"/>
            <a:r>
              <a:rPr lang="en-US" i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Probably the worst way to compute!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CB0B64C-75B9-F642-BE4A-0DD34D047D7C}" type="slidenum">
              <a:rPr lang="en-US" sz="1400" u="none"/>
              <a:pPr/>
              <a:t>15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4211682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SELECT</a:t>
            </a:r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 Clause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*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to get all attributes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2400"/>
              </a:spcAft>
            </a:pPr>
            <a:endParaRPr lang="en-US">
              <a:latin typeface="Times New Roman" charset="0"/>
              <a:ea typeface="ＭＳ Ｐゴシック" charset="0"/>
              <a:cs typeface="Courier New" charset="0"/>
            </a:endParaRPr>
          </a:p>
          <a:p>
            <a:pPr eaLnBrk="1" hangingPunct="1">
              <a:spcAft>
                <a:spcPts val="2400"/>
              </a:spcAft>
            </a:pP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Use </a:t>
            </a:r>
            <a:r>
              <a:rPr lang="en-US" sz="28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DISTINCT</a:t>
            </a: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 to eliminate dupes</a:t>
            </a:r>
            <a:br>
              <a:rPr lang="en-US">
                <a:latin typeface="Times New Roman" charset="0"/>
                <a:ea typeface="ＭＳ Ｐゴシック" charset="0"/>
                <a:cs typeface="Courier New" charset="0"/>
              </a:rPr>
            </a:br>
            <a:r>
              <a:rPr lang="en-US" sz="2000">
                <a:latin typeface="Times New Roman" charset="0"/>
                <a:ea typeface="ＭＳ Ｐゴシック" charset="0"/>
                <a:cs typeface="Courier New" charset="0"/>
              </a:rPr>
              <a:t/>
            </a:r>
            <a:br>
              <a:rPr lang="en-US" sz="2000">
                <a:latin typeface="Times New Roman" charset="0"/>
                <a:ea typeface="ＭＳ Ｐゴシック" charset="0"/>
                <a:cs typeface="Courier New" charset="0"/>
              </a:rPr>
            </a:br>
            <a:endParaRPr lang="en-US" sz="1200">
              <a:latin typeface="Courier New" charset="0"/>
              <a:ea typeface="ＭＳ Ｐゴシック" charset="0"/>
              <a:cs typeface="Courier New" charset="0"/>
            </a:endParaRPr>
          </a:p>
          <a:p>
            <a:pPr eaLnBrk="1" hangingPunct="1">
              <a:spcAft>
                <a:spcPts val="2400"/>
              </a:spcAft>
            </a:pP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Target list can include expressions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1838" y="2079625"/>
            <a:ext cx="7361237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account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1838" y="4191000"/>
            <a:ext cx="7361237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DISTINCT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bname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account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1838" y="5562600"/>
            <a:ext cx="7361237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bname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2600" b="1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amt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*1.05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</a:t>
            </a:r>
          </a:p>
        </p:txBody>
      </p:sp>
      <p:sp>
        <p:nvSpPr>
          <p:cNvPr id="1946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2FE0226-7595-AA4F-AC57-CF614A02A909}" type="slidenum">
              <a:rPr lang="en-US" sz="1400" u="none"/>
              <a:pPr/>
              <a:t>16</a:t>
            </a:fld>
            <a:endParaRPr lang="en-US" sz="1400" u="none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31838" y="2809875"/>
            <a:ext cx="7361237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account.*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account</a:t>
            </a:r>
          </a:p>
        </p:txBody>
      </p:sp>
      <p:sp>
        <p:nvSpPr>
          <p:cNvPr id="1946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6136186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FROM</a:t>
            </a:r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 Clause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>
              <a:spcAft>
                <a:spcPts val="3000"/>
              </a:spcAft>
              <a:defRPr/>
            </a:pPr>
            <a:r>
              <a:rPr lang="en-US" dirty="0" smtClean="0"/>
              <a:t>Binds tuples to variable names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Define what kind of join to use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1838" y="2122488"/>
            <a:ext cx="8001000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customer, account</a:t>
            </a:r>
            <a:b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customer.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acctno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b="1" u="none" dirty="0" err="1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account.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acctno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1838" y="3898900"/>
            <a:ext cx="8001000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customer.*, account.amt</a:t>
            </a:r>
            <a:b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customer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LEFT OUTER JOIN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account</a:t>
            </a:r>
            <a:b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customer.acctno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account.acctno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2048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4FEF262-0221-2F4D-B77A-7CFDF923C1FE}" type="slidenum">
              <a:rPr lang="en-US" sz="1400" u="none"/>
              <a:pPr/>
              <a:t>17</a:t>
            </a:fld>
            <a:endParaRPr lang="en-US" sz="1400" u="none"/>
          </a:p>
        </p:txBody>
      </p:sp>
      <p:sp>
        <p:nvSpPr>
          <p:cNvPr id="204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5452962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WHERE</a:t>
            </a:r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 Clause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Complex expressions using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AND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OR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and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NOT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endParaRPr lang="en-US" sz="1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endParaRPr lang="en-US" sz="1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endParaRPr lang="en-US" sz="1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endParaRPr lang="en-US" sz="1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sz="1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Special operators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BETWEEN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IN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743200"/>
            <a:ext cx="7361237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 dirty="0">
                <a:latin typeface="DejaVu Sans Mono" charset="0"/>
                <a:cs typeface="DejaVu Sans Mono" charset="0"/>
              </a:rPr>
              <a:t>SELECT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* </a:t>
            </a:r>
            <a:r>
              <a:rPr lang="en-US" sz="2600" b="1" u="none" dirty="0">
                <a:latin typeface="DejaVu Sans Mono" charset="0"/>
                <a:cs typeface="DejaVu Sans Mono" charset="0"/>
              </a:rPr>
              <a:t>FROM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account</a:t>
            </a:r>
          </a:p>
          <a:p>
            <a:r>
              <a:rPr lang="en-US" sz="2600" b="1" u="none" dirty="0">
                <a:latin typeface="DejaVu Sans Mono" charset="0"/>
                <a:cs typeface="DejaVu Sans Mono" charset="0"/>
              </a:rPr>
              <a:t> WHERE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</a:t>
            </a:r>
            <a:r>
              <a:rPr lang="en-US" sz="2600" u="none" dirty="0" err="1">
                <a:latin typeface="DejaVu Sans Mono" charset="0"/>
                <a:cs typeface="DejaVu Sans Mono" charset="0"/>
              </a:rPr>
              <a:t>amt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&gt; 1000</a:t>
            </a:r>
          </a:p>
          <a:p>
            <a:r>
              <a:rPr lang="en-US" sz="2600" b="1" u="none" dirty="0">
                <a:latin typeface="DejaVu Sans Mono" charset="0"/>
                <a:cs typeface="DejaVu Sans Mono" charset="0"/>
              </a:rPr>
              <a:t>   </a:t>
            </a:r>
            <a:r>
              <a:rPr lang="en-US" sz="2600" b="1" u="none" dirty="0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AND</a:t>
            </a:r>
            <a:r>
              <a:rPr lang="en-US" sz="2600" b="1" u="none" dirty="0">
                <a:latin typeface="DejaVu Sans Mono" charset="0"/>
                <a:cs typeface="DejaVu Sans Mono" charset="0"/>
              </a:rPr>
              <a:t> 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(</a:t>
            </a:r>
            <a:r>
              <a:rPr lang="en-US" sz="2600" u="none" dirty="0" err="1">
                <a:latin typeface="DejaVu Sans Mono" charset="0"/>
                <a:cs typeface="DejaVu Sans Mono" charset="0"/>
              </a:rPr>
              <a:t>bname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= </a:t>
            </a:r>
            <a:r>
              <a:rPr lang="ja-JP" altLang="en-US" sz="2600" u="none" dirty="0">
                <a:latin typeface="DejaVu Sans Mono" charset="0"/>
                <a:cs typeface="DejaVu Sans Mono" charset="0"/>
              </a:rPr>
              <a:t>“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Downtown</a:t>
            </a:r>
            <a:r>
              <a:rPr lang="ja-JP" altLang="en-US" sz="2600" u="none" dirty="0">
                <a:latin typeface="DejaVu Sans Mono" charset="0"/>
                <a:cs typeface="DejaVu Sans Mono" charset="0"/>
              </a:rPr>
              <a:t>”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OR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/>
            </a:r>
            <a:br>
              <a:rPr lang="en-US" sz="2600" u="none" dirty="0">
                <a:latin typeface="DejaVu Sans Mono" charset="0"/>
                <a:cs typeface="DejaVu Sans Mono" charset="0"/>
              </a:rPr>
            </a:br>
            <a:r>
              <a:rPr lang="en-US" sz="2600" u="none" dirty="0">
                <a:latin typeface="DejaVu Sans Mono" charset="0"/>
                <a:cs typeface="DejaVu Sans Mono" charset="0"/>
              </a:rPr>
              <a:t>        </a:t>
            </a:r>
            <a:r>
              <a:rPr lang="en-US" sz="2600" b="1" u="none" dirty="0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NOT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</a:t>
            </a:r>
            <a:r>
              <a:rPr lang="en-US" sz="2600" u="none" dirty="0" err="1">
                <a:latin typeface="DejaVu Sans Mono" charset="0"/>
                <a:cs typeface="DejaVu Sans Mono" charset="0"/>
              </a:rPr>
              <a:t>bname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 = </a:t>
            </a:r>
            <a:r>
              <a:rPr lang="ja-JP" altLang="en-US" sz="2600" u="none" dirty="0">
                <a:latin typeface="DejaVu Sans Mono" charset="0"/>
                <a:cs typeface="DejaVu Sans Mono" charset="0"/>
              </a:rPr>
              <a:t>“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Perry</a:t>
            </a:r>
            <a:r>
              <a:rPr lang="ja-JP" altLang="en-US" sz="2600" u="none" dirty="0">
                <a:latin typeface="DejaVu Sans Mono" charset="0"/>
                <a:cs typeface="DejaVu Sans Mono" charset="0"/>
              </a:rPr>
              <a:t>”</a:t>
            </a:r>
            <a:r>
              <a:rPr lang="en-US" sz="2600" u="none" dirty="0">
                <a:latin typeface="DejaVu Sans Mono" charset="0"/>
                <a:cs typeface="DejaVu Sans Mono" charset="0"/>
              </a:rPr>
              <a:t>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1838" y="4832350"/>
            <a:ext cx="7483475" cy="12938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</a:t>
            </a:r>
            <a:r>
              <a:rPr lang="en-US" sz="2600" u="none">
                <a:latin typeface="DejaVu Sans Mono" charset="0"/>
                <a:cs typeface="DejaVu Sans Mono" charset="0"/>
              </a:rPr>
              <a:t> *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</a:t>
            </a:r>
            <a:r>
              <a:rPr lang="en-US" sz="2600" u="none">
                <a:latin typeface="DejaVu Sans Mono" charset="0"/>
                <a:cs typeface="DejaVu Sans Mono" charset="0"/>
              </a:rPr>
              <a:t> account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</a:t>
            </a:r>
            <a:r>
              <a:rPr lang="en-US" sz="2600" u="none">
                <a:latin typeface="DejaVu Sans Mono" charset="0"/>
                <a:cs typeface="DejaVu Sans Mono" charset="0"/>
              </a:rPr>
              <a:t> (amt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BETWEEN</a:t>
            </a:r>
            <a:r>
              <a:rPr lang="en-US" sz="2600" u="none">
                <a:latin typeface="DejaVu Sans Mono" charset="0"/>
                <a:cs typeface="DejaVu Sans Mono" charset="0"/>
              </a:rPr>
              <a:t> 100 </a:t>
            </a:r>
            <a:r>
              <a:rPr lang="en-US" sz="2600" b="1" u="none">
                <a:latin typeface="DejaVu Sans Mono" charset="0"/>
                <a:cs typeface="DejaVu Sans Mono" charset="0"/>
              </a:rPr>
              <a:t>AND</a:t>
            </a:r>
            <a:r>
              <a:rPr lang="en-US" sz="2600" u="none">
                <a:latin typeface="DejaVu Sans Mono" charset="0"/>
                <a:cs typeface="DejaVu Sans Mono" charset="0"/>
              </a:rPr>
              <a:t> 200)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 AND </a:t>
            </a:r>
            <a:r>
              <a:rPr lang="en-US" sz="2600" u="none">
                <a:latin typeface="DejaVu Sans Mono" charset="0"/>
                <a:cs typeface="DejaVu Sans Mono" charset="0"/>
              </a:rPr>
              <a:t>bname</a:t>
            </a:r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IN</a:t>
            </a:r>
            <a:r>
              <a:rPr lang="en-US" sz="2600" u="none">
                <a:latin typeface="DejaVu Sans Mono" charset="0"/>
                <a:cs typeface="DejaVu Sans Mono" charset="0"/>
              </a:rPr>
              <a:t> (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Leon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r>
              <a:rPr lang="en-US" sz="2600" u="none">
                <a:latin typeface="DejaVu Sans Mono" charset="0"/>
                <a:cs typeface="DejaVu Sans Mono" charset="0"/>
              </a:rPr>
              <a:t>,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Perry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r>
              <a:rPr lang="en-US" sz="2600" u="none">
                <a:latin typeface="DejaVu Sans Mono" charset="0"/>
                <a:cs typeface="DejaVu Sans Mono" charset="0"/>
              </a:rPr>
              <a:t>)</a:t>
            </a:r>
          </a:p>
        </p:txBody>
      </p:sp>
      <p:sp>
        <p:nvSpPr>
          <p:cNvPr id="21510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F8D103-DEFD-CF49-B560-9EE8C8E6FE66}" type="slidenum">
              <a:rPr lang="en-US" sz="1400" u="none"/>
              <a:pPr/>
              <a:t>18</a:t>
            </a:fld>
            <a:endParaRPr lang="en-US" sz="1400" u="none"/>
          </a:p>
        </p:txBody>
      </p:sp>
      <p:sp>
        <p:nvSpPr>
          <p:cNvPr id="215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43307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AS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keyword can also be used to rename tables and columns in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SELECT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queries.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Allows you to target a specific table instance when you reference the same table multiple times.</a:t>
            </a:r>
            <a:endParaRPr lang="en-US" sz="40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4220C3A-45B2-4343-B068-D09248C4757E}" type="slidenum">
              <a:rPr lang="en-US" sz="1400" u="none"/>
              <a:pPr/>
              <a:t>19</a:t>
            </a:fld>
            <a:endParaRPr lang="en-US" sz="1400" u="none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Renaming</a:t>
            </a:r>
          </a:p>
        </p:txBody>
      </p:sp>
    </p:spTree>
    <p:extLst>
      <p:ext uri="{BB962C8B-B14F-4D97-AF65-F5344CB8AC3E}">
        <p14:creationId xmlns:p14="http://schemas.microsoft.com/office/powerpoint/2010/main" val="4003346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6324600" cy="1020762"/>
          </a:xfrm>
        </p:spPr>
        <p:txBody>
          <a:bodyPr/>
          <a:lstStyle/>
          <a:p>
            <a:r>
              <a:rPr lang="en-US" dirty="0" smtClean="0"/>
              <a:t>Book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791200" cy="4754563"/>
          </a:xfrm>
        </p:spPr>
        <p:txBody>
          <a:bodyPr/>
          <a:lstStyle/>
          <a:p>
            <a:r>
              <a:rPr lang="en-US" dirty="0" smtClean="0"/>
              <a:t>Most of the material here has been obtained from the following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Resources (Web,…)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Dr. Rishe’s Semantic DB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Dr. </a:t>
            </a:r>
            <a:r>
              <a:rPr lang="en-US" sz="2800" dirty="0" err="1" smtClean="0"/>
              <a:t>Pavlo’s</a:t>
            </a:r>
            <a:r>
              <a:rPr lang="en-US" sz="2800" dirty="0" smtClean="0"/>
              <a:t> material (CMU)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Additional publications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NoSQL</a:t>
            </a:r>
            <a:r>
              <a:rPr lang="en-US" sz="2800" dirty="0" smtClean="0"/>
              <a:t>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Additional Resources will be announced. </a:t>
            </a:r>
          </a:p>
        </p:txBody>
      </p:sp>
      <p:pic>
        <p:nvPicPr>
          <p:cNvPr id="5" name="Picture 4" descr="Screenshot 2015-12-27 19.4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74" y="19220"/>
            <a:ext cx="2969034" cy="4117061"/>
          </a:xfrm>
          <a:prstGeom prst="rect">
            <a:avLst/>
          </a:prstGeom>
        </p:spPr>
      </p:pic>
      <p:pic>
        <p:nvPicPr>
          <p:cNvPr id="7" name="Picture 6" descr="Screenshot 2015-12-27 19.50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1726387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Renaming – Table Variables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customers with an account in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Downtown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branch with more than $100.</a:t>
            </a:r>
          </a:p>
        </p:txBody>
      </p:sp>
      <p:sp>
        <p:nvSpPr>
          <p:cNvPr id="23556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D438CB9-DF1F-B34F-AC92-A7FD077D5CC0}" type="slidenum">
              <a:rPr lang="en-US" sz="1400" u="none"/>
              <a:pPr/>
              <a:t>20</a:t>
            </a:fld>
            <a:endParaRPr lang="en-US" sz="1400" u="none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7970838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customer.cname, account.amt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FROM </a:t>
            </a:r>
            <a:r>
              <a:rPr lang="en-US" sz="2600" u="none">
                <a:latin typeface="DejaVu Sans Mono" charset="0"/>
                <a:cs typeface="DejaVu Sans Mono" charset="0"/>
              </a:rPr>
              <a:t>customer, account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customer.acctno = account.acctno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</a:t>
            </a:r>
            <a:r>
              <a:rPr lang="en-US" sz="2600" b="1" u="none">
                <a:latin typeface="DejaVu Sans Mono" charset="0"/>
                <a:cs typeface="DejaVu Sans Mono" charset="0"/>
              </a:rPr>
              <a:t>AND</a:t>
            </a:r>
            <a:r>
              <a:rPr lang="en-US" sz="2600" u="none">
                <a:latin typeface="DejaVu Sans Mono" charset="0"/>
                <a:cs typeface="DejaVu Sans Mono" charset="0"/>
              </a:rPr>
              <a:t> account.bname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Downtown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endParaRPr lang="en-US" sz="2600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 AND </a:t>
            </a:r>
            <a:r>
              <a:rPr lang="en-US" sz="2600" u="none">
                <a:latin typeface="DejaVu Sans Mono" charset="0"/>
                <a:cs typeface="DejaVu Sans Mono" charset="0"/>
              </a:rPr>
              <a:t>account.amt &gt; 1000</a:t>
            </a:r>
          </a:p>
        </p:txBody>
      </p:sp>
    </p:spTree>
    <p:extLst>
      <p:ext uri="{BB962C8B-B14F-4D97-AF65-F5344CB8AC3E}">
        <p14:creationId xmlns:p14="http://schemas.microsoft.com/office/powerpoint/2010/main" val="4161156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Renaming – Table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customers with an account in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Downtown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branch with more than $100.</a:t>
            </a:r>
          </a:p>
        </p:txBody>
      </p:sp>
      <p:sp>
        <p:nvSpPr>
          <p:cNvPr id="24580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2336CD-C85A-5442-993C-52C4C821FA4C}" type="slidenum">
              <a:rPr lang="en-US" sz="1400" u="none"/>
              <a:pPr/>
              <a:t>21</a:t>
            </a:fld>
            <a:endParaRPr lang="en-US" sz="1400" u="none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7970838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</a:t>
            </a:r>
            <a:r>
              <a:rPr lang="en-US" sz="2600" u="none">
                <a:latin typeface="DejaVu Sans Mono" charset="0"/>
                <a:cs typeface="DejaVu Sans Mono" charset="0"/>
              </a:rPr>
              <a:t>.cname, 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</a:t>
            </a:r>
            <a:r>
              <a:rPr lang="en-US" sz="2600" u="none">
                <a:latin typeface="DejaVu Sans Mono" charset="0"/>
                <a:cs typeface="DejaVu Sans Mono" charset="0"/>
              </a:rPr>
              <a:t>.amt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AS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camt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FROM </a:t>
            </a:r>
            <a:r>
              <a:rPr lang="en-US" sz="2600" u="none">
                <a:latin typeface="DejaVu Sans Mono" charset="0"/>
                <a:cs typeface="DejaVu Sans Mono" charset="0"/>
              </a:rPr>
              <a:t>customer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AS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</a:t>
            </a:r>
            <a:r>
              <a:rPr lang="en-US" sz="2600" u="none">
                <a:latin typeface="DejaVu Sans Mono" charset="0"/>
                <a:cs typeface="DejaVu Sans Mono" charset="0"/>
              </a:rPr>
              <a:t>, account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AS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</a:t>
            </a:r>
            <a:r>
              <a:rPr lang="en-US" sz="2600" u="none">
                <a:latin typeface="DejaVu Sans Mono" charset="0"/>
                <a:cs typeface="DejaVu Sans Mono" charset="0"/>
              </a:rPr>
              <a:t>.acctno = 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</a:t>
            </a:r>
            <a:r>
              <a:rPr lang="en-US" sz="2600" u="none">
                <a:latin typeface="DejaVu Sans Mono" charset="0"/>
                <a:cs typeface="DejaVu Sans Mono" charset="0"/>
              </a:rPr>
              <a:t>.acctno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</a:t>
            </a:r>
            <a:r>
              <a:rPr lang="en-US" sz="2600" b="1" u="none">
                <a:latin typeface="DejaVu Sans Mono" charset="0"/>
                <a:cs typeface="DejaVu Sans Mono" charset="0"/>
              </a:rPr>
              <a:t>AND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</a:t>
            </a:r>
            <a:r>
              <a:rPr lang="en-US" sz="2600" u="none">
                <a:latin typeface="DejaVu Sans Mono" charset="0"/>
                <a:cs typeface="DejaVu Sans Mono" charset="0"/>
              </a:rPr>
              <a:t>.bname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Downtown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endParaRPr lang="en-US" sz="2600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 AND </a:t>
            </a:r>
            <a:r>
              <a:rPr lang="en-US" sz="2600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</a:t>
            </a:r>
            <a:r>
              <a:rPr lang="en-US" sz="2600" u="none">
                <a:latin typeface="DejaVu Sans Mono" charset="0"/>
                <a:cs typeface="DejaVu Sans Mono" charset="0"/>
              </a:rPr>
              <a:t>.amt &gt; 1000</a:t>
            </a:r>
          </a:p>
        </p:txBody>
      </p:sp>
    </p:spTree>
    <p:extLst>
      <p:ext uri="{BB962C8B-B14F-4D97-AF65-F5344CB8AC3E}">
        <p14:creationId xmlns:p14="http://schemas.microsoft.com/office/powerpoint/2010/main" val="4115982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unique accounts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that are open at more than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one branch.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7373968-7B69-C14D-AED7-27AB701D0FEC}" type="slidenum">
              <a:rPr lang="en-US" sz="1400" u="none"/>
              <a:pPr/>
              <a:t>22</a:t>
            </a:fld>
            <a:endParaRPr lang="en-US" sz="1400" u="non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Renaming – Self-Join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683250" y="1612900"/>
          <a:ext cx="3003550" cy="2120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4400"/>
                <a:gridCol w="1377950"/>
                <a:gridCol w="711200"/>
              </a:tblGrid>
              <a:tr h="42418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acctno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A-789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A-456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1838" y="4038600"/>
            <a:ext cx="8001000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DISTINCT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a1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.acctno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account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a1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account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a2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a1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.acctno = 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a2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.acctno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a1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.bname != </a:t>
            </a:r>
            <a:r>
              <a:rPr lang="en-US" sz="2600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a2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.bname</a:t>
            </a:r>
          </a:p>
        </p:txBody>
      </p:sp>
    </p:spTree>
    <p:extLst>
      <p:ext uri="{BB962C8B-B14F-4D97-AF65-F5344CB8AC3E}">
        <p14:creationId xmlns:p14="http://schemas.microsoft.com/office/powerpoint/2010/main" val="618113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More SQL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INSERT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UPDATE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DELETE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TRUNCATE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1DBD7A-BECD-9E41-B310-ED5252782AA6}" type="slidenum">
              <a:rPr lang="en-US" sz="1400" u="none"/>
              <a:pPr/>
              <a:t>23</a:t>
            </a:fld>
            <a:endParaRPr lang="en-US" sz="1400" u="none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5735786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Provide target table, columns, and values for new tuples: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Short-hand version: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643F46-78AA-6B41-B45C-45E3649F7884}" type="slidenum">
              <a:rPr lang="en-US" sz="1400" u="none"/>
              <a:pPr/>
              <a:t>24</a:t>
            </a:fld>
            <a:endParaRPr lang="en-US" sz="1400" u="non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1838" y="2590800"/>
            <a:ext cx="8064500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INSERT INTO</a:t>
            </a:r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latin typeface="DejaVu Sans Mono" charset="0"/>
                <a:cs typeface="DejaVu Sans Mono" charset="0"/>
              </a:rPr>
              <a:t>account</a:t>
            </a:r>
            <a:endParaRPr lang="en-US" sz="2600" b="1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(</a:t>
            </a:r>
            <a:r>
              <a:rPr lang="en-US" sz="2600" u="none">
                <a:latin typeface="DejaVu Sans Mono" charset="0"/>
                <a:cs typeface="DejaVu Sans Mono" charset="0"/>
              </a:rPr>
              <a:t>acctno, bname, amt</a:t>
            </a:r>
            <a:r>
              <a:rPr lang="en-US" sz="2600" b="1" u="none">
                <a:latin typeface="DejaVu Sans Mono" charset="0"/>
                <a:cs typeface="DejaVu Sans Mono" charset="0"/>
              </a:rPr>
              <a:t>)</a:t>
            </a:r>
          </a:p>
          <a:p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VALUES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(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A-999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r>
              <a:rPr lang="en-US" sz="2600" b="1" u="none">
                <a:latin typeface="DejaVu Sans Mono" charset="0"/>
                <a:cs typeface="DejaVu Sans Mono" charset="0"/>
              </a:rPr>
              <a:t>,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Pittsburgh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r>
              <a:rPr lang="en-US" sz="2600" b="1" u="none">
                <a:latin typeface="DejaVu Sans Mono" charset="0"/>
                <a:cs typeface="DejaVu Sans Mono" charset="0"/>
              </a:rPr>
              <a:t>, </a:t>
            </a:r>
            <a:r>
              <a:rPr lang="en-US" sz="2600" u="none">
                <a:latin typeface="DejaVu Sans Mono" charset="0"/>
                <a:cs typeface="DejaVu Sans Mono" charset="0"/>
              </a:rPr>
              <a:t>1000</a:t>
            </a:r>
            <a:r>
              <a:rPr lang="en-US" sz="2600" b="1" u="none">
                <a:latin typeface="DejaVu Sans Mono" charset="0"/>
                <a:cs typeface="DejaVu Sans Mono" charset="0"/>
              </a:rPr>
              <a:t>); 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1838" y="5105400"/>
            <a:ext cx="8064500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INSERT INTO </a:t>
            </a:r>
            <a:r>
              <a:rPr lang="en-US" sz="2600" u="none">
                <a:latin typeface="DejaVu Sans Mono" charset="0"/>
                <a:cs typeface="DejaVu Sans Mono" charset="0"/>
              </a:rPr>
              <a:t>account</a:t>
            </a:r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VALUES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(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A-999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r>
              <a:rPr lang="en-US" sz="2600" b="1" u="none">
                <a:latin typeface="DejaVu Sans Mono" charset="0"/>
                <a:cs typeface="DejaVu Sans Mono" charset="0"/>
              </a:rPr>
              <a:t>,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Pittsburgh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r>
              <a:rPr lang="en-US" sz="2600" b="1" u="none">
                <a:latin typeface="DejaVu Sans Mono" charset="0"/>
                <a:cs typeface="DejaVu Sans Mono" charset="0"/>
              </a:rPr>
              <a:t>,</a:t>
            </a:r>
            <a:r>
              <a:rPr lang="en-US" sz="2600" u="none">
                <a:latin typeface="DejaVu Sans Mono" charset="0"/>
                <a:cs typeface="DejaVu Sans Mono" charset="0"/>
              </a:rPr>
              <a:t> 1000</a:t>
            </a:r>
            <a:r>
              <a:rPr lang="en-US" sz="2600" b="1" u="none">
                <a:latin typeface="DejaVu Sans Mono" charset="0"/>
                <a:cs typeface="DejaVu Sans Mono" charset="0"/>
              </a:rPr>
              <a:t>); 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2765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4619027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UPDATE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must list what columns to update and their new values (separated by commas).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Can only update one table at a time.</a:t>
            </a:r>
          </a:p>
          <a:p>
            <a:pPr eaLnBrk="1" hangingPunct="1"/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WHERE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clause allows query to target multiple tuples at a time.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UPDATE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7303262-FFD7-CD4B-A766-2B1803354046}" type="slidenum">
              <a:rPr lang="en-US" sz="1400" u="none"/>
              <a:pPr/>
              <a:t>25</a:t>
            </a:fld>
            <a:endParaRPr lang="en-US" sz="1400" u="none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1838" y="4327525"/>
            <a:ext cx="8064500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UPDATE </a:t>
            </a:r>
            <a:r>
              <a:rPr lang="en-US" sz="2600" u="none">
                <a:latin typeface="DejaVu Sans Mono" charset="0"/>
                <a:cs typeface="DejaVu Sans Mono" charset="0"/>
              </a:rPr>
              <a:t>account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 SET</a:t>
            </a:r>
            <a:r>
              <a:rPr lang="en-US" sz="2600" u="none">
                <a:latin typeface="DejaVu Sans Mono" charset="0"/>
                <a:cs typeface="DejaVu Sans Mono" charset="0"/>
              </a:rPr>
              <a:t> bname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Compton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r>
              <a:rPr lang="en-US" sz="2600" u="none">
                <a:latin typeface="DejaVu Sans Mono" charset="0"/>
                <a:cs typeface="DejaVu Sans Mono" charset="0"/>
              </a:rPr>
              <a:t>,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    amt = amt + 100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</a:t>
            </a:r>
            <a:r>
              <a:rPr lang="en-US" sz="2600" u="none">
                <a:latin typeface="DejaVu Sans Mono" charset="0"/>
                <a:cs typeface="DejaVu Sans Mono" charset="0"/>
              </a:rPr>
              <a:t> acctno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A-999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endParaRPr lang="en-US" sz="2600" u="none">
              <a:latin typeface="DejaVu Sans Mono" charset="0"/>
              <a:cs typeface="DejaVu Sans Mono" charset="0"/>
            </a:endParaRP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</a:t>
            </a:r>
            <a:r>
              <a:rPr lang="en-US" sz="2600" b="1" u="none">
                <a:latin typeface="DejaVu Sans Mono" charset="0"/>
                <a:cs typeface="DejaVu Sans Mono" charset="0"/>
              </a:rPr>
              <a:t>AND</a:t>
            </a:r>
            <a:r>
              <a:rPr lang="en-US" sz="2600" u="none">
                <a:latin typeface="DejaVu Sans Mono" charset="0"/>
                <a:cs typeface="DejaVu Sans Mono" charset="0"/>
              </a:rPr>
              <a:t> bname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Pittsburgh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87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Similar to single-table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SELECT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statements.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WHERE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clause specifies which tuples will deleted from the target table.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delete may cascade to children tables.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1838" y="3886200"/>
            <a:ext cx="8064500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DELETE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amt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</a:p>
        </p:txBody>
      </p:sp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DELETE</a:t>
            </a:r>
          </a:p>
        </p:txBody>
      </p:sp>
      <p:sp>
        <p:nvSpPr>
          <p:cNvPr id="297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3FB1EF8-AB9F-8D46-9C22-CF9D69F32F27}" type="slidenum">
              <a:rPr lang="en-US" sz="1400" u="none"/>
              <a:pPr/>
              <a:t>26</a:t>
            </a:fld>
            <a:endParaRPr lang="en-US" sz="1400" u="none"/>
          </a:p>
        </p:txBody>
      </p:sp>
      <p:sp>
        <p:nvSpPr>
          <p:cNvPr id="2970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504108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Remove </a:t>
            </a:r>
            <a:r>
              <a:rPr lang="en-US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all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tuples from a table.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This is usually faster than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DELETE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unless it needs to check foreign key constraints.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1838" y="3317875"/>
            <a:ext cx="8064500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TRUNCATE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account</a:t>
            </a:r>
          </a:p>
        </p:txBody>
      </p:sp>
      <p:sp>
        <p:nvSpPr>
          <p:cNvPr id="30724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TRUNCATE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19A0BA-F44A-2343-9939-E125C245BC58}" type="slidenum">
              <a:rPr lang="en-US" sz="1400" u="none"/>
              <a:pPr/>
              <a:t>27</a:t>
            </a:fld>
            <a:endParaRPr lang="en-US" sz="1400" u="none"/>
          </a:p>
        </p:txBody>
      </p:sp>
      <p:sp>
        <p:nvSpPr>
          <p:cNvPr id="307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41771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FDFF5B5-F764-224A-A61B-5DFFA5C06BFF}" type="slidenum">
              <a:rPr lang="en-US" sz="1400" u="none"/>
              <a:pPr/>
              <a:t>28</a:t>
            </a:fld>
            <a:endParaRPr lang="en-US" sz="1400" u="none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Outline</a:t>
            </a:r>
            <a:endParaRPr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SELECT/INSERT/UPDATE/DELETE</a:t>
            </a:r>
          </a:p>
          <a:p>
            <a:pPr>
              <a:defRPr/>
            </a:pPr>
            <a:r>
              <a:rPr lang="en-US" dirty="0"/>
              <a:t>Table Definition (DDL)</a:t>
            </a:r>
          </a:p>
          <a:p>
            <a:pPr>
              <a:defRPr/>
            </a:pPr>
            <a:r>
              <a:rPr lang="en-US" dirty="0" smtClean="0"/>
              <a:t>NULLs</a:t>
            </a:r>
          </a:p>
          <a:p>
            <a:pPr>
              <a:defRPr/>
            </a:pPr>
            <a:r>
              <a:rPr lang="en-US" dirty="0" smtClean="0"/>
              <a:t>String/Date/Time/Set/Bag Operations</a:t>
            </a:r>
          </a:p>
          <a:p>
            <a:pPr>
              <a:defRPr/>
            </a:pPr>
            <a:r>
              <a:rPr lang="en-US" dirty="0" smtClean="0"/>
              <a:t>Output Redirection/Control</a:t>
            </a:r>
          </a:p>
          <a:p>
            <a:pPr>
              <a:defRPr/>
            </a:pPr>
            <a:r>
              <a:rPr lang="en-US" dirty="0" smtClean="0"/>
              <a:t>Aggregates/Group By</a:t>
            </a:r>
          </a:p>
        </p:txBody>
      </p:sp>
      <p:sp>
        <p:nvSpPr>
          <p:cNvPr id="317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082170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Example Database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B335AA5-AC6E-0244-8C3D-3F09D746BC34}" type="slidenum">
              <a:rPr lang="en-US" sz="1400" u="none"/>
              <a:pPr/>
              <a:t>29</a:t>
            </a:fld>
            <a:endParaRPr lang="en-US" sz="1400" u="none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04975" y="1371600"/>
            <a:ext cx="2051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u="none" dirty="0">
                <a:latin typeface="+mj-lt"/>
                <a:ea typeface="ＭＳ Ｐゴシック" pitchFamily="-112" charset="-128"/>
                <a:cs typeface="+mn-cs"/>
              </a:rPr>
              <a:t>STUDENT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67375" y="1371600"/>
            <a:ext cx="2347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u="none" dirty="0">
                <a:latin typeface="+mj-lt"/>
                <a:ea typeface="ＭＳ Ｐゴシック" pitchFamily="-112" charset="-128"/>
                <a:cs typeface="+mn-cs"/>
              </a:rPr>
              <a:t>ENROLLED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9900" y="2057400"/>
          <a:ext cx="4521201" cy="119697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3901"/>
                <a:gridCol w="1092199"/>
                <a:gridCol w="1524000"/>
                <a:gridCol w="622301"/>
                <a:gridCol w="558800"/>
              </a:tblGrid>
              <a:tr h="36603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gpa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67" marB="4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Trump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trump@cs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4.0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Bieber</a:t>
                      </a:r>
                      <a:r>
                        <a:rPr lang="en-US" sz="1800" dirty="0" smtClean="0"/>
                        <a:t>	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jbieber@cs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53677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Tupac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+mn-lt"/>
                          <a:ea typeface="Times New Roman"/>
                          <a:cs typeface="Times New Roman"/>
                        </a:rPr>
                        <a:t>shakur@cs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26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3.5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22888" y="2057400"/>
          <a:ext cx="3035300" cy="146367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4700"/>
                <a:gridCol w="1358901"/>
                <a:gridCol w="901699"/>
              </a:tblGrid>
              <a:tr h="3657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53831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Reggae203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53688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Massage105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15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General Overview - Rel.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Formal query languages</a:t>
            </a:r>
          </a:p>
          <a:p>
            <a:pPr lvl="1">
              <a:defRPr/>
            </a:pPr>
            <a:r>
              <a:rPr lang="en-US" dirty="0" err="1" smtClean="0"/>
              <a:t>rel</a:t>
            </a:r>
            <a:r>
              <a:rPr lang="en-US" dirty="0" smtClean="0"/>
              <a:t> algebra and calculi</a:t>
            </a:r>
          </a:p>
          <a:p>
            <a:pPr>
              <a:defRPr/>
            </a:pPr>
            <a:r>
              <a:rPr lang="en-US" dirty="0" smtClean="0"/>
              <a:t>Commercial query languages</a:t>
            </a:r>
          </a:p>
          <a:p>
            <a:pPr lvl="1">
              <a:defRPr/>
            </a:pPr>
            <a:r>
              <a:rPr lang="en-US" dirty="0" smtClean="0"/>
              <a:t>SQL</a:t>
            </a:r>
          </a:p>
          <a:p>
            <a:pPr lvl="1">
              <a:defRPr/>
            </a:pPr>
            <a:r>
              <a:rPr lang="en-US" dirty="0" err="1" smtClean="0"/>
              <a:t>Datalog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LINQ</a:t>
            </a:r>
          </a:p>
          <a:p>
            <a:pPr lvl="1">
              <a:defRPr/>
            </a:pPr>
            <a:r>
              <a:rPr lang="en-US" dirty="0" err="1" smtClean="0"/>
              <a:t>Xquery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Pig (</a:t>
            </a:r>
            <a:r>
              <a:rPr lang="en-US" dirty="0" err="1" smtClean="0"/>
              <a:t>Hadoop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BD11CA8-A9C0-6743-ADC8-FC03FF69A462}" type="slidenum">
              <a:rPr lang="en-US" sz="1400" u="none"/>
              <a:pPr/>
              <a:t>3</a:t>
            </a:fld>
            <a:endParaRPr lang="en-US" sz="1400" u="none"/>
          </a:p>
        </p:txBody>
      </p:sp>
      <p:sp>
        <p:nvSpPr>
          <p:cNvPr id="8" name="TextBox 7"/>
          <p:cNvSpPr txBox="1"/>
          <p:nvPr/>
        </p:nvSpPr>
        <p:spPr>
          <a:xfrm>
            <a:off x="3722688" y="3581400"/>
            <a:ext cx="2316162" cy="8683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ja-JP" altLang="en-US" b="1" u="none">
                <a:solidFill>
                  <a:srgbClr val="C00000"/>
                </a:solidFill>
              </a:rPr>
              <a:t>“</a:t>
            </a:r>
            <a:r>
              <a:rPr lang="en-US" b="1" u="none">
                <a:solidFill>
                  <a:srgbClr val="C00000"/>
                </a:solidFill>
              </a:rPr>
              <a:t>Intergalactic</a:t>
            </a:r>
          </a:p>
          <a:p>
            <a:pPr algn="ctr">
              <a:lnSpc>
                <a:spcPct val="90000"/>
              </a:lnSpc>
            </a:pPr>
            <a:r>
              <a:rPr lang="en-US" b="1" u="none">
                <a:solidFill>
                  <a:srgbClr val="C00000"/>
                </a:solidFill>
              </a:rPr>
              <a:t>Standard</a:t>
            </a:r>
            <a:r>
              <a:rPr lang="ja-JP" altLang="en-US" b="1" u="none">
                <a:solidFill>
                  <a:srgbClr val="C00000"/>
                </a:solidFill>
              </a:rPr>
              <a:t>”</a:t>
            </a:r>
            <a:endParaRPr lang="en-US" sz="2400" b="1" u="none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86000" y="3557588"/>
            <a:ext cx="1524000" cy="376237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9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Table Definition (DDL)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85888" y="1409700"/>
            <a:ext cx="6367462" cy="15700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 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&lt;table-name&gt;</a:t>
            </a: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eaLnBrk="0" hangingPunct="0">
              <a:defRPr/>
            </a:pPr>
            <a:r>
              <a:rPr lang="en-US" sz="2400" b="1" i="1" u="none" dirty="0">
                <a:solidFill>
                  <a:schemeClr val="accent2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2400" b="1" i="1" u="none" dirty="0">
                <a:solidFill>
                  <a:srgbClr val="C0504D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column-definition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]*</a:t>
            </a:r>
            <a:endParaRPr lang="en-US" sz="2400" b="1" i="1" u="none" dirty="0">
              <a:solidFill>
                <a:schemeClr val="accent2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[</a:t>
            </a:r>
            <a:r>
              <a:rPr lang="en-US" sz="2400" b="1" i="1" u="none" dirty="0">
                <a:solidFill>
                  <a:srgbClr val="9BBB59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constraints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]*</a:t>
            </a:r>
            <a:endParaRPr lang="en-US" sz="2400" b="1" i="1" u="none" dirty="0">
              <a:solidFill>
                <a:schemeClr val="accent3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2400" b="1" i="1" u="none" dirty="0">
                <a:solidFill>
                  <a:srgbClr val="4F81BD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table-options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386138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3400" b="1">
                <a:solidFill>
                  <a:srgbClr val="C0504D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Column-Definition</a:t>
            </a:r>
            <a:r>
              <a:rPr lang="en-US" sz="3400">
                <a:latin typeface="Times New Roman" charset="0"/>
                <a:ea typeface="ＭＳ Ｐゴシック" charset="0"/>
                <a:cs typeface="ＭＳ Ｐゴシック" charset="0"/>
              </a:rPr>
              <a:t>: Comma separated list of column names with types.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3400" b="1">
                <a:solidFill>
                  <a:srgbClr val="9BBB5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Constraints</a:t>
            </a:r>
            <a:r>
              <a:rPr lang="en-US" sz="3400">
                <a:latin typeface="Times New Roman" charset="0"/>
                <a:ea typeface="ＭＳ Ｐゴシック" charset="0"/>
                <a:cs typeface="ＭＳ Ｐゴシック" charset="0"/>
              </a:rPr>
              <a:t>: Primary key, foreign key, and other meta-data attributes of columns.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3400" b="1">
                <a:solidFill>
                  <a:srgbClr val="4F81BD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Table-Options</a:t>
            </a:r>
            <a:r>
              <a:rPr lang="en-US" sz="3400">
                <a:latin typeface="Times New Roman" charset="0"/>
                <a:ea typeface="ＭＳ Ｐゴシック" charset="0"/>
                <a:cs typeface="ＭＳ Ｐゴシック" charset="0"/>
              </a:rPr>
              <a:t>: DBMS-specific options for the table (not </a:t>
            </a:r>
            <a:r>
              <a:rPr lang="en-US" sz="3400"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SQL-92</a:t>
            </a:r>
            <a:r>
              <a:rPr lang="en-US" sz="3400">
                <a:latin typeface="Times New Roman" charset="0"/>
                <a:ea typeface="ＭＳ Ｐゴシック" charset="0"/>
                <a:cs typeface="ＭＳ Ｐゴシック" charset="0"/>
              </a:rPr>
              <a:t>).</a:t>
            </a:r>
          </a:p>
        </p:txBody>
      </p:sp>
      <p:sp>
        <p:nvSpPr>
          <p:cNvPr id="337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2015E7B-3C17-1144-B3B6-BD4EC123A652}" type="slidenum">
              <a:rPr lang="en-US" sz="1400" u="none"/>
              <a:pPr/>
              <a:t>30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1166683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Table Definition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1320800"/>
            <a:ext cx="8359775" cy="50546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 (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name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16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login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age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SMALLINT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gpa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FLOAT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 eaLnBrk="0" hangingPunct="0">
              <a:defRPr/>
            </a:pPr>
            <a:endParaRPr lang="en-US" sz="105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enrolled (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cid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grade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9750" y="2095500"/>
            <a:ext cx="2205038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u="none" dirty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+mn-cs"/>
              </a:rPr>
              <a:t>Integer Range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2959100" y="1930400"/>
            <a:ext cx="2660650" cy="411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873500" y="2341563"/>
            <a:ext cx="1746250" cy="8207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19750" y="3627438"/>
            <a:ext cx="347186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u="none" dirty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+mn-cs"/>
              </a:rPr>
              <a:t>Variable String Length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318000" y="3919538"/>
            <a:ext cx="1358900" cy="1236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1"/>
          </p:cNvCxnSpPr>
          <p:nvPr/>
        </p:nvCxnSpPr>
        <p:spPr>
          <a:xfrm flipH="1">
            <a:off x="3619500" y="5465763"/>
            <a:ext cx="2000250" cy="1730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9750" y="5219700"/>
            <a:ext cx="3057525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u="none" dirty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+mn-cs"/>
              </a:rPr>
              <a:t>Fixed String Length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4191000" y="2476500"/>
            <a:ext cx="1485900" cy="14430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759200" y="2908300"/>
            <a:ext cx="1917700" cy="1011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9" name="Slide Number Placeholder 3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BCD8C1F-A5EB-214A-B25D-98E7FD82FFF2}" type="slidenum">
              <a:rPr lang="en-US" sz="1400" u="none"/>
              <a:pPr/>
              <a:t>31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2721525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Common Data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114800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CHAR(</a:t>
            </a:r>
            <a:r>
              <a:rPr lang="en-US" b="1" i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)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VARCHAR(</a:t>
            </a:r>
            <a:r>
              <a:rPr lang="en-US" b="1" i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)</a:t>
            </a: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TINYINT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SMALLINT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INT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BIGINT</a:t>
            </a: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NUMERIC(</a:t>
            </a:r>
            <a:r>
              <a:rPr lang="en-US" b="1" i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p,d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)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FLOAT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DOUBLE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REAL</a:t>
            </a:r>
            <a:endParaRPr lang="en-US" b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DATE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TIME</a:t>
            </a: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BINARY(</a:t>
            </a:r>
            <a:r>
              <a:rPr lang="en-US" b="1" i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)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VARBINARY(</a:t>
            </a:r>
            <a:r>
              <a:rPr lang="en-US" b="1" i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)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BLOB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58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6A04E39-5121-4741-A4DF-5CA402D5938C}" type="slidenum">
              <a:rPr lang="en-US" sz="1400" u="none"/>
              <a:pPr/>
              <a:t>32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1740303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Comment About BLOBs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Don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 store large files in your database!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Put the file on the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and store a URI in the database.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Many app frameworks will do this automatically for you.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More information:</a:t>
            </a:r>
          </a:p>
          <a:p>
            <a:pPr lvl="1"/>
            <a:r>
              <a:rPr lang="en-US" i="1" dirty="0">
                <a:latin typeface="Times New Roman" charset="0"/>
                <a:ea typeface="ＭＳ Ｐゴシック" charset="0"/>
                <a:hlinkClick r:id="rId2"/>
              </a:rPr>
              <a:t>To BLOB or Not To BLOB: Large Object Storage in a Database or a Filesystem?</a:t>
            </a:r>
            <a:endParaRPr lang="en-US" i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E9CE716-8730-7745-A726-FF022CB23D8D}" type="slidenum">
              <a:rPr lang="en-US" sz="1400" u="none"/>
              <a:pPr/>
              <a:t>33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3005005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Useful Non-standard Types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114800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TEXT</a:t>
            </a: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BOOLEAN</a:t>
            </a:r>
          </a:p>
          <a:p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ARRAY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Geometric primitives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XML/JSON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Some systems also support user-defined types.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u="none"/>
              <a:t>#</a:t>
            </a:r>
            <a:fld id="{BF3E77CF-B97A-9947-B081-63556A53641D}" type="slidenum">
              <a:rPr lang="en-US" sz="1400" u="none"/>
              <a:pPr/>
              <a:t>34</a:t>
            </a:fld>
            <a:endParaRPr lang="en-US" sz="1400" u="none"/>
          </a:p>
        </p:txBody>
      </p:sp>
      <p:sp>
        <p:nvSpPr>
          <p:cNvPr id="378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751601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0" y="144463"/>
            <a:ext cx="91440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Integrity Constraints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1320800"/>
            <a:ext cx="8359775" cy="54546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 (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PRIMARY KEY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name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16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login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UNIQUE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age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SMALLINT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CHECK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 &gt; 0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gpa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FLOAT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 eaLnBrk="0" hangingPunct="0">
              <a:defRPr/>
            </a:pPr>
            <a:endParaRPr lang="en-US" sz="105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enrolled (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REFERENCES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cid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 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grade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PRIMARY KEY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cid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463" y="2133600"/>
            <a:ext cx="2471737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u="none" dirty="0" err="1">
                <a:solidFill>
                  <a:srgbClr val="FF0000"/>
                </a:solidFill>
                <a:latin typeface="+mn-lt"/>
                <a:ea typeface="ＭＳ Ｐゴシック" pitchFamily="-112" charset="-128"/>
                <a:cs typeface="+mn-cs"/>
              </a:rPr>
              <a:t>PKey</a:t>
            </a:r>
            <a:r>
              <a:rPr lang="en-US" sz="2600" b="1" u="none" dirty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+mn-cs"/>
              </a:rPr>
              <a:t> Definition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4521200" y="2070100"/>
            <a:ext cx="1719263" cy="309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>
            <a:off x="2489200" y="2379663"/>
            <a:ext cx="3751263" cy="35512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69038" y="3448050"/>
            <a:ext cx="2408237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u="none" dirty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+mn-cs"/>
              </a:rPr>
              <a:t>Type Attributes</a:t>
            </a: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283200" y="3694113"/>
            <a:ext cx="985838" cy="15001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26175" y="5295900"/>
            <a:ext cx="2473325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u="none" dirty="0" err="1">
                <a:solidFill>
                  <a:srgbClr val="FF0000"/>
                </a:solidFill>
                <a:latin typeface="+mn-lt"/>
                <a:ea typeface="ＭＳ Ｐゴシック" pitchFamily="-112" charset="-128"/>
                <a:cs typeface="+mn-cs"/>
              </a:rPr>
              <a:t>FKey</a:t>
            </a:r>
            <a:r>
              <a:rPr lang="en-US" sz="2600" b="1" u="none" dirty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+mn-cs"/>
              </a:rPr>
              <a:t> Definition</a:t>
            </a:r>
          </a:p>
        </p:txBody>
      </p:sp>
      <p:cxnSp>
        <p:nvCxnSpPr>
          <p:cNvPr id="28" name="Straight Arrow Connector 27"/>
          <p:cNvCxnSpPr>
            <a:stCxn id="22" idx="1"/>
          </p:cNvCxnSpPr>
          <p:nvPr/>
        </p:nvCxnSpPr>
        <p:spPr>
          <a:xfrm flipH="1" flipV="1">
            <a:off x="4914900" y="3302000"/>
            <a:ext cx="1354138" cy="392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flipH="1" flipV="1">
            <a:off x="4533900" y="4991100"/>
            <a:ext cx="1692275" cy="5508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4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B9159A-ADD1-7C48-AED6-FA7380F93931}" type="slidenum">
              <a:rPr lang="en-US" sz="1400" u="none"/>
              <a:pPr/>
              <a:t>35</a:t>
            </a:fld>
            <a:endParaRPr lang="en-US" sz="1400" u="none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5122863" y="2887663"/>
            <a:ext cx="1074737" cy="7842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91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4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7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Primary Keys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Single-column primary key:</a:t>
            </a: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Multi-column primary key: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E7B9F09-1527-4142-8BF2-6A66E8927318}" type="slidenum">
              <a:rPr lang="en-US" sz="1400" u="none"/>
              <a:pPr/>
              <a:t>36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22860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CREATE TABLE </a:t>
            </a:r>
            <a:r>
              <a:rPr lang="en-US" sz="2600" u="none">
                <a:latin typeface="DejaVu Sans Mono" charset="0"/>
                <a:cs typeface="DejaVu Sans Mono" charset="0"/>
              </a:rPr>
              <a:t>student (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sid   </a:t>
            </a:r>
            <a:r>
              <a:rPr lang="en-US" sz="2600" b="1" u="none">
                <a:latin typeface="DejaVu Sans Mono" charset="0"/>
                <a:cs typeface="DejaVu Sans Mono" charset="0"/>
              </a:rPr>
              <a:t>INT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PRIMARY KEY</a:t>
            </a:r>
            <a:r>
              <a:rPr lang="en-US" sz="2600" u="none">
                <a:latin typeface="DejaVu Sans Mono" charset="0"/>
                <a:cs typeface="DejaVu Sans Mono" charset="0"/>
              </a:rPr>
              <a:t>,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⋮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44196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CREATE TABLE </a:t>
            </a:r>
            <a:r>
              <a:rPr lang="en-US" sz="2600" u="none">
                <a:latin typeface="DejaVu Sans Mono" charset="0"/>
                <a:cs typeface="DejaVu Sans Mono" charset="0"/>
              </a:rPr>
              <a:t>enrolled (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⋮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PRIMARY KEY</a:t>
            </a:r>
            <a:r>
              <a:rPr lang="en-US" sz="2600" u="none">
                <a:latin typeface="DejaVu Sans Mono" charset="0"/>
                <a:cs typeface="DejaVu Sans Mono" charset="0"/>
              </a:rPr>
              <a:t> (sid, cid)</a:t>
            </a:r>
          </a:p>
        </p:txBody>
      </p:sp>
    </p:spTree>
    <p:extLst>
      <p:ext uri="{BB962C8B-B14F-4D97-AF65-F5344CB8AC3E}">
        <p14:creationId xmlns:p14="http://schemas.microsoft.com/office/powerpoint/2010/main" val="1783155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Foreign Key References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Single-column reference:</a:t>
            </a: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Multi-column reference: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E3547F-7A37-6847-98D6-3B97F319A8C0}" type="slidenum">
              <a:rPr lang="en-US" sz="1400" u="none"/>
              <a:pPr/>
              <a:t>37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22860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CREATE TABLE </a:t>
            </a:r>
            <a:r>
              <a:rPr lang="en-US" sz="2600" u="none">
                <a:latin typeface="DejaVu Sans Mono" charset="0"/>
                <a:cs typeface="DejaVu Sans Mono" charset="0"/>
              </a:rPr>
              <a:t>enrolled (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sid   </a:t>
            </a:r>
            <a:r>
              <a:rPr lang="en-US" sz="2600" b="1" u="none">
                <a:latin typeface="DejaVu Sans Mono" charset="0"/>
                <a:cs typeface="DejaVu Sans Mono" charset="0"/>
              </a:rPr>
              <a:t>INT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REFERENCES</a:t>
            </a:r>
            <a:r>
              <a:rPr lang="en-US" sz="2600" u="none">
                <a:latin typeface="DejaVu Sans Mono" charset="0"/>
                <a:cs typeface="DejaVu Sans Mono" charset="0"/>
              </a:rPr>
              <a:t> student (sid),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⋮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44196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CREATE TABLE </a:t>
            </a:r>
            <a:r>
              <a:rPr lang="en-US" sz="2600" u="none">
                <a:latin typeface="DejaVu Sans Mono" charset="0"/>
                <a:cs typeface="DejaVu Sans Mono" charset="0"/>
              </a:rPr>
              <a:t>enrolled (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⋮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FOREIGN KEY </a:t>
            </a:r>
            <a:r>
              <a:rPr lang="en-US" sz="2600" u="none">
                <a:latin typeface="DejaVu Sans Mono" charset="0"/>
                <a:cs typeface="DejaVu Sans Mono" charset="0"/>
              </a:rPr>
              <a:t>(sid, ...)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 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REFERENCES</a:t>
            </a:r>
            <a:r>
              <a:rPr lang="en-US" sz="2600" u="none">
                <a:latin typeface="DejaVu Sans Mono" charset="0"/>
                <a:cs typeface="DejaVu Sans Mono" charset="0"/>
              </a:rPr>
              <a:t> student (sid, ...)</a:t>
            </a:r>
          </a:p>
        </p:txBody>
      </p:sp>
    </p:spTree>
    <p:extLst>
      <p:ext uri="{BB962C8B-B14F-4D97-AF65-F5344CB8AC3E}">
        <p14:creationId xmlns:p14="http://schemas.microsoft.com/office/powerpoint/2010/main" val="1645794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Foreign Key References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You can define what happens when the parent table is modified: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CASCADE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RESTRICT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NO ACTION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SET NULL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SET DEFAULT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C2E8BE4-33B9-2F49-BD9B-161B1B528F58}" type="slidenum">
              <a:rPr lang="en-US" sz="1400" u="none"/>
              <a:pPr/>
              <a:t>38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2051766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Foreign Key References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Delete/update the enrollment information when a student is changed: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E25F32-F1B4-A54E-9A07-240FCD5571D5}" type="slidenum">
              <a:rPr lang="en-US" sz="1400" u="none"/>
              <a:pPr/>
              <a:t>39</a:t>
            </a:fld>
            <a:endParaRPr lang="en-US" sz="1400" u="none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2819400"/>
            <a:ext cx="8359775" cy="24923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CREATE TABLE </a:t>
            </a:r>
            <a:r>
              <a:rPr lang="en-US" sz="2600" u="none">
                <a:latin typeface="DejaVu Sans Mono" charset="0"/>
                <a:cs typeface="DejaVu Sans Mono" charset="0"/>
              </a:rPr>
              <a:t>enrolled (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⋮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</a:t>
            </a:r>
            <a:r>
              <a:rPr lang="en-US" sz="2600" b="1" u="none">
                <a:latin typeface="DejaVu Sans Mono" charset="0"/>
                <a:cs typeface="DejaVu Sans Mono" charset="0"/>
              </a:rPr>
              <a:t>FOREIGN KEY </a:t>
            </a:r>
            <a:r>
              <a:rPr lang="en-US" sz="2600" u="none">
                <a:latin typeface="DejaVu Sans Mono" charset="0"/>
                <a:cs typeface="DejaVu Sans Mono" charset="0"/>
              </a:rPr>
              <a:t>(sid)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  </a:t>
            </a:r>
            <a:r>
              <a:rPr lang="en-US" sz="2600" b="1" u="none">
                <a:latin typeface="DejaVu Sans Mono" charset="0"/>
                <a:cs typeface="DejaVu Sans Mono" charset="0"/>
              </a:rPr>
              <a:t>REFERENCES</a:t>
            </a:r>
            <a:r>
              <a:rPr lang="en-US" sz="2600" u="none">
                <a:latin typeface="DejaVu Sans Mono" charset="0"/>
                <a:cs typeface="DejaVu Sans Mono" charset="0"/>
              </a:rPr>
              <a:t> student (sid)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 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ON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DELETE CASCADE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 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ON UPDATE CASCADE</a:t>
            </a:r>
          </a:p>
        </p:txBody>
      </p:sp>
    </p:spTree>
    <p:extLst>
      <p:ext uri="{BB962C8B-B14F-4D97-AF65-F5344CB8AC3E}">
        <p14:creationId xmlns:p14="http://schemas.microsoft.com/office/powerpoint/2010/main" val="358837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Relational Languages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major strength of the relational model: supports simple, powerful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querying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data. 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User only needs to specify the answer that they want, not how to compute it.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DBMS is responsible for efficient evaluation of the query.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Query optimizer: re-orders operations and generates query plan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4C3DFD-4265-6446-B7B4-5552711773E1}" type="slidenum">
              <a:rPr lang="en-US" sz="1400" u="none"/>
              <a:pPr/>
              <a:t>4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2023286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Value Constraints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Ensure one-and-only-one value exists:</a:t>
            </a:r>
          </a:p>
          <a:p>
            <a:endParaRPr lang="en-US" sz="20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Make sure a value is not null: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29F2CA-949A-5D4D-8418-B245AC70557D}" type="slidenum">
              <a:rPr lang="en-US" sz="1400" u="none"/>
              <a:pPr/>
              <a:t>40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22860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 (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login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UNIQUE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41910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 (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VARCHAR(32)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 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74511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Value Constraints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Make sure that an expression evaluates to true for each row in the table:</a:t>
            </a:r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i="1">
                <a:latin typeface="Times New Roman" charset="0"/>
                <a:ea typeface="ＭＳ Ｐゴシック" charset="0"/>
                <a:cs typeface="ＭＳ Ｐゴシック" charset="0"/>
              </a:rPr>
              <a:t>Can be expensive to evaluate, so tread lightly…</a:t>
            </a:r>
            <a:endParaRPr lang="en-US" i="1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8C7BA-8F51-A94A-B1EC-03291E4F2CF7}" type="slidenum">
              <a:rPr lang="en-US" sz="1400" u="none"/>
              <a:pPr/>
              <a:t>41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28194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 (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age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SMALLINT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CHECK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 &gt; 0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154469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Auto-Generated Keys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Automatically create a unique integer id for whenever a row is inserted (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last + 1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Implementations vary wildly: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SQL:2003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 →</a:t>
            </a:r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IDENTITY</a:t>
            </a:r>
            <a:endParaRPr lang="en-US" sz="3200" b="1">
              <a:solidFill>
                <a:srgbClr val="C00000"/>
              </a:solidFill>
              <a:latin typeface="DejaVu Sans Mono" charset="0"/>
              <a:ea typeface="ＭＳ Ｐゴシック" charset="0"/>
              <a:cs typeface="DejaVu Sans Mono" charset="0"/>
            </a:endParaRP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MySQL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 →</a:t>
            </a:r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AUTO_INCREMENT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Postgres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 →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SERIAL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SQL Server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 →</a:t>
            </a:r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SEQUENCE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DB2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 →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SEQUENCE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Oracle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 →</a:t>
            </a:r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SEQUENCE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E4D22B6-416D-574D-9D2D-B584708D2382}" type="slidenum">
              <a:rPr lang="en-US" sz="1400" u="none"/>
              <a:pPr/>
              <a:t>42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3231715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Auto-Generated Keys</a:t>
            </a: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C384096-1663-4641-9711-6707CAE59BBC}" type="slidenum">
              <a:rPr lang="en-US" sz="1400" u="none"/>
              <a:pPr/>
              <a:t>43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14478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CREATE TABLE </a:t>
            </a:r>
            <a:r>
              <a:rPr lang="en-US" sz="2600" u="none">
                <a:latin typeface="DejaVu Sans Mono" charset="0"/>
                <a:cs typeface="DejaVu Sans Mono" charset="0"/>
              </a:rPr>
              <a:t>student (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sid   </a:t>
            </a:r>
            <a:r>
              <a:rPr lang="en-US" sz="2600" b="1" u="none">
                <a:latin typeface="DejaVu Sans Mono" charset="0"/>
                <a:cs typeface="DejaVu Sans Mono" charset="0"/>
              </a:rPr>
              <a:t>INT PRIMARY KEY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AUTO_INCREMENT</a:t>
            </a:r>
            <a:r>
              <a:rPr lang="en-US" sz="2600" u="none">
                <a:latin typeface="DejaVu Sans Mono" charset="0"/>
                <a:cs typeface="DejaVu Sans Mono" charset="0"/>
              </a:rPr>
              <a:t>,</a:t>
            </a:r>
          </a:p>
          <a:p>
            <a:r>
              <a:rPr lang="en-US" sz="2600" u="none">
                <a:latin typeface="DejaVu Sans Mono" charset="0"/>
                <a:cs typeface="DejaVu Sans Mono" charset="0"/>
              </a:rPr>
              <a:t>   ⋮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289800" y="1371600"/>
            <a:ext cx="14208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MySQL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3317875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INSERT INTO</a:t>
            </a:r>
            <a:r>
              <a:rPr lang="en-US" sz="2600" u="none">
                <a:latin typeface="DejaVu Sans Mono" charset="0"/>
                <a:cs typeface="DejaVu Sans Mono" charset="0"/>
              </a:rPr>
              <a:t> student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(</a:t>
            </a:r>
            <a:r>
              <a:rPr lang="en-US" sz="2600" u="none">
                <a:latin typeface="DejaVu Sans Mono" charset="0"/>
                <a:cs typeface="DejaVu Sans Mono" charset="0"/>
              </a:rPr>
              <a:t>sid, name, login, age, gpa</a:t>
            </a:r>
            <a:r>
              <a:rPr lang="en-US" sz="2600" b="1" u="none">
                <a:latin typeface="DejaVu Sans Mono" charset="0"/>
                <a:cs typeface="DejaVu Sans Mono" charset="0"/>
              </a:rPr>
              <a:t>)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VALUES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(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NULL</a:t>
            </a:r>
            <a:r>
              <a:rPr lang="en-US" sz="2600" u="none">
                <a:latin typeface="DejaVu Sans Mono" charset="0"/>
                <a:cs typeface="DejaVu Sans Mono" charset="0"/>
              </a:rPr>
              <a:t>,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Trump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r>
              <a:rPr lang="en-US" sz="2600" u="none">
                <a:latin typeface="DejaVu Sans Mono" charset="0"/>
                <a:cs typeface="DejaVu Sans Mono" charset="0"/>
              </a:rPr>
              <a:t>,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r>
              <a:rPr lang="en-US" sz="2600" u="none">
                <a:latin typeface="DejaVu Sans Mono" charset="0"/>
                <a:cs typeface="DejaVu Sans Mono" charset="0"/>
              </a:rPr>
              <a:t>, 45, 4.0</a:t>
            </a:r>
            <a:r>
              <a:rPr lang="en-US" sz="2600" b="1" u="none">
                <a:latin typeface="DejaVu Sans Mono" charset="0"/>
                <a:cs typeface="DejaVu Sans Mono" charset="0"/>
              </a:rPr>
              <a:t>);   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199" y="4572000"/>
            <a:ext cx="838201" cy="409575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23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Conditional Table Creation</a:t>
            </a:r>
          </a:p>
        </p:txBody>
      </p:sp>
      <p:sp>
        <p:nvSpPr>
          <p:cNvPr id="2048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IF</a:t>
            </a:r>
            <a:r>
              <a:rPr lang="en-US" b="1" spc="-300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NOT</a:t>
            </a:r>
            <a:r>
              <a:rPr lang="en-US" b="1" spc="-300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EXISTS</a:t>
            </a:r>
            <a:r>
              <a:rPr lang="en-US" dirty="0" smtClean="0"/>
              <a:t> prevents the DBMS from trying to create a table twice.</a:t>
            </a:r>
          </a:p>
        </p:txBody>
      </p:sp>
      <p:sp>
        <p:nvSpPr>
          <p:cNvPr id="48132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8E4E761-F4DD-064B-B884-BC9D442918FE}" type="slidenum">
              <a:rPr lang="en-US" sz="1400" u="none"/>
              <a:pPr/>
              <a:t>44</a:t>
            </a:fld>
            <a:endParaRPr lang="en-US" sz="1400" u="non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2819400"/>
            <a:ext cx="8359775" cy="28924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CREATE TABLE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 NOT EXISTS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 ( 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 PRIMARY KEY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name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16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login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UNIQUE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age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SMALLINT CHECK 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 &gt; 0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gpa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FLOAT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</p:txBody>
      </p:sp>
      <p:sp>
        <p:nvSpPr>
          <p:cNvPr id="481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81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751578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Dropping Tables</a:t>
            </a:r>
          </a:p>
        </p:txBody>
      </p:sp>
      <p:sp>
        <p:nvSpPr>
          <p:cNvPr id="2048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Completely removes a table from the database. Deletes everything related to the table (e.g., indexes, views, triggers, </a:t>
            </a:r>
            <a:r>
              <a:rPr lang="en-US" dirty="0" err="1" smtClean="0"/>
              <a:t>etc</a:t>
            </a:r>
            <a:r>
              <a:rPr lang="en-US" dirty="0" smtClean="0"/>
              <a:t>):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Can also use </a:t>
            </a: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IF</a:t>
            </a:r>
            <a:r>
              <a:rPr lang="en-US" b="1" spc="-300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EXISTS</a:t>
            </a:r>
            <a:r>
              <a:rPr lang="en-US" dirty="0" smtClean="0"/>
              <a:t> to avoid errors:</a:t>
            </a:r>
          </a:p>
        </p:txBody>
      </p:sp>
      <p:sp>
        <p:nvSpPr>
          <p:cNvPr id="49156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4DECB1-528B-4847-9A82-A4A8F8E36D3F}" type="slidenum">
              <a:rPr lang="en-US" sz="1400" u="none"/>
              <a:pPr/>
              <a:t>45</a:t>
            </a:fld>
            <a:endParaRPr lang="en-US" sz="1400" u="non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3305175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DROP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4800600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DROP TABLE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 EXISTS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491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4916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088030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Modifying Tables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SQL lets you add/drop columns in a table after it is created: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i="1">
                <a:latin typeface="Times New Roman" charset="0"/>
                <a:ea typeface="ＭＳ Ｐゴシック" charset="0"/>
                <a:cs typeface="ＭＳ Ｐゴシック" charset="0"/>
              </a:rPr>
              <a:t>This is really expensive!!! Tread lightly…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AA94CC-6457-E946-A48B-1283AC61CC61}" type="slidenum">
              <a:rPr lang="en-US" sz="1400" u="none"/>
              <a:pPr/>
              <a:t>46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2835275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ALTER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ADD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phone VARCHAR(32) NOT NULL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3263900"/>
            <a:ext cx="1927225" cy="409575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03225" y="4114800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ALTER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DROP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login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3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Modifying Tables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You can also modify existing columns (rename, change type, change defaults,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etc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):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D68B0C5-246C-BB41-A409-921036E665CB}" type="slidenum">
              <a:rPr lang="en-US" sz="1400" u="none"/>
              <a:pPr/>
              <a:t>47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2835275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ALTER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endParaRPr lang="en-US" sz="2600" b="1" u="none" dirty="0">
              <a:solidFill>
                <a:srgbClr val="C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ALTER COLUMN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TYPE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VARCHAR(32);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ALTER TABLE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endParaRPr lang="en-US" sz="2600" b="1" u="none" dirty="0">
              <a:solidFill>
                <a:srgbClr val="C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CHANGE COLUMN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 </a:t>
            </a:r>
            <a:r>
              <a:rPr lang="en-US" sz="2600" u="none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 VARCHAR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(32);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89800" y="2759075"/>
            <a:ext cx="14732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 err="1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Postgres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289800" y="4038600"/>
            <a:ext cx="14208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MySQL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496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Accessing Table Schema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You can query the DBMS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internal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INFORMATION_SCHEMA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catalog to get info about the database.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ANSI standard set of read-only views that provide info about all of the tables, views, columns, and procedures in a database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Every DBMS also have non-standard shortcuts to do this.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871ADA0-1973-7C41-86EA-9B7E16E5668E}" type="slidenum">
              <a:rPr lang="en-US" sz="1400" u="none"/>
              <a:pPr/>
              <a:t>48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2998409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Accessing Table Schema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List all of the tables in the current database:</a:t>
            </a: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DD033E-C6D9-7F43-8EAA-96B23E03B3A2}" type="slidenum">
              <a:rPr lang="en-US" sz="1400" u="none"/>
              <a:pPr/>
              <a:t>49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13" y="2384425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INFORMATION_SCHEMA.TABLES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table_catalog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'</a:t>
            </a:r>
            <a:r>
              <a:rPr lang="en-US" sz="2600" i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2600" i="1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db</a:t>
            </a:r>
            <a:r>
              <a:rPr lang="en-US" sz="2600" i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name&gt;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92113" y="3784600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\d;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289800" y="3708400"/>
            <a:ext cx="14732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 err="1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Postgres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4435475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SHOW TABLES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278688" y="4359275"/>
            <a:ext cx="14208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MySQL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81000" y="5070475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.tables;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278688" y="4994275"/>
            <a:ext cx="12811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SQLite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59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Relational Languages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Standardized </a:t>
            </a: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DML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DDL</a:t>
            </a:r>
            <a:endParaRPr lang="en-US" b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b="1">
                <a:latin typeface="Times New Roman" charset="0"/>
                <a:ea typeface="ＭＳ Ｐゴシック" charset="0"/>
              </a:rPr>
              <a:t>DML 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→ </a:t>
            </a:r>
            <a:r>
              <a:rPr lang="en-US">
                <a:latin typeface="Times New Roman" charset="0"/>
                <a:ea typeface="ＭＳ Ｐゴシック" charset="0"/>
              </a:rPr>
              <a:t>Data Manipulation Language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>
                <a:latin typeface="Times New Roman" charset="0"/>
                <a:ea typeface="ＭＳ Ｐゴシック" charset="0"/>
              </a:rPr>
              <a:t>DDL </a:t>
            </a:r>
            <a:r>
              <a:rPr lang="en-US">
                <a:latin typeface="Times New Roman" charset="0"/>
                <a:ea typeface="ＭＳ Ｐゴシック" charset="0"/>
                <a:cs typeface="Times New Roman" charset="0"/>
              </a:rPr>
              <a:t>→ </a:t>
            </a:r>
            <a:r>
              <a:rPr lang="en-US">
                <a:latin typeface="Times New Roman" charset="0"/>
                <a:ea typeface="ＭＳ Ｐゴシック" charset="0"/>
              </a:rPr>
              <a:t>Data Definition Language</a:t>
            </a:r>
          </a:p>
          <a:p>
            <a:pPr eaLnBrk="1" hangingPunct="1">
              <a:spcBef>
                <a:spcPts val="1200"/>
              </a:spcBef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Also includes: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View definition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Integrity &amp; Referential Constraints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Transactions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A5275E-D6F5-2741-8795-3D11758E43ED}" type="slidenum">
              <a:rPr lang="en-US" sz="1400" u="none"/>
              <a:pPr/>
              <a:t>5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32332377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Accessing Table Schema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List the column info for the student table:</a:t>
            </a: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43C4474-B74A-C147-95D1-D8B85B4E1D32}" type="slidenum">
              <a:rPr lang="en-US" sz="1400" u="none"/>
              <a:pPr/>
              <a:t>50</a:t>
            </a:fld>
            <a:endParaRPr lang="en-US" sz="1400" u="non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INFORMATION_SCHEMA.COLUMNS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table_name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'student'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92113" y="3784600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\d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student;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289800" y="3708400"/>
            <a:ext cx="14732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 err="1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Postgres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4435475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DESCRIBE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student;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278688" y="4359275"/>
            <a:ext cx="14208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MySQL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81000" y="5070475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.schema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278688" y="4994275"/>
            <a:ext cx="12811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SQLite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0403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7572BD0-E122-4749-96E6-5F372DFC2C71}" type="slidenum">
              <a:rPr lang="en-US" sz="1400" u="none"/>
              <a:pPr/>
              <a:t>51</a:t>
            </a:fld>
            <a:endParaRPr lang="en-US" sz="1400" u="none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Outline</a:t>
            </a:r>
            <a:endParaRPr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SELECT/INSERT/UPDATE/DELETE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Table Definition (DDL)</a:t>
            </a:r>
          </a:p>
          <a:p>
            <a:pPr>
              <a:defRPr/>
            </a:pPr>
            <a:r>
              <a:rPr lang="en-US" dirty="0" smtClean="0"/>
              <a:t>NULLs</a:t>
            </a:r>
          </a:p>
          <a:p>
            <a:pPr>
              <a:defRPr/>
            </a:pPr>
            <a:r>
              <a:rPr lang="en-US" dirty="0" smtClean="0"/>
              <a:t>String/Date/Time/Set/Bag Operations</a:t>
            </a:r>
          </a:p>
          <a:p>
            <a:pPr>
              <a:defRPr/>
            </a:pPr>
            <a:r>
              <a:rPr lang="en-US" dirty="0" smtClean="0"/>
              <a:t>Output Redirection/Control</a:t>
            </a:r>
          </a:p>
          <a:p>
            <a:pPr>
              <a:defRPr/>
            </a:pPr>
            <a:r>
              <a:rPr lang="en-US" dirty="0" smtClean="0"/>
              <a:t>Aggregates/Group By</a:t>
            </a:r>
          </a:p>
        </p:txBody>
      </p:sp>
      <p:sp>
        <p:nvSpPr>
          <p:cNvPr id="553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488007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NULLs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dirty little secret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SQL, since it can be a value for any attribute.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does this mean?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We don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t know Compton assets?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Compton has no assets?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A7B4B64-66C2-2041-9281-8B2BE8C3BA54}" type="slidenum">
              <a:rPr lang="en-US" sz="1400" u="none"/>
              <a:pPr/>
              <a:t>52</a:t>
            </a:fld>
            <a:endParaRPr lang="en-US" sz="1400" u="none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185988" y="2687638"/>
          <a:ext cx="4808538" cy="14732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7241"/>
                <a:gridCol w="1656147"/>
                <a:gridCol w="1895150"/>
              </a:tblGrid>
              <a:tr h="36592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Oakland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Pittsburgh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$9,000,000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Compton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NULL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Long Beach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$400,000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Harlem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New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$1,700,000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157413" y="3343275"/>
            <a:ext cx="4852987" cy="268288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5635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892297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NULLs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9EE8AC6-5393-2249-91B4-A063148A9C88}" type="slidenum">
              <a:rPr lang="en-US" sz="1400" u="none"/>
              <a:pPr/>
              <a:t>53</a:t>
            </a:fld>
            <a:endParaRPr lang="en-US" sz="1400" u="none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09575" y="4173538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assets = NULL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160588" y="5043488"/>
          <a:ext cx="4857750" cy="3667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91549"/>
                <a:gridCol w="1701340"/>
                <a:gridCol w="1864861"/>
              </a:tblGrid>
              <a:tr h="366712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06" marR="91406" marT="45839" marB="458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06" marR="91406" marT="45839" marB="458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06" marR="91406" marT="45839" marB="45839"/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1000" y="4876800"/>
            <a:ext cx="13335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1500" b="1" u="none" dirty="0">
                <a:solidFill>
                  <a:srgbClr val="C00000"/>
                </a:solidFill>
                <a:latin typeface="Arial Black" charset="0"/>
              </a:rPr>
              <a:t>X</a:t>
            </a:r>
          </a:p>
        </p:txBody>
      </p:sp>
      <p:sp>
        <p:nvSpPr>
          <p:cNvPr id="573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57362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Find all branches that have null assets.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185988" y="2184400"/>
          <a:ext cx="4808538" cy="14732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7241"/>
                <a:gridCol w="1656147"/>
                <a:gridCol w="1895150"/>
              </a:tblGrid>
              <a:tr h="36592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Oakland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Pittsburgh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$9,000,000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Compton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NULL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Long Beach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$400,000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Harlem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New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$1,700,000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07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branches that have null assets.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NULLs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9F5A095-430F-914B-82BF-8A335CD35B61}" type="slidenum">
              <a:rPr lang="en-US" sz="1400" u="none"/>
              <a:pPr/>
              <a:t>54</a:t>
            </a:fld>
            <a:endParaRPr lang="en-US" sz="1400" u="none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09575" y="4171950"/>
            <a:ext cx="835977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assets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NULL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160588" y="5041900"/>
          <a:ext cx="4857751" cy="64135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7418"/>
                <a:gridCol w="1656380"/>
                <a:gridCol w="1943953"/>
              </a:tblGrid>
              <a:tr h="36548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49" marR="91449" marT="45584" marB="45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49" marR="91449" marT="45584" marB="45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49" marR="91449" marT="45584" marB="45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86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Compton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NULL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38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185988" y="2184400"/>
          <a:ext cx="4808538" cy="14732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7241"/>
                <a:gridCol w="1656147"/>
                <a:gridCol w="1895150"/>
              </a:tblGrid>
              <a:tr h="36592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Oakland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Pittsburgh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$9,000,000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Compton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NULL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Long Beach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$400,000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Harlem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New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$1,700,000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2600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NULLs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555038" cy="4525963"/>
          </a:xfrm>
        </p:spPr>
        <p:txBody>
          <a:bodyPr/>
          <a:lstStyle/>
          <a:p>
            <a:pPr eaLnBrk="1" hangingPunct="1">
              <a:tabLst>
                <a:tab pos="1889125" algn="l"/>
                <a:tab pos="2403475" algn="l"/>
              </a:tabLst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Arithmetic operations with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NULL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values is always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NULL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tabLst>
                <a:tab pos="1889125" algn="l"/>
                <a:tab pos="2403475" algn="l"/>
              </a:tabLst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2838450"/>
            <a:ext cx="8359775" cy="16938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1+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add_null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1-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sub_null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1*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mul_null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1/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div_null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</p:txBody>
      </p:sp>
      <p:sp>
        <p:nvSpPr>
          <p:cNvPr id="593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1C8225A-B1CC-B94B-94C7-85E992309AA1}" type="slidenum">
              <a:rPr lang="en-US" sz="1400" u="none"/>
              <a:pPr/>
              <a:t>55</a:t>
            </a:fld>
            <a:endParaRPr lang="en-US" sz="1400" u="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03350" y="4876800"/>
          <a:ext cx="6337300" cy="6540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84325"/>
                <a:gridCol w="1584325"/>
                <a:gridCol w="1584325"/>
                <a:gridCol w="1584325"/>
              </a:tblGrid>
              <a:tr h="37637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add_null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512" marR="102512" marT="51030" marB="510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sub_null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512" marR="102512" marT="51030" marB="510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mul_null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512" marR="102512" marT="51030" marB="510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div_null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512" marR="102512" marT="51030" marB="510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884" marR="768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884" marR="768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76884" marR="768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76884" marR="768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60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NULLs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555038" cy="4525963"/>
          </a:xfrm>
        </p:spPr>
        <p:txBody>
          <a:bodyPr/>
          <a:lstStyle/>
          <a:p>
            <a:pPr eaLnBrk="1" hangingPunct="1">
              <a:tabLst>
                <a:tab pos="1889125" algn="l"/>
                <a:tab pos="2403475" algn="l"/>
              </a:tabLst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Comparisons with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NULL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values varies.</a:t>
            </a:r>
          </a:p>
          <a:p>
            <a:pPr eaLnBrk="1" hangingPunct="1">
              <a:tabLst>
                <a:tab pos="1889125" algn="l"/>
                <a:tab pos="2403475" algn="l"/>
              </a:tabLst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2295525"/>
            <a:ext cx="8359775" cy="20939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 =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eq_bool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true !=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neq_bool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true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and_bool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eq_null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is_null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</p:txBody>
      </p:sp>
      <p:sp>
        <p:nvSpPr>
          <p:cNvPr id="604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EF5B38-6393-384D-8279-F5A02A0253B2}" type="slidenum">
              <a:rPr lang="en-US" sz="1400" u="none"/>
              <a:pPr/>
              <a:t>56</a:t>
            </a:fld>
            <a:endParaRPr lang="en-US" sz="1400" u="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4500" y="4873625"/>
          <a:ext cx="8255000" cy="6540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51000"/>
                <a:gridCol w="1651000"/>
                <a:gridCol w="1651000"/>
                <a:gridCol w="1651000"/>
                <a:gridCol w="1651000"/>
              </a:tblGrid>
              <a:tr h="36533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eq_bool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7" marR="91437" marT="45507" marB="455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neq_bool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7" marR="91437" marT="45507" marB="455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and_false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7" marR="91437" marT="45507" marB="455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eq_null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7" marR="91437" marT="45507" marB="455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is_null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7" marR="91437" marT="45507" marB="455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NULL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NULL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NULL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TRUE</a:t>
                      </a:r>
                    </a:p>
                  </a:txBody>
                  <a:tcPr marL="68576" marR="685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4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42400359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String Operations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375" y="1435100"/>
          <a:ext cx="7461250" cy="362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474"/>
                <a:gridCol w="2581322"/>
                <a:gridCol w="2839454"/>
              </a:tblGrid>
              <a:tr h="518205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45724" marB="4572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String Case</a:t>
                      </a:r>
                      <a:endParaRPr lang="en-US" sz="2800" b="1" dirty="0"/>
                    </a:p>
                  </a:txBody>
                  <a:tcPr marT="45724" marB="4572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String</a:t>
                      </a:r>
                      <a:r>
                        <a:rPr lang="en-US" sz="2800" b="1" baseline="0" dirty="0" smtClean="0"/>
                        <a:t> Quotes</a:t>
                      </a:r>
                      <a:endParaRPr lang="en-US" sz="2800" b="1" dirty="0"/>
                    </a:p>
                  </a:txBody>
                  <a:tcPr marT="45724" marB="4572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SQL-92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Sensitive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Single</a:t>
                      </a:r>
                      <a:r>
                        <a:rPr lang="en-US" sz="28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Only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Postgres</a:t>
                      </a:r>
                      <a:endParaRPr lang="en-US" sz="2800" dirty="0"/>
                    </a:p>
                  </a:txBody>
                  <a:tcPr marT="45724" marB="4572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Sensitive</a:t>
                      </a:r>
                      <a:endParaRPr lang="en-US" sz="2800" dirty="0"/>
                    </a:p>
                  </a:txBody>
                  <a:tcPr marT="45724" marB="4572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Single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Only</a:t>
                      </a:r>
                      <a:endParaRPr lang="en-US" sz="2800" dirty="0"/>
                    </a:p>
                  </a:txBody>
                  <a:tcPr marT="45724" marB="4572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MySQL</a:t>
                      </a:r>
                      <a:endParaRPr lang="en-US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Insensitive</a:t>
                      </a:r>
                      <a:endParaRPr lang="en-US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Single/Double</a:t>
                      </a:r>
                      <a:endParaRPr lang="en-US" sz="2800" dirty="0"/>
                    </a:p>
                  </a:txBody>
                  <a:tcPr marT="45724" marB="45724"/>
                </a:tc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SQLite</a:t>
                      </a:r>
                      <a:endParaRPr lang="en-US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Sensitive</a:t>
                      </a:r>
                      <a:endParaRPr lang="en-US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Single/Double</a:t>
                      </a:r>
                    </a:p>
                  </a:txBody>
                  <a:tcPr marT="45724" marB="45724"/>
                </a:tc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DB2</a:t>
                      </a:r>
                      <a:endParaRPr lang="en-US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Sensitive</a:t>
                      </a:r>
                      <a:endParaRPr lang="en-US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Single</a:t>
                      </a:r>
                      <a:r>
                        <a:rPr lang="en-US" sz="2800" baseline="0" dirty="0" smtClean="0"/>
                        <a:t> Only</a:t>
                      </a:r>
                    </a:p>
                  </a:txBody>
                  <a:tcPr marT="45724" marB="45724"/>
                </a:tc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Oracle</a:t>
                      </a:r>
                      <a:endParaRPr lang="en-US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Sensitive</a:t>
                      </a:r>
                      <a:endParaRPr lang="en-US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Single Only</a:t>
                      </a:r>
                    </a:p>
                  </a:txBody>
                  <a:tcPr marT="45724" marB="45724"/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7888" y="5308600"/>
            <a:ext cx="738822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WHERE UPPER(</a:t>
            </a:r>
            <a:r>
              <a:rPr lang="en-US" sz="2600" u="none">
                <a:latin typeface="DejaVu Sans Mono" charset="0"/>
                <a:cs typeface="DejaVu Sans Mono" charset="0"/>
              </a:rPr>
              <a:t>name</a:t>
            </a:r>
            <a:r>
              <a:rPr lang="en-US" sz="2600" b="1" u="none">
                <a:latin typeface="DejaVu Sans Mono" charset="0"/>
                <a:cs typeface="DejaVu Sans Mono" charset="0"/>
              </a:rPr>
              <a:t>)</a:t>
            </a:r>
            <a:r>
              <a:rPr lang="en-US" sz="2600" u="none">
                <a:latin typeface="DejaVu Sans Mono" charset="0"/>
                <a:cs typeface="DejaVu Sans Mono" charset="0"/>
              </a:rPr>
              <a:t>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EURKEL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5613" y="5283200"/>
            <a:ext cx="13811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SQL-92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61468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C68D77-F3EB-2047-9CDB-FB5951BD750B}" type="slidenum">
              <a:rPr lang="en-US" sz="1400" u="none"/>
              <a:pPr/>
              <a:t>57</a:t>
            </a:fld>
            <a:endParaRPr lang="en-US" sz="1400" u="non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7888" y="6045200"/>
            <a:ext cx="7388225" cy="4921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WHERE </a:t>
            </a:r>
            <a:r>
              <a:rPr lang="en-US" sz="2600" u="none">
                <a:latin typeface="DejaVu Sans Mono" charset="0"/>
                <a:cs typeface="DejaVu Sans Mono" charset="0"/>
              </a:rPr>
              <a:t>name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“</a:t>
            </a:r>
            <a:r>
              <a:rPr lang="en-US" sz="2600" u="none">
                <a:latin typeface="DejaVu Sans Mono" charset="0"/>
                <a:cs typeface="DejaVu Sans Mono" charset="0"/>
              </a:rPr>
              <a:t>EURKEL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”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6032500"/>
            <a:ext cx="14208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u="none" dirty="0" err="1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rPr>
              <a:t>MySQL</a:t>
            </a:r>
            <a:endParaRPr lang="en-US" sz="2400" b="1" u="none" dirty="0">
              <a:solidFill>
                <a:srgbClr val="C00000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301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62467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String Operations</a:t>
            </a:r>
          </a:p>
        </p:txBody>
      </p:sp>
      <p:sp>
        <p:nvSpPr>
          <p:cNvPr id="62468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555038" cy="4525963"/>
          </a:xfrm>
        </p:spPr>
        <p:txBody>
          <a:bodyPr/>
          <a:lstStyle/>
          <a:p>
            <a:pPr eaLnBrk="1" hangingPunct="1">
              <a:tabLst>
                <a:tab pos="1889125" algn="l"/>
                <a:tab pos="2403475" algn="l"/>
              </a:tabLst>
            </a:pP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LIKE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is used for string matching.</a:t>
            </a:r>
          </a:p>
          <a:p>
            <a:pPr eaLnBrk="1" hangingPunct="1">
              <a:tabLst>
                <a:tab pos="1889125" algn="l"/>
                <a:tab pos="2403475" algn="l"/>
              </a:tabLst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String-matching operators </a:t>
            </a:r>
          </a:p>
          <a:p>
            <a:pPr lvl="1" eaLnBrk="1" hangingPunct="1">
              <a:spcBef>
                <a:spcPct val="0"/>
              </a:spcBef>
              <a:tabLst>
                <a:tab pos="1889125" algn="l"/>
                <a:tab pos="2403475" algn="l"/>
              </a:tabLst>
            </a:pPr>
            <a:r>
              <a:rPr lang="ja-JP" altLang="en-US" b="1">
                <a:latin typeface="Times New Roman" charset="0"/>
                <a:ea typeface="ＭＳ Ｐゴシック" charset="0"/>
              </a:rPr>
              <a:t>“</a:t>
            </a:r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%</a:t>
            </a:r>
            <a:r>
              <a:rPr lang="ja-JP" altLang="en-US" b="1">
                <a:latin typeface="Times New Roman" charset="0"/>
                <a:ea typeface="ＭＳ Ｐゴシック" charset="0"/>
              </a:rPr>
              <a:t>”</a:t>
            </a:r>
            <a:r>
              <a:rPr lang="en-US" b="1">
                <a:latin typeface="Times New Roman" charset="0"/>
                <a:ea typeface="ＭＳ Ｐゴシック" charset="0"/>
              </a:rPr>
              <a:t>  </a:t>
            </a:r>
            <a:r>
              <a:rPr lang="en-US">
                <a:latin typeface="Times New Roman" charset="0"/>
                <a:ea typeface="ＭＳ Ｐゴシック" charset="0"/>
              </a:rPr>
              <a:t>Matches any substring (incl. empty).</a:t>
            </a:r>
          </a:p>
          <a:p>
            <a:pPr lvl="1" eaLnBrk="1" hangingPunct="1">
              <a:spcBef>
                <a:spcPct val="0"/>
              </a:spcBef>
              <a:tabLst>
                <a:tab pos="1889125" algn="l"/>
                <a:tab pos="2403475" algn="l"/>
              </a:tabLst>
            </a:pP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 sz="3200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_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</a:rPr>
              <a:t> Match any one character</a:t>
            </a:r>
          </a:p>
          <a:p>
            <a:pPr eaLnBrk="1" hangingPunct="1">
              <a:tabLst>
                <a:tab pos="1889125" algn="l"/>
                <a:tab pos="2403475" algn="l"/>
              </a:tabLst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38100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*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enrolled </a:t>
            </a:r>
            <a:r>
              <a:rPr lang="en-US" sz="2600" b="1" u="none">
                <a:latin typeface="DejaVu Sans Mono" charset="0"/>
                <a:cs typeface="DejaVu Sans Mono" charset="0"/>
              </a:rPr>
              <a:t>AS</a:t>
            </a:r>
            <a:r>
              <a:rPr lang="en-US" sz="2600" u="none">
                <a:latin typeface="DejaVu Sans Mono" charset="0"/>
                <a:cs typeface="DejaVu Sans Mono" charset="0"/>
              </a:rPr>
              <a:t> e</a:t>
            </a:r>
            <a:endParaRPr lang="en-US" sz="2600" b="1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e.cid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LIKE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Pilates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%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5051425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*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s</a:t>
            </a:r>
            <a:r>
              <a:rPr lang="en-US" sz="2600" u="none">
                <a:latin typeface="DejaVu Sans Mono" charset="0"/>
                <a:cs typeface="DejaVu Sans Mono" charset="0"/>
              </a:rPr>
              <a:t>tudent </a:t>
            </a:r>
            <a:r>
              <a:rPr lang="en-US" sz="2600" b="1" u="none">
                <a:latin typeface="DejaVu Sans Mono" charset="0"/>
                <a:cs typeface="DejaVu Sans Mono" charset="0"/>
              </a:rPr>
              <a:t>AS</a:t>
            </a:r>
            <a:r>
              <a:rPr lang="en-US" sz="2600" u="none">
                <a:latin typeface="DejaVu Sans Mono" charset="0"/>
                <a:cs typeface="DejaVu Sans Mono" charset="0"/>
              </a:rPr>
              <a:t> s</a:t>
            </a:r>
            <a:endParaRPr lang="en-US" sz="2600" b="1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s.name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LIKE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%</a:t>
            </a:r>
            <a:r>
              <a:rPr lang="en-US" sz="2600" u="none">
                <a:latin typeface="DejaVu Sans Mono" charset="0"/>
                <a:cs typeface="DejaVu Sans Mono" charset="0"/>
              </a:rPr>
              <a:t>rum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_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624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AB15695-1F85-6D4F-BDFC-998024FD1DFF}" type="slidenum">
              <a:rPr lang="en-US" sz="1400" u="none"/>
              <a:pPr/>
              <a:t>58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3794969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String Operations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427163"/>
            <a:ext cx="8280400" cy="4525962"/>
          </a:xfrm>
        </p:spPr>
        <p:txBody>
          <a:bodyPr/>
          <a:lstStyle/>
          <a:p>
            <a:pPr eaLnBrk="1" hangingPunct="1">
              <a:tabLst>
                <a:tab pos="1889125" algn="l"/>
                <a:tab pos="2403475" algn="l"/>
              </a:tabLst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Courier New" charset="0"/>
              </a:rPr>
              <a:t>SQL-92</a:t>
            </a: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 defines string functions.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tabLst>
                <a:tab pos="1889125" algn="l"/>
                <a:tab pos="2403475" algn="l"/>
              </a:tabLst>
            </a:pP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Many DBMSs also have their own unique functions</a:t>
            </a:r>
          </a:p>
          <a:p>
            <a:pPr eaLnBrk="1" hangingPunct="1">
              <a:tabLst>
                <a:tab pos="1889125" algn="l"/>
                <a:tab pos="2403475" algn="l"/>
              </a:tabLst>
            </a:pP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Can be used in either output and predicates: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1889125" algn="l"/>
                <a:tab pos="2403475" algn="l"/>
              </a:tabLst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4AEB1CA-9381-0746-9B86-36F228079E52}" type="slidenum">
              <a:rPr lang="en-US" sz="1400" u="none"/>
              <a:pPr/>
              <a:t>59</a:t>
            </a:fld>
            <a:endParaRPr lang="en-US" sz="1400" u="non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3733800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SUBSTRING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name,0,5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abbrv_name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student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sid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53688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4833938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*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 </a:t>
            </a:r>
            <a:r>
              <a:rPr lang="en-US" sz="2600" b="1" u="none">
                <a:latin typeface="DejaVu Sans Mono" charset="0"/>
                <a:cs typeface="DejaVu Sans Mono" charset="0"/>
              </a:rPr>
              <a:t>AS</a:t>
            </a:r>
            <a:r>
              <a:rPr lang="en-US" sz="2600" u="none">
                <a:latin typeface="DejaVu Sans Mono" charset="0"/>
                <a:cs typeface="DejaVu Sans Mono" charset="0"/>
              </a:rPr>
              <a:t> s</a:t>
            </a:r>
            <a:endParaRPr lang="en-US" sz="2600" b="1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UPPER</a:t>
            </a:r>
            <a:r>
              <a:rPr lang="en-US" sz="2600" b="1" u="none">
                <a:latin typeface="DejaVu Sans Mono" charset="0"/>
                <a:cs typeface="DejaVu Sans Mono" charset="0"/>
              </a:rPr>
              <a:t>(</a:t>
            </a:r>
            <a:r>
              <a:rPr lang="en-US" sz="2600" u="none">
                <a:latin typeface="DejaVu Sans Mono" charset="0"/>
                <a:cs typeface="DejaVu Sans Mono" charset="0"/>
              </a:rPr>
              <a:t>e.name</a:t>
            </a:r>
            <a:r>
              <a:rPr lang="en-US" sz="2600" b="1" u="none">
                <a:latin typeface="DejaVu Sans Mono" charset="0"/>
                <a:cs typeface="DejaVu Sans Mono" charset="0"/>
              </a:rPr>
              <a:t>)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latin typeface="DejaVu Sans Mono" charset="0"/>
                <a:cs typeface="DejaVu Sans Mono" charset="0"/>
              </a:rPr>
              <a:t>LIKE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TRUM</a:t>
            </a:r>
            <a:r>
              <a:rPr lang="en-US" sz="2600" b="1" u="none">
                <a:latin typeface="DejaVu Sans Mono" charset="0"/>
                <a:cs typeface="DejaVu Sans Mono" charset="0"/>
              </a:rPr>
              <a:t>%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sp>
        <p:nvSpPr>
          <p:cNvPr id="634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865174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History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Originally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SEQUEL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from IBM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System R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prototype.</a:t>
            </a:r>
          </a:p>
          <a:p>
            <a:pPr lvl="1" eaLnBrk="1" hangingPunct="1"/>
            <a:r>
              <a:rPr lang="en-US" b="1" u="sng">
                <a:latin typeface="Times New Roman" charset="0"/>
                <a:ea typeface="ＭＳ Ｐゴシック" charset="0"/>
              </a:rPr>
              <a:t>S</a:t>
            </a:r>
            <a:r>
              <a:rPr lang="en-US">
                <a:latin typeface="Times New Roman" charset="0"/>
                <a:ea typeface="ＭＳ Ｐゴシック" charset="0"/>
              </a:rPr>
              <a:t>tructured </a:t>
            </a:r>
            <a:r>
              <a:rPr lang="en-US" b="1" u="sng">
                <a:latin typeface="Times New Roman" charset="0"/>
                <a:ea typeface="ＭＳ Ｐゴシック" charset="0"/>
              </a:rPr>
              <a:t>E</a:t>
            </a:r>
            <a:r>
              <a:rPr lang="en-US">
                <a:latin typeface="Times New Roman" charset="0"/>
                <a:ea typeface="ＭＳ Ｐゴシック" charset="0"/>
              </a:rPr>
              <a:t>nglish </a:t>
            </a:r>
            <a:r>
              <a:rPr lang="en-US" b="1" u="sng">
                <a:latin typeface="Times New Roman" charset="0"/>
                <a:ea typeface="ＭＳ Ｐゴシック" charset="0"/>
              </a:rPr>
              <a:t>Que</a:t>
            </a:r>
            <a:r>
              <a:rPr lang="en-US">
                <a:latin typeface="Times New Roman" charset="0"/>
                <a:ea typeface="ＭＳ Ｐゴシック" charset="0"/>
              </a:rPr>
              <a:t>ry </a:t>
            </a:r>
            <a:r>
              <a:rPr lang="en-US" b="1" u="sng">
                <a:latin typeface="Times New Roman" charset="0"/>
                <a:ea typeface="ＭＳ Ｐゴシック" charset="0"/>
              </a:rPr>
              <a:t>L</a:t>
            </a:r>
            <a:r>
              <a:rPr lang="en-US">
                <a:latin typeface="Times New Roman" charset="0"/>
                <a:ea typeface="ＭＳ Ｐゴシック" charset="0"/>
              </a:rPr>
              <a:t>anguage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>
                <a:latin typeface="Times New Roman" charset="0"/>
                <a:ea typeface="ＭＳ Ｐゴシック" charset="0"/>
              </a:rPr>
              <a:t>Adopted by Oracle in the 1970s.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ANSI Standard in 1986, ISO in 1987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u="sng">
                <a:latin typeface="Times New Roman" charset="0"/>
                <a:ea typeface="ＭＳ Ｐゴシック" charset="0"/>
              </a:rPr>
              <a:t>S</a:t>
            </a:r>
            <a:r>
              <a:rPr lang="en-US">
                <a:latin typeface="Times New Roman" charset="0"/>
                <a:ea typeface="ＭＳ Ｐゴシック" charset="0"/>
              </a:rPr>
              <a:t>tructured </a:t>
            </a:r>
            <a:r>
              <a:rPr lang="en-US" b="1" u="sng">
                <a:latin typeface="Times New Roman" charset="0"/>
                <a:ea typeface="ＭＳ Ｐゴシック" charset="0"/>
              </a:rPr>
              <a:t>Q</a:t>
            </a:r>
            <a:r>
              <a:rPr lang="en-US">
                <a:latin typeface="Times New Roman" charset="0"/>
                <a:ea typeface="ＭＳ Ｐゴシック" charset="0"/>
              </a:rPr>
              <a:t>uery </a:t>
            </a:r>
            <a:r>
              <a:rPr lang="en-US" b="1" u="sng">
                <a:latin typeface="Times New Roman" charset="0"/>
                <a:ea typeface="ＭＳ Ｐゴシック" charset="0"/>
              </a:rPr>
              <a:t>L</a:t>
            </a:r>
            <a:r>
              <a:rPr lang="en-US">
                <a:latin typeface="Times New Roman" charset="0"/>
                <a:ea typeface="ＭＳ Ｐゴシック" charset="0"/>
              </a:rPr>
              <a:t>anguage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CBFE9E9-6B1E-6A4A-897D-8767AE1A576D}" type="slidenum">
              <a:rPr lang="en-US" sz="1400" u="none"/>
              <a:pPr/>
              <a:t>6</a:t>
            </a:fld>
            <a:endParaRPr lang="en-US" sz="1400" u="none"/>
          </a:p>
        </p:txBody>
      </p:sp>
      <p:pic>
        <p:nvPicPr>
          <p:cNvPr id="7173" name="Picture 5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611">
            <a:off x="2903338" y="1118515"/>
            <a:ext cx="3790275" cy="499558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092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Date/Time Operations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Operations to manipulate and modify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DATE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TIME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attributes.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Can be used in either output and predicates.</a:t>
            </a:r>
          </a:p>
          <a:p>
            <a:r>
              <a:rPr lang="en-US" b="1" i="1">
                <a:solidFill>
                  <a:srgbClr val="C00000"/>
                </a:solidFill>
                <a:latin typeface="Times New Roman" charset="0"/>
                <a:ea typeface="ＭＳ Ｐゴシック" charset="0"/>
                <a:cs typeface="Courier New" charset="0"/>
              </a:rPr>
              <a:t>Support/syntax varies wildly…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Demo: Get the # of days since the beginning of the year.</a:t>
            </a:r>
            <a:endParaRPr lang="en-US" b="1" i="1">
              <a:solidFill>
                <a:srgbClr val="C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CF28C4-5345-7D4A-B97E-21C2874997EC}" type="slidenum">
              <a:rPr lang="en-US" sz="1400" u="none"/>
              <a:pPr/>
              <a:t>60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349742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Set/Bag Operations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en-US" dirty="0" smtClean="0"/>
              <a:t>Set Operations: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UNION</a:t>
            </a:r>
            <a:endParaRPr lang="en-US" b="1" dirty="0">
              <a:latin typeface="+mj-lt"/>
              <a:ea typeface="DejaVu Sans Mono" pitchFamily="49" charset="0"/>
              <a:cs typeface="DejaVu Sans Mono" pitchFamily="49" charset="0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INTERSECT</a:t>
            </a:r>
            <a:endParaRPr lang="en-US" b="1" dirty="0">
              <a:latin typeface="+mj-lt"/>
              <a:ea typeface="DejaVu Sans Mono" pitchFamily="49" charset="0"/>
              <a:cs typeface="DejaVu Sans Mono" pitchFamily="49" charset="0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EXCEPT</a:t>
            </a:r>
            <a:endParaRPr lang="en-US" b="1" dirty="0">
              <a:solidFill>
                <a:srgbClr val="C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US" dirty="0" smtClean="0">
                <a:cs typeface="Courier New" pitchFamily="49" charset="0"/>
              </a:rPr>
              <a:t>Bag Operations: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UNION </a:t>
            </a: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ALL</a:t>
            </a:r>
            <a:endParaRPr lang="en-US" b="1" dirty="0">
              <a:latin typeface="+mj-lt"/>
              <a:ea typeface="DejaVu Sans Mono" pitchFamily="49" charset="0"/>
              <a:cs typeface="DejaVu Sans Mono" pitchFamily="49" charset="0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INTERSECT ALL</a:t>
            </a:r>
            <a:endParaRPr lang="en-US" b="1" dirty="0">
              <a:latin typeface="+mj-lt"/>
              <a:ea typeface="DejaVu Sans Mono" pitchFamily="49" charset="0"/>
              <a:cs typeface="DejaVu Sans Mono" pitchFamily="49" charset="0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EXCEPT ALL</a:t>
            </a:r>
            <a:endParaRPr lang="en-US" b="1" dirty="0">
              <a:solidFill>
                <a:srgbClr val="C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9FCE78-0BC2-664A-A86F-73C1959A9427}" type="slidenum">
              <a:rPr lang="en-US" sz="1400" u="none"/>
              <a:pPr/>
              <a:t>61</a:t>
            </a:fld>
            <a:endParaRPr lang="en-US" sz="1400" u="none"/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033020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Set Operations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13716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cname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customer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algn="ctr"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???</a:t>
            </a:r>
          </a:p>
          <a:p>
            <a:pPr algn="ctr"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(SELECT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cname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account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100" y="1809750"/>
            <a:ext cx="1193800" cy="401638"/>
          </a:xfrm>
          <a:prstGeom prst="rect">
            <a:avLst/>
          </a:prstGeom>
          <a:solidFill>
            <a:schemeClr val="accent4">
              <a:alpha val="20000"/>
            </a:schemeClr>
          </a:solidFill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5175" y="3025775"/>
            <a:ext cx="7231063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3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UNION</a:t>
            </a:r>
            <a:br>
              <a:rPr lang="en-US" sz="3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400" u="none" dirty="0">
                <a:latin typeface="+mj-lt"/>
                <a:ea typeface="ＭＳ Ｐゴシック" pitchFamily="-112" charset="-128"/>
                <a:cs typeface="Times New Roman"/>
              </a:rPr>
              <a:t>R</a:t>
            </a:r>
            <a:r>
              <a:rPr lang="en-US" sz="2400" u="none" dirty="0">
                <a:latin typeface="+mj-lt"/>
                <a:ea typeface="ＭＳ Ｐゴシック" pitchFamily="-112" charset="-128"/>
                <a:cs typeface="+mn-cs"/>
              </a:rPr>
              <a:t>eturns names of customers with or without an account.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39863" y="4194175"/>
            <a:ext cx="588168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3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INTERSECT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sz="2400" u="none" dirty="0">
                <a:latin typeface="+mj-lt"/>
                <a:ea typeface="ＭＳ Ｐゴシック" pitchFamily="-112" charset="-128"/>
                <a:cs typeface="Times New Roman"/>
              </a:rPr>
              <a:t>R</a:t>
            </a:r>
            <a:r>
              <a:rPr lang="en-US" sz="2400" u="none" dirty="0">
                <a:latin typeface="+mj-lt"/>
                <a:ea typeface="ＭＳ Ｐゴシック" pitchFamily="-112" charset="-128"/>
                <a:cs typeface="+mn-cs"/>
              </a:rPr>
              <a:t>eturns names of customers with an account.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03338" y="5360988"/>
            <a:ext cx="6153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3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EXCEPT</a:t>
            </a:r>
            <a:endParaRPr lang="en-US" sz="2200" b="1" u="none" dirty="0">
              <a:latin typeface="+mj-lt"/>
              <a:ea typeface="ＭＳ Ｐゴシック" pitchFamily="-112" charset="-128"/>
              <a:cs typeface="Courier New" pitchFamily="49" charset="0"/>
            </a:endParaRP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sz="2400" u="none" dirty="0">
                <a:latin typeface="+mj-lt"/>
                <a:ea typeface="ＭＳ Ｐゴシック" pitchFamily="-112" charset="-128"/>
                <a:cs typeface="Times New Roman"/>
              </a:rPr>
              <a:t>Returns names of customers without an account.</a:t>
            </a:r>
            <a:endParaRPr lang="en-US" sz="2400" u="none" dirty="0">
              <a:latin typeface="+mj-lt"/>
              <a:ea typeface="ＭＳ Ｐゴシック" pitchFamily="-112" charset="-128"/>
              <a:cs typeface="+mn-cs"/>
            </a:endParaRPr>
          </a:p>
        </p:txBody>
      </p:sp>
      <p:sp>
        <p:nvSpPr>
          <p:cNvPr id="6656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E70DA01-01EE-7342-B254-E1817C01FE37}" type="slidenum">
              <a:rPr lang="en-US" sz="1400" u="none"/>
              <a:pPr/>
              <a:t>62</a:t>
            </a:fld>
            <a:endParaRPr lang="en-US" sz="1400" u="none"/>
          </a:p>
        </p:txBody>
      </p:sp>
      <p:sp>
        <p:nvSpPr>
          <p:cNvPr id="6656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64331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545EC38-21FE-6447-AC78-6F43A888C133}" type="slidenum">
              <a:rPr lang="en-US" sz="1400" u="none"/>
              <a:pPr/>
              <a:t>63</a:t>
            </a:fld>
            <a:endParaRPr lang="en-US" sz="1400" u="none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Outline</a:t>
            </a:r>
            <a:endParaRPr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SELECT/INSERT/UPDATE/DELETE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Table Definition (DDL)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NULLs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String/Date/Time/Set/Bag Operations</a:t>
            </a:r>
          </a:p>
          <a:p>
            <a:pPr>
              <a:defRPr/>
            </a:pPr>
            <a:r>
              <a:rPr lang="en-US" dirty="0" smtClean="0"/>
              <a:t>Output Redirection/Control</a:t>
            </a:r>
          </a:p>
          <a:p>
            <a:pPr>
              <a:defRPr/>
            </a:pPr>
            <a:r>
              <a:rPr lang="en-US" dirty="0" smtClean="0"/>
              <a:t>Aggregates/Group By</a:t>
            </a:r>
          </a:p>
        </p:txBody>
      </p:sp>
      <p:sp>
        <p:nvSpPr>
          <p:cNvPr id="675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5688208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Store query results in another table: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Table must not already be defined.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Table will have the same # of columns with the same types as the input.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8611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Output Redirection</a:t>
            </a:r>
          </a:p>
        </p:txBody>
      </p:sp>
      <p:sp>
        <p:nvSpPr>
          <p:cNvPr id="6861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D5AD5EF-FA29-2749-AD91-D25F22177ECE}" type="slidenum">
              <a:rPr lang="en-US" sz="1400" u="none"/>
              <a:pPr/>
              <a:t>64</a:t>
            </a:fld>
            <a:endParaRPr lang="en-US" sz="1400" u="none"/>
          </a:p>
        </p:txBody>
      </p:sp>
      <p:grpSp>
        <p:nvGrpSpPr>
          <p:cNvPr id="68613" name="Group 14"/>
          <p:cNvGrpSpPr>
            <a:grpSpLocks/>
          </p:cNvGrpSpPr>
          <p:nvPr/>
        </p:nvGrpSpPr>
        <p:grpSpPr bwMode="auto">
          <a:xfrm>
            <a:off x="384175" y="4756150"/>
            <a:ext cx="8428038" cy="955675"/>
            <a:chOff x="392113" y="5602510"/>
            <a:chExt cx="8427807" cy="95605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92113" y="5666035"/>
              <a:ext cx="8359546" cy="892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7A"/>
              </a:solidFill>
              <a:prstDash val="sysDash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CREATE TABLE </a:t>
              </a:r>
              <a:r>
                <a:rPr lang="en-US" sz="2600" u="none" dirty="0" err="1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CourseIds</a:t>
              </a:r>
              <a:r>
                <a:rPr lang="en-US" sz="2600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 </a:t>
              </a: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(</a:t>
              </a:r>
            </a:p>
            <a:p>
              <a:pPr eaLnBrk="0" hangingPunct="0">
                <a:defRPr/>
              </a:pP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SELECT DISTINCT</a:t>
              </a:r>
              <a:r>
                <a:rPr lang="en-US" sz="2600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 cid </a:t>
              </a: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FROM e</a:t>
              </a:r>
              <a:r>
                <a:rPr lang="en-US" sz="2600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nrolled</a:t>
              </a: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)</a:t>
              </a:r>
              <a:r>
                <a:rPr lang="en-US" sz="2600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;</a:t>
              </a:r>
              <a:endPara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99146" y="5602510"/>
              <a:ext cx="1420774" cy="5240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 u="none" dirty="0" err="1">
                  <a:solidFill>
                    <a:srgbClr val="C00000"/>
                  </a:solidFill>
                  <a:latin typeface="+mn-lt"/>
                  <a:ea typeface="ＭＳ Ｐゴシック" pitchFamily="-112" charset="-128"/>
                  <a:cs typeface="+mn-cs"/>
                </a:rPr>
                <a:t>MySQL</a:t>
              </a:r>
              <a:endParaRPr lang="en-US" sz="2400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endParaRPr>
            </a:p>
          </p:txBody>
        </p:sp>
      </p:grpSp>
      <p:grpSp>
        <p:nvGrpSpPr>
          <p:cNvPr id="68614" name="Group 17"/>
          <p:cNvGrpSpPr>
            <a:grpSpLocks/>
          </p:cNvGrpSpPr>
          <p:nvPr/>
        </p:nvGrpSpPr>
        <p:grpSpPr bwMode="auto">
          <a:xfrm>
            <a:off x="384175" y="3581400"/>
            <a:ext cx="8389938" cy="912813"/>
            <a:chOff x="392113" y="3644912"/>
            <a:chExt cx="8389335" cy="912133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392113" y="3665535"/>
              <a:ext cx="8359174" cy="8915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7A"/>
              </a:solidFill>
              <a:prstDash val="sysDash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SELECT DISTINCT</a:t>
              </a:r>
              <a:r>
                <a:rPr lang="en-US" sz="2600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 cid </a:t>
              </a:r>
              <a:r>
                <a:rPr lang="en-US" sz="2600" b="1" u="none" dirty="0">
                  <a:solidFill>
                    <a:srgbClr val="C00000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INTO</a:t>
              </a: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 </a:t>
              </a:r>
              <a:r>
                <a:rPr lang="en-US" sz="2600" u="none" dirty="0" err="1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CourseIds</a:t>
              </a:r>
              <a:endPara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eaLnBrk="0" hangingPunct="0">
                <a:defRPr/>
              </a:pP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  FROM </a:t>
              </a:r>
              <a:r>
                <a:rPr lang="en-US" sz="2600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enrolled;</a:t>
              </a:r>
              <a:endPara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8834" y="3644912"/>
              <a:ext cx="1382614" cy="5234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 u="none" dirty="0">
                  <a:solidFill>
                    <a:srgbClr val="C00000"/>
                  </a:solidFill>
                  <a:latin typeface="+mn-lt"/>
                  <a:ea typeface="ＭＳ Ｐゴシック" pitchFamily="-112" charset="-128"/>
                  <a:cs typeface="+mn-cs"/>
                </a:rPr>
                <a:t>SQL-92</a:t>
              </a:r>
              <a:endParaRPr lang="en-US" sz="2400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endParaRPr>
            </a:p>
          </p:txBody>
        </p:sp>
      </p:grpSp>
      <p:sp>
        <p:nvSpPr>
          <p:cNvPr id="686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527373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Output Redirection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Insert tuples from query into another table: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Inner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SELECT</a:t>
            </a:r>
            <a:r>
              <a:rPr lang="en-US">
                <a:latin typeface="Times New Roman" charset="0"/>
                <a:ea typeface="ＭＳ Ｐゴシック" charset="0"/>
              </a:rPr>
              <a:t> must generate the same columns as the target table.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</a:rPr>
              <a:t>DBMSs have different options/syntax on what to do with duplicates.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C97DE4-1CE3-FE41-9050-585AC2BDF9DF}" type="slidenum">
              <a:rPr lang="en-US" sz="1400" u="none"/>
              <a:pPr/>
              <a:t>65</a:t>
            </a:fld>
            <a:endParaRPr lang="en-US" sz="1400" u="none"/>
          </a:p>
        </p:txBody>
      </p:sp>
      <p:grpSp>
        <p:nvGrpSpPr>
          <p:cNvPr id="69637" name="Group 11"/>
          <p:cNvGrpSpPr>
            <a:grpSpLocks/>
          </p:cNvGrpSpPr>
          <p:nvPr/>
        </p:nvGrpSpPr>
        <p:grpSpPr bwMode="auto">
          <a:xfrm>
            <a:off x="384175" y="3733800"/>
            <a:ext cx="8389938" cy="912813"/>
            <a:chOff x="384859" y="4740722"/>
            <a:chExt cx="8389335" cy="912510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384859" y="4761353"/>
              <a:ext cx="8359174" cy="8918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7A"/>
              </a:solidFill>
              <a:prstDash val="sysDash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INSERT INTO </a:t>
              </a:r>
              <a:r>
                <a:rPr lang="en-US" sz="2600" u="none" dirty="0" err="1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CourseIds</a:t>
              </a:r>
              <a:endPara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eaLnBrk="0" hangingPunct="0">
                <a:defRPr/>
              </a:pP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(SELECT DISTINCT</a:t>
              </a:r>
              <a:r>
                <a:rPr lang="en-US" sz="2600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 cid</a:t>
              </a:r>
              <a:r>
                <a:rPr lang="en-US" sz="2600" b="1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 FROM </a:t>
              </a:r>
              <a:r>
                <a:rPr lang="en-US" sz="2600" u="none" dirty="0"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Enrolled);</a:t>
              </a:r>
              <a:endPara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1580" y="4740722"/>
              <a:ext cx="1382614" cy="5237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 u="none" dirty="0">
                  <a:solidFill>
                    <a:srgbClr val="C00000"/>
                  </a:solidFill>
                  <a:latin typeface="+mn-lt"/>
                  <a:ea typeface="ＭＳ Ｐゴシック" pitchFamily="-112" charset="-128"/>
                  <a:cs typeface="+mn-cs"/>
                </a:rPr>
                <a:t>SQL-92</a:t>
              </a:r>
              <a:endParaRPr lang="en-US" sz="2400" b="1" u="none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+mn-cs"/>
              </a:endParaRPr>
            </a:p>
          </p:txBody>
        </p:sp>
      </p:grpSp>
      <p:sp>
        <p:nvSpPr>
          <p:cNvPr id="696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814332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Output Control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605838" cy="4525963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ORDER BY &lt;column*&gt; [ASC|DESC]</a:t>
            </a:r>
            <a:endParaRPr lang="en-US" sz="3600" b="1">
              <a:solidFill>
                <a:srgbClr val="C00000"/>
              </a:solidFill>
              <a:latin typeface="DejaVu Sans Mono" charset="0"/>
              <a:ea typeface="ＭＳ Ｐゴシック" charset="0"/>
              <a:cs typeface="DejaVu Sans Mono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Order the output tuples by the values in one or more of their columns.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2965450"/>
            <a:ext cx="8359775" cy="12938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sid, grade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enrolled</a:t>
            </a:r>
            <a:endParaRPr lang="en-US" sz="2600" b="1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cid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Pilates105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ORDER BY</a:t>
            </a:r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latin typeface="DejaVu Sans Mono" charset="0"/>
                <a:cs typeface="DejaVu Sans Mono" charset="0"/>
              </a:rPr>
              <a:t>grade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4675188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sid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enrolled</a:t>
            </a:r>
            <a:endParaRPr lang="en-US" sz="2600" b="1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cid =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u="none">
                <a:latin typeface="DejaVu Sans Mono" charset="0"/>
                <a:cs typeface="DejaVu Sans Mono" charset="0"/>
              </a:rPr>
              <a:t>Pilates105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ORDER BY</a:t>
            </a:r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latin typeface="DejaVu Sans Mono" charset="0"/>
                <a:cs typeface="DejaVu Sans Mono" charset="0"/>
              </a:rPr>
              <a:t>grade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DESC</a:t>
            </a:r>
            <a:r>
              <a:rPr lang="en-US" sz="2600" u="none">
                <a:latin typeface="DejaVu Sans Mono" charset="0"/>
                <a:cs typeface="DejaVu Sans Mono" charset="0"/>
              </a:rPr>
              <a:t>, sid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ASC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50100" y="2895600"/>
          <a:ext cx="1614488" cy="14321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38032"/>
                <a:gridCol w="776456"/>
              </a:tblGrid>
              <a:tr h="33481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422" marR="91422" marT="45506" marB="455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422" marR="91422" marT="45506" marB="455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7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53123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A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7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53334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A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7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53650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7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53666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50100" y="4589463"/>
          <a:ext cx="812800" cy="14321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12800"/>
              </a:tblGrid>
              <a:tr h="33481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506" marB="45506"/>
                </a:tc>
              </a:tr>
              <a:tr h="27427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27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53650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27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53123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27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53334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069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3BF956-F551-4C47-A8FC-436FB6FB3E2C}" type="slidenum">
              <a:rPr lang="en-US" sz="1400" u="none"/>
              <a:pPr/>
              <a:t>66</a:t>
            </a:fld>
            <a:endParaRPr lang="en-US" sz="1400" u="none"/>
          </a:p>
        </p:txBody>
      </p:sp>
      <p:sp>
        <p:nvSpPr>
          <p:cNvPr id="706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182785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71683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Output Control</a:t>
            </a:r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LIMIT &lt;count&gt; [offset]</a:t>
            </a:r>
            <a:endParaRPr lang="en-US" sz="3600" b="1">
              <a:solidFill>
                <a:srgbClr val="C00000"/>
              </a:solidFill>
              <a:latin typeface="DejaVu Sans Mono" charset="0"/>
              <a:ea typeface="ＭＳ Ｐゴシック" charset="0"/>
              <a:cs typeface="DejaVu Sans Mono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Limit the # of tuples returned in output.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Can set an offset to return a </a:t>
            </a:r>
            <a:r>
              <a:rPr lang="ja-JP" altLang="en-US">
                <a:latin typeface="Times New Roman" charset="0"/>
                <a:ea typeface="ＭＳ Ｐゴシック" charset="0"/>
                <a:cs typeface="Courier New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Courier New" charset="0"/>
              </a:rPr>
              <a:t>range</a:t>
            </a:r>
            <a:r>
              <a:rPr lang="ja-JP" altLang="en-US">
                <a:latin typeface="Times New Roman" charset="0"/>
                <a:ea typeface="ＭＳ Ｐゴシック" charset="0"/>
                <a:cs typeface="Courier New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Courier New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30480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sid, name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</a:t>
            </a:r>
            <a:endParaRPr lang="en-US" sz="2600" b="1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login </a:t>
            </a:r>
            <a:r>
              <a:rPr lang="en-US" sz="2600" b="1" u="none">
                <a:latin typeface="DejaVu Sans Mono" charset="0"/>
                <a:cs typeface="DejaVu Sans Mono" charset="0"/>
              </a:rPr>
              <a:t>LIKE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b="1" u="none">
                <a:latin typeface="DejaVu Sans Mono" charset="0"/>
                <a:cs typeface="DejaVu Sans Mono" charset="0"/>
              </a:rPr>
              <a:t>%</a:t>
            </a:r>
            <a:r>
              <a:rPr lang="en-US" sz="2600" u="none">
                <a:latin typeface="DejaVu Sans Mono" charset="0"/>
                <a:cs typeface="DejaVu Sans Mono" charset="0"/>
              </a:rPr>
              <a:t>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solidFill>
                  <a:srgbClr val="000000"/>
                </a:solidFill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LIMIT</a:t>
            </a:r>
            <a:r>
              <a:rPr lang="en-US" sz="2600" b="1" u="none">
                <a:solidFill>
                  <a:srgbClr val="000000"/>
                </a:solidFill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latin typeface="DejaVu Sans Mono" charset="0"/>
                <a:cs typeface="DejaVu Sans Mono" charset="0"/>
              </a:rPr>
              <a:t>10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4597400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u="none">
                <a:latin typeface="DejaVu Sans Mono" charset="0"/>
                <a:cs typeface="DejaVu Sans Mono" charset="0"/>
              </a:rPr>
              <a:t>sid, name </a:t>
            </a:r>
            <a:r>
              <a:rPr lang="en-US" sz="2600" b="1" u="none">
                <a:latin typeface="DejaVu Sans Mono" charset="0"/>
                <a:cs typeface="DejaVu Sans Mono" charset="0"/>
              </a:rPr>
              <a:t>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</a:t>
            </a:r>
            <a:endParaRPr lang="en-US" sz="2600" b="1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login </a:t>
            </a:r>
            <a:r>
              <a:rPr lang="en-US" sz="2600" b="1" u="none">
                <a:latin typeface="DejaVu Sans Mono" charset="0"/>
                <a:cs typeface="DejaVu Sans Mono" charset="0"/>
              </a:rPr>
              <a:t>LIKE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b="1" u="none">
                <a:latin typeface="DejaVu Sans Mono" charset="0"/>
                <a:cs typeface="DejaVu Sans Mono" charset="0"/>
              </a:rPr>
              <a:t>%</a:t>
            </a:r>
            <a:r>
              <a:rPr lang="en-US" sz="2600" u="none">
                <a:latin typeface="DejaVu Sans Mono" charset="0"/>
                <a:cs typeface="DejaVu Sans Mono" charset="0"/>
              </a:rPr>
              <a:t>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  <a:p>
            <a:r>
              <a:rPr lang="en-US" sz="2600" b="1" u="none">
                <a:solidFill>
                  <a:srgbClr val="000000"/>
                </a:solidFill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LIMIT</a:t>
            </a:r>
            <a:r>
              <a:rPr lang="en-US" sz="2600" b="1" u="none">
                <a:solidFill>
                  <a:srgbClr val="000000"/>
                </a:solidFill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latin typeface="DejaVu Sans Mono" charset="0"/>
                <a:cs typeface="DejaVu Sans Mono" charset="0"/>
              </a:rPr>
              <a:t>20</a:t>
            </a:r>
            <a:r>
              <a:rPr lang="en-US" sz="2600" b="1" u="none">
                <a:solidFill>
                  <a:srgbClr val="000000"/>
                </a:solidFill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OFFSET</a:t>
            </a:r>
            <a:r>
              <a:rPr lang="en-US" sz="2600" b="1" u="none">
                <a:solidFill>
                  <a:srgbClr val="000000"/>
                </a:solidFill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latin typeface="DejaVu Sans Mono" charset="0"/>
                <a:cs typeface="DejaVu Sans Mono" charset="0"/>
              </a:rPr>
              <a:t>10</a:t>
            </a:r>
          </a:p>
        </p:txBody>
      </p:sp>
      <p:sp>
        <p:nvSpPr>
          <p:cNvPr id="716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B7E781C-0DB9-0746-98DD-91745E2115C4}" type="slidenum">
              <a:rPr lang="en-US" sz="1400" u="none"/>
              <a:pPr/>
              <a:t>67</a:t>
            </a:fld>
            <a:endParaRPr lang="en-US" sz="1400" u="none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43200" y="3721100"/>
            <a:ext cx="2493963" cy="531813"/>
          </a:xfrm>
          <a:prstGeom prst="wedgeRoundRectCallout">
            <a:avLst>
              <a:gd name="adj1" fmla="val -67786"/>
              <a:gd name="adj2" fmla="val 17107"/>
              <a:gd name="adj3" fmla="val 16667"/>
            </a:avLst>
          </a:prstGeom>
          <a:ln w="508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rgbClr val="C00000"/>
                </a:solidFill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0" hangingPunct="0">
              <a:defRPr/>
            </a:pPr>
            <a:r>
              <a:rPr lang="en-US" dirty="0" smtClean="0"/>
              <a:t>First 10 rows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18088" y="5122863"/>
            <a:ext cx="3897312" cy="960437"/>
          </a:xfrm>
          <a:prstGeom prst="wedgeRoundRectCallout">
            <a:avLst>
              <a:gd name="adj1" fmla="val -64914"/>
              <a:gd name="adj2" fmla="val 942"/>
              <a:gd name="adj3" fmla="val 16667"/>
            </a:avLst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r>
              <a:rPr lang="en-US" b="1" u="none" dirty="0" smtClean="0">
                <a:solidFill>
                  <a:srgbClr val="C00000"/>
                </a:solidFill>
                <a:latin typeface="+mn-lt"/>
              </a:rPr>
              <a:t>Skip first 10 rows,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b="1" u="none" dirty="0" smtClean="0">
                <a:solidFill>
                  <a:srgbClr val="C00000"/>
                </a:solidFill>
                <a:latin typeface="+mn-lt"/>
              </a:rPr>
              <a:t>Return the following 20</a:t>
            </a:r>
            <a:endParaRPr lang="en-US" sz="2400" b="1" u="none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640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Aggregates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0010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Functions that return a single value from a bag of tuples: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AVG(col)</a:t>
            </a:r>
            <a:r>
              <a:rPr lang="en-US" sz="3200">
                <a:latin typeface="Times New Roman" charset="0"/>
                <a:ea typeface="ＭＳ Ｐゴシック" charset="0"/>
                <a:cs typeface="Times New Roman" charset="0"/>
              </a:rPr>
              <a:t>→ Return the average col value.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MIN(col)</a:t>
            </a:r>
            <a:r>
              <a:rPr lang="en-US" sz="3200">
                <a:latin typeface="Times New Roman" charset="0"/>
                <a:ea typeface="ＭＳ Ｐゴシック" charset="0"/>
                <a:cs typeface="Times New Roman" charset="0"/>
              </a:rPr>
              <a:t>→ Return minimum col value.</a:t>
            </a:r>
            <a:endParaRPr lang="en-US" sz="3200" b="1">
              <a:latin typeface="Courier New" charset="0"/>
              <a:ea typeface="ＭＳ Ｐゴシック" charset="0"/>
              <a:cs typeface="Courier New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MAX(col)</a:t>
            </a:r>
            <a:r>
              <a:rPr lang="en-US" sz="3200">
                <a:latin typeface="Times New Roman" charset="0"/>
                <a:ea typeface="ＭＳ Ｐゴシック" charset="0"/>
                <a:cs typeface="Times New Roman" charset="0"/>
              </a:rPr>
              <a:t>→ Return maximum col value.</a:t>
            </a:r>
            <a:endParaRPr lang="en-US" sz="3200">
              <a:latin typeface="Courier New" charset="0"/>
              <a:ea typeface="ＭＳ Ｐゴシック" charset="0"/>
              <a:cs typeface="Courier New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SUM(col)</a:t>
            </a:r>
            <a:r>
              <a:rPr lang="en-US" sz="3200">
                <a:latin typeface="Times New Roman" charset="0"/>
                <a:ea typeface="ＭＳ Ｐゴシック" charset="0"/>
                <a:cs typeface="Times New Roman" charset="0"/>
              </a:rPr>
              <a:t>→ Return sum of values in col.</a:t>
            </a:r>
            <a:endParaRPr lang="en-US" sz="3200" b="1">
              <a:latin typeface="Courier New" charset="0"/>
              <a:ea typeface="ＭＳ Ｐゴシック" charset="0"/>
              <a:cs typeface="Courier New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COUNT(col)</a:t>
            </a:r>
            <a:r>
              <a:rPr lang="en-US" sz="3200">
                <a:latin typeface="Times New Roman" charset="0"/>
                <a:ea typeface="ＭＳ Ｐゴシック" charset="0"/>
                <a:cs typeface="Times New Roman" charset="0"/>
              </a:rPr>
              <a:t> → Return # of values for col.</a:t>
            </a:r>
            <a:endParaRPr lang="en-US">
              <a:latin typeface="Times New Roman" charset="0"/>
              <a:ea typeface="ＭＳ Ｐゴシック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27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A5D4630-0568-AF49-87B7-AD504B0B1F32}" type="slidenum">
              <a:rPr lang="en-US" sz="1400" u="none"/>
              <a:pPr/>
              <a:t>68</a:t>
            </a:fld>
            <a:endParaRPr lang="en-US" sz="1400" u="none"/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4080891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Aggregates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Functions can only be used in the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SELECT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attribute output list.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Get the number of students with a @cs login: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Courier New" charset="0"/>
              <a:ea typeface="ＭＳ Ｐゴシック" charset="0"/>
              <a:cs typeface="Courier New" charset="0"/>
            </a:endParaRPr>
          </a:p>
          <a:p>
            <a:pPr eaLnBrk="1" hangingPunct="1"/>
            <a:endParaRPr lang="en-US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3387725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COUNT</a:t>
            </a:r>
            <a:r>
              <a:rPr lang="en-US" sz="2600" b="1" u="none">
                <a:latin typeface="DejaVu Sans Mono" charset="0"/>
                <a:cs typeface="DejaVu Sans Mono" charset="0"/>
              </a:rPr>
              <a:t>(</a:t>
            </a:r>
            <a:r>
              <a:rPr lang="en-US" sz="2600" u="none">
                <a:latin typeface="DejaVu Sans Mono" charset="0"/>
                <a:cs typeface="DejaVu Sans Mono" charset="0"/>
              </a:rPr>
              <a:t>login</a:t>
            </a:r>
            <a:r>
              <a:rPr lang="en-US" sz="2600" b="1" u="none">
                <a:latin typeface="DejaVu Sans Mono" charset="0"/>
                <a:cs typeface="DejaVu Sans Mono" charset="0"/>
              </a:rPr>
              <a:t>)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en-US" sz="2600" b="1" u="none">
                <a:latin typeface="DejaVu Sans Mono" charset="0"/>
                <a:cs typeface="DejaVu Sans Mono" charset="0"/>
              </a:rPr>
              <a:t>AS</a:t>
            </a:r>
            <a:r>
              <a:rPr lang="en-US" sz="2600" u="none">
                <a:latin typeface="DejaVu Sans Mono" charset="0"/>
                <a:cs typeface="DejaVu Sans Mono" charset="0"/>
              </a:rPr>
              <a:t> cnt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 </a:t>
            </a:r>
            <a:r>
              <a:rPr lang="en-US" sz="2600" b="1" u="none">
                <a:latin typeface="DejaVu Sans Mono" charset="0"/>
                <a:cs typeface="DejaVu Sans Mono" charset="0"/>
              </a:rPr>
              <a:t>WHERE </a:t>
            </a:r>
            <a:r>
              <a:rPr lang="en-US" sz="2600" u="none">
                <a:latin typeface="DejaVu Sans Mono" charset="0"/>
                <a:cs typeface="DejaVu Sans Mono" charset="0"/>
              </a:rPr>
              <a:t>login </a:t>
            </a:r>
            <a:r>
              <a:rPr lang="en-US" sz="2600" b="1" u="none">
                <a:latin typeface="DejaVu Sans Mono" charset="0"/>
                <a:cs typeface="DejaVu Sans Mono" charset="0"/>
              </a:rPr>
              <a:t>LIKE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b="1" u="none">
                <a:latin typeface="DejaVu Sans Mono" charset="0"/>
                <a:cs typeface="DejaVu Sans Mono" charset="0"/>
              </a:rPr>
              <a:t>%</a:t>
            </a:r>
            <a:r>
              <a:rPr lang="en-US" sz="2600" u="none">
                <a:latin typeface="DejaVu Sans Mono" charset="0"/>
                <a:cs typeface="DejaVu Sans Mono" charset="0"/>
              </a:rPr>
              <a:t>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202613" y="3276600"/>
          <a:ext cx="712787" cy="609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12787"/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cnt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398" marR="91398"/>
                </a:tc>
              </a:tr>
              <a:tr h="27432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12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49" marR="68549" marT="0" marB="0"/>
                </a:tc>
              </a:tr>
            </a:tbl>
          </a:graphicData>
        </a:graphic>
      </p:graphicFrame>
      <p:sp>
        <p:nvSpPr>
          <p:cNvPr id="7374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65174A-A6BB-8B45-BC55-0E6F5F3FA4AB}" type="slidenum">
              <a:rPr lang="en-US" sz="1400" u="none"/>
              <a:pPr/>
              <a:t>69</a:t>
            </a:fld>
            <a:endParaRPr lang="en-US" sz="1400" u="none"/>
          </a:p>
        </p:txBody>
      </p:sp>
      <p:sp>
        <p:nvSpPr>
          <p:cNvPr id="737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442110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History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Current standard is </a:t>
            </a: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SQL:2011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SQL:2011 </a:t>
            </a:r>
            <a:r>
              <a:rPr lang="en-US">
                <a:latin typeface="Times New Roman" charset="0"/>
                <a:ea typeface="ＭＳ Ｐゴシック" charset="0"/>
              </a:rPr>
              <a:t>→</a:t>
            </a: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</a:rPr>
              <a:t>Temporal DBs, Pipelined DML </a:t>
            </a:r>
            <a:endParaRPr lang="en-US" b="1">
              <a:solidFill>
                <a:srgbClr val="C00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SQL:2008 </a:t>
            </a:r>
            <a:r>
              <a:rPr lang="en-US">
                <a:latin typeface="Times New Roman" charset="0"/>
                <a:ea typeface="ＭＳ Ｐゴシック" charset="0"/>
              </a:rPr>
              <a:t>→</a:t>
            </a: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</a:rPr>
              <a:t>TRUNCATE, Fancy ORDER </a:t>
            </a:r>
            <a:endParaRPr lang="en-US" b="1">
              <a:solidFill>
                <a:srgbClr val="C00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SQL:2003</a:t>
            </a:r>
            <a:r>
              <a:rPr lang="en-US">
                <a:latin typeface="Times New Roman" charset="0"/>
                <a:ea typeface="ＭＳ Ｐゴシック" charset="0"/>
              </a:rPr>
              <a:t> → XML, windows, sequences, auto-generated IDs.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SQL:1999</a:t>
            </a:r>
            <a:r>
              <a:rPr lang="en-US">
                <a:latin typeface="Times New Roman" charset="0"/>
                <a:ea typeface="ＭＳ Ｐゴシック" charset="0"/>
              </a:rPr>
              <a:t> → Regex, triggers, OO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Most DBMSs at least support </a:t>
            </a:r>
            <a:r>
              <a:rPr lang="en-US" b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SQL-92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System Comparison:</a:t>
            </a:r>
          </a:p>
          <a:p>
            <a:pPr lvl="1" eaLnBrk="1" hangingPunct="1"/>
            <a:r>
              <a:rPr lang="en-US">
                <a:latin typeface="Times New Roman" charset="0"/>
                <a:ea typeface="ＭＳ Ｐゴシック" charset="0"/>
                <a:hlinkClick r:id="rId3"/>
              </a:rPr>
              <a:t>http://troels.arvin.dk/db/rdbms/</a:t>
            </a: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4EBC59-C376-7C45-A306-412F4C6CCF94}" type="slidenum">
              <a:rPr lang="en-US" sz="1400" u="none"/>
              <a:pPr/>
              <a:t>7</a:t>
            </a:fld>
            <a:endParaRPr lang="en-US" sz="1400" u="none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3754589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Aggregates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Can use multiple functions together at the same time.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Get the number of students and their GPA that have a @cs login.</a:t>
            </a: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Courier New" charset="0"/>
              <a:ea typeface="ＭＳ Ｐゴシック" charset="0"/>
              <a:cs typeface="Courier New" charset="0"/>
            </a:endParaRPr>
          </a:p>
          <a:p>
            <a:pPr eaLnBrk="1" hangingPunct="1"/>
            <a:endParaRPr lang="en-US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2113" y="3984625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AVG</a:t>
            </a:r>
            <a:r>
              <a:rPr lang="en-US" sz="2600" b="1" u="none">
                <a:latin typeface="DejaVu Sans Mono" charset="0"/>
                <a:cs typeface="DejaVu Sans Mono" charset="0"/>
              </a:rPr>
              <a:t>(</a:t>
            </a:r>
            <a:r>
              <a:rPr lang="en-US" sz="2600" u="none">
                <a:latin typeface="DejaVu Sans Mono" charset="0"/>
                <a:cs typeface="DejaVu Sans Mono" charset="0"/>
              </a:rPr>
              <a:t>gpa</a:t>
            </a:r>
            <a:r>
              <a:rPr lang="en-US" sz="2600" b="1" u="none">
                <a:latin typeface="DejaVu Sans Mono" charset="0"/>
                <a:cs typeface="DejaVu Sans Mono" charset="0"/>
              </a:rPr>
              <a:t>),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COUNT</a:t>
            </a:r>
            <a:r>
              <a:rPr lang="en-US" sz="2600" b="1" u="none">
                <a:latin typeface="DejaVu Sans Mono" charset="0"/>
                <a:cs typeface="DejaVu Sans Mono" charset="0"/>
              </a:rPr>
              <a:t>(</a:t>
            </a:r>
            <a:r>
              <a:rPr lang="en-US" sz="2600" u="none">
                <a:latin typeface="DejaVu Sans Mono" charset="0"/>
                <a:cs typeface="DejaVu Sans Mono" charset="0"/>
              </a:rPr>
              <a:t>sid</a:t>
            </a:r>
            <a:r>
              <a:rPr lang="en-US" sz="2600" b="1" u="none">
                <a:latin typeface="DejaVu Sans Mono" charset="0"/>
                <a:cs typeface="DejaVu Sans Mono" charset="0"/>
              </a:rPr>
              <a:t>)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</a:t>
            </a:r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login </a:t>
            </a:r>
            <a:r>
              <a:rPr lang="en-US" sz="2600" b="1" u="none">
                <a:latin typeface="DejaVu Sans Mono" charset="0"/>
                <a:cs typeface="DejaVu Sans Mono" charset="0"/>
              </a:rPr>
              <a:t>LIKE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b="1" u="none">
                <a:latin typeface="DejaVu Sans Mono" charset="0"/>
                <a:cs typeface="DejaVu Sans Mono" charset="0"/>
              </a:rPr>
              <a:t>%</a:t>
            </a:r>
            <a:r>
              <a:rPr lang="en-US" sz="2600" u="none">
                <a:latin typeface="DejaVu Sans Mono" charset="0"/>
                <a:cs typeface="DejaVu Sans Mono" charset="0"/>
              </a:rPr>
              <a:t>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00813" y="3733800"/>
          <a:ext cx="2414587" cy="609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66299"/>
                <a:gridCol w="1348288"/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AVG(</a:t>
                      </a:r>
                      <a:r>
                        <a:rPr lang="en-US" sz="1600" dirty="0" err="1" smtClean="0"/>
                        <a:t>gpa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428" marR="91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COUNT(</a:t>
                      </a:r>
                      <a:r>
                        <a:rPr lang="en-US" sz="1600" dirty="0" err="1" smtClean="0"/>
                        <a:t>sid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428" marR="91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3.25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12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76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69F1C4-DA54-7B4F-82E7-8448B70FF10F}" type="slidenum">
              <a:rPr lang="en-US" sz="1400" u="none"/>
              <a:pPr/>
              <a:t>70</a:t>
            </a:fld>
            <a:endParaRPr lang="en-US" sz="1400" u="none"/>
          </a:p>
        </p:txBody>
      </p:sp>
      <p:sp>
        <p:nvSpPr>
          <p:cNvPr id="7476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365839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605838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COUNT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SUM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AVG</a:t>
            </a:r>
            <a:r>
              <a:rPr lang="en-US" dirty="0" smtClean="0">
                <a:latin typeface="+mj-lt"/>
              </a:rPr>
              <a:t> support </a:t>
            </a:r>
            <a:r>
              <a:rPr lang="en-US" b="1" dirty="0" smtClean="0">
                <a:solidFill>
                  <a:srgbClr val="C00000"/>
                </a:solidFill>
                <a:latin typeface="DejaVu Sans Mono" pitchFamily="49" charset="0"/>
                <a:cs typeface="DejaVu Sans Mono" pitchFamily="49" charset="0"/>
              </a:rPr>
              <a:t>DISTINCT</a:t>
            </a:r>
            <a:endParaRPr lang="en-US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Get the number of unique students that have an @</a:t>
            </a:r>
            <a:r>
              <a:rPr lang="en-US" dirty="0" err="1" smtClean="0"/>
              <a:t>cs</a:t>
            </a:r>
            <a:r>
              <a:rPr lang="en-US" dirty="0" smtClean="0"/>
              <a:t> login.</a:t>
            </a: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sz="1050" dirty="0" smtClean="0"/>
          </a:p>
          <a:p>
            <a:pPr eaLnBrk="1" hangingPunct="1">
              <a:defRPr/>
            </a:pP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3451225"/>
            <a:ext cx="8359775" cy="89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600" b="1" u="none">
                <a:latin typeface="DejaVu Sans Mono" charset="0"/>
                <a:cs typeface="DejaVu Sans Mono" charset="0"/>
              </a:rPr>
              <a:t>SELECT 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COUNT</a:t>
            </a:r>
            <a:r>
              <a:rPr lang="en-US" sz="2600" b="1" u="none">
                <a:latin typeface="DejaVu Sans Mono" charset="0"/>
                <a:cs typeface="DejaVu Sans Mono" charset="0"/>
              </a:rPr>
              <a:t>(</a:t>
            </a:r>
            <a:r>
              <a:rPr lang="en-US" sz="2600" b="1" u="none">
                <a:solidFill>
                  <a:srgbClr val="C00000"/>
                </a:solidFill>
                <a:latin typeface="DejaVu Sans Mono" charset="0"/>
                <a:cs typeface="DejaVu Sans Mono" charset="0"/>
              </a:rPr>
              <a:t>DISTINCT</a:t>
            </a:r>
            <a:r>
              <a:rPr lang="en-US" sz="2600" b="1" u="none">
                <a:latin typeface="DejaVu Sans Mono" charset="0"/>
                <a:cs typeface="DejaVu Sans Mono" charset="0"/>
              </a:rPr>
              <a:t> </a:t>
            </a:r>
            <a:r>
              <a:rPr lang="en-US" sz="2600" u="none">
                <a:latin typeface="DejaVu Sans Mono" charset="0"/>
                <a:cs typeface="DejaVu Sans Mono" charset="0"/>
              </a:rPr>
              <a:t>login</a:t>
            </a:r>
            <a:r>
              <a:rPr lang="en-US" sz="2600" b="1" u="none">
                <a:latin typeface="DejaVu Sans Mono" charset="0"/>
                <a:cs typeface="DejaVu Sans Mono" charset="0"/>
              </a:rPr>
              <a:t>)</a:t>
            </a:r>
          </a:p>
          <a:p>
            <a:r>
              <a:rPr lang="en-US" sz="2600" b="1" u="none">
                <a:latin typeface="DejaVu Sans Mono" charset="0"/>
                <a:cs typeface="DejaVu Sans Mono" charset="0"/>
              </a:rPr>
              <a:t>  FROM </a:t>
            </a:r>
            <a:r>
              <a:rPr lang="en-US" sz="2600" u="none">
                <a:latin typeface="DejaVu Sans Mono" charset="0"/>
                <a:cs typeface="DejaVu Sans Mono" charset="0"/>
              </a:rPr>
              <a:t>student</a:t>
            </a:r>
            <a:r>
              <a:rPr lang="en-US" sz="2600" b="1" u="none">
                <a:latin typeface="DejaVu Sans Mono" charset="0"/>
                <a:cs typeface="DejaVu Sans Mono" charset="0"/>
              </a:rPr>
              <a:t> WHERE </a:t>
            </a:r>
            <a:r>
              <a:rPr lang="en-US" sz="2600" u="none">
                <a:latin typeface="DejaVu Sans Mono" charset="0"/>
                <a:cs typeface="DejaVu Sans Mono" charset="0"/>
              </a:rPr>
              <a:t>login </a:t>
            </a:r>
            <a:r>
              <a:rPr lang="en-US" sz="2600" b="1" u="none">
                <a:latin typeface="DejaVu Sans Mono" charset="0"/>
                <a:cs typeface="DejaVu Sans Mono" charset="0"/>
              </a:rPr>
              <a:t>LIKE</a:t>
            </a:r>
            <a:r>
              <a:rPr lang="en-US" sz="2600" u="none">
                <a:latin typeface="DejaVu Sans Mono" charset="0"/>
                <a:cs typeface="DejaVu Sans Mono" charset="0"/>
              </a:rPr>
              <a:t> 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‘</a:t>
            </a:r>
            <a:r>
              <a:rPr lang="en-US" sz="2600" b="1" u="none">
                <a:latin typeface="DejaVu Sans Mono" charset="0"/>
                <a:cs typeface="DejaVu Sans Mono" charset="0"/>
              </a:rPr>
              <a:t>%</a:t>
            </a:r>
            <a:r>
              <a:rPr lang="en-US" sz="2600" u="none">
                <a:latin typeface="DejaVu Sans Mono" charset="0"/>
                <a:cs typeface="DejaVu Sans Mono" charset="0"/>
              </a:rPr>
              <a:t>@cs</a:t>
            </a:r>
            <a:r>
              <a:rPr lang="ja-JP" altLang="en-US" sz="2600" u="none">
                <a:latin typeface="DejaVu Sans Mono" charset="0"/>
                <a:cs typeface="DejaVu Sans Mono" charset="0"/>
              </a:rPr>
              <a:t>’</a:t>
            </a:r>
            <a:endParaRPr lang="en-US" sz="2600" u="none">
              <a:latin typeface="DejaVu Sans Mono" charset="0"/>
              <a:cs typeface="DejaVu Sans Mono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3225800"/>
          <a:ext cx="2514600" cy="609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146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COUNT(DISTINCT login)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10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578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6BB2214-6533-534F-A0DF-3C256C3516BB}" type="slidenum">
              <a:rPr lang="en-US" sz="1400" u="none"/>
              <a:pPr/>
              <a:t>71</a:t>
            </a:fld>
            <a:endParaRPr lang="en-US" sz="1400" u="none"/>
          </a:p>
        </p:txBody>
      </p:sp>
      <p:sp>
        <p:nvSpPr>
          <p:cNvPr id="757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8533638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605838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Output of other columns outside of an aggregate is undefined: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i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Unless…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2651125"/>
            <a:ext cx="8359775" cy="1292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AVG(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s.gpa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e.cid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e, student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e.sid =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s.sid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6200" y="2419350"/>
          <a:ext cx="2324100" cy="64135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60499"/>
                <a:gridCol w="863601"/>
              </a:tblGrid>
              <a:tr h="3359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AVG(s.gpa)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75" marB="457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e.cid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75" marB="457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45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3.5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???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81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833DDA7-7BE7-AA41-AE5D-8BEA32428A1E}" type="slidenum">
              <a:rPr lang="en-US" sz="1400" u="none"/>
              <a:pPr/>
              <a:t>72</a:t>
            </a:fld>
            <a:endParaRPr lang="en-US" sz="1400" u="none"/>
          </a:p>
        </p:txBody>
      </p:sp>
      <p:sp>
        <p:nvSpPr>
          <p:cNvPr id="7681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762170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809038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Project tuples into subsets and calc aggregates against each subset.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3000" y="4875213"/>
          <a:ext cx="2768600" cy="14636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16442"/>
                <a:gridCol w="1452158"/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AVG(s.gpa)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e.cid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2.46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3.39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Reggae203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2.98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1.89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Massage105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445125" y="5626100"/>
            <a:ext cx="784225" cy="3175"/>
          </a:xfrm>
          <a:prstGeom prst="straightConnector1">
            <a:avLst/>
          </a:prstGeom>
          <a:ln w="120650">
            <a:solidFill>
              <a:srgbClr val="C0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latin typeface="Times New Roman" charset="0"/>
                <a:ea typeface="ＭＳ Ｐゴシック" charset="0"/>
                <a:cs typeface="ＭＳ Ｐゴシック" charset="0"/>
              </a:rPr>
              <a:t>GROUP BY</a:t>
            </a:r>
          </a:p>
        </p:txBody>
      </p:sp>
      <p:sp>
        <p:nvSpPr>
          <p:cNvPr id="778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072ECE-244B-8D48-8F67-A03774B080B9}" type="slidenum">
              <a:rPr lang="en-US" sz="1400" u="none"/>
              <a:pPr/>
              <a:t>73</a:t>
            </a:fld>
            <a:endParaRPr lang="en-US" sz="1400" u="none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2113" y="2651125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AVG(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s.gpa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e.cid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e, student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e.sid = s.sid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 BY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e.cid</a:t>
            </a:r>
            <a:endParaRPr lang="en-US" sz="26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2600" y="4494213"/>
          <a:ext cx="5164139" cy="228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8597"/>
                <a:gridCol w="1016817"/>
                <a:gridCol w="1204845"/>
                <a:gridCol w="1683880"/>
              </a:tblGrid>
              <a:tr h="3193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e.sid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2" marR="91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s.sid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2" marR="91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s.gpa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2" marR="91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e.cid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2" marR="91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53435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53435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2.25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53439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53439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2.70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53423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53423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2.98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56023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56023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2.75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Reggae203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59439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59439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3.90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Reggae203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08"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53961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53961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3.50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Reggae203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58345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58345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1.89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Massage105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6888" y="4876800"/>
            <a:ext cx="5124450" cy="514350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888" y="5419725"/>
            <a:ext cx="5124450" cy="228600"/>
          </a:xfrm>
          <a:prstGeom prst="rect">
            <a:avLst/>
          </a:prstGeom>
          <a:solidFill>
            <a:srgbClr val="9BBB59">
              <a:alpha val="20000"/>
            </a:srgbClr>
          </a:solidFill>
          <a:ln w="69850"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6888" y="5670550"/>
            <a:ext cx="5124450" cy="833438"/>
          </a:xfrm>
          <a:prstGeom prst="rect">
            <a:avLst/>
          </a:prstGeom>
          <a:solidFill>
            <a:srgbClr val="8064A2">
              <a:alpha val="20000"/>
            </a:srgbClr>
          </a:solidFill>
          <a:ln w="69850">
            <a:solidFill>
              <a:srgbClr val="806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6888" y="6515100"/>
            <a:ext cx="5124450" cy="276225"/>
          </a:xfrm>
          <a:prstGeom prst="rect">
            <a:avLst/>
          </a:prstGeom>
          <a:solidFill>
            <a:srgbClr val="F79646">
              <a:alpha val="20000"/>
            </a:srgbClr>
          </a:solidFill>
          <a:ln w="698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31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Non-aggregated values in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SELECT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output clause must appear in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GROUP BY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clause.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2651125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AVG(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s.gpa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e.cid, s.name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e, student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e.sid = s.sid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 BY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e.cid</a:t>
            </a:r>
          </a:p>
        </p:txBody>
      </p:sp>
      <p:sp>
        <p:nvSpPr>
          <p:cNvPr id="78853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latin typeface="Times New Roman" charset="0"/>
                <a:ea typeface="ＭＳ Ｐゴシック" charset="0"/>
                <a:cs typeface="ＭＳ Ｐゴシック" charset="0"/>
              </a:rPr>
              <a:t>GROUP BY</a:t>
            </a:r>
          </a:p>
        </p:txBody>
      </p:sp>
      <p:sp>
        <p:nvSpPr>
          <p:cNvPr id="788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25AB79-AE19-8C4F-AEC0-DF873C6C53BC}" type="slidenum">
              <a:rPr lang="en-US" sz="1400" u="none"/>
              <a:pPr/>
              <a:t>74</a:t>
            </a:fld>
            <a:endParaRPr lang="en-US" sz="1400" u="none"/>
          </a:p>
        </p:txBody>
      </p:sp>
      <p:sp>
        <p:nvSpPr>
          <p:cNvPr id="9" name="Rectangle 8"/>
          <p:cNvSpPr/>
          <p:nvPr/>
        </p:nvSpPr>
        <p:spPr>
          <a:xfrm>
            <a:off x="4572000" y="2743200"/>
            <a:ext cx="1393825" cy="409575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419975" y="2438400"/>
            <a:ext cx="1331913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1500" b="1" u="none">
                <a:solidFill>
                  <a:srgbClr val="C0504D"/>
                </a:solidFill>
                <a:latin typeface="Arial Black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79668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Non-aggregated values in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SELECT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output clause must appear in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GROUP BY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clause.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2651125"/>
            <a:ext cx="8359775" cy="16938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AVG(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s.gpa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e.cid, s.name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e, student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e.sid = s.sid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 BY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e.cid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ＭＳ Ｐゴシック" pitchFamily="-112" charset="-128"/>
                <a:cs typeface="DejaVu Sans Mono" pitchFamily="49" charset="0"/>
              </a:rPr>
              <a:t>, s.name</a:t>
            </a:r>
          </a:p>
        </p:txBody>
      </p:sp>
      <p:sp>
        <p:nvSpPr>
          <p:cNvPr id="79876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latin typeface="Times New Roman" charset="0"/>
                <a:ea typeface="ＭＳ Ｐゴシック" charset="0"/>
                <a:cs typeface="ＭＳ Ｐゴシック" charset="0"/>
              </a:rPr>
              <a:t>GROUP BY</a:t>
            </a:r>
          </a:p>
        </p:txBody>
      </p:sp>
      <p:sp>
        <p:nvSpPr>
          <p:cNvPr id="798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389A6F1-1916-D24E-82F5-67F831E568EE}" type="slidenum">
              <a:rPr lang="en-US" sz="1400" u="none"/>
              <a:pPr/>
              <a:t>75</a:t>
            </a:fld>
            <a:endParaRPr lang="en-US" sz="1400" u="none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402513" y="2590800"/>
            <a:ext cx="136683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1500" b="1" u="none">
                <a:solidFill>
                  <a:srgbClr val="9BBB59"/>
                </a:solidFill>
                <a:latin typeface="Arial Black" charset="0"/>
              </a:rPr>
              <a:t>✔</a:t>
            </a:r>
          </a:p>
        </p:txBody>
      </p:sp>
      <p:sp>
        <p:nvSpPr>
          <p:cNvPr id="7987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18652597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 b="1">
                <a:latin typeface="Times New Roman" charset="0"/>
                <a:ea typeface="ＭＳ Ｐゴシック" charset="0"/>
                <a:cs typeface="ＭＳ Ｐゴシック" charset="0"/>
              </a:rPr>
              <a:t>HAVING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Filters output results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Like a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WHERE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clause for a </a:t>
            </a:r>
            <a:r>
              <a:rPr lang="en-US" b="1">
                <a:solidFill>
                  <a:srgbClr val="C00000"/>
                </a:solidFill>
                <a:latin typeface="DejaVu Sans Mono" charset="0"/>
                <a:ea typeface="ＭＳ Ｐゴシック" charset="0"/>
                <a:cs typeface="DejaVu Sans Mono" charset="0"/>
              </a:rPr>
              <a:t>GROUP BY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5B3546B-C6A6-3142-971E-E55678A30B6B}" type="slidenum">
              <a:rPr lang="en-US" sz="1400" u="none"/>
              <a:pPr/>
              <a:t>76</a:t>
            </a:fld>
            <a:endParaRPr lang="en-US" sz="1400" u="non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2651125"/>
            <a:ext cx="8359775" cy="2092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 AVG(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s.gpa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AS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avg_gpa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e.cid</a:t>
            </a: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enrolled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e, student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</a:t>
            </a:r>
            <a:endParaRPr lang="en-US" sz="2600" b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 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e.sid = s.sid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 BY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e.cid</a:t>
            </a:r>
          </a:p>
          <a:p>
            <a:pPr eaLnBrk="0" hangingPunct="0">
              <a:defRPr/>
            </a:pP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HAVING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6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avg_gpa</a:t>
            </a:r>
            <a:r>
              <a:rPr lang="en-US" sz="26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&gt; 2.75;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5029200"/>
          <a:ext cx="2689225" cy="14636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0325"/>
                <a:gridCol w="1358900"/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AVG(s.gpa)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e.cid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2.46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Pilates101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3.39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Reggae203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2.98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1.89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Massage105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3800" y="5303838"/>
          <a:ext cx="2590800" cy="914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31900"/>
                <a:gridCol w="1358900"/>
              </a:tblGrid>
              <a:tr h="3193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avg_gpa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e.cid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3.39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Reggae203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2.98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Topology112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225925" y="5759450"/>
            <a:ext cx="784225" cy="3175"/>
          </a:xfrm>
          <a:prstGeom prst="straightConnector1">
            <a:avLst/>
          </a:prstGeom>
          <a:ln w="120650">
            <a:solidFill>
              <a:srgbClr val="C00000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38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All-in-One Example</a:t>
            </a:r>
          </a:p>
        </p:txBody>
      </p:sp>
      <p:sp>
        <p:nvSpPr>
          <p:cNvPr id="8192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Store the total balance of the cities that have branches with more than $1m in assets and where the total balance is more than $700, sorted by city name in descending order.</a:t>
            </a:r>
          </a:p>
        </p:txBody>
      </p:sp>
      <p:sp>
        <p:nvSpPr>
          <p:cNvPr id="8192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234760-63CA-864C-8E45-0EFEAD68AA09}" type="slidenum">
              <a:rPr lang="en-US" sz="1400" u="none"/>
              <a:pPr/>
              <a:t>77</a:t>
            </a:fld>
            <a:endParaRPr lang="en-US" sz="1400" u="none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92113" y="3733800"/>
            <a:ext cx="8359775" cy="26781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bcity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SUM(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balance) </a:t>
            </a: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totalbalance</a:t>
            </a:r>
            <a:endParaRPr lang="en-US" sz="24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INTO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BranchAcctSummary</a:t>
            </a:r>
            <a:endParaRPr lang="en-US" sz="24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FROM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 </a:t>
            </a: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b, account </a:t>
            </a: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</a:t>
            </a:r>
          </a:p>
          <a:p>
            <a:pPr eaLnBrk="0" hangingPunct="0">
              <a:defRPr/>
            </a:pP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WHERE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b.bname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a.bname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AND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assets &gt; 1000000</a:t>
            </a:r>
          </a:p>
          <a:p>
            <a:pPr eaLnBrk="0" hangingPunct="0">
              <a:defRPr/>
            </a:pP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GROUP BY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bcity</a:t>
            </a:r>
            <a:endParaRPr lang="en-US" sz="24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eaLnBrk="0" hangingPunct="0">
              <a:defRPr/>
            </a:pP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HAVING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totalbalance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&gt;= 700</a:t>
            </a:r>
          </a:p>
          <a:p>
            <a:pPr eaLnBrk="0" hangingPunct="0">
              <a:defRPr/>
            </a:pP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ORDER BY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bcity</a:t>
            </a:r>
            <a:r>
              <a: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DESC</a:t>
            </a:r>
          </a:p>
        </p:txBody>
      </p:sp>
    </p:spTree>
    <p:extLst>
      <p:ext uri="{BB962C8B-B14F-4D97-AF65-F5344CB8AC3E}">
        <p14:creationId xmlns:p14="http://schemas.microsoft.com/office/powerpoint/2010/main" val="20358281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277813" y="1524000"/>
            <a:ext cx="3970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u="none" dirty="0">
                <a:latin typeface="+mn-lt"/>
                <a:ea typeface="ＭＳ Ｐゴシック" pitchFamily="-112" charset="-128"/>
                <a:cs typeface="+mn-cs"/>
              </a:rPr>
              <a:t>Steps 1,2 : </a:t>
            </a:r>
            <a:r>
              <a:rPr lang="en-US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b="1" u="none" dirty="0">
                <a:latin typeface="+mn-lt"/>
                <a:ea typeface="ＭＳ Ｐゴシック" pitchFamily="-112" charset="-128"/>
                <a:cs typeface="+mn-cs"/>
              </a:rPr>
              <a:t>, </a:t>
            </a:r>
            <a:r>
              <a:rPr lang="en-US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WHERE</a:t>
            </a:r>
          </a:p>
        </p:txBody>
      </p:sp>
      <p:sp>
        <p:nvSpPr>
          <p:cNvPr id="82947" name="Title 9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All-in-One Example</a:t>
            </a:r>
          </a:p>
        </p:txBody>
      </p:sp>
      <p:sp>
        <p:nvSpPr>
          <p:cNvPr id="8294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5A1933B-7BED-E148-AA1E-49D2AAAB19A0}" type="slidenum">
              <a:rPr lang="en-US" sz="1400" u="none"/>
              <a:pPr/>
              <a:t>78</a:t>
            </a:fld>
            <a:endParaRPr lang="en-US" sz="1400" u="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0713" y="2230438"/>
          <a:ext cx="7902575" cy="20256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4287"/>
                <a:gridCol w="1295400"/>
                <a:gridCol w="1198872"/>
                <a:gridCol w="1269702"/>
                <a:gridCol w="1427157"/>
                <a:gridCol w="1427157"/>
              </a:tblGrid>
              <a:tr h="3657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b.bname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b.city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b.assets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a.bname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a.acct_no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a.balance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51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Downtown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Boston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$9,000,000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Downtown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A-101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$500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51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Compton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$2,100,000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Compton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A-215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$700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51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Long Beach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$1,400,000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Long Beach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A-102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$400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51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Harlem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New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$7,000,000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Harlem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A-202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$350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51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Marcy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New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$2,100,000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Marcy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A-305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$900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51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Marcy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New</a:t>
                      </a:r>
                      <a:r>
                        <a:rPr lang="en-US" sz="1800" baseline="0" dirty="0" smtClean="0"/>
                        <a:t>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$2,100,000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Marcy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A-217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$750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350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All-in-One Example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957263" y="1552575"/>
            <a:ext cx="346233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3600" b="1" u="none" dirty="0">
                <a:latin typeface="+mn-lt"/>
                <a:ea typeface="ＭＳ Ｐゴシック" pitchFamily="-112" charset="-128"/>
                <a:cs typeface="+mn-cs"/>
              </a:rPr>
              <a:t>Step 3: </a:t>
            </a:r>
            <a:r>
              <a:rPr lang="en-US" sz="3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 BY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957263" y="3182938"/>
            <a:ext cx="29686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3600" b="1" u="none" dirty="0">
                <a:latin typeface="+mn-lt"/>
                <a:ea typeface="ＭＳ Ｐゴシック" pitchFamily="-112" charset="-128"/>
                <a:cs typeface="+mn-cs"/>
              </a:rPr>
              <a:t>Step 5: </a:t>
            </a:r>
            <a:r>
              <a:rPr lang="en-US" sz="3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HAVING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957263" y="4514850"/>
            <a:ext cx="346233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3600" b="1" u="none" dirty="0">
                <a:latin typeface="+mn-lt"/>
                <a:ea typeface="ＭＳ Ｐゴシック" pitchFamily="-112" charset="-128"/>
                <a:cs typeface="+mn-cs"/>
              </a:rPr>
              <a:t>Step 6: </a:t>
            </a:r>
            <a:r>
              <a:rPr lang="en-US" sz="3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ORDER BY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957263" y="5715000"/>
            <a:ext cx="24749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3600" b="1" u="none" dirty="0">
                <a:latin typeface="+mn-lt"/>
                <a:ea typeface="ＭＳ Ｐゴシック" pitchFamily="-112" charset="-128"/>
                <a:cs typeface="+mn-cs"/>
              </a:rPr>
              <a:t>Step 7: </a:t>
            </a:r>
            <a:r>
              <a:rPr lang="en-US" sz="3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INTO</a:t>
            </a:r>
          </a:p>
        </p:txBody>
      </p:sp>
      <p:sp>
        <p:nvSpPr>
          <p:cNvPr id="8397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3987B3-2BE2-0245-B4E8-BE43761D984A}" type="slidenum">
              <a:rPr lang="en-US" sz="1400" u="none"/>
              <a:pPr/>
              <a:t>79</a:t>
            </a:fld>
            <a:endParaRPr lang="en-US" sz="1400" u="none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953000" y="5730875"/>
            <a:ext cx="32512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algn="ctr" eaLnBrk="0" hangingPunct="0">
              <a:defRPr/>
            </a:pPr>
            <a:r>
              <a:rPr lang="en-US" b="1" i="1" u="none" dirty="0">
                <a:latin typeface="+mn-lt"/>
                <a:ea typeface="ＭＳ Ｐゴシック" pitchFamily="-112" charset="-128"/>
                <a:cs typeface="+mn-cs"/>
              </a:rPr>
              <a:t>&lt; Store in new table 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29225" y="1582738"/>
          <a:ext cx="2847975" cy="119538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7338"/>
                <a:gridCol w="1560637"/>
              </a:tblGrid>
              <a:tr h="36571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b.city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698" marB="45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totalbalance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698" marB="45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57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Boston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57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1100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57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New</a:t>
                      </a:r>
                      <a:r>
                        <a:rPr lang="en-US" sz="1800" baseline="0" dirty="0" smtClean="0"/>
                        <a:t>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29225" y="3194050"/>
          <a:ext cx="2847975" cy="91916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7338"/>
                <a:gridCol w="1560637"/>
              </a:tblGrid>
              <a:tr h="36576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b.city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totalbalance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1100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New</a:t>
                      </a:r>
                      <a:r>
                        <a:rPr lang="en-US" sz="1800" baseline="0" dirty="0" smtClean="0"/>
                        <a:t>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229225" y="4529138"/>
          <a:ext cx="2847975" cy="91916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7338"/>
                <a:gridCol w="1560637"/>
              </a:tblGrid>
              <a:tr h="36576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b.city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totalbalance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New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2000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1100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57263" y="2112963"/>
            <a:ext cx="29686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3600" b="1" u="none" dirty="0">
                <a:latin typeface="+mn-lt"/>
                <a:ea typeface="ＭＳ Ｐゴシック" pitchFamily="-112" charset="-128"/>
                <a:cs typeface="+mn-cs"/>
              </a:rPr>
              <a:t>Step 4: </a:t>
            </a:r>
            <a:r>
              <a:rPr lang="en-US" sz="3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939729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46" grpId="0"/>
      <p:bldP spid="368648" grpId="0"/>
      <p:bldP spid="368650" grpId="0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991B5D-A712-3D4E-9B28-B6A1C06830CF}" type="slidenum">
              <a:rPr lang="en-US" sz="1400" u="none"/>
              <a:pPr/>
              <a:t>8</a:t>
            </a:fld>
            <a:endParaRPr lang="en-US" sz="1400" u="none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Outline</a:t>
            </a:r>
            <a:endParaRPr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SELECT/INSERT/UPDATE/DELETE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Table Definition (DDL)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NULLs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String/Date/Time/Set/Bag Operations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Output Redirection/Control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Aggregates/Group By</a:t>
            </a:r>
          </a:p>
        </p:txBody>
      </p:sp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</p:spTree>
    <p:extLst>
      <p:ext uri="{BB962C8B-B14F-4D97-AF65-F5344CB8AC3E}">
        <p14:creationId xmlns:p14="http://schemas.microsoft.com/office/powerpoint/2010/main" val="2773786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8499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7118CE-B362-7C4D-B8A3-1AB0B1338017}" type="slidenum">
              <a:rPr lang="en-US" sz="1400" u="none"/>
              <a:pPr/>
              <a:t>80</a:t>
            </a:fld>
            <a:endParaRPr lang="en-US" sz="1400" u="none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313" y="1538288"/>
          <a:ext cx="7953375" cy="4557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7519"/>
                <a:gridCol w="2419368"/>
                <a:gridCol w="2376488"/>
              </a:tblGrid>
              <a:tr h="5697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Clause</a:t>
                      </a:r>
                      <a:endParaRPr lang="en-US" sz="2000" dirty="0"/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Evaluation</a:t>
                      </a:r>
                      <a:r>
                        <a:rPr lang="en-US" sz="2000" baseline="0" dirty="0" smtClean="0"/>
                        <a:t> Order</a:t>
                      </a:r>
                      <a:endParaRPr lang="en-US" sz="2000" dirty="0"/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Semantics (RA)</a:t>
                      </a:r>
                      <a:endParaRPr lang="en-US" sz="2000" dirty="0"/>
                    </a:p>
                  </a:txBody>
                  <a:tcPr marL="102973" marR="102973" marT="51492" marB="51492"/>
                </a:tc>
              </a:tr>
              <a:tr h="5697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SELECT[DISTINCT]</a:t>
                      </a:r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</a:t>
                      </a:r>
                      <a:r>
                        <a:rPr lang="en-US" sz="2400" dirty="0" smtClean="0"/>
                        <a:t>* (or </a:t>
                      </a:r>
                      <a:r>
                        <a:rPr lang="en-US" sz="2800" dirty="0" smtClean="0"/>
                        <a:t>p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 marL="102973" marR="102973" marT="51492" marB="51492"/>
                </a:tc>
              </a:tr>
              <a:tr h="5697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FROM</a:t>
                      </a:r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X*</a:t>
                      </a:r>
                    </a:p>
                  </a:txBody>
                  <a:tcPr marL="102973" marR="102973" marT="51492" marB="51492"/>
                </a:tc>
              </a:tr>
              <a:tr h="5697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WHERE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s*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</a:tr>
              <a:tr h="5697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INTO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 pitchFamily="2" charset="2"/>
                        </a:rPr>
                        <a:t>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</a:tr>
              <a:tr h="5697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GROUP BY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Cannot Express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</a:tr>
              <a:tr h="5697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HAVING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</a:t>
                      </a:r>
                      <a:r>
                        <a:rPr lang="en-US" sz="2400" dirty="0" smtClean="0"/>
                        <a:t>*</a:t>
                      </a:r>
                    </a:p>
                  </a:txBody>
                  <a:tcPr marL="102973" marR="102973" marT="51492" marB="51492"/>
                </a:tc>
              </a:tr>
              <a:tr h="5697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DejaVu Sans Mono" pitchFamily="49" charset="0"/>
                          <a:ea typeface="DejaVu Sans Mono" pitchFamily="49" charset="0"/>
                          <a:cs typeface="DejaVu Sans Mono" pitchFamily="49" charset="0"/>
                        </a:rPr>
                        <a:t>ORDER BY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DejaVu Sans Mono" pitchFamily="49" charset="0"/>
                        <a:ea typeface="DejaVu Sans Mono" pitchFamily="49" charset="0"/>
                        <a:cs typeface="DejaVu Sans Mono" pitchFamily="49" charset="0"/>
                      </a:endParaRPr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Cannot Express</a:t>
                      </a:r>
                      <a:endParaRPr lang="en-US" sz="2400" dirty="0"/>
                    </a:p>
                  </a:txBody>
                  <a:tcPr marL="102973" marR="102973" marT="51492" marB="514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788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Advantages of SQL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Write once, run everywhere (in theory…)</a:t>
            </a:r>
          </a:p>
          <a:p>
            <a:pPr lvl="1" eaLnBrk="1" hangingPunct="1"/>
            <a:r>
              <a:rPr lang="en-US">
                <a:latin typeface="Times New Roman" charset="0"/>
                <a:ea typeface="ＭＳ Ｐゴシック" charset="0"/>
              </a:rPr>
              <a:t>Different DBMSs</a:t>
            </a:r>
          </a:p>
          <a:p>
            <a:pPr lvl="1" eaLnBrk="1" hangingPunct="1"/>
            <a:r>
              <a:rPr lang="en-US">
                <a:latin typeface="Times New Roman" charset="0"/>
                <a:ea typeface="ＭＳ Ｐゴシック" charset="0"/>
              </a:rPr>
              <a:t>Single-node DBMS vs. Distributed DBMS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3E1756-5966-3948-8D3F-2EE23FA42EB8}" type="slidenum">
              <a:rPr lang="en-US" sz="1400" u="none"/>
              <a:pPr/>
              <a:t>81</a:t>
            </a:fld>
            <a:endParaRPr lang="en-US" sz="1400" u="none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2113" y="3489325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>
              <a:defRPr sz="2600" b="1" u="none">
                <a:latin typeface="DejaVu Sans Mono" pitchFamily="49" charset="0"/>
                <a:ea typeface="DejaVu Sans Mono" pitchFamily="49" charset="0"/>
                <a:cs typeface="DejaVu Sans Mono" pitchFamily="49" charset="0"/>
              </a:defRPr>
            </a:lvl1pPr>
          </a:lstStyle>
          <a:p>
            <a:pPr eaLnBrk="0" hangingPunct="0">
              <a:defRPr/>
            </a:pPr>
            <a:r>
              <a:rPr lang="en-US" dirty="0" smtClean="0"/>
              <a:t>SELECT</a:t>
            </a:r>
            <a:r>
              <a:rPr lang="en-US" b="0" dirty="0" smtClean="0"/>
              <a:t> </a:t>
            </a:r>
            <a:r>
              <a:rPr lang="en-US" b="0" dirty="0" err="1" smtClean="0"/>
              <a:t>cname</a:t>
            </a:r>
            <a:r>
              <a:rPr lang="en-US" b="0" dirty="0" smtClean="0"/>
              <a:t>, </a:t>
            </a:r>
            <a:r>
              <a:rPr lang="en-US" b="0" dirty="0" err="1" smtClean="0"/>
              <a:t>amt</a:t>
            </a:r>
            <a:r>
              <a:rPr lang="en-US" b="0" dirty="0" smtClean="0"/>
              <a:t> </a:t>
            </a:r>
          </a:p>
          <a:p>
            <a:pPr eaLnBrk="0" hangingPunct="0">
              <a:defRPr/>
            </a:pPr>
            <a:r>
              <a:rPr lang="en-US" b="0" dirty="0" smtClean="0"/>
              <a:t>  </a:t>
            </a:r>
            <a:r>
              <a:rPr lang="en-US" dirty="0" smtClean="0"/>
              <a:t>FROM</a:t>
            </a:r>
            <a:r>
              <a:rPr lang="en-US" b="0" dirty="0" smtClean="0"/>
              <a:t> customer, account</a:t>
            </a:r>
          </a:p>
          <a:p>
            <a:pPr eaLnBrk="0" hangingPunct="0">
              <a:defRPr/>
            </a:pPr>
            <a:r>
              <a:rPr lang="en-US" b="0" dirty="0" smtClean="0"/>
              <a:t> </a:t>
            </a:r>
            <a:r>
              <a:rPr lang="en-US" dirty="0" smtClean="0"/>
              <a:t>WHERE</a:t>
            </a:r>
            <a:r>
              <a:rPr lang="en-US" b="0" dirty="0" smtClean="0"/>
              <a:t> </a:t>
            </a:r>
            <a:r>
              <a:rPr lang="en-US" b="0" dirty="0" err="1" smtClean="0"/>
              <a:t>customer.acctno</a:t>
            </a:r>
            <a:r>
              <a:rPr lang="en-US" b="0" dirty="0" smtClean="0"/>
              <a:t> = </a:t>
            </a:r>
            <a:r>
              <a:rPr lang="en-US" b="0" dirty="0" err="1" smtClean="0"/>
              <a:t>account.acctno</a:t>
            </a:r>
            <a:endParaRPr lang="en-US" b="0" dirty="0" smtClean="0"/>
          </a:p>
          <a:p>
            <a:pPr eaLnBrk="0" hangingPunct="0">
              <a:defRPr/>
            </a:pPr>
            <a:r>
              <a:rPr lang="en-US" b="0" dirty="0" smtClean="0"/>
              <a:t>   </a:t>
            </a:r>
            <a:r>
              <a:rPr lang="en-US" dirty="0" smtClean="0"/>
              <a:t>AND</a:t>
            </a:r>
            <a:r>
              <a:rPr lang="en-US" b="0" dirty="0" smtClean="0"/>
              <a:t> </a:t>
            </a:r>
            <a:r>
              <a:rPr lang="en-US" b="0" dirty="0" err="1" smtClean="0"/>
              <a:t>account.amt</a:t>
            </a:r>
            <a:r>
              <a:rPr lang="en-US" b="0" dirty="0" smtClean="0"/>
              <a:t> &gt; 1000</a:t>
            </a:r>
          </a:p>
        </p:txBody>
      </p:sp>
    </p:spTree>
    <p:extLst>
      <p:ext uri="{BB962C8B-B14F-4D97-AF65-F5344CB8AC3E}">
        <p14:creationId xmlns:p14="http://schemas.microsoft.com/office/powerpoint/2010/main" val="1648144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20850" y="3733800"/>
            <a:ext cx="5689600" cy="1435100"/>
            <a:chOff x="1676400" y="3733800"/>
            <a:chExt cx="5689600" cy="1435100"/>
          </a:xfrm>
        </p:grpSpPr>
        <p:pic>
          <p:nvPicPr>
            <p:cNvPr id="87370" name="Picture 10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7338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371" name="Picture 11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650" y="37338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372" name="Picture 12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00" y="37338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Distributed Execution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E371EB-5451-C14A-85FE-EFD619CEE13E}" type="slidenum">
              <a:rPr lang="en-US" sz="1400" u="none"/>
              <a:pPr/>
              <a:t>82</a:t>
            </a:fld>
            <a:endParaRPr lang="en-US" sz="1400" u="none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39900" y="5270500"/>
            <a:ext cx="5651500" cy="1435100"/>
            <a:chOff x="1803400" y="5270500"/>
            <a:chExt cx="5651500" cy="1435100"/>
          </a:xfrm>
        </p:grpSpPr>
        <p:pic>
          <p:nvPicPr>
            <p:cNvPr id="87367" name="Picture 13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52705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368" name="Picture 14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1600" y="52705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369" name="Picture 15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52705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279900" y="419735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2344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5643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4543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3454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025900" y="44529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057400" y="419100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1800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2000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1500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1200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892300" y="44529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337300" y="419100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454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7875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1356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8736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159500" y="44529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2057400" y="571500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2675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4784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3486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9067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4279900" y="572135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3582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6748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4680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9423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6337300" y="571500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3467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3457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256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8963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892300" y="59896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25900" y="59896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159500" y="59896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844675" y="3492500"/>
            <a:ext cx="438150" cy="401638"/>
          </a:xfrm>
          <a:prstGeom prst="straightConnector1">
            <a:avLst/>
          </a:prstGeom>
          <a:ln w="120650">
            <a:solidFill>
              <a:srgbClr val="C0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576388" y="4881562"/>
            <a:ext cx="1657350" cy="111125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46338" y="4121150"/>
            <a:ext cx="2074862" cy="1517650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46338" y="4108450"/>
            <a:ext cx="4208462" cy="1479550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408238" y="4017963"/>
            <a:ext cx="2112962" cy="134937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20938" y="3914775"/>
            <a:ext cx="4208462" cy="238125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3188" y="2981325"/>
            <a:ext cx="24876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u="none" dirty="0">
                <a:latin typeface="+mn-lt"/>
                <a:ea typeface="ＭＳ Ｐゴシック" pitchFamily="-112" charset="-128"/>
                <a:cs typeface="+mn-cs"/>
              </a:rPr>
              <a:t>Query Request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5400000">
            <a:off x="1695450" y="4978400"/>
            <a:ext cx="1408113" cy="93663"/>
          </a:xfrm>
          <a:prstGeom prst="straightConnector1">
            <a:avLst/>
          </a:prstGeom>
          <a:ln w="88900">
            <a:solidFill>
              <a:srgbClr val="8064A2"/>
            </a:solidFill>
            <a:prstDash val="sysDot"/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system-ru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3670300"/>
            <a:ext cx="6492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/>
          <p:cNvCxnSpPr/>
          <p:nvPr/>
        </p:nvCxnSpPr>
        <p:spPr>
          <a:xfrm>
            <a:off x="2628900" y="4191000"/>
            <a:ext cx="1909763" cy="1447800"/>
          </a:xfrm>
          <a:prstGeom prst="straightConnector1">
            <a:avLst/>
          </a:prstGeom>
          <a:ln w="88900">
            <a:solidFill>
              <a:srgbClr val="8064A2"/>
            </a:solidFill>
            <a:prstDash val="sysDot"/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79700" y="4102100"/>
            <a:ext cx="4011613" cy="1489075"/>
          </a:xfrm>
          <a:prstGeom prst="straightConnector1">
            <a:avLst/>
          </a:prstGeom>
          <a:ln w="88900">
            <a:solidFill>
              <a:srgbClr val="8064A2"/>
            </a:solidFill>
            <a:prstDash val="sysDot"/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</p:cNvCxnSpPr>
          <p:nvPr/>
        </p:nvCxnSpPr>
        <p:spPr>
          <a:xfrm>
            <a:off x="2771775" y="3995738"/>
            <a:ext cx="1757363" cy="161925"/>
          </a:xfrm>
          <a:prstGeom prst="straightConnector1">
            <a:avLst/>
          </a:prstGeom>
          <a:ln w="88900">
            <a:solidFill>
              <a:srgbClr val="8064A2"/>
            </a:solidFill>
            <a:prstDash val="sysDot"/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3"/>
          </p:cNvCxnSpPr>
          <p:nvPr/>
        </p:nvCxnSpPr>
        <p:spPr>
          <a:xfrm>
            <a:off x="2771775" y="3995738"/>
            <a:ext cx="3860800" cy="138112"/>
          </a:xfrm>
          <a:prstGeom prst="straightConnector1">
            <a:avLst/>
          </a:prstGeom>
          <a:ln w="88900">
            <a:solidFill>
              <a:srgbClr val="8064A2"/>
            </a:solidFill>
            <a:prstDash val="sysDot"/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1600200" y="3598863"/>
            <a:ext cx="450850" cy="438150"/>
          </a:xfrm>
          <a:prstGeom prst="straightConnector1">
            <a:avLst/>
          </a:prstGeom>
          <a:ln w="120650">
            <a:solidFill>
              <a:srgbClr val="C0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92113" y="12954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>
              <a:defRPr sz="2600" b="1" u="none">
                <a:latin typeface="DejaVu Sans Mono" pitchFamily="49" charset="0"/>
                <a:ea typeface="DejaVu Sans Mono" pitchFamily="49" charset="0"/>
                <a:cs typeface="DejaVu Sans Mono" pitchFamily="49" charset="0"/>
              </a:defRPr>
            </a:lvl1pPr>
          </a:lstStyle>
          <a:p>
            <a:pPr eaLnBrk="0" hangingPunct="0">
              <a:defRPr/>
            </a:pPr>
            <a:r>
              <a:rPr lang="en-US" dirty="0" smtClean="0"/>
              <a:t>SELECT</a:t>
            </a:r>
            <a:r>
              <a:rPr lang="en-US" b="0" dirty="0" smtClean="0"/>
              <a:t> </a:t>
            </a:r>
            <a:r>
              <a:rPr lang="en-US" b="0" dirty="0" err="1" smtClean="0"/>
              <a:t>cname</a:t>
            </a:r>
            <a:r>
              <a:rPr lang="en-US" b="0" dirty="0" smtClean="0"/>
              <a:t>, </a:t>
            </a:r>
            <a:r>
              <a:rPr lang="en-US" b="0" dirty="0" err="1" smtClean="0"/>
              <a:t>amt</a:t>
            </a:r>
            <a:r>
              <a:rPr lang="en-US" b="0" dirty="0" smtClean="0"/>
              <a:t> </a:t>
            </a:r>
          </a:p>
          <a:p>
            <a:pPr eaLnBrk="0" hangingPunct="0">
              <a:defRPr/>
            </a:pPr>
            <a:r>
              <a:rPr lang="en-US" b="0" dirty="0" smtClean="0"/>
              <a:t>  </a:t>
            </a:r>
            <a:r>
              <a:rPr lang="en-US" dirty="0" smtClean="0"/>
              <a:t>FROM</a:t>
            </a:r>
            <a:r>
              <a:rPr lang="en-US" b="0" dirty="0" smtClean="0"/>
              <a:t> customer, account</a:t>
            </a:r>
          </a:p>
          <a:p>
            <a:pPr eaLnBrk="0" hangingPunct="0">
              <a:defRPr/>
            </a:pPr>
            <a:r>
              <a:rPr lang="en-US" b="0" dirty="0" smtClean="0"/>
              <a:t> </a:t>
            </a:r>
            <a:r>
              <a:rPr lang="en-US" dirty="0" smtClean="0"/>
              <a:t>WHERE</a:t>
            </a:r>
            <a:r>
              <a:rPr lang="en-US" b="0" dirty="0" smtClean="0"/>
              <a:t> </a:t>
            </a:r>
            <a:r>
              <a:rPr lang="en-US" b="0" dirty="0" err="1" smtClean="0"/>
              <a:t>customer.acctno</a:t>
            </a:r>
            <a:r>
              <a:rPr lang="en-US" b="0" dirty="0" smtClean="0"/>
              <a:t> = </a:t>
            </a:r>
            <a:r>
              <a:rPr lang="en-US" b="0" dirty="0" err="1" smtClean="0"/>
              <a:t>account.acctno</a:t>
            </a:r>
            <a:endParaRPr lang="en-US" b="0" dirty="0" smtClean="0"/>
          </a:p>
          <a:p>
            <a:pPr eaLnBrk="0" hangingPunct="0">
              <a:defRPr/>
            </a:pPr>
            <a:r>
              <a:rPr lang="en-US" b="0" dirty="0" smtClean="0"/>
              <a:t>   </a:t>
            </a:r>
            <a:r>
              <a:rPr lang="en-US" dirty="0" smtClean="0"/>
              <a:t>AND</a:t>
            </a:r>
            <a:r>
              <a:rPr lang="en-US" b="0" dirty="0" smtClean="0"/>
              <a:t> </a:t>
            </a:r>
            <a:r>
              <a:rPr lang="en-US" b="0" dirty="0" err="1" smtClean="0"/>
              <a:t>account.amt</a:t>
            </a:r>
            <a:r>
              <a:rPr lang="en-US" b="0" dirty="0" smtClean="0"/>
              <a:t> &gt; 1000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52600" y="2151063"/>
            <a:ext cx="6584950" cy="366712"/>
          </a:xfrm>
          <a:prstGeom prst="rect">
            <a:avLst/>
          </a:prstGeom>
          <a:solidFill>
            <a:srgbClr val="4F81BD">
              <a:alpha val="20000"/>
            </a:srgbClr>
          </a:solidFill>
          <a:ln w="698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524000" y="2605087"/>
            <a:ext cx="3733800" cy="366713"/>
          </a:xfrm>
          <a:prstGeom prst="rect">
            <a:avLst/>
          </a:prstGeom>
          <a:solidFill>
            <a:srgbClr val="9BBB59">
              <a:alpha val="20000"/>
            </a:srgbClr>
          </a:solidFill>
          <a:ln w="69850"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89050" y="3213100"/>
          <a:ext cx="2901950" cy="1697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36750"/>
                <a:gridCol w="965200"/>
              </a:tblGrid>
              <a:tr h="42426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cname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acctno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Georg Hegel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Friedrich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Engels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A-456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 </a:t>
                      </a:r>
                      <a:r>
                        <a:rPr lang="en-US" sz="2000" dirty="0" err="1" smtClean="0"/>
                        <a:t>Stirner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A-789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984750" y="3213100"/>
          <a:ext cx="3003550" cy="2120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4400"/>
                <a:gridCol w="1377950"/>
                <a:gridCol w="711200"/>
              </a:tblGrid>
              <a:tr h="42418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acctno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A-789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A-456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01988" y="3200400"/>
            <a:ext cx="1008062" cy="1689100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78400" y="3200400"/>
            <a:ext cx="889000" cy="2108200"/>
          </a:xfrm>
          <a:prstGeom prst="rect">
            <a:avLst/>
          </a:prstGeom>
          <a:solidFill>
            <a:srgbClr val="C0504D">
              <a:alpha val="20000"/>
            </a:srgbClr>
          </a:solidFill>
          <a:ln w="698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854200" y="1390650"/>
            <a:ext cx="2184400" cy="365125"/>
          </a:xfrm>
          <a:prstGeom prst="rect">
            <a:avLst/>
          </a:prstGeom>
          <a:solidFill>
            <a:srgbClr val="8064A2">
              <a:alpha val="20000"/>
            </a:srgbClr>
          </a:solidFill>
          <a:ln w="69850">
            <a:solidFill>
              <a:srgbClr val="806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54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5" grpId="0" animBg="1"/>
      <p:bldP spid="85" grpId="1" animBg="1"/>
      <p:bldP spid="87" grpId="0" animBg="1"/>
      <p:bldP spid="87" grpId="1" animBg="1"/>
      <p:bldP spid="8" grpId="0" animBg="1"/>
      <p:bldP spid="8" grpId="1" animBg="1"/>
      <p:bldP spid="9" grpId="0" animBg="1"/>
      <p:bldP spid="9" grpId="1" animBg="1"/>
      <p:bldP spid="86" grpId="0" animBg="1"/>
      <p:bldP spid="86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17"/>
          <p:cNvGrpSpPr>
            <a:grpSpLocks/>
          </p:cNvGrpSpPr>
          <p:nvPr/>
        </p:nvGrpSpPr>
        <p:grpSpPr bwMode="auto">
          <a:xfrm>
            <a:off x="1720850" y="3733800"/>
            <a:ext cx="5689600" cy="1435100"/>
            <a:chOff x="1676400" y="3733800"/>
            <a:chExt cx="5689600" cy="1435100"/>
          </a:xfrm>
        </p:grpSpPr>
        <p:pic>
          <p:nvPicPr>
            <p:cNvPr id="88362" name="Picture 10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7338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363" name="Picture 11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650" y="37338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364" name="Picture 12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00" y="37338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80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Stupid Joins Are Stupid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F577DD-F0A0-ED41-86BA-2236BF3E0D5C}" type="slidenum">
              <a:rPr lang="en-US" sz="1400" u="none"/>
              <a:pPr/>
              <a:t>83</a:t>
            </a:fld>
            <a:endParaRPr lang="en-US" sz="1400" u="none"/>
          </a:p>
        </p:txBody>
      </p:sp>
      <p:grpSp>
        <p:nvGrpSpPr>
          <p:cNvPr id="88069" name="Group 16"/>
          <p:cNvGrpSpPr>
            <a:grpSpLocks/>
          </p:cNvGrpSpPr>
          <p:nvPr/>
        </p:nvGrpSpPr>
        <p:grpSpPr bwMode="auto">
          <a:xfrm>
            <a:off x="1739900" y="5270500"/>
            <a:ext cx="5651500" cy="1435100"/>
            <a:chOff x="1803400" y="5270500"/>
            <a:chExt cx="5651500" cy="1435100"/>
          </a:xfrm>
        </p:grpSpPr>
        <p:pic>
          <p:nvPicPr>
            <p:cNvPr id="88359" name="Picture 13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52705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360" name="Picture 14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1600" y="52705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361" name="Picture 15" descr="server-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5270500"/>
              <a:ext cx="143510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279900" y="419735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2344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5643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4543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3454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025900" y="44529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057400" y="419100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1800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2000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1500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1200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892300" y="44529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337300" y="419100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454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7875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1356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8736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159500" y="44529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2057400" y="571500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2675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4784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3486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9067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4279900" y="572135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3582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6748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4680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9423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6337300" y="5715000"/>
          <a:ext cx="1384301" cy="99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00"/>
                <a:gridCol w="494572"/>
                <a:gridCol w="419829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bname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amt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Redwoo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3467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Compto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3457</a:t>
                      </a:r>
                      <a:endParaRPr lang="en-US" sz="700" dirty="0"/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WuTang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256</a:t>
                      </a:r>
                    </a:p>
                  </a:txBody>
                  <a:tcPr marT="45705" marB="45705"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XYXY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Squirrel</a:t>
                      </a:r>
                      <a:endParaRPr lang="en-US" sz="7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8963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892300" y="59896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25900" y="59896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159500" y="5989638"/>
          <a:ext cx="1079500" cy="79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469900"/>
              </a:tblGrid>
              <a:tr h="19804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cname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acctno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XXXXXX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F-123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YYYYYY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F-456</a:t>
                      </a:r>
                      <a:endParaRPr lang="en-US" sz="700" dirty="0"/>
                    </a:p>
                  </a:txBody>
                  <a:tcPr marT="45681" marB="45681"/>
                </a:tc>
              </a:tr>
              <a:tr h="19804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ZZZZZZZ</a:t>
                      </a:r>
                      <a:endParaRPr lang="en-US" sz="7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F-789</a:t>
                      </a:r>
                      <a:endParaRPr lang="en-US" sz="700" dirty="0"/>
                    </a:p>
                  </a:txBody>
                  <a:tcPr marT="45681" marB="45681"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844675" y="3492500"/>
            <a:ext cx="438150" cy="401638"/>
          </a:xfrm>
          <a:prstGeom prst="straightConnector1">
            <a:avLst/>
          </a:prstGeom>
          <a:ln w="120650">
            <a:solidFill>
              <a:srgbClr val="C0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3188" y="2981325"/>
            <a:ext cx="24876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u="none" dirty="0">
                <a:latin typeface="+mn-lt"/>
                <a:ea typeface="ＭＳ Ｐゴシック" pitchFamily="-112" charset="-128"/>
                <a:cs typeface="+mn-cs"/>
              </a:rPr>
              <a:t>Query Request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392113" y="1295400"/>
            <a:ext cx="8359775" cy="1692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7A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>
              <a:defRPr sz="2600" b="1" u="none">
                <a:latin typeface="DejaVu Sans Mono" pitchFamily="49" charset="0"/>
                <a:ea typeface="DejaVu Sans Mono" pitchFamily="49" charset="0"/>
                <a:cs typeface="DejaVu Sans Mono" pitchFamily="49" charset="0"/>
              </a:defRPr>
            </a:lvl1pPr>
          </a:lstStyle>
          <a:p>
            <a:pPr eaLnBrk="0" hangingPunct="0">
              <a:defRPr/>
            </a:pPr>
            <a:r>
              <a:rPr lang="en-US" dirty="0" smtClean="0"/>
              <a:t>SELECT</a:t>
            </a:r>
            <a:r>
              <a:rPr lang="en-US" b="0" dirty="0" smtClean="0"/>
              <a:t> </a:t>
            </a:r>
            <a:r>
              <a:rPr lang="en-US" b="0" dirty="0" err="1" smtClean="0"/>
              <a:t>cname</a:t>
            </a:r>
            <a:r>
              <a:rPr lang="en-US" b="0" dirty="0" smtClean="0"/>
              <a:t>, </a:t>
            </a:r>
            <a:r>
              <a:rPr lang="en-US" b="0" dirty="0" err="1" smtClean="0"/>
              <a:t>amt</a:t>
            </a:r>
            <a:r>
              <a:rPr lang="en-US" b="0" dirty="0" smtClean="0"/>
              <a:t> </a:t>
            </a:r>
          </a:p>
          <a:p>
            <a:pPr eaLnBrk="0" hangingPunct="0">
              <a:defRPr/>
            </a:pPr>
            <a:r>
              <a:rPr lang="en-US" b="0" dirty="0" smtClean="0"/>
              <a:t>  </a:t>
            </a:r>
            <a:r>
              <a:rPr lang="en-US" dirty="0" smtClean="0"/>
              <a:t>FROM</a:t>
            </a:r>
            <a:r>
              <a:rPr lang="en-US" b="0" dirty="0" smtClean="0"/>
              <a:t> customer, account</a:t>
            </a:r>
          </a:p>
          <a:p>
            <a:pPr eaLnBrk="0" hangingPunct="0">
              <a:defRPr/>
            </a:pPr>
            <a:r>
              <a:rPr lang="en-US" b="0" dirty="0" smtClean="0"/>
              <a:t> </a:t>
            </a:r>
            <a:r>
              <a:rPr lang="en-US" dirty="0" smtClean="0"/>
              <a:t>WHERE</a:t>
            </a:r>
            <a:r>
              <a:rPr lang="en-US" b="0" dirty="0" smtClean="0"/>
              <a:t> </a:t>
            </a:r>
            <a:r>
              <a:rPr lang="en-US" b="0" dirty="0" err="1" smtClean="0"/>
              <a:t>customer.cname</a:t>
            </a:r>
            <a:r>
              <a:rPr lang="en-US" b="0" dirty="0" smtClean="0"/>
              <a:t> = </a:t>
            </a:r>
            <a:r>
              <a:rPr lang="en-US" b="0" dirty="0" err="1" smtClean="0"/>
              <a:t>account.bname</a:t>
            </a:r>
            <a:endParaRPr lang="en-US" b="0" dirty="0" smtClean="0"/>
          </a:p>
          <a:p>
            <a:pPr eaLnBrk="0" hangingPunct="0">
              <a:defRPr/>
            </a:pPr>
            <a:r>
              <a:rPr lang="en-US" b="0" dirty="0" smtClean="0"/>
              <a:t>   </a:t>
            </a:r>
            <a:r>
              <a:rPr lang="en-US" dirty="0" smtClean="0"/>
              <a:t>AND</a:t>
            </a:r>
            <a:r>
              <a:rPr lang="en-US" b="0" dirty="0" smtClean="0"/>
              <a:t> </a:t>
            </a:r>
            <a:r>
              <a:rPr lang="en-US" b="0" dirty="0" err="1" smtClean="0"/>
              <a:t>account.amt</a:t>
            </a:r>
            <a:r>
              <a:rPr lang="en-US" b="0" dirty="0" smtClean="0"/>
              <a:t> &gt; 1000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52600" y="2151063"/>
            <a:ext cx="6584950" cy="366712"/>
          </a:xfrm>
          <a:prstGeom prst="rect">
            <a:avLst/>
          </a:prstGeom>
          <a:solidFill>
            <a:srgbClr val="4F81BD">
              <a:alpha val="20000"/>
            </a:srgbClr>
          </a:solidFill>
          <a:ln w="698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1576388" y="4881562"/>
            <a:ext cx="1657350" cy="111125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446338" y="4121150"/>
            <a:ext cx="2074862" cy="1517650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46338" y="4108450"/>
            <a:ext cx="4208462" cy="1479550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408238" y="4017963"/>
            <a:ext cx="2112962" cy="134937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420938" y="3914775"/>
            <a:ext cx="4208462" cy="238125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771775" y="5980113"/>
            <a:ext cx="1076325" cy="7937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3947319" y="4833144"/>
            <a:ext cx="1320800" cy="14288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 flipH="1" flipV="1">
            <a:off x="2591594" y="4347369"/>
            <a:ext cx="1770063" cy="1552575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714625" y="4310063"/>
            <a:ext cx="3787775" cy="1698625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743200" y="5675313"/>
            <a:ext cx="3482975" cy="304800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572000" y="4238625"/>
            <a:ext cx="2133600" cy="1625600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586288" y="5907088"/>
            <a:ext cx="1625600" cy="28575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6038056" y="4877595"/>
            <a:ext cx="1349375" cy="42862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659313" y="4179888"/>
            <a:ext cx="2184400" cy="1546225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V="1">
            <a:off x="6096794" y="4847431"/>
            <a:ext cx="1798638" cy="377825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4630738" y="4208463"/>
            <a:ext cx="2016125" cy="1625600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 flipV="1">
            <a:off x="1654175" y="4919663"/>
            <a:ext cx="1814513" cy="160337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2655888" y="4078288"/>
            <a:ext cx="4092575" cy="2119312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 flipV="1">
            <a:off x="4716463" y="4092575"/>
            <a:ext cx="2105025" cy="1582738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2771775" y="3995738"/>
            <a:ext cx="4202113" cy="249237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771775" y="3995738"/>
            <a:ext cx="3933825" cy="1795462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 flipV="1">
            <a:off x="2700338" y="3919538"/>
            <a:ext cx="1958975" cy="1784350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 flipH="1" flipV="1">
            <a:off x="3933032" y="4775994"/>
            <a:ext cx="1568450" cy="173037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2554288" y="5646738"/>
            <a:ext cx="2003425" cy="57150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>
            <a:off x="2670175" y="4064000"/>
            <a:ext cx="1930400" cy="1509713"/>
          </a:xfrm>
          <a:prstGeom prst="straightConnector1">
            <a:avLst/>
          </a:prstGeom>
          <a:ln w="88900">
            <a:solidFill>
              <a:srgbClr val="4F81B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352800" y="2727325"/>
            <a:ext cx="5638800" cy="1082675"/>
          </a:xfrm>
          <a:prstGeom prst="wedgeRoundRectCallout">
            <a:avLst>
              <a:gd name="adj1" fmla="val -33382"/>
              <a:gd name="adj2" fmla="val -70882"/>
              <a:gd name="adj3" fmla="val 16667"/>
            </a:avLst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r>
              <a:rPr lang="en-US" sz="3200" b="1" u="none" dirty="0">
                <a:solidFill>
                  <a:srgbClr val="C00000"/>
                </a:solidFill>
                <a:latin typeface="+mj-lt"/>
              </a:rPr>
              <a:t>Send </a:t>
            </a:r>
            <a:r>
              <a:rPr lang="en-US" sz="3200" b="1" u="none" dirty="0" smtClean="0">
                <a:solidFill>
                  <a:srgbClr val="C00000"/>
                </a:solidFill>
                <a:latin typeface="+mj-lt"/>
              </a:rPr>
              <a:t>customer </a:t>
            </a:r>
            <a:r>
              <a:rPr lang="en-US" sz="3200" b="1" u="none" dirty="0">
                <a:solidFill>
                  <a:srgbClr val="C00000"/>
                </a:solidFill>
                <a:latin typeface="+mj-lt"/>
              </a:rPr>
              <a:t>to every node?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3200" b="1" u="none" dirty="0">
                <a:solidFill>
                  <a:srgbClr val="C00000"/>
                </a:solidFill>
                <a:latin typeface="+mj-lt"/>
              </a:rPr>
              <a:t>Send account to every node</a:t>
            </a:r>
            <a:r>
              <a:rPr lang="en-US" sz="3200" b="1" u="none" dirty="0" smtClean="0">
                <a:solidFill>
                  <a:srgbClr val="C00000"/>
                </a:solidFill>
                <a:latin typeface="+mj-lt"/>
              </a:rPr>
              <a:t>?</a:t>
            </a:r>
            <a:endParaRPr lang="en-US" sz="3200" b="1" u="none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53" name="Picture 52" descr="system-ru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3670300"/>
            <a:ext cx="6492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723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5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5" grpId="0" animBg="1"/>
      <p:bldP spid="9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Additional Information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Online SQL validators:</a:t>
            </a:r>
          </a:p>
          <a:p>
            <a:pPr lvl="1" eaLnBrk="1" hangingPunct="1"/>
            <a:r>
              <a:rPr lang="en-US">
                <a:latin typeface="Times New Roman" charset="0"/>
                <a:ea typeface="ＭＳ Ｐゴシック" charset="0"/>
                <a:hlinkClick r:id="rId3"/>
              </a:rPr>
              <a:t>http://developer.mimer.se/validator/</a:t>
            </a:r>
            <a:endParaRPr lang="en-US">
              <a:latin typeface="Times New Roman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Times New Roman" charset="0"/>
                <a:ea typeface="ＭＳ Ｐゴシック" charset="0"/>
                <a:hlinkClick r:id="rId4"/>
              </a:rPr>
              <a:t>http://format-sql.com</a:t>
            </a: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/>
            <a:r>
              <a:rPr lang="en-US" i="1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When in doubt, try it out!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890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56BFB5-CDE7-1643-A459-6FF3BB1909C1}" type="slidenum">
              <a:rPr lang="en-US" sz="1400" u="none"/>
              <a:pPr/>
              <a:t>84</a:t>
            </a:fld>
            <a:endParaRPr lang="en-US" sz="1400" u="none"/>
          </a:p>
        </p:txBody>
      </p:sp>
    </p:spTree>
    <p:extLst>
      <p:ext uri="{BB962C8B-B14F-4D97-AF65-F5344CB8AC3E}">
        <p14:creationId xmlns:p14="http://schemas.microsoft.com/office/powerpoint/2010/main" val="1709115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charset="0"/>
                <a:ea typeface="ＭＳ Ｐゴシック" charset="0"/>
                <a:cs typeface="ＭＳ Ｐゴシック" charset="0"/>
              </a:rPr>
              <a:t>Example Database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u="none" dirty="0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CFFB52-8B9B-6D46-AF9E-E58C9727105B}" type="slidenum">
              <a:rPr lang="en-US" sz="1400" u="none"/>
              <a:pPr/>
              <a:t>9</a:t>
            </a:fld>
            <a:endParaRPr lang="en-US" sz="1400" u="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9050" y="2560638"/>
          <a:ext cx="2901950" cy="169703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36750"/>
                <a:gridCol w="965200"/>
              </a:tblGrid>
              <a:tr h="4242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cname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acctno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Georg Hegel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Friedrich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Engels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A-456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 </a:t>
                      </a:r>
                      <a:r>
                        <a:rPr lang="en-US" sz="2000" dirty="0" err="1" smtClean="0"/>
                        <a:t>Stirner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A-789</a:t>
                      </a:r>
                      <a:endParaRPr lang="en-US" sz="20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84750" y="2560638"/>
          <a:ext cx="3003550" cy="2120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4400"/>
                <a:gridCol w="1377950"/>
                <a:gridCol w="711200"/>
              </a:tblGrid>
              <a:tr h="42418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acctno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Redwood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A-789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A-123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A-456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Downtown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57338" y="1828800"/>
            <a:ext cx="24114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u="none" dirty="0">
                <a:latin typeface="+mj-lt"/>
                <a:ea typeface="ＭＳ Ｐゴシック" pitchFamily="-112" charset="-128"/>
                <a:cs typeface="+mn-cs"/>
              </a:rPr>
              <a:t>CUSTOMER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402263" y="1828800"/>
            <a:ext cx="2170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u="none" dirty="0">
                <a:latin typeface="+mj-lt"/>
                <a:ea typeface="ＭＳ Ｐゴシック" pitchFamily="-112" charset="-128"/>
                <a:cs typeface="+mn-cs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1646697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F3F3F"/>
      </a:dk1>
      <a:lt1>
        <a:sysClr val="window" lastClr="FFFFFF"/>
      </a:lt1>
      <a:dk2>
        <a:srgbClr val="FF0000"/>
      </a:dk2>
      <a:lt2>
        <a:srgbClr val="67D34D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10758</TotalTime>
  <Words>5271</Words>
  <Application>Microsoft Macintosh PowerPoint</Application>
  <PresentationFormat>On-screen Show (4:3)</PresentationFormat>
  <Paragraphs>1601</Paragraphs>
  <Slides>84</Slides>
  <Notes>67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1_Office Theme</vt:lpstr>
      <vt:lpstr>COP 5725</vt:lpstr>
      <vt:lpstr>Book and Materials</vt:lpstr>
      <vt:lpstr>General Overview - Rel. Model</vt:lpstr>
      <vt:lpstr>Relational Languages</vt:lpstr>
      <vt:lpstr>Relational Languages</vt:lpstr>
      <vt:lpstr>History</vt:lpstr>
      <vt:lpstr>History</vt:lpstr>
      <vt:lpstr>Outline</vt:lpstr>
      <vt:lpstr>Example Database</vt:lpstr>
      <vt:lpstr>First SQL Example</vt:lpstr>
      <vt:lpstr>First SQL Example</vt:lpstr>
      <vt:lpstr>Multi-Relation Queries</vt:lpstr>
      <vt:lpstr>Basic SQL Query Grammar</vt:lpstr>
      <vt:lpstr>Formal Semantics of SQL</vt:lpstr>
      <vt:lpstr>Formal Semantics of SQL</vt:lpstr>
      <vt:lpstr>SELECT Clause</vt:lpstr>
      <vt:lpstr>FROM Clause</vt:lpstr>
      <vt:lpstr>WHERE Clause</vt:lpstr>
      <vt:lpstr>Renaming</vt:lpstr>
      <vt:lpstr>Renaming – Table Variables</vt:lpstr>
      <vt:lpstr>Renaming – Table Variables</vt:lpstr>
      <vt:lpstr>Renaming – Self-Join</vt:lpstr>
      <vt:lpstr>More SQL</vt:lpstr>
      <vt:lpstr>INSERT</vt:lpstr>
      <vt:lpstr>UPDATE</vt:lpstr>
      <vt:lpstr>DELETE</vt:lpstr>
      <vt:lpstr>TRUNCATE</vt:lpstr>
      <vt:lpstr>Outline</vt:lpstr>
      <vt:lpstr>Example Database</vt:lpstr>
      <vt:lpstr>Table Definition (DDL)</vt:lpstr>
      <vt:lpstr>Table Definition Example</vt:lpstr>
      <vt:lpstr>Common Data Types</vt:lpstr>
      <vt:lpstr>Comment About BLOBs</vt:lpstr>
      <vt:lpstr>Useful Non-standard Types</vt:lpstr>
      <vt:lpstr>Integrity Constraints</vt:lpstr>
      <vt:lpstr>Primary Keys</vt:lpstr>
      <vt:lpstr>Foreign Key References</vt:lpstr>
      <vt:lpstr>Foreign Key References</vt:lpstr>
      <vt:lpstr>Foreign Key References</vt:lpstr>
      <vt:lpstr>Value Constraints</vt:lpstr>
      <vt:lpstr>Value Constraints</vt:lpstr>
      <vt:lpstr>Auto-Generated Keys</vt:lpstr>
      <vt:lpstr>Auto-Generated Keys</vt:lpstr>
      <vt:lpstr>Conditional Table Creation</vt:lpstr>
      <vt:lpstr>Dropping Tables</vt:lpstr>
      <vt:lpstr>Modifying Tables</vt:lpstr>
      <vt:lpstr>Modifying Tables</vt:lpstr>
      <vt:lpstr>Accessing Table Schema</vt:lpstr>
      <vt:lpstr>Accessing Table Schema</vt:lpstr>
      <vt:lpstr>Accessing Table Schema</vt:lpstr>
      <vt:lpstr>Outline</vt:lpstr>
      <vt:lpstr>NULLs</vt:lpstr>
      <vt:lpstr>NULLs</vt:lpstr>
      <vt:lpstr>NULLs</vt:lpstr>
      <vt:lpstr>NULLs</vt:lpstr>
      <vt:lpstr>NULLs</vt:lpstr>
      <vt:lpstr>String Operations</vt:lpstr>
      <vt:lpstr>String Operations</vt:lpstr>
      <vt:lpstr>String Operations</vt:lpstr>
      <vt:lpstr>Date/Time Operations</vt:lpstr>
      <vt:lpstr>Set/Bag Operations</vt:lpstr>
      <vt:lpstr>Set Operations</vt:lpstr>
      <vt:lpstr>Outline</vt:lpstr>
      <vt:lpstr>Output Redirection</vt:lpstr>
      <vt:lpstr>Output Redirection</vt:lpstr>
      <vt:lpstr>Output Control</vt:lpstr>
      <vt:lpstr>Output Control</vt:lpstr>
      <vt:lpstr>Aggregates</vt:lpstr>
      <vt:lpstr>Aggregates</vt:lpstr>
      <vt:lpstr>Aggregates</vt:lpstr>
      <vt:lpstr>Aggregates</vt:lpstr>
      <vt:lpstr>Aggregates</vt:lpstr>
      <vt:lpstr>GROUP BY</vt:lpstr>
      <vt:lpstr>GROUP BY</vt:lpstr>
      <vt:lpstr>GROUP BY</vt:lpstr>
      <vt:lpstr>HAVING</vt:lpstr>
      <vt:lpstr>All-in-One Example</vt:lpstr>
      <vt:lpstr>All-in-One Example</vt:lpstr>
      <vt:lpstr>All-in-One Example</vt:lpstr>
      <vt:lpstr>Summary</vt:lpstr>
      <vt:lpstr>Advantages of SQL</vt:lpstr>
      <vt:lpstr>Distributed Execution</vt:lpstr>
      <vt:lpstr>Stupid Joins Are Stupid</vt:lpstr>
      <vt:lpstr>Additional Information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Ortega</dc:creator>
  <cp:keywords/>
  <dc:description/>
  <cp:lastModifiedBy>Francisco Ortega</cp:lastModifiedBy>
  <cp:revision>628</cp:revision>
  <cp:lastPrinted>2015-08-16T00:47:50Z</cp:lastPrinted>
  <dcterms:created xsi:type="dcterms:W3CDTF">2011-10-18T15:03:33Z</dcterms:created>
  <dcterms:modified xsi:type="dcterms:W3CDTF">2016-02-22T21:21:00Z</dcterms:modified>
  <cp:category/>
</cp:coreProperties>
</file>