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50"/>
  </p:notesMasterIdLst>
  <p:handoutMasterIdLst>
    <p:handoutMasterId r:id="rId51"/>
  </p:handoutMasterIdLst>
  <p:sldIdLst>
    <p:sldId id="256" r:id="rId2"/>
    <p:sldId id="404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442" r:id="rId39"/>
    <p:sldId id="443" r:id="rId40"/>
    <p:sldId id="444" r:id="rId41"/>
    <p:sldId id="445" r:id="rId42"/>
    <p:sldId id="446" r:id="rId43"/>
    <p:sldId id="447" r:id="rId44"/>
    <p:sldId id="448" r:id="rId45"/>
    <p:sldId id="449" r:id="rId46"/>
    <p:sldId id="450" r:id="rId47"/>
    <p:sldId id="451" r:id="rId48"/>
    <p:sldId id="452" r:id="rId49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AFA"/>
    <a:srgbClr val="054470"/>
    <a:srgbClr val="ECF7FE"/>
    <a:srgbClr val="DEF1FE"/>
    <a:srgbClr val="011629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2" autoAdjust="0"/>
    <p:restoredTop sz="94050" autoAdjust="0"/>
  </p:normalViewPr>
  <p:slideViewPr>
    <p:cSldViewPr>
      <p:cViewPr varScale="1">
        <p:scale>
          <a:sx n="81" d="100"/>
          <a:sy n="81" d="100"/>
        </p:scale>
        <p:origin x="-8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0402EAB-F363-47CD-B3DC-6A4173718294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4925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4925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5527C00-B16A-4796-A03B-F3B178B12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0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2894668-CAC7-4186-AF67-7E081012EF0B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7050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4363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A99222B-79A9-4B5A-80C2-83824C4CC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FFA48C-156F-46F7-A9B2-3A0D2B04DFF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9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200" u="none" dirty="0"/>
          </a:p>
        </p:txBody>
      </p:sp>
      <p:sp>
        <p:nvSpPr>
          <p:cNvPr id="655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1200" u="none"/>
              <a:t>CMU - 15-415/615</a:t>
            </a:r>
          </a:p>
        </p:txBody>
      </p:sp>
      <p:sp>
        <p:nvSpPr>
          <p:cNvPr id="655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E8247E43-2D4D-5944-A6E8-4DAC824E716F}" type="slidenum">
              <a:rPr lang="en-US" sz="1200" u="none"/>
              <a:pPr algn="r"/>
              <a:t>36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200" u="none" dirty="0"/>
          </a:p>
        </p:txBody>
      </p:sp>
      <p:sp>
        <p:nvSpPr>
          <p:cNvPr id="6656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1200" u="none"/>
              <a:t>CMU - 15-415/615</a:t>
            </a:r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837839A-7228-3D41-BE85-A22BD2DF02CD}" type="slidenum">
              <a:rPr lang="en-US" sz="1200" u="none"/>
              <a:pPr algn="r"/>
              <a:t>42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200" u="none" dirty="0"/>
          </a:p>
        </p:txBody>
      </p:sp>
      <p:sp>
        <p:nvSpPr>
          <p:cNvPr id="5734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1200" u="none"/>
              <a:t>CMU - 15-415/615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98722E14-4768-004A-BF16-28BE31888010}" type="slidenum">
              <a:rPr lang="en-US" sz="1200" u="none"/>
              <a:pPr algn="r"/>
              <a:t>3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200" u="none" dirty="0"/>
          </a:p>
        </p:txBody>
      </p:sp>
      <p:sp>
        <p:nvSpPr>
          <p:cNvPr id="5837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1200" u="none"/>
              <a:t>CMU - 15-415/615</a:t>
            </a:r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A37C55F-E40D-EB40-814C-CDE1030029DA}" type="slidenum">
              <a:rPr lang="en-US" sz="1200" u="none"/>
              <a:pPr algn="r"/>
              <a:t>4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200" u="none" dirty="0"/>
          </a:p>
        </p:txBody>
      </p:sp>
      <p:sp>
        <p:nvSpPr>
          <p:cNvPr id="5939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1200" u="none"/>
              <a:t>CMU - 15-415/615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3E23EDAC-6B6E-1D4B-94A5-382C03786C00}" type="slidenum">
              <a:rPr lang="en-US" sz="1200" u="none"/>
              <a:pPr algn="r"/>
              <a:t>5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200" u="none" dirty="0"/>
          </a:p>
        </p:txBody>
      </p:sp>
      <p:sp>
        <p:nvSpPr>
          <p:cNvPr id="6042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1200" u="none"/>
              <a:t>CMU - 15-415/615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0EDC66B4-94ED-2E45-B8B4-BE1CEF966FAD}" type="slidenum">
              <a:rPr lang="en-US" sz="1200" u="none"/>
              <a:pPr algn="r"/>
              <a:t>9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200" u="none" dirty="0"/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1200" u="none"/>
              <a:t>CMU - 15-415/615</a:t>
            </a:r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E44D98AA-0566-3A4D-BAFF-CA5D2AAAD332}" type="slidenum">
              <a:rPr lang="en-US" sz="1200" u="none"/>
              <a:pPr algn="r"/>
              <a:t>11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200" u="none" dirty="0"/>
          </a:p>
        </p:txBody>
      </p:sp>
      <p:sp>
        <p:nvSpPr>
          <p:cNvPr id="6246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1200" u="none"/>
              <a:t>CMU - 15-415/615</a:t>
            </a: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C951D76-E66B-9544-9135-14EE4425BAD4}" type="slidenum">
              <a:rPr lang="en-US" sz="1200" u="none"/>
              <a:pPr algn="r"/>
              <a:t>17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200" u="none" dirty="0"/>
          </a:p>
        </p:txBody>
      </p:sp>
      <p:sp>
        <p:nvSpPr>
          <p:cNvPr id="6349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1200" u="none"/>
              <a:t>CMU - 15-415/615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98C64006-9E63-F34C-93DF-1262B1A30A67}" type="slidenum">
              <a:rPr lang="en-US" sz="1200" u="none"/>
              <a:pPr algn="r"/>
              <a:t>32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-- Postgres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-- Infinite loop with recursion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SET statement_timeout =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10s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WITH RECURSIVE source AS ( (SELECT 1) UNION ALL (SELECT 1 FROM source) ) SELECT * FROM source;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-- For Loop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WITH RECURSIVE source (counter) AS ( (SELECT 1) UNION ALL (SELECT counter + 1 FROM source WHERE counter &lt; 10) ) SELECT * FROM source;</a:t>
            </a: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200" u="none" dirty="0"/>
          </a:p>
        </p:txBody>
      </p:sp>
      <p:sp>
        <p:nvSpPr>
          <p:cNvPr id="6451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1200" u="none"/>
              <a:t>CMU - 15-415/615</a:t>
            </a:r>
          </a:p>
        </p:txBody>
      </p:sp>
      <p:sp>
        <p:nvSpPr>
          <p:cNvPr id="645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3DC1D24-E1F3-E64B-8D9E-8F243F94FABE}" type="slidenum">
              <a:rPr lang="en-US" sz="1200" u="none"/>
              <a:pPr algn="r"/>
              <a:t>35</a:t>
            </a:fld>
            <a:endParaRPr lang="en-US" sz="1200" u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4202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327DA-F1D9-41A1-A47C-7734D4A6EAAB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F8E8A-DEAF-4BD3-AF51-561204AEA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lankTopTitle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FABA7-0F73-4C52-A7C4-842481725B2B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29AC-739F-4346-BECF-B1E348A9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2">
    <p:bg>
      <p:bgPr>
        <a:gradFill rotWithShape="0">
          <a:gsLst>
            <a:gs pos="0">
              <a:srgbClr val="011629"/>
            </a:gs>
            <a:gs pos="3999">
              <a:srgbClr val="054470"/>
            </a:gs>
            <a:gs pos="14000">
              <a:srgbClr val="FCFCFC"/>
            </a:gs>
            <a:gs pos="82001">
              <a:srgbClr val="FFFFFF"/>
            </a:gs>
            <a:gs pos="91000">
              <a:srgbClr val="82A2B8"/>
            </a:gs>
            <a:gs pos="97000">
              <a:srgbClr val="054470"/>
            </a:gs>
            <a:gs pos="100000">
              <a:srgbClr val="05447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9623-58F0-471F-BA6E-62AF793B29D6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5D370-2D27-4EBA-974F-DE35D788B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A6895-E34D-41D6-A9A4-11E1DF3061D8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F123-1F5F-43AC-92E8-D974D5B84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9B674-F5EE-4A16-AABE-7BD61481E946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6A54F-038E-41EB-B285-5F85F027C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08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7EE8A-024B-4CCF-B913-394714E1EF04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FA25-E84D-4C3B-82BC-C844EB4CA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5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76D07-271D-4604-B565-E7287C5F8CCE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5F3B-8B96-4153-B9F0-B1A53FA3F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>
          <a:gsLst>
            <a:gs pos="3000">
              <a:srgbClr val="054470"/>
            </a:gs>
            <a:gs pos="0">
              <a:srgbClr val="011629"/>
            </a:gs>
            <a:gs pos="8000">
              <a:srgbClr val="ECF7FE"/>
            </a:gs>
            <a:gs pos="21000">
              <a:srgbClr val="FFFFFF"/>
            </a:gs>
            <a:gs pos="13000">
              <a:srgbClr val="FCFCFC"/>
            </a:gs>
            <a:gs pos="98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AAAE-CDAE-485E-9272-AAD20B81D04E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F7AA5-DAD4-4945-9FF0-8AB99F08D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AAAE-CDAE-485E-9272-AAD20B81D04E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F7AA5-DAD4-4945-9FF0-8AB99F08D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p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7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EE6-FB72-435B-A9C1-B26A4F1A2415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E25A8-693A-48A9-92A6-D503EB571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92868-F956-47C0-8BE4-84C1E1ADFDD1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B704A-6CCB-4845-9723-06386555B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D7167-19BB-4E1C-AF34-3F348BE97A99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D412-06E1-40F0-BA1B-B0F68E66D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8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FABA7-0F73-4C52-A7C4-842481725B2B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29AC-739F-4346-BECF-B1E348A9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11629"/>
            </a:gs>
            <a:gs pos="4000">
              <a:srgbClr val="054470"/>
            </a:gs>
            <a:gs pos="21000">
              <a:srgbClr val="FFFFFF"/>
            </a:gs>
            <a:gs pos="14000">
              <a:srgbClr val="FCFCFC"/>
            </a:gs>
            <a:gs pos="98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72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274638"/>
            <a:ext cx="78486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371600"/>
            <a:ext cx="7848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9C8AF8-6194-4486-BE70-7EBBC651F622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5A4E2B-E82A-4042-B512-750504C4B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5" r:id="rId2"/>
    <p:sldLayoutId id="2147483787" r:id="rId3"/>
    <p:sldLayoutId id="2147483788" r:id="rId4"/>
    <p:sldLayoutId id="2147483790" r:id="rId5"/>
    <p:sldLayoutId id="2147483774" r:id="rId6"/>
    <p:sldLayoutId id="2147483775" r:id="rId7"/>
    <p:sldLayoutId id="2147483776" r:id="rId8"/>
    <p:sldLayoutId id="2147483777" r:id="rId9"/>
    <p:sldLayoutId id="2147483791" r:id="rId10"/>
    <p:sldLayoutId id="2147483778" r:id="rId11"/>
    <p:sldLayoutId id="2147483786" r:id="rId12"/>
    <p:sldLayoutId id="2147483779" r:id="rId13"/>
    <p:sldLayoutId id="2147483780" r:id="rId14"/>
    <p:sldLayoutId id="2147483781" r:id="rId15"/>
    <p:sldLayoutId id="2147483782" r:id="rId16"/>
    <p:sldLayoutId id="2147483789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1"/>
            <a:ext cx="85344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COP 5725</a:t>
            </a:r>
            <a:endParaRPr lang="en-US" b="1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467600" cy="19812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School of Computer and Information Sciences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Francisco R. Ortega, Ph.D.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Lecture </a:t>
            </a:r>
            <a:r>
              <a:rPr lang="en-US" sz="2800" b="1" dirty="0" smtClean="0">
                <a:solidFill>
                  <a:schemeClr val="tx1"/>
                </a:solidFill>
              </a:rPr>
              <a:t>#5 </a:t>
            </a:r>
            <a:r>
              <a:rPr lang="en-US" sz="2800" b="1" dirty="0" smtClean="0">
                <a:solidFill>
                  <a:schemeClr val="tx1"/>
                </a:solidFill>
              </a:rPr>
              <a:t>– R &amp; G </a:t>
            </a:r>
            <a:r>
              <a:rPr lang="en-US" sz="2800" b="1" dirty="0" smtClean="0">
                <a:solidFill>
                  <a:schemeClr val="tx1"/>
                </a:solidFill>
              </a:rPr>
              <a:t>SQL </a:t>
            </a:r>
            <a:r>
              <a:rPr lang="en-US" sz="2800" b="1" dirty="0" smtClean="0">
                <a:solidFill>
                  <a:schemeClr val="tx1"/>
                </a:solidFill>
              </a:rPr>
              <a:t>Ch</a:t>
            </a:r>
            <a:r>
              <a:rPr lang="en-US" sz="2800" b="1" dirty="0" smtClean="0">
                <a:solidFill>
                  <a:schemeClr val="tx1"/>
                </a:solidFill>
              </a:rPr>
              <a:t>. </a:t>
            </a:r>
            <a:r>
              <a:rPr lang="en-US" sz="2800" b="1" dirty="0" smtClean="0">
                <a:solidFill>
                  <a:schemeClr val="tx1"/>
                </a:solidFill>
              </a:rPr>
              <a:t>5 </a:t>
            </a:r>
            <a:r>
              <a:rPr lang="en-US" sz="2800" b="1" dirty="0" smtClean="0">
                <a:solidFill>
                  <a:schemeClr val="tx1"/>
                </a:solidFill>
              </a:rPr>
              <a:t>Part </a:t>
            </a:r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SQL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295400"/>
            <a:ext cx="198120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1524000"/>
            <a:ext cx="1600200" cy="120015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1066800" y="6400800"/>
            <a:ext cx="7467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 smtClean="0">
              <a:solidFill>
                <a:schemeClr val="tx1"/>
              </a:solidFill>
            </a:endParaRPr>
          </a:p>
        </p:txBody>
      </p:sp>
      <p:pic>
        <p:nvPicPr>
          <p:cNvPr id="8" name="Picture 7" descr="NSF-C-AKE_1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753284"/>
            <a:ext cx="9144000" cy="1088571"/>
          </a:xfrm>
          <a:prstGeom prst="rect">
            <a:avLst/>
          </a:prstGeom>
        </p:spPr>
      </p:pic>
      <p:pic>
        <p:nvPicPr>
          <p:cNvPr id="9" name="Picture 8" descr="tfly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76800"/>
            <a:ext cx="1426464" cy="765048"/>
          </a:xfrm>
          <a:prstGeom prst="rect">
            <a:avLst/>
          </a:prstGeom>
        </p:spPr>
      </p:pic>
      <p:pic>
        <p:nvPicPr>
          <p:cNvPr id="10" name="Picture 9" descr="Alta_logo_color_transparent_RG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800600"/>
            <a:ext cx="812616" cy="864211"/>
          </a:xfrm>
          <a:prstGeom prst="rect">
            <a:avLst/>
          </a:prstGeom>
        </p:spPr>
      </p:pic>
      <p:pic>
        <p:nvPicPr>
          <p:cNvPr id="11" name="Picture 10" descr="DSP_Logo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876800"/>
            <a:ext cx="1531658" cy="915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59"/>
    </mc:Choice>
    <mc:Fallback xmlns="">
      <p:transition xmlns:p14="http://schemas.microsoft.com/office/powerpoint/2010/main" spd="slow" advTm="303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8DDA5BB2-7796-0A42-8881-28FC6BF362EA}" type="slidenum">
              <a:rPr lang="en-US" sz="1400" u="none"/>
              <a:pPr algn="r"/>
              <a:t>10</a:t>
            </a:fld>
            <a:endParaRPr lang="en-US" sz="1400" u="none"/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pic>
        <p:nvPicPr>
          <p:cNvPr id="1331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715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153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4727FABE-72A9-C049-A8BE-040B5227BDA8}" type="slidenum">
              <a:rPr lang="en-US" sz="1400" u="none"/>
              <a:pPr algn="r"/>
              <a:t>11</a:t>
            </a:fld>
            <a:endParaRPr lang="en-US" sz="1400" u="none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Outline</a:t>
            </a:r>
            <a:endParaRPr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Complex Joins</a:t>
            </a:r>
          </a:p>
          <a:p>
            <a:pPr>
              <a:defRPr/>
            </a:pPr>
            <a:r>
              <a:rPr lang="en-US" dirty="0" smtClean="0"/>
              <a:t>Views</a:t>
            </a:r>
          </a:p>
          <a:p>
            <a:pPr>
              <a:defRPr/>
            </a:pPr>
            <a:r>
              <a:rPr lang="en-US" dirty="0" smtClean="0"/>
              <a:t>Nested Queries</a:t>
            </a:r>
          </a:p>
          <a:p>
            <a:pPr>
              <a:defRPr/>
            </a:pPr>
            <a:r>
              <a:rPr lang="en-US" dirty="0" smtClean="0"/>
              <a:t>Common Table Expressions</a:t>
            </a:r>
          </a:p>
          <a:p>
            <a:pPr>
              <a:defRPr/>
            </a:pPr>
            <a:r>
              <a:rPr lang="en-US" dirty="0" smtClean="0"/>
              <a:t>Triggers</a:t>
            </a:r>
          </a:p>
          <a:p>
            <a:pPr>
              <a:defRPr/>
            </a:pPr>
            <a:r>
              <a:rPr lang="en-US" dirty="0" smtClean="0"/>
              <a:t>Database Application Example</a:t>
            </a:r>
          </a:p>
        </p:txBody>
      </p:sp>
      <p:sp>
        <p:nvSpPr>
          <p:cNvPr id="143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25949205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Views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Creates a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virtual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table containing the output from a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SELECT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query.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Mechanism for hiding data from view of certain users.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Can be used to simplify a complex query that is executed often.</a:t>
            </a:r>
          </a:p>
          <a:p>
            <a:pPr lvl="1" eaLnBrk="1" hangingPunct="1"/>
            <a:r>
              <a:rPr lang="en-US" i="1">
                <a:latin typeface="Times New Roman" charset="0"/>
                <a:ea typeface="ＭＳ Ｐゴシック" charset="0"/>
              </a:rPr>
              <a:t>Won</a:t>
            </a:r>
            <a:r>
              <a:rPr lang="ja-JP" altLang="en-US" i="1">
                <a:latin typeface="Times New Roman" charset="0"/>
                <a:ea typeface="ＭＳ Ｐゴシック" charset="0"/>
              </a:rPr>
              <a:t>’</a:t>
            </a:r>
            <a:r>
              <a:rPr lang="en-US" i="1">
                <a:latin typeface="Times New Roman" charset="0"/>
                <a:ea typeface="ＭＳ Ｐゴシック" charset="0"/>
              </a:rPr>
              <a:t>t make it faster though!</a:t>
            </a: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39F38EC-39AC-B445-92F8-518F057B3993}" type="slidenum">
              <a:rPr lang="en-US" sz="1400" u="none"/>
              <a:pPr algn="r"/>
              <a:t>12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1192783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View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Create a view of the CS student records with just their id, name, and login.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E29280BF-B049-7E4F-8BC3-A5EADB9B638D}" type="slidenum">
              <a:rPr lang="en-US" sz="1400" u="none"/>
              <a:pPr algn="r"/>
              <a:t>13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2743200"/>
            <a:ext cx="8359775" cy="1692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CREATE VIEW </a:t>
            </a:r>
            <a:r>
              <a:rPr lang="en-US" sz="2600" u="none">
                <a:latin typeface="DejaVu Sans Mono" charset="0"/>
                <a:cs typeface="DejaVu Sans Mono" charset="0"/>
              </a:rPr>
              <a:t>CompSciStudentInfo</a:t>
            </a:r>
            <a:r>
              <a:rPr lang="en-US" sz="2600" b="1" u="none">
                <a:latin typeface="DejaVu Sans Mono" charset="0"/>
                <a:cs typeface="DejaVu Sans Mono" charset="0"/>
              </a:rPr>
              <a:t>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AS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 SELECT </a:t>
            </a:r>
            <a:r>
              <a:rPr lang="en-US" sz="2600" u="none">
                <a:latin typeface="DejaVu Sans Mono" charset="0"/>
                <a:cs typeface="DejaVu Sans Mono" charset="0"/>
              </a:rPr>
              <a:t>sid, name, login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   FROM</a:t>
            </a:r>
            <a:r>
              <a:rPr lang="en-US" sz="2600" u="none">
                <a:latin typeface="DejaVu Sans Mono" charset="0"/>
                <a:cs typeface="DejaVu Sans Mono" charset="0"/>
              </a:rPr>
              <a:t> student</a:t>
            </a:r>
          </a:p>
          <a:p>
            <a:pPr algn="l"/>
            <a:r>
              <a:rPr lang="en-US" sz="2600" u="none">
                <a:latin typeface="DejaVu Sans Mono" charset="0"/>
                <a:cs typeface="DejaVu Sans Mono" charset="0"/>
              </a:rPr>
              <a:t>  </a:t>
            </a:r>
            <a:r>
              <a:rPr lang="en-US" sz="2600" b="1" u="none">
                <a:latin typeface="DejaVu Sans Mono" charset="0"/>
                <a:cs typeface="DejaVu Sans Mono" charset="0"/>
              </a:rPr>
              <a:t>WHERE</a:t>
            </a:r>
            <a:r>
              <a:rPr lang="en-US" sz="2600" u="none">
                <a:latin typeface="DejaVu Sans Mono" charset="0"/>
                <a:cs typeface="DejaVu Sans Mono" charset="0"/>
              </a:rPr>
              <a:t> login</a:t>
            </a:r>
            <a:r>
              <a:rPr lang="en-US" sz="2600" b="1" u="none">
                <a:latin typeface="DejaVu Sans Mono" charset="0"/>
                <a:cs typeface="DejaVu Sans Mono" charset="0"/>
              </a:rPr>
              <a:t> LIKE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‘</a:t>
            </a:r>
            <a:r>
              <a:rPr lang="en-US" sz="2600" u="none">
                <a:latin typeface="DejaVu Sans Mono" charset="0"/>
                <a:cs typeface="DejaVu Sans Mono" charset="0"/>
              </a:rPr>
              <a:t>%@cs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’</a:t>
            </a:r>
            <a:r>
              <a:rPr lang="en-US" sz="2600" u="none">
                <a:latin typeface="DejaVu Sans Mono" charset="0"/>
                <a:cs typeface="DejaVu Sans Mono" charset="0"/>
              </a:rPr>
              <a:t>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30475" y="4746625"/>
          <a:ext cx="4521201" cy="8889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3901"/>
                <a:gridCol w="1092200"/>
                <a:gridCol w="1663700"/>
                <a:gridCol w="482600"/>
                <a:gridCol w="558800"/>
              </a:tblGrid>
              <a:tr h="33540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sid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gpa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97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53666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Trump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/>
                        <a:t>trump@cs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45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4.0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97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53688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/>
                        <a:t>Bieber</a:t>
                      </a:r>
                      <a:r>
                        <a:rPr lang="en-US" sz="1600" dirty="0" smtClean="0"/>
                        <a:t>	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/>
                        <a:t>jbieber@cs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21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3.9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051175" y="5881688"/>
          <a:ext cx="3479801" cy="8889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3901"/>
                <a:gridCol w="1092200"/>
                <a:gridCol w="1663700"/>
              </a:tblGrid>
              <a:tr h="33540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sid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name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login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97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53666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Trump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/>
                        <a:t>trump@cs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97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53688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/>
                        <a:t>Bieber</a:t>
                      </a:r>
                      <a:r>
                        <a:rPr lang="en-US" sz="1600" dirty="0" smtClean="0"/>
                        <a:t>	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/>
                        <a:t>jbieber@cs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4822825" y="5637213"/>
            <a:ext cx="0" cy="382587"/>
          </a:xfrm>
          <a:prstGeom prst="line">
            <a:avLst/>
          </a:prstGeom>
          <a:noFill/>
          <a:ln w="98425">
            <a:solidFill>
              <a:srgbClr val="C00000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36538" y="4991100"/>
            <a:ext cx="2222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 eaLnBrk="0" hangingPunct="0">
              <a:defRPr/>
            </a:pPr>
            <a:r>
              <a:rPr lang="en-US" b="1" u="none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Original Table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616075" y="6126163"/>
            <a:ext cx="7635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 eaLnBrk="0" hangingPunct="0">
              <a:defRPr/>
            </a:pPr>
            <a:r>
              <a:rPr lang="en-US" b="1" u="none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5396218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View Example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Create a view with the average age of the students enrolled in each course.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4F0E348E-C72E-574A-9D90-AF40A0ED41E3}" type="slidenum">
              <a:rPr lang="en-US" sz="1400" u="none"/>
              <a:pPr algn="r"/>
              <a:t>14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2743200"/>
            <a:ext cx="8359775" cy="20923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CREATE VIEW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CourseAge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SELECT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AVG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(age)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avg_age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FROM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student, enrolled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WHERE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student.sid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enrolled.sid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 BY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enrolled.cid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62300" y="5029200"/>
          <a:ext cx="2819400" cy="1676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3999"/>
                <a:gridCol w="1295401"/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avg_age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Massage105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45.0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Pilates101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45.0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Topology112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21.0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Reggae203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21.0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27526486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Views vs. SELECT INTO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D1AFD91B-60C1-C242-B429-2450B51C16CD}" type="slidenum">
              <a:rPr lang="en-US" sz="1400" u="none"/>
              <a:pPr algn="r"/>
              <a:t>15</a:t>
            </a:fld>
            <a:endParaRPr lang="en-US" sz="1400" u="none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2113" y="1676400"/>
            <a:ext cx="8359775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CREATE VIEW</a:t>
            </a:r>
            <a:r>
              <a:rPr lang="en-US" sz="2600" b="1" u="none">
                <a:latin typeface="DejaVu Sans Mono" charset="0"/>
                <a:cs typeface="DejaVu Sans Mono" charset="0"/>
              </a:rPr>
              <a:t> </a:t>
            </a:r>
            <a:r>
              <a:rPr lang="en-US" sz="2600" u="none">
                <a:latin typeface="DejaVu Sans Mono" charset="0"/>
                <a:cs typeface="DejaVu Sans Mono" charset="0"/>
              </a:rPr>
              <a:t>AvgGPA</a:t>
            </a:r>
            <a:r>
              <a:rPr lang="en-US" sz="2600" b="1" u="none">
                <a:latin typeface="DejaVu Sans Mono" charset="0"/>
                <a:cs typeface="DejaVu Sans Mono" charset="0"/>
              </a:rPr>
              <a:t> AS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 SELECT AVG(</a:t>
            </a:r>
            <a:r>
              <a:rPr lang="en-US" sz="2600" u="none">
                <a:latin typeface="DejaVu Sans Mono" charset="0"/>
                <a:cs typeface="DejaVu Sans Mono" charset="0"/>
              </a:rPr>
              <a:t>gpa</a:t>
            </a:r>
            <a:r>
              <a:rPr lang="en-US" sz="2600" b="1" u="none">
                <a:latin typeface="DejaVu Sans Mono" charset="0"/>
                <a:cs typeface="DejaVu Sans Mono" charset="0"/>
              </a:rPr>
              <a:t>) AS </a:t>
            </a:r>
            <a:r>
              <a:rPr lang="en-US" sz="2600" u="none">
                <a:latin typeface="DejaVu Sans Mono" charset="0"/>
                <a:cs typeface="DejaVu Sans Mono" charset="0"/>
              </a:rPr>
              <a:t>avg_gpa</a:t>
            </a:r>
            <a:r>
              <a:rPr lang="en-US" sz="2600" b="1" u="none">
                <a:latin typeface="DejaVu Sans Mono" charset="0"/>
                <a:cs typeface="DejaVu Sans Mono" charset="0"/>
              </a:rPr>
              <a:t> FROM </a:t>
            </a:r>
            <a:r>
              <a:rPr lang="en-US" sz="2600" u="none">
                <a:latin typeface="DejaVu Sans Mono" charset="0"/>
                <a:cs typeface="DejaVu Sans Mono" charset="0"/>
              </a:rPr>
              <a:t>student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  WHERE </a:t>
            </a:r>
            <a:r>
              <a:rPr lang="en-US" sz="2600" u="none">
                <a:latin typeface="DejaVu Sans Mono" charset="0"/>
                <a:cs typeface="DejaVu Sans Mono" charset="0"/>
              </a:rPr>
              <a:t>login</a:t>
            </a:r>
            <a:r>
              <a:rPr lang="en-US" sz="2600" b="1" u="none">
                <a:latin typeface="DejaVu Sans Mono" charset="0"/>
                <a:cs typeface="DejaVu Sans Mono" charset="0"/>
              </a:rPr>
              <a:t> LIKE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‘</a:t>
            </a:r>
            <a:r>
              <a:rPr lang="en-US" sz="2600" u="none">
                <a:latin typeface="DejaVu Sans Mono" charset="0"/>
                <a:cs typeface="DejaVu Sans Mono" charset="0"/>
              </a:rPr>
              <a:t>%@cs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’</a:t>
            </a:r>
            <a:endParaRPr lang="en-US" sz="2600" u="none">
              <a:latin typeface="DejaVu Sans Mono" charset="0"/>
              <a:cs typeface="DejaVu Sans Mono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4175" y="3144838"/>
            <a:ext cx="8359775" cy="893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SELECT</a:t>
            </a:r>
            <a:r>
              <a:rPr lang="en-US" sz="2600" b="1" u="none">
                <a:latin typeface="DejaVu Sans Mono" charset="0"/>
                <a:cs typeface="DejaVu Sans Mono" charset="0"/>
              </a:rPr>
              <a:t> AVG(gpa) AS </a:t>
            </a:r>
            <a:r>
              <a:rPr lang="en-US" sz="2600" u="none">
                <a:latin typeface="DejaVu Sans Mono" charset="0"/>
                <a:cs typeface="DejaVu Sans Mono" charset="0"/>
              </a:rPr>
              <a:t>avg_gpa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INTO</a:t>
            </a:r>
            <a:r>
              <a:rPr lang="en-US" sz="2600" u="none">
                <a:latin typeface="DejaVu Sans Mono" charset="0"/>
                <a:cs typeface="DejaVu Sans Mono" charset="0"/>
              </a:rPr>
              <a:t> AvgGPA</a:t>
            </a:r>
          </a:p>
          <a:p>
            <a:pPr algn="l"/>
            <a:r>
              <a:rPr lang="en-US" sz="2600" u="none">
                <a:latin typeface="DejaVu Sans Mono" charset="0"/>
                <a:cs typeface="DejaVu Sans Mono" charset="0"/>
              </a:rPr>
              <a:t>  </a:t>
            </a:r>
            <a:r>
              <a:rPr lang="en-US" sz="2600" b="1" u="none">
                <a:latin typeface="DejaVu Sans Mono" charset="0"/>
                <a:cs typeface="DejaVu Sans Mono" charset="0"/>
              </a:rPr>
              <a:t>FROM </a:t>
            </a:r>
            <a:r>
              <a:rPr lang="en-US" sz="2600" u="none">
                <a:latin typeface="DejaVu Sans Mono" charset="0"/>
                <a:cs typeface="DejaVu Sans Mono" charset="0"/>
              </a:rPr>
              <a:t>student </a:t>
            </a:r>
            <a:r>
              <a:rPr lang="en-US" sz="2600" b="1" u="none">
                <a:latin typeface="DejaVu Sans Mono" charset="0"/>
                <a:cs typeface="DejaVu Sans Mono" charset="0"/>
              </a:rPr>
              <a:t>WHERE </a:t>
            </a:r>
            <a:r>
              <a:rPr lang="en-US" sz="2600" u="none">
                <a:latin typeface="DejaVu Sans Mono" charset="0"/>
                <a:cs typeface="DejaVu Sans Mono" charset="0"/>
              </a:rPr>
              <a:t>login</a:t>
            </a:r>
            <a:r>
              <a:rPr lang="en-US" sz="2600" b="1" u="none">
                <a:latin typeface="DejaVu Sans Mono" charset="0"/>
                <a:cs typeface="DejaVu Sans Mono" charset="0"/>
              </a:rPr>
              <a:t> LIKE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‘</a:t>
            </a:r>
            <a:r>
              <a:rPr lang="en-US" sz="2600" u="none">
                <a:latin typeface="DejaVu Sans Mono" charset="0"/>
                <a:cs typeface="DejaVu Sans Mono" charset="0"/>
              </a:rPr>
              <a:t>%@cs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’</a:t>
            </a:r>
            <a:endParaRPr lang="en-US" sz="2600" u="none">
              <a:latin typeface="DejaVu Sans Mono" charset="0"/>
              <a:cs typeface="DejaVu Sans Mon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4175" y="4267200"/>
            <a:ext cx="82296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b="1" u="none" dirty="0" err="1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INTO</a:t>
            </a:r>
            <a:r>
              <a:rPr lang="en-US" sz="3200" u="none" dirty="0" err="1">
                <a:latin typeface="+mn-lt"/>
                <a:ea typeface="ＭＳ Ｐゴシック" pitchFamily="-112" charset="-128"/>
                <a:cs typeface="Times New Roman"/>
              </a:rPr>
              <a:t>→</a:t>
            </a:r>
            <a:r>
              <a:rPr lang="en-US" sz="3200" u="none" dirty="0" err="1">
                <a:latin typeface="+mn-lt"/>
                <a:ea typeface="ＭＳ Ｐゴシック" pitchFamily="-112" charset="-128"/>
                <a:cs typeface="Courier New" pitchFamily="49" charset="0"/>
              </a:rPr>
              <a:t>Creates</a:t>
            </a:r>
            <a:r>
              <a:rPr lang="en-US" sz="3200" u="none" dirty="0">
                <a:latin typeface="+mn-lt"/>
                <a:ea typeface="ＭＳ Ｐゴシック" pitchFamily="-112" charset="-128"/>
                <a:cs typeface="Courier New" pitchFamily="49" charset="0"/>
              </a:rPr>
              <a:t> static table that does not get updated when student gets updated.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b="1" u="none" dirty="0" err="1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VIEW</a:t>
            </a:r>
            <a:r>
              <a:rPr lang="en-US" sz="3200" u="none" dirty="0" err="1">
                <a:latin typeface="+mn-lt"/>
                <a:ea typeface="ＭＳ Ｐゴシック" pitchFamily="-112" charset="-128"/>
                <a:cs typeface="Times New Roman"/>
              </a:rPr>
              <a:t>→Dynamic</a:t>
            </a:r>
            <a:r>
              <a:rPr lang="en-US" sz="3200" u="none" dirty="0">
                <a:latin typeface="+mn-lt"/>
                <a:ea typeface="ＭＳ Ｐゴシック" pitchFamily="-112" charset="-128"/>
                <a:cs typeface="Times New Roman"/>
              </a:rPr>
              <a:t> results are only </a:t>
            </a:r>
            <a:r>
              <a:rPr lang="en-US" sz="3200" u="none" dirty="0">
                <a:latin typeface="+mn-lt"/>
                <a:ea typeface="ＭＳ Ｐゴシック" pitchFamily="-112" charset="-128"/>
                <a:cs typeface="Courier New" pitchFamily="49" charset="0"/>
              </a:rPr>
              <a:t>materialized when needed.</a:t>
            </a:r>
          </a:p>
        </p:txBody>
      </p:sp>
    </p:spTree>
    <p:extLst>
      <p:ext uri="{BB962C8B-B14F-4D97-AF65-F5344CB8AC3E}">
        <p14:creationId xmlns:p14="http://schemas.microsoft.com/office/powerpoint/2010/main" val="5112403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Materialized Views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Creates a view containing the output from a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SELECT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query that is automatically updated when the underlying tables change.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E28A558B-FE1D-8F4A-AFB3-A98D7E545A68}" type="slidenum">
              <a:rPr lang="en-US" sz="1400" u="none"/>
              <a:pPr algn="r"/>
              <a:t>16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3660775"/>
            <a:ext cx="8359775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CREATE MATERIALIZED VIEW</a:t>
            </a:r>
            <a:r>
              <a:rPr lang="en-US" sz="2600" b="1" u="none">
                <a:latin typeface="DejaVu Sans Mono" charset="0"/>
                <a:cs typeface="DejaVu Sans Mono" charset="0"/>
              </a:rPr>
              <a:t> </a:t>
            </a:r>
            <a:r>
              <a:rPr lang="en-US" sz="2600" u="none">
                <a:latin typeface="DejaVu Sans Mono" charset="0"/>
                <a:cs typeface="DejaVu Sans Mono" charset="0"/>
              </a:rPr>
              <a:t>AvgGPA</a:t>
            </a:r>
            <a:r>
              <a:rPr lang="en-US" sz="2600" b="1" u="none">
                <a:latin typeface="DejaVu Sans Mono" charset="0"/>
                <a:cs typeface="DejaVu Sans Mono" charset="0"/>
              </a:rPr>
              <a:t> AS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 SELECT AVG(</a:t>
            </a:r>
            <a:r>
              <a:rPr lang="en-US" sz="2600" u="none">
                <a:latin typeface="DejaVu Sans Mono" charset="0"/>
                <a:cs typeface="DejaVu Sans Mono" charset="0"/>
              </a:rPr>
              <a:t>gpa</a:t>
            </a:r>
            <a:r>
              <a:rPr lang="en-US" sz="2600" b="1" u="none">
                <a:latin typeface="DejaVu Sans Mono" charset="0"/>
                <a:cs typeface="DejaVu Sans Mono" charset="0"/>
              </a:rPr>
              <a:t>) AS </a:t>
            </a:r>
            <a:r>
              <a:rPr lang="en-US" sz="2600" u="none">
                <a:latin typeface="DejaVu Sans Mono" charset="0"/>
                <a:cs typeface="DejaVu Sans Mono" charset="0"/>
              </a:rPr>
              <a:t>avg_gpa</a:t>
            </a:r>
            <a:r>
              <a:rPr lang="en-US" sz="2600" b="1" u="none">
                <a:latin typeface="DejaVu Sans Mono" charset="0"/>
                <a:cs typeface="DejaVu Sans Mono" charset="0"/>
              </a:rPr>
              <a:t> FROM </a:t>
            </a:r>
            <a:r>
              <a:rPr lang="en-US" sz="2600" u="none">
                <a:latin typeface="DejaVu Sans Mono" charset="0"/>
                <a:cs typeface="DejaVu Sans Mono" charset="0"/>
              </a:rPr>
              <a:t>student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  WHERE </a:t>
            </a:r>
            <a:r>
              <a:rPr lang="en-US" sz="2600" u="none">
                <a:latin typeface="DejaVu Sans Mono" charset="0"/>
                <a:cs typeface="DejaVu Sans Mono" charset="0"/>
              </a:rPr>
              <a:t>login</a:t>
            </a:r>
            <a:r>
              <a:rPr lang="en-US" sz="2600" b="1" u="none">
                <a:latin typeface="DejaVu Sans Mono" charset="0"/>
                <a:cs typeface="DejaVu Sans Mono" charset="0"/>
              </a:rPr>
              <a:t> LIKE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‘</a:t>
            </a:r>
            <a:r>
              <a:rPr lang="en-US" sz="2600" u="none">
                <a:latin typeface="DejaVu Sans Mono" charset="0"/>
                <a:cs typeface="DejaVu Sans Mono" charset="0"/>
              </a:rPr>
              <a:t>%@cs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’</a:t>
            </a:r>
            <a:endParaRPr lang="en-US" sz="2600" u="none">
              <a:latin typeface="DejaVu Sans Mono" charset="0"/>
              <a:cs typeface="DejaVu Sans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95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BDCD6D9-5B73-244B-9F67-6E5FAC18F70B}" type="slidenum">
              <a:rPr lang="en-US" sz="1400" u="none"/>
              <a:pPr algn="r"/>
              <a:t>17</a:t>
            </a:fld>
            <a:endParaRPr lang="en-US" sz="1400" u="none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Outline</a:t>
            </a:r>
            <a:endParaRPr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Complex Joins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Views</a:t>
            </a:r>
          </a:p>
          <a:p>
            <a:pPr>
              <a:defRPr/>
            </a:pPr>
            <a:r>
              <a:rPr lang="en-US" dirty="0" smtClean="0"/>
              <a:t>Nested Queries</a:t>
            </a:r>
          </a:p>
          <a:p>
            <a:pPr>
              <a:defRPr/>
            </a:pPr>
            <a:r>
              <a:rPr lang="en-US" dirty="0" smtClean="0"/>
              <a:t>Common Table Expressions</a:t>
            </a:r>
          </a:p>
          <a:p>
            <a:pPr>
              <a:defRPr/>
            </a:pPr>
            <a:r>
              <a:rPr lang="en-US" dirty="0" smtClean="0"/>
              <a:t>Triggers</a:t>
            </a:r>
          </a:p>
          <a:p>
            <a:pPr>
              <a:defRPr/>
            </a:pPr>
            <a:r>
              <a:rPr lang="en-US" dirty="0" smtClean="0"/>
              <a:t>Database Application Example</a:t>
            </a:r>
          </a:p>
        </p:txBody>
      </p:sp>
      <p:sp>
        <p:nvSpPr>
          <p:cNvPr id="204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1113193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Queries containing other queries</a:t>
            </a:r>
          </a:p>
          <a:p>
            <a:pPr eaLnBrk="1" hangingPunct="1">
              <a:buFontTx/>
              <a:buNone/>
            </a:pPr>
            <a:endParaRPr lang="en-US" sz="12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Inner query: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3200">
                <a:latin typeface="Times New Roman" charset="0"/>
                <a:ea typeface="ＭＳ Ｐゴシック" charset="0"/>
              </a:rPr>
              <a:t>Can appear in </a:t>
            </a:r>
            <a:r>
              <a:rPr lang="en-US" sz="2400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FROM</a:t>
            </a:r>
            <a:r>
              <a:rPr lang="en-US" sz="3200">
                <a:latin typeface="Times New Roman" charset="0"/>
                <a:ea typeface="ＭＳ Ｐゴシック" charset="0"/>
              </a:rPr>
              <a:t> or </a:t>
            </a:r>
            <a:r>
              <a:rPr lang="en-US" sz="2400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WHERE</a:t>
            </a:r>
            <a:r>
              <a:rPr lang="en-US" sz="3200">
                <a:latin typeface="Times New Roman" charset="0"/>
                <a:ea typeface="ＭＳ Ｐゴシック" charset="0"/>
              </a:rPr>
              <a:t> clause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6563" y="4038600"/>
            <a:ext cx="8359775" cy="893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cname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customer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WHERE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acctno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IN (SELECT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acctno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account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Nested Queries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914400" y="2209800"/>
            <a:ext cx="2235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ja-JP" altLang="en-US" b="1" i="1" u="none">
                <a:solidFill>
                  <a:srgbClr val="C00000"/>
                </a:solidFill>
              </a:rPr>
              <a:t>“</a:t>
            </a:r>
            <a:r>
              <a:rPr lang="en-US" b="1" i="1" u="none">
                <a:solidFill>
                  <a:srgbClr val="C00000"/>
                </a:solidFill>
              </a:rPr>
              <a:t>outer query</a:t>
            </a:r>
            <a:r>
              <a:rPr lang="ja-JP" altLang="en-US" b="1" i="1" u="none">
                <a:solidFill>
                  <a:srgbClr val="C00000"/>
                </a:solidFill>
              </a:rPr>
              <a:t>”</a:t>
            </a:r>
            <a:endParaRPr lang="en-US" b="1" i="1" u="none">
              <a:solidFill>
                <a:srgbClr val="C00000"/>
              </a:solidFill>
            </a:endParaRP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4648200" y="2209800"/>
            <a:ext cx="2268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ja-JP" altLang="en-US" b="1" i="1" u="none">
                <a:solidFill>
                  <a:srgbClr val="C00000"/>
                </a:solidFill>
              </a:rPr>
              <a:t>“</a:t>
            </a:r>
            <a:r>
              <a:rPr lang="en-US" b="1" i="1" u="none">
                <a:solidFill>
                  <a:srgbClr val="C00000"/>
                </a:solidFill>
              </a:rPr>
              <a:t>inner query</a:t>
            </a:r>
            <a:r>
              <a:rPr lang="ja-JP" altLang="en-US" b="1" i="1" u="none">
                <a:solidFill>
                  <a:srgbClr val="C00000"/>
                </a:solidFill>
              </a:rPr>
              <a:t>”</a:t>
            </a:r>
            <a:endParaRPr lang="en-US" b="1" i="1" u="none">
              <a:solidFill>
                <a:srgbClr val="C00000"/>
              </a:solidFill>
            </a:endParaRPr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 flipV="1">
            <a:off x="1752600" y="2057400"/>
            <a:ext cx="33338" cy="320675"/>
          </a:xfrm>
          <a:prstGeom prst="line">
            <a:avLst/>
          </a:prstGeom>
          <a:noFill/>
          <a:ln w="60325">
            <a:solidFill>
              <a:srgbClr val="C00000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 flipV="1">
            <a:off x="5791200" y="2057400"/>
            <a:ext cx="46038" cy="320675"/>
          </a:xfrm>
          <a:prstGeom prst="line">
            <a:avLst/>
          </a:prstGeom>
          <a:noFill/>
          <a:ln w="60325">
            <a:solidFill>
              <a:srgbClr val="C00000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1371600" y="5540375"/>
            <a:ext cx="363220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400" b="1" u="none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Think of this as a function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400" b="1" u="none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that returns the result of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400" b="1" u="none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the inner query</a:t>
            </a:r>
          </a:p>
        </p:txBody>
      </p:sp>
      <p:sp>
        <p:nvSpPr>
          <p:cNvPr id="381963" name="Line 11"/>
          <p:cNvSpPr>
            <a:spLocks noChangeShapeType="1"/>
          </p:cNvSpPr>
          <p:nvPr/>
        </p:nvSpPr>
        <p:spPr bwMode="auto">
          <a:xfrm flipV="1">
            <a:off x="3208338" y="4800600"/>
            <a:ext cx="195262" cy="838200"/>
          </a:xfrm>
          <a:prstGeom prst="line">
            <a:avLst/>
          </a:prstGeom>
          <a:noFill/>
          <a:ln w="60325">
            <a:solidFill>
              <a:srgbClr val="C00000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45100" y="5165725"/>
          <a:ext cx="1231900" cy="14636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31900"/>
              </a:tblGrid>
              <a:tr h="36591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40" marB="45740"/>
                </a:tc>
              </a:tr>
              <a:tr h="27443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Johnson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43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Smith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43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Jones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43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Smith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Line 6"/>
          <p:cNvSpPr>
            <a:spLocks noChangeShapeType="1"/>
          </p:cNvSpPr>
          <p:nvPr/>
        </p:nvSpPr>
        <p:spPr bwMode="auto">
          <a:xfrm flipH="1">
            <a:off x="1260475" y="2754313"/>
            <a:ext cx="592138" cy="1363662"/>
          </a:xfrm>
          <a:prstGeom prst="line">
            <a:avLst/>
          </a:prstGeom>
          <a:noFill/>
          <a:ln w="60325">
            <a:solidFill>
              <a:srgbClr val="C00000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H="1">
            <a:off x="3482975" y="2695575"/>
            <a:ext cx="2155825" cy="1814513"/>
          </a:xfrm>
          <a:prstGeom prst="line">
            <a:avLst/>
          </a:prstGeom>
          <a:noFill/>
          <a:ln w="60325">
            <a:solidFill>
              <a:srgbClr val="C00000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598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6" grpId="0"/>
      <p:bldP spid="381957" grpId="0"/>
      <p:bldP spid="381958" grpId="0" animBg="1"/>
      <p:bldP spid="381959" grpId="0" animBg="1"/>
      <p:bldP spid="381962" grpId="0"/>
      <p:bldP spid="381963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Nested Queries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the names of students in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Massage105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CE418C9-0F48-5B45-A97D-BF23298A25F1}" type="slidenum">
              <a:rPr lang="en-US" sz="1400" u="none"/>
              <a:pPr algn="r"/>
              <a:t>19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6563" y="2438400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685800" y="3505200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lvl="1" algn="ctr" eaLnBrk="0" hangingPunct="0"/>
            <a:r>
              <a:rPr lang="ja-JP" altLang="en-US" i="1" u="none"/>
              <a:t>“</a:t>
            </a:r>
            <a:r>
              <a:rPr lang="en-US" i="1" u="none"/>
              <a:t>sid in the set of  people that take Massage105</a:t>
            </a:r>
            <a:r>
              <a:rPr lang="ja-JP" altLang="en-US" i="1" u="none"/>
              <a:t>”</a:t>
            </a:r>
            <a:endParaRPr lang="en-US" u="none"/>
          </a:p>
        </p:txBody>
      </p:sp>
    </p:spTree>
    <p:extLst>
      <p:ext uri="{BB962C8B-B14F-4D97-AF65-F5344CB8AC3E}">
        <p14:creationId xmlns:p14="http://schemas.microsoft.com/office/powerpoint/2010/main" val="1191066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6324600" cy="1020762"/>
          </a:xfrm>
        </p:spPr>
        <p:txBody>
          <a:bodyPr/>
          <a:lstStyle/>
          <a:p>
            <a:r>
              <a:rPr lang="en-US" dirty="0" smtClean="0"/>
              <a:t>Book and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5791200" cy="4754563"/>
          </a:xfrm>
        </p:spPr>
        <p:txBody>
          <a:bodyPr/>
          <a:lstStyle/>
          <a:p>
            <a:r>
              <a:rPr lang="en-US" dirty="0" smtClean="0"/>
              <a:t>Most of the material here has been obtained from the following 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 &amp; G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 &amp; G Resources (Web,…)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Dr. Rishe’s Semantic DB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Dr. </a:t>
            </a:r>
            <a:r>
              <a:rPr lang="en-US" sz="2800" dirty="0" err="1" smtClean="0"/>
              <a:t>Pavlo’s</a:t>
            </a:r>
            <a:r>
              <a:rPr lang="en-US" sz="2800" dirty="0" smtClean="0"/>
              <a:t> material (CMU)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Additional publications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NoSQL</a:t>
            </a:r>
            <a:r>
              <a:rPr lang="en-US" sz="2800" dirty="0" smtClean="0"/>
              <a:t>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Additional Resources will be announced. </a:t>
            </a:r>
          </a:p>
        </p:txBody>
      </p:sp>
      <p:pic>
        <p:nvPicPr>
          <p:cNvPr id="5" name="Picture 4" descr="Screenshot 2015-12-27 19.4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74" y="19220"/>
            <a:ext cx="2969034" cy="4117061"/>
          </a:xfrm>
          <a:prstGeom prst="rect">
            <a:avLst/>
          </a:prstGeom>
        </p:spPr>
      </p:pic>
      <p:pic>
        <p:nvPicPr>
          <p:cNvPr id="7" name="Picture 6" descr="Screenshot 2015-12-27 19.50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267200"/>
            <a:ext cx="1726387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Nested Queries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the names of students in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Massage105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8F71BF17-E2E2-5B4C-B3F7-DCEA977C3D52}" type="slidenum">
              <a:rPr lang="en-US" sz="1400" u="none"/>
              <a:pPr algn="r"/>
              <a:t>20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6563" y="2438400"/>
            <a:ext cx="8359775" cy="1692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SELECT </a:t>
            </a:r>
            <a:r>
              <a:rPr lang="en-US" sz="2600" u="none">
                <a:latin typeface="DejaVu Sans Mono" charset="0"/>
                <a:cs typeface="DejaVu Sans Mono" charset="0"/>
              </a:rPr>
              <a:t>name </a:t>
            </a:r>
            <a:r>
              <a:rPr lang="en-US" sz="2600" b="1" u="none">
                <a:latin typeface="DejaVu Sans Mono" charset="0"/>
                <a:cs typeface="DejaVu Sans Mono" charset="0"/>
              </a:rPr>
              <a:t>FROM </a:t>
            </a:r>
            <a:r>
              <a:rPr lang="en-US" sz="2600" u="none">
                <a:latin typeface="DejaVu Sans Mono" charset="0"/>
                <a:cs typeface="DejaVu Sans Mono" charset="0"/>
              </a:rPr>
              <a:t>student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WHERE ...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 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SELECT</a:t>
            </a:r>
            <a:r>
              <a:rPr lang="en-US" sz="2600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 sid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FROM</a:t>
            </a:r>
            <a:r>
              <a:rPr lang="en-US" sz="2600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 enrolled</a:t>
            </a:r>
          </a:p>
          <a:p>
            <a:pPr algn="l"/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    WHERE</a:t>
            </a:r>
            <a:r>
              <a:rPr lang="en-US" sz="2600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 cid = </a:t>
            </a:r>
            <a:r>
              <a:rPr lang="ja-JP" altLang="en-US" sz="2600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‘</a:t>
            </a:r>
            <a:r>
              <a:rPr lang="en-US" sz="2600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Massage105</a:t>
            </a:r>
            <a:r>
              <a:rPr lang="ja-JP" altLang="en-US" sz="2600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’</a:t>
            </a:r>
            <a:endParaRPr lang="en-US" sz="2600" b="1" u="none">
              <a:solidFill>
                <a:srgbClr val="C00000"/>
              </a:solidFill>
              <a:latin typeface="DejaVu Sans Mono" charset="0"/>
              <a:cs typeface="DejaVu Sans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4014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Nested Queries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the names of students in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Massage105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9FD30583-D6B7-764C-B7A4-F5F916A2E559}" type="slidenum">
              <a:rPr lang="en-US" sz="1400" u="none"/>
              <a:pPr algn="r"/>
              <a:t>21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6563" y="2438400"/>
            <a:ext cx="8359775" cy="20923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600" b="1" u="none" dirty="0">
                <a:latin typeface="DejaVu Sans Mono" charset="0"/>
                <a:cs typeface="DejaVu Sans Mono" charset="0"/>
              </a:rPr>
              <a:t>SELECT 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name </a:t>
            </a:r>
            <a:r>
              <a:rPr lang="en-US" sz="2600" b="1" u="none" dirty="0">
                <a:latin typeface="DejaVu Sans Mono" charset="0"/>
                <a:cs typeface="DejaVu Sans Mono" charset="0"/>
              </a:rPr>
              <a:t>FROM 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student</a:t>
            </a:r>
          </a:p>
          <a:p>
            <a:pPr algn="l"/>
            <a:r>
              <a:rPr lang="en-US" sz="2600" b="1" u="none" dirty="0">
                <a:latin typeface="DejaVu Sans Mono" charset="0"/>
                <a:cs typeface="DejaVu Sans Mono" charset="0"/>
              </a:rPr>
              <a:t> WHERE </a:t>
            </a:r>
            <a:r>
              <a:rPr lang="en-US" sz="2600" u="none" dirty="0" err="1">
                <a:latin typeface="DejaVu Sans Mono" charset="0"/>
                <a:cs typeface="DejaVu Sans Mono" charset="0"/>
              </a:rPr>
              <a:t>sid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IN (</a:t>
            </a:r>
          </a:p>
          <a:p>
            <a:pPr algn="l"/>
            <a:r>
              <a:rPr lang="en-US" sz="2600" b="1" u="none" dirty="0">
                <a:latin typeface="DejaVu Sans Mono" charset="0"/>
                <a:cs typeface="DejaVu Sans Mono" charset="0"/>
              </a:rPr>
              <a:t>   SELECT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 </a:t>
            </a:r>
            <a:r>
              <a:rPr lang="en-US" sz="2600" u="none" dirty="0" err="1">
                <a:latin typeface="DejaVu Sans Mono" charset="0"/>
                <a:cs typeface="DejaVu Sans Mono" charset="0"/>
              </a:rPr>
              <a:t>sid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 </a:t>
            </a:r>
            <a:r>
              <a:rPr lang="en-US" sz="2600" b="1" u="none" dirty="0">
                <a:latin typeface="DejaVu Sans Mono" charset="0"/>
                <a:cs typeface="DejaVu Sans Mono" charset="0"/>
              </a:rPr>
              <a:t>FROM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 enrolled</a:t>
            </a:r>
          </a:p>
          <a:p>
            <a:pPr algn="l"/>
            <a:r>
              <a:rPr lang="en-US" sz="2600" b="1" u="none" dirty="0">
                <a:latin typeface="DejaVu Sans Mono" charset="0"/>
                <a:cs typeface="DejaVu Sans Mono" charset="0"/>
              </a:rPr>
              <a:t>    WHERE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 </a:t>
            </a:r>
            <a:r>
              <a:rPr lang="en-US" sz="2600" u="none" dirty="0" err="1">
                <a:latin typeface="DejaVu Sans Mono" charset="0"/>
                <a:cs typeface="DejaVu Sans Mono" charset="0"/>
              </a:rPr>
              <a:t>cid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 = </a:t>
            </a:r>
            <a:r>
              <a:rPr lang="ja-JP" altLang="en-US" sz="2600" u="none" dirty="0">
                <a:latin typeface="DejaVu Sans Mono" charset="0"/>
                <a:cs typeface="DejaVu Sans Mono" charset="0"/>
              </a:rPr>
              <a:t>‘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Massage105</a:t>
            </a:r>
            <a:r>
              <a:rPr lang="ja-JP" altLang="en-US" sz="2600" u="none" dirty="0">
                <a:latin typeface="DejaVu Sans Mono" charset="0"/>
                <a:cs typeface="DejaVu Sans Mono" charset="0"/>
              </a:rPr>
              <a:t>’</a:t>
            </a:r>
            <a:endParaRPr lang="en-US" sz="2600" u="none" dirty="0">
              <a:latin typeface="DejaVu Sans Mono" charset="0"/>
              <a:cs typeface="DejaVu Sans Mono" charset="0"/>
            </a:endParaRPr>
          </a:p>
          <a:p>
            <a:pPr algn="l"/>
            <a:r>
              <a:rPr lang="en-US" sz="2600" b="1" u="none" dirty="0">
                <a:latin typeface="DejaVu Sans Mono" charset="0"/>
                <a:cs typeface="DejaVu Sans Mono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)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2654300" y="2819400"/>
            <a:ext cx="1231900" cy="152400"/>
          </a:xfrm>
          <a:prstGeom prst="line">
            <a:avLst/>
          </a:prstGeom>
          <a:noFill/>
          <a:ln w="60325">
            <a:solidFill>
              <a:srgbClr val="C00000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667000" y="3581399"/>
            <a:ext cx="1066800" cy="76199"/>
          </a:xfrm>
          <a:prstGeom prst="line">
            <a:avLst/>
          </a:prstGeom>
          <a:noFill/>
          <a:ln w="60325">
            <a:solidFill>
              <a:srgbClr val="C00000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6100" y="2933700"/>
            <a:ext cx="622300" cy="266700"/>
          </a:xfrm>
          <a:prstGeom prst="rect">
            <a:avLst/>
          </a:prstGeom>
          <a:solidFill>
            <a:srgbClr val="C0504D">
              <a:alpha val="20000"/>
            </a:srgbClr>
          </a:solidFill>
          <a:ln w="698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33600" y="3352800"/>
            <a:ext cx="533400" cy="304800"/>
          </a:xfrm>
          <a:prstGeom prst="rect">
            <a:avLst/>
          </a:prstGeom>
          <a:solidFill>
            <a:srgbClr val="C0504D">
              <a:alpha val="20000"/>
            </a:srgbClr>
          </a:solidFill>
          <a:ln w="698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25900" y="4902200"/>
          <a:ext cx="1092200" cy="642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92200"/>
              </a:tblGrid>
              <a:tr h="36599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46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Trump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137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Nested Queries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ALL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→Must satisfy expression for all rows in sub-query</a:t>
            </a:r>
          </a:p>
          <a:p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ANY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→Must satisfy expression for at least one row in sub-query.</a:t>
            </a:r>
          </a:p>
          <a:p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IN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→ Equivalent to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=ANY()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EXISTS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→ At least one row is returned.</a:t>
            </a: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16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800" i="1">
                <a:latin typeface="Times New Roman" charset="0"/>
                <a:ea typeface="ＭＳ Ｐゴシック" charset="0"/>
                <a:cs typeface="ＭＳ Ｐゴシック" charset="0"/>
              </a:rPr>
              <a:t>Nested queries are difficult to optimize. Try to avoid them if possible.</a:t>
            </a:r>
            <a:endParaRPr lang="en-US" i="1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7AC199A-ED4D-2B44-BCEB-D37C92E14FBA}" type="slidenum">
              <a:rPr lang="en-US" sz="1400" u="none"/>
              <a:pPr algn="r"/>
              <a:t>22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7860020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Nested Queries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the names of students in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Massage105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3D3C399C-F665-2746-AFCC-A4B0DD9CA4F1}" type="slidenum">
              <a:rPr lang="en-US" sz="1400" u="none"/>
              <a:pPr algn="r"/>
              <a:t>23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6563" y="2438400"/>
            <a:ext cx="8359775" cy="20923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SELECT </a:t>
            </a:r>
            <a:r>
              <a:rPr lang="en-US" sz="2600" u="none">
                <a:latin typeface="DejaVu Sans Mono" charset="0"/>
                <a:cs typeface="DejaVu Sans Mono" charset="0"/>
              </a:rPr>
              <a:t>name </a:t>
            </a:r>
            <a:r>
              <a:rPr lang="en-US" sz="2600" b="1" u="none">
                <a:latin typeface="DejaVu Sans Mono" charset="0"/>
                <a:cs typeface="DejaVu Sans Mono" charset="0"/>
              </a:rPr>
              <a:t>FROM </a:t>
            </a:r>
            <a:r>
              <a:rPr lang="en-US" sz="2600" u="none">
                <a:latin typeface="DejaVu Sans Mono" charset="0"/>
                <a:cs typeface="DejaVu Sans Mono" charset="0"/>
              </a:rPr>
              <a:t>student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WHERE </a:t>
            </a:r>
            <a:r>
              <a:rPr lang="en-US" sz="2600" u="none">
                <a:latin typeface="DejaVu Sans Mono" charset="0"/>
                <a:cs typeface="DejaVu Sans Mono" charset="0"/>
              </a:rPr>
              <a:t>sid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= ANY(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  SELECT</a:t>
            </a:r>
            <a:r>
              <a:rPr lang="en-US" sz="2600" u="none">
                <a:latin typeface="DejaVu Sans Mono" charset="0"/>
                <a:cs typeface="DejaVu Sans Mono" charset="0"/>
              </a:rPr>
              <a:t> sid </a:t>
            </a:r>
            <a:r>
              <a:rPr lang="en-US" sz="2600" b="1" u="none">
                <a:latin typeface="DejaVu Sans Mono" charset="0"/>
                <a:cs typeface="DejaVu Sans Mono" charset="0"/>
              </a:rPr>
              <a:t>FROM</a:t>
            </a:r>
            <a:r>
              <a:rPr lang="en-US" sz="2600" u="none">
                <a:latin typeface="DejaVu Sans Mono" charset="0"/>
                <a:cs typeface="DejaVu Sans Mono" charset="0"/>
              </a:rPr>
              <a:t> enrolled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   WHERE</a:t>
            </a:r>
            <a:r>
              <a:rPr lang="en-US" sz="2600" u="none">
                <a:latin typeface="DejaVu Sans Mono" charset="0"/>
                <a:cs typeface="DejaVu Sans Mono" charset="0"/>
              </a:rPr>
              <a:t> cid =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‘</a:t>
            </a:r>
            <a:r>
              <a:rPr lang="en-US" sz="2600" u="none">
                <a:latin typeface="DejaVu Sans Mono" charset="0"/>
                <a:cs typeface="DejaVu Sans Mono" charset="0"/>
              </a:rPr>
              <a:t>Massage105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’</a:t>
            </a:r>
            <a:endParaRPr lang="en-US" sz="2600" u="none">
              <a:latin typeface="DejaVu Sans Mono" charset="0"/>
              <a:cs typeface="DejaVu Sans Mono" charset="0"/>
            </a:endParaRP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25900" y="4902200"/>
          <a:ext cx="1092200" cy="642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92200"/>
              </a:tblGrid>
              <a:tr h="36599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46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Trump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4251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Nested Queries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1148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student record with the highest id.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This won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 work in </a:t>
            </a: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SQL-92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:</a:t>
            </a:r>
          </a:p>
          <a:p>
            <a:endParaRPr lang="en-US" sz="1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Runs in </a:t>
            </a: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MySQL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but you get wrong answer: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D48527E5-AA03-C14E-BE14-7AF1F5D206AD}" type="slidenum">
              <a:rPr lang="en-US" sz="1400" u="none"/>
              <a:pPr algn="r"/>
              <a:t>24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6563" y="2917825"/>
            <a:ext cx="8359775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MAX(</a:t>
            </a:r>
            <a:r>
              <a:rPr lang="en-US" sz="2600" b="1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2600" b="1" u="none" dirty="0">
              <a:solidFill>
                <a:srgbClr val="C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507288" y="2209800"/>
            <a:ext cx="13319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1500" b="1" u="none">
                <a:solidFill>
                  <a:srgbClr val="C0504D"/>
                </a:solidFill>
                <a:latin typeface="Arial Black" charset="0"/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84550" y="4648200"/>
          <a:ext cx="2374900" cy="642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90600"/>
                <a:gridCol w="1384300"/>
              </a:tblGrid>
              <a:tr h="36599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sid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n-lt"/>
                        </a:rPr>
                        <a:t>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46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Tupac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7141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Nested Queries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student record with the highest id.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77E853F-D4E1-414A-8F36-693B78533369}" type="slidenum">
              <a:rPr lang="en-US" sz="1400" u="none"/>
              <a:pPr algn="r"/>
              <a:t>25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6563" y="2438400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name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en-US" sz="2600" b="1" u="none" dirty="0">
              <a:solidFill>
                <a:srgbClr val="C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685800" y="3505200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lvl="1" algn="ctr" eaLnBrk="0" hangingPunct="0"/>
            <a:r>
              <a:rPr lang="ja-JP" altLang="en-US" i="1" u="none"/>
              <a:t>“</a:t>
            </a:r>
            <a:r>
              <a:rPr lang="en-US" i="1" u="none"/>
              <a:t>is greater than every other sid</a:t>
            </a:r>
            <a:r>
              <a:rPr lang="ja-JP" altLang="en-US" i="1" u="none"/>
              <a:t>”</a:t>
            </a:r>
            <a:endParaRPr lang="en-US" u="none"/>
          </a:p>
        </p:txBody>
      </p:sp>
    </p:spTree>
    <p:extLst>
      <p:ext uri="{BB962C8B-B14F-4D97-AF65-F5344CB8AC3E}">
        <p14:creationId xmlns:p14="http://schemas.microsoft.com/office/powerpoint/2010/main" val="8335281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Nested Queries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student record with the highest id.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02B0ED57-CF96-2A40-8C2D-4ECF1F11B548}" type="slidenum">
              <a:rPr lang="en-US" sz="1400" u="none"/>
              <a:pPr algn="r"/>
              <a:t>26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6563" y="2438400"/>
            <a:ext cx="8359775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name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endParaRPr lang="en-US" sz="2600" b="1" u="none" dirty="0">
              <a:solidFill>
                <a:srgbClr val="C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enrolled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52400" y="2794000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lvl="1" algn="ctr" eaLnBrk="0" hangingPunct="0"/>
            <a:r>
              <a:rPr lang="en-US" i="1" u="none"/>
              <a:t>is greater than every</a:t>
            </a:r>
            <a:endParaRPr lang="en-US" u="none"/>
          </a:p>
        </p:txBody>
      </p:sp>
    </p:spTree>
    <p:extLst>
      <p:ext uri="{BB962C8B-B14F-4D97-AF65-F5344CB8AC3E}">
        <p14:creationId xmlns:p14="http://schemas.microsoft.com/office/powerpoint/2010/main" val="10451542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Nested Queries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student record with the highest id.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E84EFAE-05B9-3940-BEE3-A95C505570C6}" type="slidenum">
              <a:rPr lang="en-US" sz="1400" u="none"/>
              <a:pPr algn="r"/>
              <a:t>27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6563" y="2438400"/>
            <a:ext cx="8359775" cy="1692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name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=&gt; ALL(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SELECT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enrolled</a:t>
            </a:r>
          </a:p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384550" y="4648200"/>
          <a:ext cx="2374900" cy="642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90600"/>
                <a:gridCol w="1384300"/>
              </a:tblGrid>
              <a:tr h="36599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sid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n-lt"/>
                        </a:rPr>
                        <a:t>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46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Bieber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7710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Nested Queries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student record with the highest id.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559CF8DA-8ADD-A94D-A750-C0EAB5EACBF0}" type="slidenum">
              <a:rPr lang="en-US" sz="1400" u="none"/>
              <a:pPr algn="r"/>
              <a:t>28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6563" y="2438400"/>
            <a:ext cx="8359775" cy="1692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name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 (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MAX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600" u="none" dirty="0" err="1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enrolled</a:t>
            </a:r>
          </a:p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36563" y="4267200"/>
            <a:ext cx="8359775" cy="20923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name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 (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enrolled</a:t>
            </a:r>
          </a:p>
          <a:p>
            <a:pPr eaLnBrk="0" hangingPunct="0">
              <a:defRPr/>
            </a:pP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ORDER BY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DESC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LIMIT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</a:t>
            </a:r>
          </a:p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7050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Nested Queries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all courses that nobody is enrolled in.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080485F-B6DE-F047-A4AD-B58508F3A831}" type="slidenum">
              <a:rPr lang="en-US" sz="1400" u="none"/>
              <a:pPr algn="r"/>
              <a:t>29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6563" y="2438400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course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en-US" sz="2600" b="1" u="none" dirty="0">
              <a:solidFill>
                <a:srgbClr val="C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685800" y="3505200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lvl="1" algn="ctr" eaLnBrk="0" hangingPunct="0"/>
            <a:r>
              <a:rPr lang="ja-JP" altLang="en-US" i="1" u="none"/>
              <a:t>“</a:t>
            </a:r>
            <a:r>
              <a:rPr lang="en-US" i="1" u="none"/>
              <a:t>with no tuples in the </a:t>
            </a:r>
            <a:r>
              <a:rPr lang="ja-JP" altLang="en-US" i="1" u="none"/>
              <a:t>‘</a:t>
            </a:r>
            <a:r>
              <a:rPr lang="en-US" i="1" u="none"/>
              <a:t>enrolled</a:t>
            </a:r>
            <a:r>
              <a:rPr lang="ja-JP" altLang="en-US" i="1" u="none"/>
              <a:t>’</a:t>
            </a:r>
            <a:r>
              <a:rPr lang="en-US" i="1" u="none"/>
              <a:t> table</a:t>
            </a:r>
            <a:r>
              <a:rPr lang="ja-JP" altLang="en-US" i="1" u="none"/>
              <a:t>”</a:t>
            </a:r>
            <a:endParaRPr lang="en-US" u="none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4343400"/>
          <a:ext cx="4343400" cy="167798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7800"/>
                <a:gridCol w="2895600"/>
              </a:tblGrid>
              <a:tr h="30508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cid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Pilates101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Pilates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Reggae203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Century Reggae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Karate101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Karate Kid Aerobics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Topology112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Topology</a:t>
                      </a:r>
                      <a:r>
                        <a:rPr lang="en-US" sz="1800" baseline="0" dirty="0" smtClean="0"/>
                        <a:t> + Squirrels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Massage105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Massage &amp; Holistic Therapy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10200" y="4343400"/>
          <a:ext cx="3035300" cy="146367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74700"/>
                <a:gridCol w="1358901"/>
                <a:gridCol w="901699"/>
              </a:tblGrid>
              <a:tr h="36573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grade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Pilates101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C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Reggae203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Topology112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Massage105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267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024A8C2-B31D-574A-B7EB-1D2ED2F6ADB7}" type="slidenum">
              <a:rPr lang="en-US" sz="1400" u="none"/>
              <a:pPr algn="r"/>
              <a:t>3</a:t>
            </a:fld>
            <a:endParaRPr lang="en-US" sz="1400" u="none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Outline</a:t>
            </a:r>
            <a:endParaRPr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Complex Joins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Views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Nested Queries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Common Table Expressions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Triggers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Database Application Example</a:t>
            </a:r>
          </a:p>
        </p:txBody>
      </p:sp>
      <p:sp>
        <p:nvSpPr>
          <p:cNvPr id="61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26896096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Nested Queries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all courses that nobody is enrolled in.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40658389-56D5-6F42-B14A-5979421ED914}" type="slidenum">
              <a:rPr lang="en-US" sz="1400" u="none"/>
              <a:pPr algn="r"/>
              <a:t>30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6563" y="2438400"/>
            <a:ext cx="8359775" cy="1692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course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NOT EXISTS(</a:t>
            </a:r>
          </a:p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</a:p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</p:txBody>
      </p:sp>
      <p:sp>
        <p:nvSpPr>
          <p:cNvPr id="33800" name="Rectangle 11"/>
          <p:cNvSpPr>
            <a:spLocks noChangeArrowheads="1"/>
          </p:cNvSpPr>
          <p:nvPr/>
        </p:nvSpPr>
        <p:spPr bwMode="auto">
          <a:xfrm>
            <a:off x="304800" y="3200400"/>
            <a:ext cx="518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lvl="1" algn="ctr" eaLnBrk="0" hangingPunct="0"/>
            <a:r>
              <a:rPr lang="en-US" i="1" u="none"/>
              <a:t>tuples in the </a:t>
            </a:r>
            <a:r>
              <a:rPr lang="ja-JP" altLang="en-US" i="1" u="none"/>
              <a:t>‘</a:t>
            </a:r>
            <a:r>
              <a:rPr lang="en-US" i="1" u="none"/>
              <a:t>enrolled</a:t>
            </a:r>
            <a:r>
              <a:rPr lang="ja-JP" altLang="en-US" i="1" u="none"/>
              <a:t>’</a:t>
            </a:r>
            <a:r>
              <a:rPr lang="en-US" i="1" u="none"/>
              <a:t> table</a:t>
            </a:r>
            <a:endParaRPr lang="en-US" u="none"/>
          </a:p>
        </p:txBody>
      </p:sp>
    </p:spTree>
    <p:extLst>
      <p:ext uri="{BB962C8B-B14F-4D97-AF65-F5344CB8AC3E}">
        <p14:creationId xmlns:p14="http://schemas.microsoft.com/office/powerpoint/2010/main" val="34848682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Nested Queries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all courses that nobody is enrolled in.</a:t>
            </a: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8B574674-8431-5144-B5A5-1C7361261081}" type="slidenum">
              <a:rPr lang="en-US" sz="1400" u="none"/>
              <a:pPr algn="r"/>
              <a:t>31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6563" y="2438400"/>
            <a:ext cx="8359775" cy="20923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course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NOT EXISTS(</a:t>
            </a:r>
          </a:p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SELECT 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FROM 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</a:t>
            </a:r>
          </a:p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WHERE </a:t>
            </a:r>
            <a:r>
              <a:rPr lang="en-US" sz="2600" u="none" dirty="0" err="1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course.cid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2600" u="none" dirty="0" err="1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enrolled.cid</a:t>
            </a:r>
            <a:endParaRPr lang="en-US" sz="2600" u="none" dirty="0">
              <a:solidFill>
                <a:srgbClr val="C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3089275" y="2819400"/>
            <a:ext cx="415925" cy="906463"/>
          </a:xfrm>
          <a:prstGeom prst="line">
            <a:avLst/>
          </a:prstGeom>
          <a:noFill/>
          <a:ln w="60325">
            <a:solidFill>
              <a:srgbClr val="C00000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3733800"/>
            <a:ext cx="990600" cy="304800"/>
          </a:xfrm>
          <a:prstGeom prst="rect">
            <a:avLst/>
          </a:prstGeom>
          <a:solidFill>
            <a:srgbClr val="C0504D">
              <a:alpha val="20000"/>
            </a:srgbClr>
          </a:solidFill>
          <a:ln w="698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797175" y="4843463"/>
          <a:ext cx="3549650" cy="64293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80603"/>
                <a:gridCol w="2069047"/>
              </a:tblGrid>
              <a:tr h="36599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cid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n-lt"/>
                        </a:rPr>
                        <a:t>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Karate101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Karate Kid Aerobics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9789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B7660711-7567-294A-970A-FADDEE4513A9}" type="slidenum">
              <a:rPr lang="en-US" sz="1400" u="none"/>
              <a:pPr algn="r"/>
              <a:t>32</a:t>
            </a:fld>
            <a:endParaRPr lang="en-US" sz="1400" u="none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Outline</a:t>
            </a:r>
            <a:endParaRPr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Complex Joins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Views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Nested Queries</a:t>
            </a:r>
          </a:p>
          <a:p>
            <a:pPr>
              <a:defRPr/>
            </a:pPr>
            <a:r>
              <a:rPr lang="en-US" dirty="0" smtClean="0"/>
              <a:t>Common Table Expressions</a:t>
            </a:r>
          </a:p>
          <a:p>
            <a:pPr>
              <a:defRPr/>
            </a:pPr>
            <a:r>
              <a:rPr lang="en-US" dirty="0" smtClean="0"/>
              <a:t>Window Functions</a:t>
            </a:r>
          </a:p>
          <a:p>
            <a:pPr>
              <a:defRPr/>
            </a:pPr>
            <a:r>
              <a:rPr lang="en-US" dirty="0" smtClean="0"/>
              <a:t>Triggers</a:t>
            </a:r>
          </a:p>
          <a:p>
            <a:pPr>
              <a:defRPr/>
            </a:pPr>
            <a:r>
              <a:rPr lang="en-US" dirty="0" smtClean="0"/>
              <a:t>Database Application Example</a:t>
            </a:r>
          </a:p>
        </p:txBody>
      </p:sp>
      <p:sp>
        <p:nvSpPr>
          <p:cNvPr id="358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17245883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Common Table Expressions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Provides a way to write auxiliary statements for use in a larger query.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Alternative to nested queries and views.</a:t>
            </a:r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C2A9ABA-2CFA-3743-838D-1FE92B32DF1C}" type="slidenum">
              <a:rPr lang="en-US" sz="1400" u="none"/>
              <a:pPr algn="r"/>
              <a:t>33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79425" y="3429000"/>
            <a:ext cx="8359775" cy="1692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cteName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</a:t>
            </a:r>
          </a:p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2600" b="1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cteName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8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Common Table Expressions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student record with the highest id that is enrolled in at least one course.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E8013708-3829-D543-A91C-580A178B971D}" type="slidenum">
              <a:rPr lang="en-US" sz="1400" u="none"/>
              <a:pPr algn="r"/>
              <a:t>34</a:t>
            </a:fld>
            <a:endParaRPr lang="en-US" sz="1400" u="none"/>
          </a:p>
        </p:txBody>
      </p:sp>
      <p:sp>
        <p:nvSpPr>
          <p:cNvPr id="7" name="Text Box 4" hidden="1"/>
          <p:cNvSpPr txBox="1">
            <a:spLocks noChangeArrowheads="1"/>
          </p:cNvSpPr>
          <p:nvPr/>
        </p:nvSpPr>
        <p:spPr bwMode="auto">
          <a:xfrm>
            <a:off x="436563" y="2667000"/>
            <a:ext cx="8359775" cy="20923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SELECT </a:t>
            </a:r>
            <a:r>
              <a:rPr lang="en-US" sz="2600" u="none">
                <a:latin typeface="DejaVu Sans Mono" charset="0"/>
                <a:cs typeface="DejaVu Sans Mono" charset="0"/>
              </a:rPr>
              <a:t>name </a:t>
            </a:r>
            <a:r>
              <a:rPr lang="en-US" sz="2600" b="1" u="none">
                <a:latin typeface="DejaVu Sans Mono" charset="0"/>
                <a:cs typeface="DejaVu Sans Mono" charset="0"/>
              </a:rPr>
              <a:t>FROM </a:t>
            </a:r>
            <a:r>
              <a:rPr lang="en-US" sz="2600" u="none">
                <a:latin typeface="DejaVu Sans Mono" charset="0"/>
                <a:cs typeface="DejaVu Sans Mono" charset="0"/>
              </a:rPr>
              <a:t>student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WHERE </a:t>
            </a:r>
            <a:r>
              <a:rPr lang="en-US" sz="2600" u="none">
                <a:latin typeface="DejaVu Sans Mono" charset="0"/>
                <a:cs typeface="DejaVu Sans Mono" charset="0"/>
              </a:rPr>
              <a:t>sid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= ANY(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  SELECT</a:t>
            </a:r>
            <a:r>
              <a:rPr lang="en-US" sz="2600" u="none">
                <a:latin typeface="DejaVu Sans Mono" charset="0"/>
                <a:cs typeface="DejaVu Sans Mono" charset="0"/>
              </a:rPr>
              <a:t> sid </a:t>
            </a:r>
            <a:r>
              <a:rPr lang="en-US" sz="2600" b="1" u="none">
                <a:latin typeface="DejaVu Sans Mono" charset="0"/>
                <a:cs typeface="DejaVu Sans Mono" charset="0"/>
              </a:rPr>
              <a:t>FROM</a:t>
            </a:r>
            <a:r>
              <a:rPr lang="en-US" sz="2600" u="none">
                <a:latin typeface="DejaVu Sans Mono" charset="0"/>
                <a:cs typeface="DejaVu Sans Mono" charset="0"/>
              </a:rPr>
              <a:t> enrolled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   WHERE</a:t>
            </a:r>
            <a:r>
              <a:rPr lang="en-US" sz="2600" u="none">
                <a:latin typeface="DejaVu Sans Mono" charset="0"/>
                <a:cs typeface="DejaVu Sans Mono" charset="0"/>
              </a:rPr>
              <a:t> cid =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‘</a:t>
            </a:r>
            <a:r>
              <a:rPr lang="en-US" sz="2600" u="none">
                <a:latin typeface="DejaVu Sans Mono" charset="0"/>
                <a:cs typeface="DejaVu Sans Mono" charset="0"/>
              </a:rPr>
              <a:t>Massage105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’</a:t>
            </a:r>
            <a:endParaRPr lang="en-US" sz="2600" u="none">
              <a:latin typeface="DejaVu Sans Mono" charset="0"/>
              <a:cs typeface="DejaVu Sans Mono" charset="0"/>
            </a:endParaRP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79425" y="2994025"/>
            <a:ext cx="8359775" cy="20923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cteSource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maxId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SELECT MAX(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</a:t>
            </a:r>
          </a:p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2600" b="1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student,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cteSource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student.sid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cteSource.maxId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0" y="4267200"/>
            <a:ext cx="1974850" cy="381000"/>
          </a:xfrm>
          <a:prstGeom prst="rect">
            <a:avLst/>
          </a:prstGeom>
          <a:solidFill>
            <a:srgbClr val="C0504D">
              <a:alpha val="20000"/>
            </a:srgbClr>
          </a:solidFill>
          <a:ln w="698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cxnSp>
        <p:nvCxnSpPr>
          <p:cNvPr id="12" name="Elbow Connector 11"/>
          <p:cNvCxnSpPr>
            <a:cxnSpLocks noChangeShapeType="1"/>
            <a:stCxn id="10" idx="3"/>
          </p:cNvCxnSpPr>
          <p:nvPr/>
        </p:nvCxnSpPr>
        <p:spPr bwMode="auto">
          <a:xfrm flipH="1" flipV="1">
            <a:off x="5554663" y="3225800"/>
            <a:ext cx="1601787" cy="1231900"/>
          </a:xfrm>
          <a:prstGeom prst="bentConnector3">
            <a:avLst>
              <a:gd name="adj1" fmla="val -14273"/>
            </a:avLst>
          </a:prstGeom>
          <a:noFill/>
          <a:ln w="60325">
            <a:solidFill>
              <a:srgbClr val="C00000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3655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CTEs – Recursion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Print 1 to 10.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b="1" i="1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b="1" i="1">
                <a:latin typeface="Times New Roman" charset="0"/>
                <a:ea typeface="ＭＳ Ｐゴシック" charset="0"/>
                <a:cs typeface="ＭＳ Ｐゴシック" charset="0"/>
              </a:rPr>
              <a:t>Postgres CTE Demo!</a:t>
            </a:r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D05D680E-83F5-4540-8CF3-435511558C2F}" type="slidenum">
              <a:rPr lang="en-US" sz="1400" u="none"/>
              <a:pPr algn="r"/>
              <a:t>35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79425" y="2212975"/>
            <a:ext cx="8359775" cy="28924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 RECURSIVE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cteSource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counter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(SELECT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UNION ALL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(SELECT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counter + 1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cteSource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WHERE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counter &lt; 10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2600" b="1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cteSource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505200"/>
            <a:ext cx="1752600" cy="304800"/>
          </a:xfrm>
          <a:prstGeom prst="rect">
            <a:avLst/>
          </a:prstGeom>
          <a:solidFill>
            <a:srgbClr val="C0504D">
              <a:alpha val="20000"/>
            </a:srgbClr>
          </a:solidFill>
          <a:ln w="698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cxnSp>
        <p:nvCxnSpPr>
          <p:cNvPr id="9" name="Elbow Connector 8"/>
          <p:cNvCxnSpPr>
            <a:cxnSpLocks noChangeShapeType="1"/>
            <a:stCxn id="8" idx="3"/>
          </p:cNvCxnSpPr>
          <p:nvPr/>
        </p:nvCxnSpPr>
        <p:spPr bwMode="auto">
          <a:xfrm flipV="1">
            <a:off x="4038600" y="2703512"/>
            <a:ext cx="1658937" cy="954088"/>
          </a:xfrm>
          <a:prstGeom prst="straightConnector1">
            <a:avLst/>
          </a:prstGeom>
          <a:noFill/>
          <a:ln w="60325">
            <a:solidFill>
              <a:srgbClr val="C00000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9022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F6ABE350-C137-F34B-BA98-48D194A41F40}" type="slidenum">
              <a:rPr lang="en-US" sz="1400" u="none"/>
              <a:pPr algn="r"/>
              <a:t>36</a:t>
            </a:fld>
            <a:endParaRPr lang="en-US" sz="1400" u="none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Outline</a:t>
            </a:r>
            <a:endParaRPr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Complex Joins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Views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Nested Queries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Common Table Expressions</a:t>
            </a:r>
          </a:p>
          <a:p>
            <a:pPr>
              <a:defRPr/>
            </a:pPr>
            <a:r>
              <a:rPr lang="en-US" dirty="0" smtClean="0"/>
              <a:t>Triggers</a:t>
            </a:r>
          </a:p>
          <a:p>
            <a:pPr>
              <a:defRPr/>
            </a:pPr>
            <a:r>
              <a:rPr lang="en-US" dirty="0" smtClean="0"/>
              <a:t>Database Application Example</a:t>
            </a:r>
          </a:p>
        </p:txBody>
      </p:sp>
      <p:sp>
        <p:nvSpPr>
          <p:cNvPr id="399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32894537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Database Triggers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Procedural code that is automatically executed in response to certain events on a particular table or view in a database.</a:t>
            </a:r>
          </a:p>
          <a:p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BEFORE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AFTER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3200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INSERT</a:t>
            </a:r>
          </a:p>
          <a:p>
            <a:pPr lvl="1"/>
            <a:r>
              <a:rPr lang="en-US" sz="3200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UPDATE</a:t>
            </a:r>
          </a:p>
          <a:p>
            <a:pPr lvl="1"/>
            <a:r>
              <a:rPr lang="en-US" sz="3200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DELETE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520A31-251B-A84F-876D-A18F2F1A949B}" type="slidenum">
              <a:rPr lang="en-US" sz="1400" u="none"/>
              <a:pPr algn="r"/>
              <a:t>37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398248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Trigger Example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Set a timestamp field whenever a row in the enrolled table is updated.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First we need to add our timestamp field.</a:t>
            </a: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4950F540-13F4-4549-B300-0ED0D18A5D65}" type="slidenum">
              <a:rPr lang="en-US" sz="1400" u="none"/>
              <a:pPr algn="r"/>
              <a:t>38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3581400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ALTER TABLE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</a:t>
            </a:r>
          </a:p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ADD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updated TIMESTAMP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0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Trigger Example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Register a function that sets the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updated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column with the current timestamp.</a:t>
            </a: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AA2F8A21-D6D6-9B44-84FA-A39235E8CCFA}" type="slidenum">
              <a:rPr lang="en-US" sz="1400" u="none"/>
              <a:pPr algn="r"/>
              <a:t>39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3048000"/>
            <a:ext cx="8359775" cy="28924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CREATE OR REPLACE FUNCTION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update_col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RETURNS TRIGGER 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$$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BEGIN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NEW.updated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NOW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 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RETURN NEW;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$$ language '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plpgsql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';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289800" y="5421313"/>
            <a:ext cx="1473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u="none" dirty="0" err="1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Postgres</a:t>
            </a:r>
            <a:endParaRPr lang="en-US" sz="2400" b="1" u="none" dirty="0">
              <a:solidFill>
                <a:srgbClr val="C00000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12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Example Database</a:t>
            </a:r>
          </a:p>
        </p:txBody>
      </p:sp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052AF2FF-F45C-F047-B33A-E316E2C6413D}" type="slidenum">
              <a:rPr lang="en-US" sz="1400" u="none"/>
              <a:pPr algn="r"/>
              <a:t>4</a:t>
            </a:fld>
            <a:endParaRPr lang="en-US" sz="1400" u="none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04975" y="1371600"/>
            <a:ext cx="2051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u="none" dirty="0">
                <a:latin typeface="+mj-lt"/>
                <a:ea typeface="ＭＳ Ｐゴシック" pitchFamily="-112" charset="-128"/>
                <a:cs typeface="+mn-cs"/>
              </a:rPr>
              <a:t>STUDENT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67375" y="1371600"/>
            <a:ext cx="2347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u="none" dirty="0">
                <a:latin typeface="+mj-lt"/>
                <a:ea typeface="ＭＳ Ｐゴシック" pitchFamily="-112" charset="-128"/>
                <a:cs typeface="+mn-cs"/>
              </a:rPr>
              <a:t>ENROLLED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670300" y="3733800"/>
            <a:ext cx="180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u="none" dirty="0">
                <a:latin typeface="+mj-lt"/>
                <a:ea typeface="ＭＳ Ｐゴシック" pitchFamily="-112" charset="-128"/>
                <a:cs typeface="+mn-cs"/>
              </a:rPr>
              <a:t>COURSE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400300" y="4318000"/>
          <a:ext cx="4343400" cy="140334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7800"/>
                <a:gridCol w="2895600"/>
              </a:tblGrid>
              <a:tr h="30507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cid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6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Pilates101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Pilates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Reggae203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Century Reggae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Topology112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Topology</a:t>
                      </a:r>
                      <a:r>
                        <a:rPr lang="en-US" sz="1800" baseline="0" dirty="0" smtClean="0"/>
                        <a:t> + Squirrels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Massage105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Massage &amp; Holistic Therapy</a:t>
                      </a:r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9900" y="2057400"/>
          <a:ext cx="4521201" cy="119697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3901"/>
                <a:gridCol w="1092199"/>
                <a:gridCol w="1524000"/>
                <a:gridCol w="622301"/>
                <a:gridCol w="558800"/>
              </a:tblGrid>
              <a:tr h="36603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age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gpa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Trump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trump@cs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45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4.0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Bieber</a:t>
                      </a:r>
                      <a:r>
                        <a:rPr lang="en-US" sz="1800" dirty="0" smtClean="0"/>
                        <a:t>	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jbieber@cs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3.9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53655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Tupac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+mn-lt"/>
                          <a:ea typeface="Times New Roman"/>
                          <a:cs typeface="Times New Roman"/>
                        </a:rPr>
                        <a:t>shakur@cs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26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3.5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22888" y="2057400"/>
          <a:ext cx="3035300" cy="146367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74700"/>
                <a:gridCol w="1358901"/>
                <a:gridCol w="901699"/>
              </a:tblGrid>
              <a:tr h="36573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grade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Pilates101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C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Reggae203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Topology112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Massage105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1308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Trigger Example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Invoke the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update_col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function when a row in the enrolled table is updated. </a:t>
            </a:r>
            <a:endParaRPr lang="en-US" i="1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3BD5A102-9F04-5A47-B852-50E529F98537}" type="slidenum">
              <a:rPr lang="en-US" sz="1400" u="none"/>
              <a:pPr algn="r"/>
              <a:t>40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3048000"/>
            <a:ext cx="8359775" cy="1692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CREATE TRIGGER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update_enrolled_modtime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AFTER UPDATE ON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enrolled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FOR EACH ROW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EXECUTE PROCEDURE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update_col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289800" y="4735513"/>
            <a:ext cx="1473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u="none" dirty="0" err="1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Postgres</a:t>
            </a:r>
            <a:endParaRPr lang="en-US" sz="2400" b="1" u="none" dirty="0">
              <a:solidFill>
                <a:srgbClr val="C00000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79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MySQL Alternative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Non-standard way to do this just for setting timestamps.</a:t>
            </a:r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F6E29225-9D2F-BA4D-937A-4F016AC82AB6}" type="slidenum">
              <a:rPr lang="en-US" sz="1400" u="none"/>
              <a:pPr algn="r"/>
              <a:t>41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3048000"/>
            <a:ext cx="8359775" cy="24923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CREATE TABLE </a:t>
            </a:r>
            <a:r>
              <a:rPr lang="en-US" sz="2600" u="none">
                <a:latin typeface="DejaVu Sans Mono" charset="0"/>
                <a:cs typeface="DejaVu Sans Mono" charset="0"/>
              </a:rPr>
              <a:t>enrolled </a:t>
            </a:r>
            <a:r>
              <a:rPr lang="en-US" sz="2600" b="1" u="none">
                <a:latin typeface="DejaVu Sans Mono" charset="0"/>
                <a:cs typeface="DejaVu Sans Mono" charset="0"/>
              </a:rPr>
              <a:t>(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⋮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 </a:t>
            </a:r>
            <a:r>
              <a:rPr lang="en-US" sz="2600" u="none">
                <a:latin typeface="DejaVu Sans Mono" charset="0"/>
                <a:cs typeface="DejaVu Sans Mono" charset="0"/>
              </a:rPr>
              <a:t>updated</a:t>
            </a:r>
            <a:r>
              <a:rPr lang="en-US" sz="2600" b="1" u="none">
                <a:latin typeface="DejaVu Sans Mono" charset="0"/>
                <a:cs typeface="DejaVu Sans Mono" charset="0"/>
              </a:rPr>
              <a:t> TIMESTAMP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              DEFAULT CURRENT_TIMESTAMP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            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ON UPDATE CURRENT_TIMESTAMP</a:t>
            </a:r>
          </a:p>
          <a:p>
            <a:pPr algn="l"/>
            <a:r>
              <a:rPr lang="en-US" sz="2600" b="1" u="none">
                <a:latin typeface="DejaVu Sans Mono" charset="0"/>
                <a:cs typeface="DejaVu Sans Mono" charset="0"/>
              </a:rPr>
              <a:t>);</a:t>
            </a:r>
            <a:endParaRPr lang="en-US" sz="2600" u="none">
              <a:latin typeface="DejaVu Sans Mono" charset="0"/>
              <a:cs typeface="DejaVu Sans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26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DA4A6437-7821-F340-A8CD-12D4C0A4A148}" type="slidenum">
              <a:rPr lang="en-US" sz="1400" u="none"/>
              <a:pPr algn="r"/>
              <a:t>42</a:t>
            </a:fld>
            <a:endParaRPr lang="en-US" sz="1400" u="none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Today's Party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DDLs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Complex Joins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Views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Nested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Subqueries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Triggers</a:t>
            </a:r>
          </a:p>
          <a:p>
            <a:pPr>
              <a:defRPr/>
            </a:pPr>
            <a:r>
              <a:rPr lang="en-US" dirty="0" smtClean="0"/>
              <a:t>Database Application Example</a:t>
            </a:r>
          </a:p>
        </p:txBody>
      </p:sp>
      <p:sp>
        <p:nvSpPr>
          <p:cNvPr id="4608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34159660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Outline of an DB application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Establish connection with DB server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Authenticate (user/password)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Execute SQL statement(s)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Process results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Close connection</a:t>
            </a:r>
          </a:p>
        </p:txBody>
      </p:sp>
      <p:sp>
        <p:nvSpPr>
          <p:cNvPr id="4710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1011986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Database Connection Libraries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DBMS-specific Libraries</a:t>
            </a:r>
          </a:p>
          <a:p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Universal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Libraries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Open Database Connectivity (</a:t>
            </a:r>
            <a:r>
              <a:rPr lang="en-US" b="1">
                <a:latin typeface="Times New Roman" charset="0"/>
                <a:ea typeface="ＭＳ Ｐゴシック" charset="0"/>
              </a:rPr>
              <a:t>ODBC</a:t>
            </a:r>
            <a:r>
              <a:rPr lang="en-US">
                <a:latin typeface="Times New Roman" charset="0"/>
                <a:ea typeface="ＭＳ Ｐゴシック" charset="0"/>
              </a:rPr>
              <a:t>)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Java Database Connectivity (</a:t>
            </a:r>
            <a:r>
              <a:rPr lang="en-US" b="1">
                <a:latin typeface="Times New Roman" charset="0"/>
                <a:ea typeface="ＭＳ Ｐゴシック" charset="0"/>
              </a:rPr>
              <a:t>JDBC</a:t>
            </a:r>
            <a:r>
              <a:rPr lang="en-US">
                <a:latin typeface="Times New Roman" charset="0"/>
                <a:ea typeface="ＭＳ Ｐゴシック" charset="0"/>
              </a:rPr>
              <a:t>)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Application framework libraries</a:t>
            </a:r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D6A870F8-1A27-AE47-AB81-91E129A844A2}" type="slidenum">
              <a:rPr lang="en-US" sz="1400" u="none"/>
              <a:pPr algn="r"/>
              <a:t>44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79787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ORM Libraries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Object-Relational Mapping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Automatically convert classes into database-backed objects.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Method calls on objects are automatically converted into SQL queries.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Removes the tediousness of writing SQL queries directly in application code.</a:t>
            </a:r>
          </a:p>
        </p:txBody>
      </p:sp>
      <p:sp>
        <p:nvSpPr>
          <p:cNvPr id="4915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  <p:sp>
        <p:nvSpPr>
          <p:cNvPr id="4915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91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D26C3BD-4795-C846-B076-4B2402E4886A}" type="slidenum">
              <a:rPr lang="en-US" sz="1400" u="none"/>
              <a:pPr algn="r"/>
              <a:t>45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20389836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ORM Example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4B3A44A9-A997-D444-817A-3F3B2622BAA9}" type="slidenum">
              <a:rPr lang="en-US" sz="1400" u="none"/>
              <a:pPr algn="r"/>
              <a:t>46</a:t>
            </a:fld>
            <a:endParaRPr lang="en-US" sz="1400" u="none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2113" y="1509713"/>
            <a:ext cx="8359775" cy="347821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000" b="1" u="none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Location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0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models.Model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0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zipcode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2000" b="1" u="none" dirty="0" err="1">
                <a:solidFill>
                  <a:schemeClr val="tx2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CharField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0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max_length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=5,primary_key=True)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state = </a:t>
            </a:r>
            <a:r>
              <a:rPr lang="en-US" sz="2000" b="1" u="none" dirty="0" err="1">
                <a:solidFill>
                  <a:schemeClr val="tx2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USStateField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city = </a:t>
            </a:r>
            <a:r>
              <a:rPr lang="en-US" sz="2000" b="1" u="none" dirty="0" err="1">
                <a:solidFill>
                  <a:schemeClr val="tx2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CharField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0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max_length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=64)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</a:p>
          <a:p>
            <a:pPr eaLnBrk="0" hangingPunct="0">
              <a:defRPr/>
            </a:pP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000" b="1" u="none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Company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0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models.Model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name = </a:t>
            </a:r>
            <a:r>
              <a:rPr lang="en-US" sz="2000" b="1" u="none" dirty="0" err="1">
                <a:solidFill>
                  <a:schemeClr val="tx2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CharField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0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max_length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=64,unique=True)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address1 = </a:t>
            </a:r>
            <a:r>
              <a:rPr lang="en-US" sz="2000" b="1" u="none" dirty="0" err="1">
                <a:solidFill>
                  <a:schemeClr val="tx2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CharField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0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max_length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=128)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location = </a:t>
            </a:r>
            <a:r>
              <a:rPr lang="en-US" sz="2000" b="1" u="none" dirty="0" err="1">
                <a:solidFill>
                  <a:schemeClr val="accent2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ForeignKey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000" b="1" u="none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Location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website = </a:t>
            </a:r>
            <a:r>
              <a:rPr lang="en-US" sz="2000" b="1" u="none" dirty="0" err="1">
                <a:solidFill>
                  <a:schemeClr val="tx2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URLField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public = </a:t>
            </a:r>
            <a:r>
              <a:rPr lang="en-US" sz="2000" b="1" u="none" dirty="0" err="1">
                <a:solidFill>
                  <a:schemeClr val="tx2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BooleanField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(default=True)</a:t>
            </a:r>
          </a:p>
        </p:txBody>
      </p:sp>
    </p:spTree>
    <p:extLst>
      <p:ext uri="{BB962C8B-B14F-4D97-AF65-F5344CB8AC3E}">
        <p14:creationId xmlns:p14="http://schemas.microsoft.com/office/powerpoint/2010/main" val="19128549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ORM Example</a:t>
            </a:r>
          </a:p>
        </p:txBody>
      </p:sp>
      <p:sp>
        <p:nvSpPr>
          <p:cNvPr id="5120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FB21780E-CD4B-F641-ABB5-A1E7A0ED79D2}" type="slidenum">
              <a:rPr lang="en-US" sz="1400" u="none"/>
              <a:pPr algn="r"/>
              <a:t>47</a:t>
            </a:fld>
            <a:endParaRPr lang="en-US" sz="1400" u="none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2113" y="1509713"/>
            <a:ext cx="8359775" cy="50165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CREATE TABLE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000" u="none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location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20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zipcode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VARCHAR(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5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NOT NULL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state 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CHAR(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NOT NULL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city 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VARCHAR(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64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NOT NULL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PRIMARY KEY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0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zipcode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CREATE TABLE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000" u="none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company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id 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INT(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11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NOT NULL AUTO_INCREMENT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name 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VARCHAR(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64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NOT NULL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address1 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VARCHAR(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128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NOT NULL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20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location_id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VARCHAR(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5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NOT NULL \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REFERENCES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000" u="none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location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</a:t>
            </a:r>
            <a:r>
              <a:rPr lang="en-US" sz="20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zipcode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website 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VARCHAR(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200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NOT NULL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public 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TINYINT(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NOT NULL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20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PRIMARY KEY</a:t>
            </a: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(id),</a:t>
            </a:r>
          </a:p>
          <a:p>
            <a:pPr eaLnBrk="0" hangingPunct="0">
              <a:defRPr/>
            </a:pPr>
            <a:r>
              <a:rPr lang="en-US" sz="20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589097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ORM Libraries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Standalone: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</a:rPr>
              <a:t>Hibernate (Java)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</a:rPr>
              <a:t>SQLAlchemy (Python)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</a:rPr>
              <a:t>Doctrine (PHP)</a:t>
            </a:r>
            <a:endParaRPr lang="en-US" sz="1800">
              <a:latin typeface="Times New Roman" charset="0"/>
              <a:ea typeface="ＭＳ Ｐゴシック" charset="0"/>
            </a:endParaRPr>
          </a:p>
          <a:p>
            <a:pPr>
              <a:spcBef>
                <a:spcPts val="2400"/>
              </a:spcBef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Integrated: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</a:rPr>
              <a:t>Django (Python)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</a:rPr>
              <a:t>ActiveRecord (Ruby on Rails)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</a:rPr>
              <a:t>CakePHP (PHP)</a:t>
            </a:r>
          </a:p>
          <a:p>
            <a:pPr lvl="1">
              <a:spcBef>
                <a:spcPct val="0"/>
              </a:spcBef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5D32DE6-D293-8D40-AF6D-F6FA0521E005}" type="slidenum">
              <a:rPr lang="en-US" sz="1400" u="none"/>
              <a:pPr algn="r"/>
              <a:t>48</a:t>
            </a:fld>
            <a:endParaRPr lang="en-US" sz="1400" u="none"/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1427163"/>
            <a:ext cx="23717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223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260600"/>
            <a:ext cx="2476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3208338"/>
            <a:ext cx="11620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4803775"/>
            <a:ext cx="138906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522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28638347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775" y="144463"/>
            <a:ext cx="868045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Join Query Grammar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5613" y="3276600"/>
            <a:ext cx="8229600" cy="35306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Clr>
                <a:schemeClr val="tx1"/>
              </a:buClr>
            </a:pPr>
            <a:r>
              <a:rPr lang="en-US" b="1">
                <a:solidFill>
                  <a:srgbClr val="C0504D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Join-Type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: The type of join to compute.</a:t>
            </a:r>
          </a:p>
          <a:p>
            <a:pPr eaLnBrk="1" hangingPunct="1">
              <a:spcAft>
                <a:spcPts val="600"/>
              </a:spcAft>
              <a:buClr>
                <a:schemeClr val="tx1"/>
              </a:buClr>
            </a:pPr>
            <a:r>
              <a:rPr lang="en-US" b="1">
                <a:solidFill>
                  <a:srgbClr val="4F81BD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Qualification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: Expression that determines whether a tuple from table1 can be joined with table2. Comparison of attributes or constants using operators </a:t>
            </a:r>
            <a:r>
              <a:rPr lang="en-US">
                <a:latin typeface="Times New Roman" charset="0"/>
                <a:ea typeface="ＭＳ Ｐゴシック" charset="0"/>
                <a:cs typeface="Times New Roman" charset="0"/>
              </a:rPr>
              <a:t>=, ≠, &lt;, &gt;, ≤, and ≥.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972C4E19-4717-2541-A38A-035CF978FDF0}" type="slidenum">
              <a:rPr lang="en-US" sz="1400" u="none"/>
              <a:pPr algn="r"/>
              <a:t>5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23900" y="1409700"/>
            <a:ext cx="7696200" cy="1570038"/>
          </a:xfrm>
          <a:prstGeom prst="rect">
            <a:avLst/>
          </a:prstGeom>
          <a:solidFill>
            <a:srgbClr val="FFFFFF"/>
          </a:solidFill>
          <a:ln w="19050">
            <a:solidFill>
              <a:srgbClr val="0D0D0D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</a:t>
            </a:r>
            <a:r>
              <a:rPr lang="en-US" sz="2400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...</a:t>
            </a:r>
            <a:endParaRPr lang="en-US" sz="2400" b="1" u="none" kern="0" dirty="0">
              <a:solidFill>
                <a:sysClr val="windowText" lastClr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FROM</a:t>
            </a:r>
            <a:r>
              <a:rPr lang="en-US" sz="2400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i="1" u="none" kern="0" dirty="0">
                <a:solidFill>
                  <a:srgbClr val="9BBB59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table-name1 </a:t>
            </a:r>
            <a:r>
              <a:rPr lang="en-US" sz="2400" b="1" i="1" u="none" kern="0" dirty="0">
                <a:solidFill>
                  <a:srgbClr val="C0504D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join-type </a:t>
            </a:r>
            <a:r>
              <a:rPr lang="en-US" sz="2400" b="1" i="1" u="none" kern="0" dirty="0">
                <a:solidFill>
                  <a:srgbClr val="9BBB59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table-name2</a:t>
            </a:r>
            <a:endParaRPr lang="en-US" sz="2400" b="1" i="1" u="none" kern="0" dirty="0">
              <a:solidFill>
                <a:srgbClr val="C0504D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ON </a:t>
            </a:r>
            <a:r>
              <a:rPr lang="en-US" sz="2400" b="1" i="1" u="none" kern="0" dirty="0">
                <a:solidFill>
                  <a:srgbClr val="4F81BD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qualification</a:t>
            </a:r>
            <a:endParaRPr lang="en-US" sz="2400" b="1" u="none" kern="0" dirty="0">
              <a:solidFill>
                <a:sysClr val="windowText" lastClr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2400" b="1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WHERE ...</a:t>
            </a:r>
            <a:r>
              <a:rPr lang="en-US" sz="2400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</a:p>
        </p:txBody>
      </p:sp>
      <p:sp>
        <p:nvSpPr>
          <p:cNvPr id="819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81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731023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INNER JOIN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28953B0-379B-4F45-9ADE-875B8B19746E}" type="slidenum">
              <a:rPr lang="en-US" sz="1400" u="none"/>
              <a:pPr algn="r"/>
              <a:t>6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3124200"/>
            <a:ext cx="8359775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name,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grade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INNER JOIN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</a:t>
            </a:r>
            <a:endParaRPr lang="en-US" sz="2600" b="1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ON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student.sid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enrolled.sid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95600" y="4953000"/>
          <a:ext cx="3352800" cy="1371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66800"/>
                <a:gridCol w="1295400"/>
                <a:gridCol w="9906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cid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Bieber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Reggae203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Bieber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Topology112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Trump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Massage105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Trump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Pilates101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9900" y="1524000"/>
          <a:ext cx="4521201" cy="119697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3901"/>
                <a:gridCol w="1092199"/>
                <a:gridCol w="1524000"/>
                <a:gridCol w="622301"/>
                <a:gridCol w="558800"/>
              </a:tblGrid>
              <a:tr h="36603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age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gpa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Trump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trump@cs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45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4.0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Bieber</a:t>
                      </a:r>
                      <a:r>
                        <a:rPr lang="en-US" sz="1800" dirty="0" smtClean="0"/>
                        <a:t>	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jbieber@cs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3.9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53655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Tupac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+mn-lt"/>
                          <a:ea typeface="Times New Roman"/>
                          <a:cs typeface="Times New Roman"/>
                        </a:rPr>
                        <a:t>shakur@cs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26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3.5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22888" y="1524000"/>
          <a:ext cx="3035300" cy="146367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74700"/>
                <a:gridCol w="1358901"/>
                <a:gridCol w="901699"/>
              </a:tblGrid>
              <a:tr h="36573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grade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/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Pilates101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C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Reggae203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Topology112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Massage105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572000" y="4483100"/>
            <a:ext cx="0" cy="393700"/>
          </a:xfrm>
          <a:prstGeom prst="straightConnector1">
            <a:avLst/>
          </a:prstGeom>
          <a:ln w="120650">
            <a:solidFill>
              <a:srgbClr val="C0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92113" y="3127375"/>
            <a:ext cx="8359775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name,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grade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</a:t>
            </a:r>
            <a:endParaRPr lang="en-US" sz="2600" b="1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student.sid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enrolled.sid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15" name="Text Box 4" hidden="1"/>
          <p:cNvSpPr txBox="1">
            <a:spLocks noChangeArrowheads="1"/>
          </p:cNvSpPr>
          <p:nvPr/>
        </p:nvSpPr>
        <p:spPr bwMode="auto">
          <a:xfrm>
            <a:off x="381000" y="4975225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name,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grade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NATURAL JOIN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</a:t>
            </a:r>
          </a:p>
        </p:txBody>
      </p:sp>
    </p:spTree>
    <p:extLst>
      <p:ext uri="{BB962C8B-B14F-4D97-AF65-F5344CB8AC3E}">
        <p14:creationId xmlns:p14="http://schemas.microsoft.com/office/powerpoint/2010/main" val="10742590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OUTER JOIN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BD468B3-EBC8-0F43-ABD3-491536571128}" type="slidenum">
              <a:rPr lang="en-US" sz="1400" u="none"/>
              <a:pPr algn="r"/>
              <a:t>7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3124200"/>
            <a:ext cx="8359775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grade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LEFT OUTER JOIN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</a:t>
            </a:r>
            <a:endParaRPr lang="en-US" sz="2600" b="1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ON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student.sid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enrolled.sid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9900" y="1524000"/>
          <a:ext cx="4521201" cy="119697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3901"/>
                <a:gridCol w="1092199"/>
                <a:gridCol w="1524000"/>
                <a:gridCol w="622301"/>
                <a:gridCol w="558800"/>
              </a:tblGrid>
              <a:tr h="36603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age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gpa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Trump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trump@cs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45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4.0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Bieber</a:t>
                      </a:r>
                      <a:r>
                        <a:rPr lang="en-US" sz="1800" dirty="0" smtClean="0"/>
                        <a:t>	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jbieber@cs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3.9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53677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Tupac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+mn-lt"/>
                          <a:ea typeface="Times New Roman"/>
                          <a:cs typeface="Times New Roman"/>
                        </a:rPr>
                        <a:t>shakur@cs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26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3.5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22888" y="1524000"/>
          <a:ext cx="3035300" cy="146367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74700"/>
                <a:gridCol w="1358901"/>
                <a:gridCol w="901699"/>
              </a:tblGrid>
              <a:tr h="36573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grade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Pilates101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C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Reggae203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Topology112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Massage105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572000" y="4483100"/>
            <a:ext cx="0" cy="393700"/>
          </a:xfrm>
          <a:prstGeom prst="straightConnector1">
            <a:avLst/>
          </a:prstGeom>
          <a:ln w="120650">
            <a:solidFill>
              <a:srgbClr val="C0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895600" y="4953000"/>
          <a:ext cx="3352800" cy="16462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66800"/>
                <a:gridCol w="1295400"/>
                <a:gridCol w="9906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cid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Bieber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Reggae203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Bieber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Topology112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Trump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Massage105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Trump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Pilates101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Tupac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NULL</a:t>
                      </a:r>
                      <a:endParaRPr lang="en-US" sz="16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NULL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34975" y="2438400"/>
            <a:ext cx="4594225" cy="292100"/>
          </a:xfrm>
          <a:prstGeom prst="rect">
            <a:avLst/>
          </a:prstGeom>
          <a:solidFill>
            <a:srgbClr val="C0504D">
              <a:alpha val="20000"/>
            </a:srgbClr>
          </a:solidFill>
          <a:ln w="698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67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OUTER JOIN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3A35F186-96D9-D846-8B75-1044268B97A1}" type="slidenum">
              <a:rPr lang="en-US" sz="1400" u="none"/>
              <a:pPr algn="r"/>
              <a:t>8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3124200"/>
            <a:ext cx="8359775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name,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grade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RIGHT OUTER JOIN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  <a:endParaRPr lang="en-US" sz="2600" b="1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ON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student.sid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enrolled.sid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9900" y="1524000"/>
          <a:ext cx="4521201" cy="119697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3901"/>
                <a:gridCol w="1092199"/>
                <a:gridCol w="1524000"/>
                <a:gridCol w="622301"/>
                <a:gridCol w="558800"/>
              </a:tblGrid>
              <a:tr h="36603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age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gpa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Trump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trump@cs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45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4.0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Bieber</a:t>
                      </a:r>
                      <a:r>
                        <a:rPr lang="en-US" sz="1800" dirty="0" smtClean="0"/>
                        <a:t>	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jbieber@cs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3.9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53677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Tupac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+mn-lt"/>
                          <a:ea typeface="Times New Roman"/>
                          <a:cs typeface="Times New Roman"/>
                        </a:rPr>
                        <a:t>shakur@cs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26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3.5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22888" y="1524000"/>
          <a:ext cx="3035300" cy="146367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74700"/>
                <a:gridCol w="1358901"/>
                <a:gridCol w="901699"/>
              </a:tblGrid>
              <a:tr h="36573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grade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Pilates101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C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Reggae203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Topology112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Massage105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572000" y="4483100"/>
            <a:ext cx="0" cy="393700"/>
          </a:xfrm>
          <a:prstGeom prst="straightConnector1">
            <a:avLst/>
          </a:prstGeom>
          <a:ln w="120650">
            <a:solidFill>
              <a:srgbClr val="C0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895600" y="4953000"/>
          <a:ext cx="3352800" cy="16462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66800"/>
                <a:gridCol w="1295400"/>
                <a:gridCol w="9906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cid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Bieber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Reggae203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Bieber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Topology112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Trump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Massage105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Trump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Pilates101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Shakur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NULL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172200" y="3527425"/>
            <a:ext cx="1295400" cy="485775"/>
          </a:xfrm>
          <a:prstGeom prst="rect">
            <a:avLst/>
          </a:prstGeom>
          <a:solidFill>
            <a:srgbClr val="C0504D">
              <a:alpha val="20000"/>
            </a:srgbClr>
          </a:solidFill>
          <a:ln w="698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76400" y="3527425"/>
            <a:ext cx="1295400" cy="485775"/>
          </a:xfrm>
          <a:prstGeom prst="rect">
            <a:avLst/>
          </a:prstGeom>
          <a:solidFill>
            <a:srgbClr val="C0504D">
              <a:alpha val="20000"/>
            </a:srgbClr>
          </a:solidFill>
          <a:ln w="698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cxnSp>
        <p:nvCxnSpPr>
          <p:cNvPr id="17" name="Elbow Connector 16"/>
          <p:cNvCxnSpPr>
            <a:cxnSpLocks noChangeShapeType="1"/>
            <a:stCxn id="16" idx="0"/>
            <a:endCxn id="13" idx="0"/>
          </p:cNvCxnSpPr>
          <p:nvPr/>
        </p:nvCxnSpPr>
        <p:spPr bwMode="auto">
          <a:xfrm rot="5400000" flipH="1" flipV="1">
            <a:off x="4572000" y="1279525"/>
            <a:ext cx="12700" cy="4495800"/>
          </a:xfrm>
          <a:prstGeom prst="bentConnector3">
            <a:avLst>
              <a:gd name="adj1" fmla="val 3034638"/>
            </a:avLst>
          </a:prstGeom>
          <a:noFill/>
          <a:ln w="6032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306952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Join Types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8697A2C9-547E-6F48-881C-B4555AD01F61}" type="slidenum">
              <a:rPr lang="en-US" sz="1400" u="none"/>
              <a:pPr algn="r"/>
              <a:t>9</a:t>
            </a:fld>
            <a:endParaRPr lang="en-US" sz="1400" u="none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1295400"/>
            <a:ext cx="8359775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JOIN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 ON A.id = B.id</a:t>
            </a:r>
            <a:endParaRPr lang="en-US" sz="2600" b="1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65150" y="1981200"/>
          <a:ext cx="8013700" cy="40671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27311"/>
                <a:gridCol w="4986389"/>
              </a:tblGrid>
              <a:tr h="53263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Join Type</a:t>
                      </a:r>
                      <a:endParaRPr lang="en-US" sz="2400" dirty="0"/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636">
                <a:tc>
                  <a:txBody>
                    <a:bodyPr/>
                    <a:lstStyle/>
                    <a:p>
                      <a:r>
                        <a:rPr lang="en-US" sz="24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INNER</a:t>
                      </a:r>
                      <a:r>
                        <a:rPr lang="en-US" sz="16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 </a:t>
                      </a:r>
                      <a:r>
                        <a:rPr lang="en-US" sz="24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JOIN</a:t>
                      </a:r>
                      <a:endParaRPr lang="en-US" sz="2400" b="1" u="none" kern="1200" dirty="0">
                        <a:solidFill>
                          <a:srgbClr val="C00000"/>
                        </a:solidFill>
                        <a:latin typeface="DejaVu Sans Mono" pitchFamily="49" charset="0"/>
                        <a:ea typeface="DejaVu Sans Mono" pitchFamily="49" charset="0"/>
                        <a:cs typeface="DejaVu Sans Mono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Join where A and B have same value</a:t>
                      </a:r>
                      <a:endParaRPr lang="en-US" sz="2400" dirty="0"/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08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LEFT</a:t>
                      </a:r>
                      <a:r>
                        <a:rPr lang="en-US" sz="16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 </a:t>
                      </a:r>
                      <a:r>
                        <a:rPr lang="en-US" sz="24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OUTER</a:t>
                      </a:r>
                      <a:r>
                        <a:rPr lang="en-US" sz="16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 </a:t>
                      </a:r>
                      <a:r>
                        <a:rPr lang="en-US" sz="24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JOIN</a:t>
                      </a:r>
                      <a:endParaRPr lang="en-US" sz="2400" b="1" u="none" kern="1200" dirty="0">
                        <a:solidFill>
                          <a:srgbClr val="C00000"/>
                        </a:solidFill>
                        <a:latin typeface="DejaVu Sans Mono" pitchFamily="49" charset="0"/>
                        <a:ea typeface="DejaVu Sans Mono" pitchFamily="49" charset="0"/>
                        <a:cs typeface="DejaVu Sans Mono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Join where A and B have same value AND where only A has a value</a:t>
                      </a:r>
                      <a:endParaRPr lang="en-US" sz="2400" dirty="0"/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08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RIGHT</a:t>
                      </a:r>
                      <a:r>
                        <a:rPr lang="en-US" sz="16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 </a:t>
                      </a:r>
                      <a:r>
                        <a:rPr lang="en-US" sz="24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OUTER</a:t>
                      </a:r>
                      <a:r>
                        <a:rPr lang="en-US" sz="16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 </a:t>
                      </a:r>
                      <a:r>
                        <a:rPr lang="en-US" sz="24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JOIN</a:t>
                      </a:r>
                      <a:endParaRPr lang="en-US" sz="2400" b="1" u="none" kern="1200" dirty="0">
                        <a:solidFill>
                          <a:srgbClr val="C00000"/>
                        </a:solidFill>
                        <a:latin typeface="DejaVu Sans Mono" pitchFamily="49" charset="0"/>
                        <a:ea typeface="DejaVu Sans Mono" pitchFamily="49" charset="0"/>
                        <a:cs typeface="DejaVu Sans Mono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Join where A and B have same value AND where only B has a value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08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FULL</a:t>
                      </a:r>
                      <a:r>
                        <a:rPr lang="en-US" sz="16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 </a:t>
                      </a:r>
                      <a:r>
                        <a:rPr lang="en-US" sz="24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OUTER</a:t>
                      </a:r>
                      <a:r>
                        <a:rPr lang="en-US" sz="16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 </a:t>
                      </a:r>
                      <a:r>
                        <a:rPr lang="en-US" sz="24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JOIN</a:t>
                      </a:r>
                      <a:endParaRPr lang="en-US" sz="2400" b="1" u="none" kern="1200" dirty="0">
                        <a:solidFill>
                          <a:srgbClr val="C00000"/>
                        </a:solidFill>
                        <a:latin typeface="DejaVu Sans Mono" pitchFamily="49" charset="0"/>
                        <a:ea typeface="DejaVu Sans Mono" pitchFamily="49" charset="0"/>
                        <a:cs typeface="DejaVu Sans Mono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Join where A and B have same value AND where A or B have unique values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63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CROSS</a:t>
                      </a:r>
                      <a:r>
                        <a:rPr lang="en-US" sz="16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 </a:t>
                      </a:r>
                      <a:r>
                        <a:rPr lang="en-US" sz="2400" b="1" u="none" kern="1200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JOIN</a:t>
                      </a:r>
                      <a:endParaRPr lang="en-US" sz="2400" b="1" u="none" kern="1200" dirty="0">
                        <a:solidFill>
                          <a:srgbClr val="C00000"/>
                        </a:solidFill>
                        <a:latin typeface="DejaVu Sans Mono" pitchFamily="49" charset="0"/>
                        <a:ea typeface="DejaVu Sans Mono" pitchFamily="49" charset="0"/>
                        <a:cs typeface="DejaVu Sans Mono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Cartesian Product</a:t>
                      </a:r>
                      <a:endParaRPr lang="en-US" sz="2400" dirty="0"/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1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ctr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40362971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rgbClr val="3F3F3F"/>
      </a:dk1>
      <a:lt1>
        <a:sysClr val="window" lastClr="FFFFFF"/>
      </a:lt1>
      <a:dk2>
        <a:srgbClr val="FF0000"/>
      </a:dk2>
      <a:lt2>
        <a:srgbClr val="67D34D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10611</TotalTime>
  <Words>2379</Words>
  <Application>Microsoft Macintosh PowerPoint</Application>
  <PresentationFormat>On-screen Show (4:3)</PresentationFormat>
  <Paragraphs>714</Paragraphs>
  <Slides>48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1_Office Theme</vt:lpstr>
      <vt:lpstr>COP 5725</vt:lpstr>
      <vt:lpstr>Book and Materials</vt:lpstr>
      <vt:lpstr>Outline</vt:lpstr>
      <vt:lpstr>Example Database</vt:lpstr>
      <vt:lpstr>Join Query Grammar</vt:lpstr>
      <vt:lpstr>INNER JOIN</vt:lpstr>
      <vt:lpstr>OUTER JOIN</vt:lpstr>
      <vt:lpstr>OUTER JOIN</vt:lpstr>
      <vt:lpstr>Join Types</vt:lpstr>
      <vt:lpstr>PowerPoint Presentation</vt:lpstr>
      <vt:lpstr>Outline</vt:lpstr>
      <vt:lpstr>Views</vt:lpstr>
      <vt:lpstr>View Example</vt:lpstr>
      <vt:lpstr>View Example</vt:lpstr>
      <vt:lpstr>Views vs. SELECT INTO</vt:lpstr>
      <vt:lpstr>Materialized Views</vt:lpstr>
      <vt:lpstr>Outline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Outline</vt:lpstr>
      <vt:lpstr>Common Table Expressions</vt:lpstr>
      <vt:lpstr>Common Table Expressions</vt:lpstr>
      <vt:lpstr>CTEs – Recursion</vt:lpstr>
      <vt:lpstr>Outline</vt:lpstr>
      <vt:lpstr>Database Triggers</vt:lpstr>
      <vt:lpstr>Trigger Example</vt:lpstr>
      <vt:lpstr>Trigger Example</vt:lpstr>
      <vt:lpstr>Trigger Example</vt:lpstr>
      <vt:lpstr>MySQL Alternative</vt:lpstr>
      <vt:lpstr>Today's Party</vt:lpstr>
      <vt:lpstr>Outline of an DB application</vt:lpstr>
      <vt:lpstr>Database Connection Libraries</vt:lpstr>
      <vt:lpstr>ORM Libraries</vt:lpstr>
      <vt:lpstr>ORM Example</vt:lpstr>
      <vt:lpstr>ORM Example</vt:lpstr>
      <vt:lpstr>ORM Libraries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Ortega</dc:creator>
  <cp:keywords/>
  <dc:description/>
  <cp:lastModifiedBy>Francisco Ortega</cp:lastModifiedBy>
  <cp:revision>627</cp:revision>
  <cp:lastPrinted>2015-08-16T00:47:50Z</cp:lastPrinted>
  <dcterms:created xsi:type="dcterms:W3CDTF">2011-10-18T15:03:33Z</dcterms:created>
  <dcterms:modified xsi:type="dcterms:W3CDTF">2016-02-21T17:22:00Z</dcterms:modified>
  <cp:category/>
</cp:coreProperties>
</file>