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4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5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6.xml" ContentType="application/vnd.openxmlformats-officedocument.presentationml.notesSlide+xml"/>
  <Override PartName="/ppt/embeddings/oleObject32.bin" ContentType="application/vnd.openxmlformats-officedocument.oleObject"/>
  <Override PartName="/ppt/notesSlides/notesSlide17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8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9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0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21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2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4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5.xml" ContentType="application/vnd.openxmlformats-officedocument.presentationml.notesSlide+xml"/>
  <Override PartName="/ppt/embeddings/oleObject61.bin" ContentType="application/vnd.openxmlformats-officedocument.oleObject"/>
  <Override PartName="/ppt/notesSlides/notesSlide26.xml" ContentType="application/vnd.openxmlformats-officedocument.presentationml.notesSlide+xml"/>
  <Override PartName="/ppt/embeddings/oleObject62.bin" ContentType="application/vnd.openxmlformats-officedocument.oleObject"/>
  <Override PartName="/ppt/notesSlides/notesSlide27.xml" ContentType="application/vnd.openxmlformats-officedocument.presentationml.notesSlide+xml"/>
  <Override PartName="/ppt/embeddings/oleObject63.bin" ContentType="application/vnd.openxmlformats-officedocument.oleObject"/>
  <Override PartName="/ppt/notesSlides/notesSlide28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35.xml" ContentType="application/vnd.openxmlformats-officedocument.presentationml.notesSlide+xml"/>
  <Override PartName="/ppt/embeddings/oleObject68.bin" ContentType="application/vnd.openxmlformats-officedocument.oleObject"/>
  <Override PartName="/ppt/notesSlides/notesSlide36.xml" ContentType="application/vnd.openxmlformats-officedocument.presentationml.notesSlide+xml"/>
  <Override PartName="/ppt/embeddings/oleObject69.bin" ContentType="application/vnd.openxmlformats-officedocument.oleObject"/>
  <Override PartName="/ppt/notesSlides/notesSlide37.xml" ContentType="application/vnd.openxmlformats-officedocument.presentationml.notesSlide+xml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38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39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notesSlides/notesSlide40.xml" ContentType="application/vnd.openxmlformats-officedocument.presentationml.notesSlide+xml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notesSlides/notesSlide41.xml" ContentType="application/vnd.openxmlformats-officedocument.presentationml.notesSlide+xml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42.xml" ContentType="application/vnd.openxmlformats-officedocument.presentationml.notesSlide+xml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notesSlides/notesSlide43.xml" ContentType="application/vnd.openxmlformats-officedocument.presentationml.notesSlide+xml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notesSlides/notesSlide44.xml" ContentType="application/vnd.openxmlformats-officedocument.presentationml.notesSlide+xml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notesSlides/notesSlide45.xml" ContentType="application/vnd.openxmlformats-officedocument.presentationml.notesSlide+xml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notesSlides/notesSlide46.xml" ContentType="application/vnd.openxmlformats-officedocument.presentationml.notesSlide+xml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notesSlides/notesSlide47.xml" ContentType="application/vnd.openxmlformats-officedocument.presentationml.notesSlide+xml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notesSlides/notesSlide48.xml" ContentType="application/vnd.openxmlformats-officedocument.presentationml.notesSlide+xml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notesSlides/notesSlide49.xml" ContentType="application/vnd.openxmlformats-officedocument.presentationml.notesSlide+xml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notesSlides/notesSlide50.xml" ContentType="application/vnd.openxmlformats-officedocument.presentationml.notesSlide+xml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embeddings/oleObject104.bin" ContentType="application/vnd.openxmlformats-officedocument.oleObject"/>
  <Override PartName="/ppt/notesSlides/notesSlide55.xml" ContentType="application/vnd.openxmlformats-officedocument.presentationml.notesSlide+xml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notesSlides/notesSlide56.xml" ContentType="application/vnd.openxmlformats-officedocument.presentationml.notesSlide+xml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notesSlides/notesSlide57.xml" ContentType="application/vnd.openxmlformats-officedocument.presentationml.notesSlide+xml"/>
  <Override PartName="/ppt/embeddings/oleObject110.bin" ContentType="application/vnd.openxmlformats-officedocument.oleObject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embeddings/oleObject116.bin" ContentType="application/vnd.openxmlformats-officedocument.oleObject"/>
  <Override PartName="/ppt/notesSlides/notesSlide63.xml" ContentType="application/vnd.openxmlformats-officedocument.presentationml.notesSlide+xml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notesSlides/notesSlide64.xml" ContentType="application/vnd.openxmlformats-officedocument.presentationml.notesSlide+xml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notesSlides/notesSlide65.xml" ContentType="application/vnd.openxmlformats-officedocument.presentationml.notesSlide+xml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notesSlides/notesSlide66.xml" ContentType="application/vnd.openxmlformats-officedocument.presentationml.notesSlide+xml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notesSlides/notesSlide67.xml" ContentType="application/vnd.openxmlformats-officedocument.presentationml.notesSlide+xml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embeddings/oleObject150.bin" ContentType="application/vnd.openxmlformats-officedocument.oleObject"/>
  <Override PartName="/ppt/notesSlides/notesSlide72.xml" ContentType="application/vnd.openxmlformats-officedocument.presentationml.notesSlide+xml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notesSlides/notesSlide73.xml" ContentType="application/vnd.openxmlformats-officedocument.presentationml.notesSlide+xml"/>
  <Override PartName="/ppt/embeddings/oleObject154.bin" ContentType="application/vnd.openxmlformats-officedocument.oleObject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embeddings/oleObject155.bin" ContentType="application/vnd.openxmlformats-officedocument.oleObject"/>
  <Override PartName="/ppt/notesSlides/notesSlide76.xml" ContentType="application/vnd.openxmlformats-officedocument.presentationml.notesSlide+xml"/>
  <Override PartName="/ppt/embeddings/oleObject156.bin" ContentType="application/vnd.openxmlformats-officedocument.oleObject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notesSlides/notesSlide79.xml" ContentType="application/vnd.openxmlformats-officedocument.presentationml.notesSlide+xml"/>
  <Override PartName="/ppt/embeddings/oleObject160.bin" ContentType="application/vnd.openxmlformats-officedocument.oleObject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85"/>
  </p:notesMasterIdLst>
  <p:handoutMasterIdLst>
    <p:handoutMasterId r:id="rId86"/>
  </p:handoutMasterIdLst>
  <p:sldIdLst>
    <p:sldId id="256" r:id="rId2"/>
    <p:sldId id="404" r:id="rId3"/>
    <p:sldId id="408" r:id="rId4"/>
    <p:sldId id="478" r:id="rId5"/>
    <p:sldId id="479" r:id="rId6"/>
    <p:sldId id="480" r:id="rId7"/>
    <p:sldId id="481" r:id="rId8"/>
    <p:sldId id="482" r:id="rId9"/>
    <p:sldId id="498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500" r:id="rId26"/>
    <p:sldId id="410" r:id="rId27"/>
    <p:sldId id="411" r:id="rId28"/>
    <p:sldId id="412" r:id="rId29"/>
    <p:sldId id="413" r:id="rId30"/>
    <p:sldId id="417" r:id="rId31"/>
    <p:sldId id="418" r:id="rId32"/>
    <p:sldId id="419" r:id="rId33"/>
    <p:sldId id="420" r:id="rId34"/>
    <p:sldId id="421" r:id="rId35"/>
    <p:sldId id="422" r:id="rId36"/>
    <p:sldId id="424" r:id="rId37"/>
    <p:sldId id="425" r:id="rId38"/>
    <p:sldId id="426" r:id="rId39"/>
    <p:sldId id="428" r:id="rId40"/>
    <p:sldId id="429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455" r:id="rId64"/>
    <p:sldId id="456" r:id="rId65"/>
    <p:sldId id="457" r:id="rId66"/>
    <p:sldId id="458" r:id="rId67"/>
    <p:sldId id="459" r:id="rId68"/>
    <p:sldId id="460" r:id="rId69"/>
    <p:sldId id="461" r:id="rId70"/>
    <p:sldId id="462" r:id="rId71"/>
    <p:sldId id="463" r:id="rId72"/>
    <p:sldId id="464" r:id="rId73"/>
    <p:sldId id="465" r:id="rId74"/>
    <p:sldId id="466" r:id="rId75"/>
    <p:sldId id="467" r:id="rId76"/>
    <p:sldId id="468" r:id="rId77"/>
    <p:sldId id="469" r:id="rId78"/>
    <p:sldId id="470" r:id="rId79"/>
    <p:sldId id="471" r:id="rId80"/>
    <p:sldId id="472" r:id="rId81"/>
    <p:sldId id="473" r:id="rId82"/>
    <p:sldId id="474" r:id="rId83"/>
    <p:sldId id="405" r:id="rId84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AFA"/>
    <a:srgbClr val="054470"/>
    <a:srgbClr val="ECF7FE"/>
    <a:srgbClr val="DEF1FE"/>
    <a:srgbClr val="01162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2" autoAdjust="0"/>
    <p:restoredTop sz="94050" autoAdjust="0"/>
  </p:normalViewPr>
  <p:slideViewPr>
    <p:cSldViewPr>
      <p:cViewPr varScale="1">
        <p:scale>
          <a:sx n="47" d="100"/>
          <a:sy n="47" d="100"/>
        </p:scale>
        <p:origin x="-112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5" Type="http://schemas.openxmlformats.org/officeDocument/2006/relationships/image" Target="../media/image46.wmf"/><Relationship Id="rId6" Type="http://schemas.openxmlformats.org/officeDocument/2006/relationships/image" Target="../media/image47.wmf"/><Relationship Id="rId7" Type="http://schemas.openxmlformats.org/officeDocument/2006/relationships/image" Target="../media/image48.wmf"/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4" Type="http://schemas.openxmlformats.org/officeDocument/2006/relationships/image" Target="../media/image54.wmf"/><Relationship Id="rId5" Type="http://schemas.openxmlformats.org/officeDocument/2006/relationships/image" Target="../media/image55.wmf"/><Relationship Id="rId1" Type="http://schemas.openxmlformats.org/officeDocument/2006/relationships/image" Target="../media/image51.wmf"/><Relationship Id="rId2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1" Type="http://schemas.openxmlformats.org/officeDocument/2006/relationships/image" Target="../media/image58.wmf"/><Relationship Id="rId2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Relationship Id="rId2" Type="http://schemas.openxmlformats.org/officeDocument/2006/relationships/image" Target="../media/image63.wmf"/><Relationship Id="rId3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Relationship Id="rId2" Type="http://schemas.openxmlformats.org/officeDocument/2006/relationships/image" Target="../media/image66.wmf"/><Relationship Id="rId3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Relationship Id="rId2" Type="http://schemas.openxmlformats.org/officeDocument/2006/relationships/image" Target="../media/image6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Relationship Id="rId2" Type="http://schemas.openxmlformats.org/officeDocument/2006/relationships/image" Target="../media/image7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Relationship Id="rId2" Type="http://schemas.openxmlformats.org/officeDocument/2006/relationships/image" Target="../media/image7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Relationship Id="rId2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Relationship Id="rId2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Relationship Id="rId2" Type="http://schemas.openxmlformats.org/officeDocument/2006/relationships/image" Target="../media/image7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Relationship Id="rId2" Type="http://schemas.openxmlformats.org/officeDocument/2006/relationships/image" Target="../media/image7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Relationship Id="rId2" Type="http://schemas.openxmlformats.org/officeDocument/2006/relationships/image" Target="../media/image81.emf"/><Relationship Id="rId3" Type="http://schemas.openxmlformats.org/officeDocument/2006/relationships/image" Target="../media/image8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Relationship Id="rId2" Type="http://schemas.openxmlformats.org/officeDocument/2006/relationships/image" Target="../media/image8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Relationship Id="rId2" Type="http://schemas.openxmlformats.org/officeDocument/2006/relationships/image" Target="../media/image8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Relationship Id="rId2" Type="http://schemas.openxmlformats.org/officeDocument/2006/relationships/image" Target="../media/image8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Relationship Id="rId2" Type="http://schemas.openxmlformats.org/officeDocument/2006/relationships/image" Target="../media/image8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Relationship Id="rId2" Type="http://schemas.openxmlformats.org/officeDocument/2006/relationships/image" Target="../media/image8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Relationship Id="rId2" Type="http://schemas.openxmlformats.org/officeDocument/2006/relationships/image" Target="../media/image9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Relationship Id="rId2" Type="http://schemas.openxmlformats.org/officeDocument/2006/relationships/image" Target="../media/image9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Relationship Id="rId2" Type="http://schemas.openxmlformats.org/officeDocument/2006/relationships/image" Target="../media/image84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4" Type="http://schemas.openxmlformats.org/officeDocument/2006/relationships/image" Target="../media/image95.wmf"/><Relationship Id="rId1" Type="http://schemas.openxmlformats.org/officeDocument/2006/relationships/image" Target="../media/image94.wmf"/><Relationship Id="rId2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Relationship Id="rId2" Type="http://schemas.openxmlformats.org/officeDocument/2006/relationships/image" Target="../media/image97.wmf"/><Relationship Id="rId3" Type="http://schemas.openxmlformats.org/officeDocument/2006/relationships/image" Target="../media/image8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Relationship Id="rId2" Type="http://schemas.openxmlformats.org/officeDocument/2006/relationships/image" Target="../media/image10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Relationship Id="rId2" Type="http://schemas.openxmlformats.org/officeDocument/2006/relationships/image" Target="../media/image10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4" Type="http://schemas.openxmlformats.org/officeDocument/2006/relationships/image" Target="../media/image106.wmf"/><Relationship Id="rId5" Type="http://schemas.openxmlformats.org/officeDocument/2006/relationships/image" Target="../media/image107.wmf"/><Relationship Id="rId1" Type="http://schemas.openxmlformats.org/officeDocument/2006/relationships/image" Target="../media/image103.emf"/><Relationship Id="rId2" Type="http://schemas.openxmlformats.org/officeDocument/2006/relationships/image" Target="../media/image10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5.emf"/><Relationship Id="rId5" Type="http://schemas.openxmlformats.org/officeDocument/2006/relationships/image" Target="../media/image106.wmf"/><Relationship Id="rId6" Type="http://schemas.openxmlformats.org/officeDocument/2006/relationships/image" Target="../media/image107.wmf"/><Relationship Id="rId1" Type="http://schemas.openxmlformats.org/officeDocument/2006/relationships/image" Target="../media/image108.wmf"/><Relationship Id="rId2" Type="http://schemas.openxmlformats.org/officeDocument/2006/relationships/image" Target="../media/image103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5.emf"/><Relationship Id="rId5" Type="http://schemas.openxmlformats.org/officeDocument/2006/relationships/image" Target="../media/image106.wmf"/><Relationship Id="rId6" Type="http://schemas.openxmlformats.org/officeDocument/2006/relationships/image" Target="../media/image107.wmf"/><Relationship Id="rId1" Type="http://schemas.openxmlformats.org/officeDocument/2006/relationships/image" Target="../media/image108.wmf"/><Relationship Id="rId2" Type="http://schemas.openxmlformats.org/officeDocument/2006/relationships/image" Target="../media/image103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5.emf"/><Relationship Id="rId5" Type="http://schemas.openxmlformats.org/officeDocument/2006/relationships/image" Target="../media/image106.wmf"/><Relationship Id="rId6" Type="http://schemas.openxmlformats.org/officeDocument/2006/relationships/image" Target="../media/image107.wmf"/><Relationship Id="rId1" Type="http://schemas.openxmlformats.org/officeDocument/2006/relationships/image" Target="../media/image108.wmf"/><Relationship Id="rId2" Type="http://schemas.openxmlformats.org/officeDocument/2006/relationships/image" Target="../media/image10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5.emf"/><Relationship Id="rId5" Type="http://schemas.openxmlformats.org/officeDocument/2006/relationships/image" Target="../media/image106.wmf"/><Relationship Id="rId6" Type="http://schemas.openxmlformats.org/officeDocument/2006/relationships/image" Target="../media/image107.wmf"/><Relationship Id="rId1" Type="http://schemas.openxmlformats.org/officeDocument/2006/relationships/image" Target="../media/image108.wmf"/><Relationship Id="rId2" Type="http://schemas.openxmlformats.org/officeDocument/2006/relationships/image" Target="../media/image103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5.emf"/><Relationship Id="rId5" Type="http://schemas.openxmlformats.org/officeDocument/2006/relationships/image" Target="../media/image106.wmf"/><Relationship Id="rId6" Type="http://schemas.openxmlformats.org/officeDocument/2006/relationships/image" Target="../media/image107.wmf"/><Relationship Id="rId1" Type="http://schemas.openxmlformats.org/officeDocument/2006/relationships/image" Target="../media/image108.wmf"/><Relationship Id="rId2" Type="http://schemas.openxmlformats.org/officeDocument/2006/relationships/image" Target="../media/image10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Relationship Id="rId2" Type="http://schemas.openxmlformats.org/officeDocument/2006/relationships/image" Target="../media/image109.emf"/><Relationship Id="rId3" Type="http://schemas.openxmlformats.org/officeDocument/2006/relationships/image" Target="../media/image79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Relationship Id="rId2" Type="http://schemas.openxmlformats.org/officeDocument/2006/relationships/image" Target="../media/image109.emf"/><Relationship Id="rId3" Type="http://schemas.openxmlformats.org/officeDocument/2006/relationships/image" Target="../media/image79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Relationship Id="rId2" Type="http://schemas.openxmlformats.org/officeDocument/2006/relationships/image" Target="../media/image109.emf"/><Relationship Id="rId3" Type="http://schemas.openxmlformats.org/officeDocument/2006/relationships/image" Target="../media/image79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402EAB-F363-47CD-B3DC-6A4173718294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527C00-B16A-4796-A03B-F3B178B12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894668-CAC7-4186-AF67-7E081012EF0B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99222B-79A9-4B5A-80C2-83824C4CC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FFA48C-156F-46F7-A9B2-3A0D2B04DFF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9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8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12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0161" y="530649"/>
            <a:ext cx="6176081" cy="2619163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15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16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0161" y="530649"/>
            <a:ext cx="6176081" cy="2619163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55B189-C53C-D640-A4CD-37CFF77283A2}" type="slidenum">
              <a:rPr lang="en-US" sz="1300" b="0"/>
              <a:pPr/>
              <a:t>3</a:t>
            </a:fld>
            <a:endParaRPr lang="en-US" sz="1300" b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17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0161" y="530649"/>
            <a:ext cx="6176081" cy="2619163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18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19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20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0161" y="530649"/>
            <a:ext cx="6176081" cy="2619163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2FE631A-826A-6A4C-A1B1-AFB6FC04AAB2}" type="slidenum">
              <a:rPr lang="en-US" sz="1300" b="0"/>
              <a:pPr/>
              <a:t>26</a:t>
            </a:fld>
            <a:endParaRPr lang="en-US" sz="1300" b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0DA37B2-A0C4-AD48-A66D-EDCD743B9E39}" type="slidenum">
              <a:rPr lang="en-US" sz="1300" b="0"/>
              <a:pPr/>
              <a:t>27</a:t>
            </a:fld>
            <a:endParaRPr lang="en-US" sz="1300" b="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87FBCBE-DC09-E145-AF13-1A2D2413A077}" type="slidenum">
              <a:rPr lang="en-US" sz="1300" b="0"/>
              <a:pPr/>
              <a:t>28</a:t>
            </a:fld>
            <a:endParaRPr lang="en-US" sz="1300" b="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BFF0C1A-FF9C-B144-877D-E991827A071E}" type="slidenum">
              <a:rPr lang="en-US" sz="1300" b="0"/>
              <a:pPr/>
              <a:t>29</a:t>
            </a:fld>
            <a:endParaRPr lang="en-US" sz="1300" b="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82EE5B8-6E3A-CB40-ACF1-61DFAE22C12C}" type="slidenum">
              <a:rPr lang="en-US" sz="1300" b="0"/>
              <a:pPr/>
              <a:t>30</a:t>
            </a:fld>
            <a:endParaRPr lang="en-US" sz="1300" b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6298E8-5B19-7B41-A2CF-53115AF0F3B1}" type="slidenum">
              <a:rPr lang="en-US" sz="1300" b="0"/>
              <a:pPr/>
              <a:t>31</a:t>
            </a:fld>
            <a:endParaRPr lang="en-US" sz="1300" b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0161" y="530649"/>
            <a:ext cx="6176081" cy="2619163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45CBE2D-26EE-8247-A55F-6C9017D154D5}" type="slidenum">
              <a:rPr lang="en-US" sz="1300" b="0"/>
              <a:pPr/>
              <a:t>32</a:t>
            </a:fld>
            <a:endParaRPr lang="en-US" sz="1300" b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0A7771F-2841-8D46-967A-2412B61E72DC}" type="slidenum">
              <a:rPr lang="en-US" sz="1300" b="0"/>
              <a:pPr/>
              <a:t>33</a:t>
            </a:fld>
            <a:endParaRPr lang="en-US" sz="1300" b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CFDDCBA-B64C-E746-9B0B-C8C2831008F2}" type="slidenum">
              <a:rPr lang="en-US" sz="1300" b="0"/>
              <a:pPr/>
              <a:t>34</a:t>
            </a:fld>
            <a:endParaRPr lang="en-US" sz="1300" b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EB2B0E-E16E-4B4D-A8B0-16545725FDA8}" type="slidenum">
              <a:rPr lang="en-US" sz="1300" b="0"/>
              <a:pPr/>
              <a:t>35</a:t>
            </a:fld>
            <a:endParaRPr lang="en-US" sz="1300" b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B4AC758-E5CD-AD42-B3A5-6EC69393DC9F}" type="slidenum">
              <a:rPr lang="en-US" sz="1300" b="0"/>
              <a:pPr/>
              <a:t>36</a:t>
            </a:fld>
            <a:endParaRPr lang="en-US" sz="1300" b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4DC936A-9473-6245-A0F6-1D0CF1BA643F}" type="slidenum">
              <a:rPr lang="en-US" sz="1300" b="0"/>
              <a:pPr/>
              <a:t>37</a:t>
            </a:fld>
            <a:endParaRPr lang="en-US" sz="1300" b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1A1CDE3-A0D8-C944-B31C-7695A677EB9A}" type="slidenum">
              <a:rPr lang="en-US" sz="1300" b="0"/>
              <a:pPr/>
              <a:t>38</a:t>
            </a:fld>
            <a:endParaRPr lang="en-US" sz="1300" b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B4DE8CC-D291-7B48-9619-F54683E231A9}" type="slidenum">
              <a:rPr lang="en-US" sz="1300" b="0"/>
              <a:pPr/>
              <a:t>39</a:t>
            </a:fld>
            <a:endParaRPr lang="en-US" sz="1300" b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5B35A24-D4BC-3248-91B9-99D736175260}" type="slidenum">
              <a:rPr lang="en-US" sz="1300" b="0"/>
              <a:pPr/>
              <a:t>40</a:t>
            </a:fld>
            <a:endParaRPr lang="en-US" sz="1300" b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87472B8-5BAE-C842-95BE-D971E68F3996}" type="slidenum">
              <a:rPr lang="en-US" sz="1300" b="0"/>
              <a:pPr/>
              <a:t>41</a:t>
            </a:fld>
            <a:endParaRPr lang="en-US" sz="1300" b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4978CAB-2CEB-1B48-9A36-1D47356E16A6}" type="slidenum">
              <a:rPr lang="en-US" sz="1300" b="0"/>
              <a:pPr/>
              <a:t>42</a:t>
            </a:fld>
            <a:endParaRPr lang="en-US" sz="1300" b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E123258-33E4-3042-A03C-3958D0EC093A}" type="slidenum">
              <a:rPr lang="en-US" sz="1300" b="0"/>
              <a:pPr/>
              <a:t>43</a:t>
            </a:fld>
            <a:endParaRPr lang="en-US" sz="1300" b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9AC036E-DAAB-2B4C-9F8D-DC863D7E0A36}" type="slidenum">
              <a:rPr lang="en-US" sz="1300" b="0"/>
              <a:pPr/>
              <a:t>44</a:t>
            </a:fld>
            <a:endParaRPr lang="en-US" sz="1300" b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DAD1300-1C19-6546-9805-B2E5E27FC635}" type="slidenum">
              <a:rPr lang="en-US" sz="1300" b="0"/>
              <a:pPr/>
              <a:t>45</a:t>
            </a:fld>
            <a:endParaRPr lang="en-US" sz="1300" b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48675C3-E096-9141-A1AF-0975375ABCEF}" type="slidenum">
              <a:rPr lang="en-US" sz="1300" b="0"/>
              <a:pPr/>
              <a:t>46</a:t>
            </a:fld>
            <a:endParaRPr lang="en-US" sz="1300" b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B760DFE-00BF-CF4E-8E30-C8381F109F71}" type="slidenum">
              <a:rPr lang="en-US" sz="1300" b="0"/>
              <a:pPr/>
              <a:t>47</a:t>
            </a:fld>
            <a:endParaRPr lang="en-US" sz="1300" b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30E8788-CA28-6A4C-8BCF-E5B6BC31C295}" type="slidenum">
              <a:rPr lang="en-US" sz="1300" b="0"/>
              <a:pPr/>
              <a:t>48</a:t>
            </a:fld>
            <a:endParaRPr lang="en-US" sz="1300" b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2AE500E-5C6F-A349-9363-4ACA3A5F249C}" type="slidenum">
              <a:rPr lang="en-US" sz="1300" b="0"/>
              <a:pPr/>
              <a:t>49</a:t>
            </a:fld>
            <a:endParaRPr lang="en-US" sz="1300" b="0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9228E3C-31D1-E54F-A64A-B246F77153B0}" type="slidenum">
              <a:rPr lang="en-US" sz="1300" b="0"/>
              <a:pPr/>
              <a:t>50</a:t>
            </a:fld>
            <a:endParaRPr lang="en-US" sz="1300" b="0"/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217856B-E92F-AB47-B9F0-F5E2E709D9BA}" type="slidenum">
              <a:rPr lang="en-US" sz="1300" b="0"/>
              <a:pPr/>
              <a:t>51</a:t>
            </a:fld>
            <a:endParaRPr lang="en-US" sz="1300" b="0"/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87BF9C2-89F0-1045-8921-BA48846F2C44}" type="slidenum">
              <a:rPr lang="en-US" sz="1300" b="0"/>
              <a:pPr/>
              <a:t>52</a:t>
            </a:fld>
            <a:endParaRPr lang="en-US" sz="1300" b="0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DA48BD-054E-EF48-8311-75EF25BAAE12}" type="slidenum">
              <a:rPr lang="en-US" sz="1300" b="0"/>
              <a:pPr/>
              <a:t>53</a:t>
            </a:fld>
            <a:endParaRPr lang="en-US" sz="1300" b="0"/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3BF2998-20AD-9D4C-ADB5-3755006D99D3}" type="slidenum">
              <a:rPr lang="en-US" sz="1300" b="0"/>
              <a:pPr/>
              <a:t>54</a:t>
            </a:fld>
            <a:endParaRPr lang="en-US" sz="1300" b="0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8263C7A-CF40-3340-874D-9F0883B79423}" type="slidenum">
              <a:rPr lang="en-US" sz="1300" b="0"/>
              <a:pPr/>
              <a:t>55</a:t>
            </a:fld>
            <a:endParaRPr lang="en-US" sz="1300" b="0"/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519FBC2-0324-C241-847E-E2FF9EB1FBBA}" type="slidenum">
              <a:rPr lang="en-US" sz="1300" b="0"/>
              <a:pPr/>
              <a:t>56</a:t>
            </a:fld>
            <a:endParaRPr lang="en-US" sz="1300" b="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99CB53E-8212-5E40-993D-B4BB52163A7E}" type="slidenum">
              <a:rPr lang="en-US" sz="1300" b="0"/>
              <a:pPr/>
              <a:t>57</a:t>
            </a:fld>
            <a:endParaRPr lang="en-US" sz="1300" b="0"/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5C6DFA-AF98-0144-A761-2FCDB2881F6F}" type="slidenum">
              <a:rPr lang="en-US" sz="1300" b="0"/>
              <a:pPr/>
              <a:t>58</a:t>
            </a:fld>
            <a:endParaRPr lang="en-US" sz="1300" b="0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BA01ABE-599C-6043-B62C-81148E4F3660}" type="slidenum">
              <a:rPr lang="en-US" sz="1300" b="0"/>
              <a:pPr/>
              <a:t>59</a:t>
            </a:fld>
            <a:endParaRPr lang="en-US" sz="1300" b="0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1328DC2-58E0-CB45-A348-EA941716823B}" type="slidenum">
              <a:rPr lang="en-US" sz="1300" b="0"/>
              <a:pPr/>
              <a:t>60</a:t>
            </a:fld>
            <a:endParaRPr lang="en-US" sz="1300" b="0"/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A507B1-3C18-2843-9349-B654E56D49E7}" type="slidenum">
              <a:rPr lang="en-US" sz="1300" b="0"/>
              <a:pPr/>
              <a:t>61</a:t>
            </a:fld>
            <a:endParaRPr lang="en-US" sz="1300" b="0"/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5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02E957B-2027-5748-BFFC-D3A843D480DB}" type="slidenum">
              <a:rPr lang="en-US" sz="1300" b="0"/>
              <a:pPr/>
              <a:t>62</a:t>
            </a:fld>
            <a:endParaRPr lang="en-US" sz="1300" b="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52DF8F3-8504-C145-9F96-B2B08B02F348}" type="slidenum">
              <a:rPr lang="en-US" sz="1300" b="0"/>
              <a:pPr/>
              <a:t>63</a:t>
            </a:fld>
            <a:endParaRPr lang="en-US" sz="1300" b="0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33E6028-0F34-7B43-83AD-CCD1F1A3D965}" type="slidenum">
              <a:rPr lang="en-US" sz="1300" b="0"/>
              <a:pPr/>
              <a:t>64</a:t>
            </a:fld>
            <a:endParaRPr lang="en-US" sz="1300" b="0"/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BAF5340-15C0-E847-B81B-1062C9EDF25D}" type="slidenum">
              <a:rPr lang="en-US" sz="1300" b="0"/>
              <a:pPr/>
              <a:t>65</a:t>
            </a:fld>
            <a:endParaRPr lang="en-US" sz="1300" b="0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4C0ECCD-7CB9-4E4E-8757-4AB3B36EE79E}" type="slidenum">
              <a:rPr lang="en-US" sz="1300" b="0"/>
              <a:pPr/>
              <a:t>66</a:t>
            </a:fld>
            <a:endParaRPr lang="en-US" sz="1300" b="0"/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E393B0-9DC5-AB4D-B7C4-53A7A7ACF7BE}" type="slidenum">
              <a:rPr lang="en-US" sz="1300" b="0"/>
              <a:pPr/>
              <a:t>67</a:t>
            </a:fld>
            <a:endParaRPr lang="en-US" sz="1300" b="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61E65C3-3337-1D4F-A6BE-270076657BC8}" type="slidenum">
              <a:rPr lang="en-US" sz="1300" b="0"/>
              <a:pPr/>
              <a:t>68</a:t>
            </a:fld>
            <a:endParaRPr lang="en-US" sz="1300" b="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290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BC48327-F18B-6C4C-8FCD-EEE0BC12748C}" type="slidenum">
              <a:rPr lang="en-US" sz="1300" b="0"/>
              <a:pPr/>
              <a:t>69</a:t>
            </a:fld>
            <a:endParaRPr lang="en-US" sz="1300" b="0"/>
          </a:p>
        </p:txBody>
      </p:sp>
      <p:sp>
        <p:nvSpPr>
          <p:cNvPr id="1290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310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9040365-D2F9-1345-BC03-0E860373B194}" type="slidenum">
              <a:rPr lang="en-US" sz="1300" b="0"/>
              <a:pPr/>
              <a:t>70</a:t>
            </a:fld>
            <a:endParaRPr lang="en-US" sz="1300" b="0"/>
          </a:p>
        </p:txBody>
      </p:sp>
      <p:sp>
        <p:nvSpPr>
          <p:cNvPr id="1310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33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A250AFA-C974-BD4C-988A-207E60CC5FC6}" type="slidenum">
              <a:rPr lang="en-US" sz="1300" b="0"/>
              <a:pPr/>
              <a:t>71</a:t>
            </a:fld>
            <a:endParaRPr lang="en-US" sz="1300" b="0"/>
          </a:p>
        </p:txBody>
      </p:sp>
      <p:sp>
        <p:nvSpPr>
          <p:cNvPr id="133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35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C0BB905-C45B-9345-8672-DF5C1C677B7B}" type="slidenum">
              <a:rPr lang="en-US" sz="1300" b="0"/>
              <a:pPr/>
              <a:t>72</a:t>
            </a:fld>
            <a:endParaRPr lang="en-US" sz="1300" b="0"/>
          </a:p>
        </p:txBody>
      </p:sp>
      <p:sp>
        <p:nvSpPr>
          <p:cNvPr id="135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37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95AA38A-A83A-8640-871B-7EA2B18A1F82}" type="slidenum">
              <a:rPr lang="en-US" sz="1300" b="0"/>
              <a:pPr/>
              <a:t>73</a:t>
            </a:fld>
            <a:endParaRPr lang="en-US" sz="1300" b="0"/>
          </a:p>
        </p:txBody>
      </p:sp>
      <p:sp>
        <p:nvSpPr>
          <p:cNvPr id="137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39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1EC1476-F4D7-E447-B52A-C3450EEC9D7F}" type="slidenum">
              <a:rPr lang="en-US" sz="1300" b="0"/>
              <a:pPr/>
              <a:t>74</a:t>
            </a:fld>
            <a:endParaRPr lang="en-US" sz="1300" b="0"/>
          </a:p>
        </p:txBody>
      </p:sp>
      <p:sp>
        <p:nvSpPr>
          <p:cNvPr id="139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41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D0D226-85EF-9C4E-AB78-20A956421488}" type="slidenum">
              <a:rPr lang="en-US" sz="1300" b="0"/>
              <a:pPr/>
              <a:t>75</a:t>
            </a:fld>
            <a:endParaRPr lang="en-US" sz="1300" b="0"/>
          </a:p>
        </p:txBody>
      </p:sp>
      <p:sp>
        <p:nvSpPr>
          <p:cNvPr id="141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43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DB90507-CC10-EE4D-B6AC-8207A4A9AD8C}" type="slidenum">
              <a:rPr lang="en-US" sz="1300" b="0"/>
              <a:pPr/>
              <a:t>76</a:t>
            </a:fld>
            <a:endParaRPr lang="en-US" sz="1300" b="0"/>
          </a:p>
        </p:txBody>
      </p:sp>
      <p:sp>
        <p:nvSpPr>
          <p:cNvPr id="143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45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2F639E9-9A3B-5C47-A503-B86D58BA63A9}" type="slidenum">
              <a:rPr lang="en-US" sz="1300" b="0"/>
              <a:pPr/>
              <a:t>77</a:t>
            </a:fld>
            <a:endParaRPr lang="en-US" sz="1300" b="0"/>
          </a:p>
        </p:txBody>
      </p:sp>
      <p:sp>
        <p:nvSpPr>
          <p:cNvPr id="145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47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9602DD-8E4F-5E47-B30B-9F05C1D524B2}" type="slidenum">
              <a:rPr lang="en-US" sz="1300" b="0"/>
              <a:pPr/>
              <a:t>78</a:t>
            </a:fld>
            <a:endParaRPr lang="en-US" sz="1300" b="0"/>
          </a:p>
        </p:txBody>
      </p:sp>
      <p:sp>
        <p:nvSpPr>
          <p:cNvPr id="147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F724F1-DE7E-D942-9D82-F7D7FBACE8E4}" type="slidenum">
              <a:rPr lang="en-US" sz="1300" b="0"/>
              <a:pPr/>
              <a:t>79</a:t>
            </a:fld>
            <a:endParaRPr lang="en-US" sz="1300" b="0"/>
          </a:p>
        </p:txBody>
      </p:sp>
      <p:sp>
        <p:nvSpPr>
          <p:cNvPr id="149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51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C224282-2884-5241-A5CF-9DC339E3E576}" type="slidenum">
              <a:rPr lang="en-US" sz="1300" b="0"/>
              <a:pPr/>
              <a:t>80</a:t>
            </a:fld>
            <a:endParaRPr lang="en-US" sz="1300" b="0"/>
          </a:p>
        </p:txBody>
      </p:sp>
      <p:sp>
        <p:nvSpPr>
          <p:cNvPr id="151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53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15B2DD2-92D0-7547-B294-16182559E9EA}" type="slidenum">
              <a:rPr lang="en-US" sz="1300" b="0"/>
              <a:pPr/>
              <a:t>81</a:t>
            </a:fld>
            <a:endParaRPr lang="en-US" sz="1300" b="0"/>
          </a:p>
        </p:txBody>
      </p:sp>
      <p:sp>
        <p:nvSpPr>
          <p:cNvPr id="153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155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C00D4C8-AF2E-4E44-9DF1-2D114E751C6C}" type="slidenum">
              <a:rPr lang="en-US" sz="1300" b="0"/>
              <a:pPr/>
              <a:t>82</a:t>
            </a:fld>
            <a:endParaRPr lang="en-US" sz="1300" b="0"/>
          </a:p>
        </p:txBody>
      </p:sp>
      <p:sp>
        <p:nvSpPr>
          <p:cNvPr id="155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4202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27DA-F1D9-41A1-A47C-7734D4A6EAAB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F8E8A-DEAF-4BD3-AF51-561204AE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lankTopTitle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2">
    <p:bg>
      <p:bgPr>
        <a:gradFill rotWithShape="0">
          <a:gsLst>
            <a:gs pos="0">
              <a:srgbClr val="011629"/>
            </a:gs>
            <a:gs pos="3999">
              <a:srgbClr val="054470"/>
            </a:gs>
            <a:gs pos="14000">
              <a:srgbClr val="FCFCFC"/>
            </a:gs>
            <a:gs pos="82001">
              <a:srgbClr val="FFFFFF"/>
            </a:gs>
            <a:gs pos="91000">
              <a:srgbClr val="82A2B8"/>
            </a:gs>
            <a:gs pos="97000">
              <a:srgbClr val="054470"/>
            </a:gs>
            <a:gs pos="100000">
              <a:srgbClr val="05447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9623-58F0-471F-BA6E-62AF793B29D6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5D370-2D27-4EBA-974F-DE35D788B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A6895-E34D-41D6-A9A4-11E1DF3061D8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F123-1F5F-43AC-92E8-D974D5B84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9B674-F5EE-4A16-AABE-7BD61481E946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A54F-038E-41EB-B285-5F85F027C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EE8A-024B-4CCF-B913-394714E1EF04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FA25-E84D-4C3B-82BC-C844EB4CA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76D07-271D-4604-B565-E7287C5F8CCE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5F3B-8B96-4153-B9F0-B1A53FA3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3000">
              <a:srgbClr val="054470"/>
            </a:gs>
            <a:gs pos="0">
              <a:srgbClr val="011629"/>
            </a:gs>
            <a:gs pos="8000">
              <a:srgbClr val="ECF7FE"/>
            </a:gs>
            <a:gs pos="21000">
              <a:srgbClr val="FFFFFF"/>
            </a:gs>
            <a:gs pos="13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p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EE6-FB72-435B-A9C1-B26A4F1A2415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25A8-693A-48A9-92A6-D503EB571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92868-F956-47C0-8BE4-84C1E1ADFDD1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B704A-6CCB-4845-9723-06386555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D7167-19BB-4E1C-AF34-3F348BE97A99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D412-06E1-40F0-BA1B-B0F68E66D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11629"/>
            </a:gs>
            <a:gs pos="4000">
              <a:srgbClr val="054470"/>
            </a:gs>
            <a:gs pos="21000">
              <a:srgbClr val="FFFFFF"/>
            </a:gs>
            <a:gs pos="14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72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274638"/>
            <a:ext cx="7848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848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9C8AF8-6194-4486-BE70-7EBBC651F622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5A4E2B-E82A-4042-B512-750504C4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788" r:id="rId4"/>
    <p:sldLayoutId id="2147483790" r:id="rId5"/>
    <p:sldLayoutId id="2147483774" r:id="rId6"/>
    <p:sldLayoutId id="2147483775" r:id="rId7"/>
    <p:sldLayoutId id="2147483776" r:id="rId8"/>
    <p:sldLayoutId id="2147483777" r:id="rId9"/>
    <p:sldLayoutId id="2147483791" r:id="rId10"/>
    <p:sldLayoutId id="2147483778" r:id="rId11"/>
    <p:sldLayoutId id="2147483786" r:id="rId12"/>
    <p:sldLayoutId id="2147483779" r:id="rId13"/>
    <p:sldLayoutId id="2147483780" r:id="rId14"/>
    <p:sldLayoutId id="2147483781" r:id="rId15"/>
    <p:sldLayoutId id="2147483782" r:id="rId16"/>
    <p:sldLayoutId id="2147483789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24.w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25.w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w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31.w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8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9.wmf"/><Relationship Id="rId10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36.w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8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w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46.wmf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47.wmf"/><Relationship Id="rId16" Type="http://schemas.openxmlformats.org/officeDocument/2006/relationships/oleObject" Target="../embeddings/oleObject39.bin"/><Relationship Id="rId17" Type="http://schemas.openxmlformats.org/officeDocument/2006/relationships/image" Target="../media/image4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43.w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44.wmf"/><Relationship Id="rId10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9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5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wmf"/><Relationship Id="rId12" Type="http://schemas.openxmlformats.org/officeDocument/2006/relationships/oleObject" Target="../embeddings/oleObject46.bin"/><Relationship Id="rId13" Type="http://schemas.openxmlformats.org/officeDocument/2006/relationships/image" Target="../media/image5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51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53.wmf"/><Relationship Id="rId10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56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5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58.w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59.wmf"/><Relationship Id="rId8" Type="http://schemas.openxmlformats.org/officeDocument/2006/relationships/oleObject" Target="../embeddings/oleObject51.bin"/><Relationship Id="rId9" Type="http://schemas.openxmlformats.org/officeDocument/2006/relationships/image" Target="../media/image60.wmf"/><Relationship Id="rId10" Type="http://schemas.openxmlformats.org/officeDocument/2006/relationships/oleObject" Target="../embeddings/oleObject52.bin"/><Relationship Id="rId11" Type="http://schemas.openxmlformats.org/officeDocument/2006/relationships/image" Target="../media/image6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62.w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63.w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64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65.w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66.w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67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68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6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68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70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71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72.w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7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74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75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76.wmf"/><Relationship Id="rId6" Type="http://schemas.openxmlformats.org/officeDocument/2006/relationships/oleObject" Target="../embeddings/oleObject71.bin"/><Relationship Id="rId7" Type="http://schemas.openxmlformats.org/officeDocument/2006/relationships/image" Target="../media/image77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78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77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3.e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79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73.emf"/><Relationship Id="rId6" Type="http://schemas.openxmlformats.org/officeDocument/2006/relationships/oleObject" Target="../embeddings/oleObject77.bin"/><Relationship Id="rId7" Type="http://schemas.openxmlformats.org/officeDocument/2006/relationships/image" Target="../media/image79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80.emf"/><Relationship Id="rId6" Type="http://schemas.openxmlformats.org/officeDocument/2006/relationships/oleObject" Target="../embeddings/oleObject79.bin"/><Relationship Id="rId7" Type="http://schemas.openxmlformats.org/officeDocument/2006/relationships/image" Target="../media/image81.emf"/><Relationship Id="rId8" Type="http://schemas.openxmlformats.org/officeDocument/2006/relationships/oleObject" Target="../embeddings/oleObject80.bin"/><Relationship Id="rId9" Type="http://schemas.openxmlformats.org/officeDocument/2006/relationships/image" Target="../media/image8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73.e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83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84.emf"/><Relationship Id="rId6" Type="http://schemas.openxmlformats.org/officeDocument/2006/relationships/oleObject" Target="../embeddings/oleObject84.bin"/><Relationship Id="rId7" Type="http://schemas.openxmlformats.org/officeDocument/2006/relationships/image" Target="../media/image85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86.wmf"/><Relationship Id="rId6" Type="http://schemas.openxmlformats.org/officeDocument/2006/relationships/oleObject" Target="../embeddings/oleObject86.bin"/><Relationship Id="rId7" Type="http://schemas.openxmlformats.org/officeDocument/2006/relationships/image" Target="../media/image84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87.bin"/><Relationship Id="rId5" Type="http://schemas.openxmlformats.org/officeDocument/2006/relationships/image" Target="../media/image87.wmf"/><Relationship Id="rId6" Type="http://schemas.openxmlformats.org/officeDocument/2006/relationships/oleObject" Target="../embeddings/oleObject88.bin"/><Relationship Id="rId7" Type="http://schemas.openxmlformats.org/officeDocument/2006/relationships/image" Target="../media/image84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88.wmf"/><Relationship Id="rId6" Type="http://schemas.openxmlformats.org/officeDocument/2006/relationships/oleObject" Target="../embeddings/oleObject90.bin"/><Relationship Id="rId7" Type="http://schemas.openxmlformats.org/officeDocument/2006/relationships/image" Target="../media/image89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90.wmf"/><Relationship Id="rId6" Type="http://schemas.openxmlformats.org/officeDocument/2006/relationships/oleObject" Target="../embeddings/oleObject92.bin"/><Relationship Id="rId7" Type="http://schemas.openxmlformats.org/officeDocument/2006/relationships/image" Target="../media/image91.w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93.bin"/><Relationship Id="rId5" Type="http://schemas.openxmlformats.org/officeDocument/2006/relationships/image" Target="../media/image92.wmf"/><Relationship Id="rId6" Type="http://schemas.openxmlformats.org/officeDocument/2006/relationships/oleObject" Target="../embeddings/oleObject94.bin"/><Relationship Id="rId7" Type="http://schemas.openxmlformats.org/officeDocument/2006/relationships/image" Target="../media/image93.w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oleObject" Target="../embeddings/oleObject95.bin"/><Relationship Id="rId5" Type="http://schemas.openxmlformats.org/officeDocument/2006/relationships/image" Target="../media/image85.wmf"/><Relationship Id="rId6" Type="http://schemas.openxmlformats.org/officeDocument/2006/relationships/oleObject" Target="../embeddings/oleObject96.bin"/><Relationship Id="rId7" Type="http://schemas.openxmlformats.org/officeDocument/2006/relationships/image" Target="../media/image84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97.bin"/><Relationship Id="rId5" Type="http://schemas.openxmlformats.org/officeDocument/2006/relationships/image" Target="../media/image94.wmf"/><Relationship Id="rId6" Type="http://schemas.openxmlformats.org/officeDocument/2006/relationships/oleObject" Target="../embeddings/oleObject98.bin"/><Relationship Id="rId7" Type="http://schemas.openxmlformats.org/officeDocument/2006/relationships/image" Target="../media/image92.wmf"/><Relationship Id="rId8" Type="http://schemas.openxmlformats.org/officeDocument/2006/relationships/oleObject" Target="../embeddings/oleObject99.bin"/><Relationship Id="rId9" Type="http://schemas.openxmlformats.org/officeDocument/2006/relationships/image" Target="../media/image93.wmf"/><Relationship Id="rId10" Type="http://schemas.openxmlformats.org/officeDocument/2006/relationships/oleObject" Target="../embeddings/oleObject100.bin"/><Relationship Id="rId11" Type="http://schemas.openxmlformats.org/officeDocument/2006/relationships/image" Target="../media/image95.w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101.bin"/><Relationship Id="rId5" Type="http://schemas.openxmlformats.org/officeDocument/2006/relationships/image" Target="../media/image96.wmf"/><Relationship Id="rId6" Type="http://schemas.openxmlformats.org/officeDocument/2006/relationships/oleObject" Target="../embeddings/oleObject102.bin"/><Relationship Id="rId7" Type="http://schemas.openxmlformats.org/officeDocument/2006/relationships/image" Target="../media/image97.wmf"/><Relationship Id="rId8" Type="http://schemas.openxmlformats.org/officeDocument/2006/relationships/oleObject" Target="../embeddings/oleObject103.bin"/><Relationship Id="rId9" Type="http://schemas.openxmlformats.org/officeDocument/2006/relationships/image" Target="../media/image84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104.bin"/><Relationship Id="rId5" Type="http://schemas.openxmlformats.org/officeDocument/2006/relationships/image" Target="../media/image98.w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105.bin"/><Relationship Id="rId5" Type="http://schemas.openxmlformats.org/officeDocument/2006/relationships/image" Target="../media/image99.wmf"/><Relationship Id="rId6" Type="http://schemas.openxmlformats.org/officeDocument/2006/relationships/oleObject" Target="../embeddings/oleObject106.bin"/><Relationship Id="rId7" Type="http://schemas.openxmlformats.org/officeDocument/2006/relationships/image" Target="../media/image100.emf"/><Relationship Id="rId8" Type="http://schemas.openxmlformats.org/officeDocument/2006/relationships/oleObject" Target="../embeddings/oleObject107.bin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108.bin"/><Relationship Id="rId5" Type="http://schemas.openxmlformats.org/officeDocument/2006/relationships/image" Target="../media/image99.wmf"/><Relationship Id="rId6" Type="http://schemas.openxmlformats.org/officeDocument/2006/relationships/oleObject" Target="../embeddings/oleObject109.bin"/><Relationship Id="rId7" Type="http://schemas.openxmlformats.org/officeDocument/2006/relationships/image" Target="../media/image101.wmf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110.bin"/><Relationship Id="rId5" Type="http://schemas.openxmlformats.org/officeDocument/2006/relationships/image" Target="../media/image102.wmf"/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6.wmf"/><Relationship Id="rId12" Type="http://schemas.openxmlformats.org/officeDocument/2006/relationships/oleObject" Target="../embeddings/oleObject115.bin"/><Relationship Id="rId13" Type="http://schemas.openxmlformats.org/officeDocument/2006/relationships/image" Target="../media/image107.wmf"/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111.bin"/><Relationship Id="rId5" Type="http://schemas.openxmlformats.org/officeDocument/2006/relationships/image" Target="../media/image103.emf"/><Relationship Id="rId6" Type="http://schemas.openxmlformats.org/officeDocument/2006/relationships/oleObject" Target="../embeddings/oleObject112.bin"/><Relationship Id="rId7" Type="http://schemas.openxmlformats.org/officeDocument/2006/relationships/image" Target="../media/image104.emf"/><Relationship Id="rId8" Type="http://schemas.openxmlformats.org/officeDocument/2006/relationships/oleObject" Target="../embeddings/oleObject113.bin"/><Relationship Id="rId9" Type="http://schemas.openxmlformats.org/officeDocument/2006/relationships/image" Target="../media/image105.emf"/><Relationship Id="rId10" Type="http://schemas.openxmlformats.org/officeDocument/2006/relationships/oleObject" Target="../embeddings/oleObject114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4" Type="http://schemas.openxmlformats.org/officeDocument/2006/relationships/oleObject" Target="../embeddings/oleObject116.bin"/><Relationship Id="rId5" Type="http://schemas.openxmlformats.org/officeDocument/2006/relationships/image" Target="../media/image108.wmf"/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emf"/><Relationship Id="rId12" Type="http://schemas.openxmlformats.org/officeDocument/2006/relationships/oleObject" Target="../embeddings/oleObject121.bin"/><Relationship Id="rId13" Type="http://schemas.openxmlformats.org/officeDocument/2006/relationships/image" Target="../media/image106.wmf"/><Relationship Id="rId14" Type="http://schemas.openxmlformats.org/officeDocument/2006/relationships/oleObject" Target="../embeddings/oleObject122.bin"/><Relationship Id="rId15" Type="http://schemas.openxmlformats.org/officeDocument/2006/relationships/image" Target="../media/image107.wmf"/><Relationship Id="rId1" Type="http://schemas.openxmlformats.org/officeDocument/2006/relationships/vmlDrawing" Target="../drawings/vmlDrawing4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oleObject117.bin"/><Relationship Id="rId5" Type="http://schemas.openxmlformats.org/officeDocument/2006/relationships/image" Target="../media/image108.wmf"/><Relationship Id="rId6" Type="http://schemas.openxmlformats.org/officeDocument/2006/relationships/oleObject" Target="../embeddings/oleObject118.bin"/><Relationship Id="rId7" Type="http://schemas.openxmlformats.org/officeDocument/2006/relationships/image" Target="../media/image103.emf"/><Relationship Id="rId8" Type="http://schemas.openxmlformats.org/officeDocument/2006/relationships/oleObject" Target="../embeddings/oleObject119.bin"/><Relationship Id="rId9" Type="http://schemas.openxmlformats.org/officeDocument/2006/relationships/image" Target="../media/image104.emf"/><Relationship Id="rId10" Type="http://schemas.openxmlformats.org/officeDocument/2006/relationships/oleObject" Target="../embeddings/oleObject120.bin"/></Relationships>
</file>

<file path=ppt/slides/_rels/slide6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emf"/><Relationship Id="rId12" Type="http://schemas.openxmlformats.org/officeDocument/2006/relationships/oleObject" Target="../embeddings/oleObject127.bin"/><Relationship Id="rId13" Type="http://schemas.openxmlformats.org/officeDocument/2006/relationships/image" Target="../media/image106.wmf"/><Relationship Id="rId14" Type="http://schemas.openxmlformats.org/officeDocument/2006/relationships/oleObject" Target="../embeddings/oleObject128.bin"/><Relationship Id="rId15" Type="http://schemas.openxmlformats.org/officeDocument/2006/relationships/image" Target="../media/image107.wmf"/><Relationship Id="rId1" Type="http://schemas.openxmlformats.org/officeDocument/2006/relationships/vmlDrawing" Target="../drawings/vmlDrawing4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4.xml"/><Relationship Id="rId4" Type="http://schemas.openxmlformats.org/officeDocument/2006/relationships/oleObject" Target="../embeddings/oleObject123.bin"/><Relationship Id="rId5" Type="http://schemas.openxmlformats.org/officeDocument/2006/relationships/image" Target="../media/image108.wmf"/><Relationship Id="rId6" Type="http://schemas.openxmlformats.org/officeDocument/2006/relationships/oleObject" Target="../embeddings/oleObject124.bin"/><Relationship Id="rId7" Type="http://schemas.openxmlformats.org/officeDocument/2006/relationships/image" Target="../media/image103.emf"/><Relationship Id="rId8" Type="http://schemas.openxmlformats.org/officeDocument/2006/relationships/oleObject" Target="../embeddings/oleObject125.bin"/><Relationship Id="rId9" Type="http://schemas.openxmlformats.org/officeDocument/2006/relationships/image" Target="../media/image104.emf"/><Relationship Id="rId10" Type="http://schemas.openxmlformats.org/officeDocument/2006/relationships/oleObject" Target="../embeddings/oleObject126.bin"/></Relationships>
</file>

<file path=ppt/slides/_rels/slide6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emf"/><Relationship Id="rId12" Type="http://schemas.openxmlformats.org/officeDocument/2006/relationships/oleObject" Target="../embeddings/oleObject133.bin"/><Relationship Id="rId13" Type="http://schemas.openxmlformats.org/officeDocument/2006/relationships/image" Target="../media/image106.wmf"/><Relationship Id="rId14" Type="http://schemas.openxmlformats.org/officeDocument/2006/relationships/oleObject" Target="../embeddings/oleObject134.bin"/><Relationship Id="rId15" Type="http://schemas.openxmlformats.org/officeDocument/2006/relationships/image" Target="../media/image107.wmf"/><Relationship Id="rId1" Type="http://schemas.openxmlformats.org/officeDocument/2006/relationships/vmlDrawing" Target="../drawings/vmlDrawing4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5.xml"/><Relationship Id="rId4" Type="http://schemas.openxmlformats.org/officeDocument/2006/relationships/oleObject" Target="../embeddings/oleObject129.bin"/><Relationship Id="rId5" Type="http://schemas.openxmlformats.org/officeDocument/2006/relationships/image" Target="../media/image108.wmf"/><Relationship Id="rId6" Type="http://schemas.openxmlformats.org/officeDocument/2006/relationships/oleObject" Target="../embeddings/oleObject130.bin"/><Relationship Id="rId7" Type="http://schemas.openxmlformats.org/officeDocument/2006/relationships/image" Target="../media/image103.emf"/><Relationship Id="rId8" Type="http://schemas.openxmlformats.org/officeDocument/2006/relationships/oleObject" Target="../embeddings/oleObject131.bin"/><Relationship Id="rId9" Type="http://schemas.openxmlformats.org/officeDocument/2006/relationships/image" Target="../media/image104.emf"/><Relationship Id="rId10" Type="http://schemas.openxmlformats.org/officeDocument/2006/relationships/oleObject" Target="../embeddings/oleObject132.bin"/></Relationships>
</file>

<file path=ppt/slides/_rels/slide6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emf"/><Relationship Id="rId12" Type="http://schemas.openxmlformats.org/officeDocument/2006/relationships/oleObject" Target="../embeddings/oleObject139.bin"/><Relationship Id="rId13" Type="http://schemas.openxmlformats.org/officeDocument/2006/relationships/image" Target="../media/image106.wmf"/><Relationship Id="rId14" Type="http://schemas.openxmlformats.org/officeDocument/2006/relationships/oleObject" Target="../embeddings/oleObject140.bin"/><Relationship Id="rId15" Type="http://schemas.openxmlformats.org/officeDocument/2006/relationships/image" Target="../media/image107.wmf"/><Relationship Id="rId1" Type="http://schemas.openxmlformats.org/officeDocument/2006/relationships/vmlDrawing" Target="../drawings/vmlDrawing5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6.xml"/><Relationship Id="rId4" Type="http://schemas.openxmlformats.org/officeDocument/2006/relationships/oleObject" Target="../embeddings/oleObject135.bin"/><Relationship Id="rId5" Type="http://schemas.openxmlformats.org/officeDocument/2006/relationships/image" Target="../media/image108.wmf"/><Relationship Id="rId6" Type="http://schemas.openxmlformats.org/officeDocument/2006/relationships/oleObject" Target="../embeddings/oleObject136.bin"/><Relationship Id="rId7" Type="http://schemas.openxmlformats.org/officeDocument/2006/relationships/image" Target="../media/image103.emf"/><Relationship Id="rId8" Type="http://schemas.openxmlformats.org/officeDocument/2006/relationships/oleObject" Target="../embeddings/oleObject137.bin"/><Relationship Id="rId9" Type="http://schemas.openxmlformats.org/officeDocument/2006/relationships/image" Target="../media/image104.emf"/><Relationship Id="rId10" Type="http://schemas.openxmlformats.org/officeDocument/2006/relationships/oleObject" Target="../embeddings/oleObject138.bin"/></Relationships>
</file>

<file path=ppt/slides/_rels/slide6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emf"/><Relationship Id="rId12" Type="http://schemas.openxmlformats.org/officeDocument/2006/relationships/oleObject" Target="../embeddings/oleObject145.bin"/><Relationship Id="rId13" Type="http://schemas.openxmlformats.org/officeDocument/2006/relationships/image" Target="../media/image106.wmf"/><Relationship Id="rId14" Type="http://schemas.openxmlformats.org/officeDocument/2006/relationships/oleObject" Target="../embeddings/oleObject146.bin"/><Relationship Id="rId15" Type="http://schemas.openxmlformats.org/officeDocument/2006/relationships/image" Target="../media/image107.wmf"/><Relationship Id="rId1" Type="http://schemas.openxmlformats.org/officeDocument/2006/relationships/vmlDrawing" Target="../drawings/vmlDrawing5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7.xml"/><Relationship Id="rId4" Type="http://schemas.openxmlformats.org/officeDocument/2006/relationships/oleObject" Target="../embeddings/oleObject141.bin"/><Relationship Id="rId5" Type="http://schemas.openxmlformats.org/officeDocument/2006/relationships/image" Target="../media/image108.wmf"/><Relationship Id="rId6" Type="http://schemas.openxmlformats.org/officeDocument/2006/relationships/oleObject" Target="../embeddings/oleObject142.bin"/><Relationship Id="rId7" Type="http://schemas.openxmlformats.org/officeDocument/2006/relationships/image" Target="../media/image103.emf"/><Relationship Id="rId8" Type="http://schemas.openxmlformats.org/officeDocument/2006/relationships/oleObject" Target="../embeddings/oleObject143.bin"/><Relationship Id="rId9" Type="http://schemas.openxmlformats.org/officeDocument/2006/relationships/image" Target="../media/image104.emf"/><Relationship Id="rId10" Type="http://schemas.openxmlformats.org/officeDocument/2006/relationships/oleObject" Target="../embeddings/oleObject14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4" Type="http://schemas.openxmlformats.org/officeDocument/2006/relationships/oleObject" Target="../embeddings/oleObject147.bin"/><Relationship Id="rId5" Type="http://schemas.openxmlformats.org/officeDocument/2006/relationships/image" Target="../media/image73.emf"/><Relationship Id="rId6" Type="http://schemas.openxmlformats.org/officeDocument/2006/relationships/oleObject" Target="../embeddings/oleObject148.bin"/><Relationship Id="rId7" Type="http://schemas.openxmlformats.org/officeDocument/2006/relationships/image" Target="../media/image109.emf"/><Relationship Id="rId8" Type="http://schemas.openxmlformats.org/officeDocument/2006/relationships/oleObject" Target="../embeddings/oleObject149.bin"/><Relationship Id="rId9" Type="http://schemas.openxmlformats.org/officeDocument/2006/relationships/image" Target="../media/image79.emf"/><Relationship Id="rId1" Type="http://schemas.openxmlformats.org/officeDocument/2006/relationships/vmlDrawing" Target="../drawings/vmlDrawing52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4" Type="http://schemas.openxmlformats.org/officeDocument/2006/relationships/oleObject" Target="../embeddings/oleObject150.bin"/><Relationship Id="rId5" Type="http://schemas.openxmlformats.org/officeDocument/2006/relationships/image" Target="../media/image110.wmf"/><Relationship Id="rId1" Type="http://schemas.openxmlformats.org/officeDocument/2006/relationships/vmlDrawing" Target="../drawings/vmlDrawing53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4" Type="http://schemas.openxmlformats.org/officeDocument/2006/relationships/oleObject" Target="../embeddings/oleObject151.bin"/><Relationship Id="rId5" Type="http://schemas.openxmlformats.org/officeDocument/2006/relationships/image" Target="../media/image73.emf"/><Relationship Id="rId6" Type="http://schemas.openxmlformats.org/officeDocument/2006/relationships/oleObject" Target="../embeddings/oleObject152.bin"/><Relationship Id="rId7" Type="http://schemas.openxmlformats.org/officeDocument/2006/relationships/image" Target="../media/image109.emf"/><Relationship Id="rId8" Type="http://schemas.openxmlformats.org/officeDocument/2006/relationships/oleObject" Target="../embeddings/oleObject153.bin"/><Relationship Id="rId9" Type="http://schemas.openxmlformats.org/officeDocument/2006/relationships/image" Target="../media/image79.emf"/><Relationship Id="rId1" Type="http://schemas.openxmlformats.org/officeDocument/2006/relationships/vmlDrawing" Target="../drawings/vmlDrawing54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4" Type="http://schemas.openxmlformats.org/officeDocument/2006/relationships/oleObject" Target="../embeddings/oleObject154.bin"/><Relationship Id="rId5" Type="http://schemas.openxmlformats.org/officeDocument/2006/relationships/image" Target="../media/image111.wmf"/><Relationship Id="rId1" Type="http://schemas.openxmlformats.org/officeDocument/2006/relationships/vmlDrawing" Target="../drawings/vmlDrawing55.vml"/><Relationship Id="rId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4" Type="http://schemas.openxmlformats.org/officeDocument/2006/relationships/oleObject" Target="../embeddings/oleObject155.bin"/><Relationship Id="rId5" Type="http://schemas.openxmlformats.org/officeDocument/2006/relationships/image" Target="../media/image112.wmf"/><Relationship Id="rId1" Type="http://schemas.openxmlformats.org/officeDocument/2006/relationships/vmlDrawing" Target="../drawings/vmlDrawing56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4" Type="http://schemas.openxmlformats.org/officeDocument/2006/relationships/oleObject" Target="../embeddings/oleObject156.bin"/><Relationship Id="rId5" Type="http://schemas.openxmlformats.org/officeDocument/2006/relationships/image" Target="../media/image113.wmf"/><Relationship Id="rId1" Type="http://schemas.openxmlformats.org/officeDocument/2006/relationships/vmlDrawing" Target="../drawings/vmlDrawing57.vml"/><Relationship Id="rId2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w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5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6.wmf"/><Relationship Id="rId10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4" Type="http://schemas.openxmlformats.org/officeDocument/2006/relationships/oleObject" Target="../embeddings/oleObject157.bin"/><Relationship Id="rId5" Type="http://schemas.openxmlformats.org/officeDocument/2006/relationships/image" Target="../media/image73.emf"/><Relationship Id="rId6" Type="http://schemas.openxmlformats.org/officeDocument/2006/relationships/oleObject" Target="../embeddings/oleObject158.bin"/><Relationship Id="rId7" Type="http://schemas.openxmlformats.org/officeDocument/2006/relationships/image" Target="../media/image109.emf"/><Relationship Id="rId8" Type="http://schemas.openxmlformats.org/officeDocument/2006/relationships/oleObject" Target="../embeddings/oleObject159.bin"/><Relationship Id="rId9" Type="http://schemas.openxmlformats.org/officeDocument/2006/relationships/image" Target="../media/image79.emf"/><Relationship Id="rId1" Type="http://schemas.openxmlformats.org/officeDocument/2006/relationships/vmlDrawing" Target="../drawings/vmlDrawing58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4" Type="http://schemas.openxmlformats.org/officeDocument/2006/relationships/oleObject" Target="../embeddings/oleObject160.bin"/><Relationship Id="rId5" Type="http://schemas.openxmlformats.org/officeDocument/2006/relationships/image" Target="../media/image114.wmf"/><Relationship Id="rId1" Type="http://schemas.openxmlformats.org/officeDocument/2006/relationships/vmlDrawing" Target="../drawings/vmlDrawing59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1"/>
            <a:ext cx="8534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COP 5725</a:t>
            </a:r>
            <a:endParaRPr lang="en-US" b="1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467600" cy="1981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School of Computer and Information Sciences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Francisco R. Ortega, Ph.D.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Lecture #1 – R &amp; G Ch. 4 Part 1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Relational Algebra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95400"/>
            <a:ext cx="19812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524000"/>
            <a:ext cx="1600200" cy="12001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066800" y="6400800"/>
            <a:ext cx="746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 descr="NSF-C-AKE_1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53284"/>
            <a:ext cx="9144000" cy="1088571"/>
          </a:xfrm>
          <a:prstGeom prst="rect">
            <a:avLst/>
          </a:prstGeom>
        </p:spPr>
      </p:pic>
      <p:pic>
        <p:nvPicPr>
          <p:cNvPr id="9" name="Picture 8" descr="tfly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76800"/>
            <a:ext cx="1426464" cy="765048"/>
          </a:xfrm>
          <a:prstGeom prst="rect">
            <a:avLst/>
          </a:prstGeom>
        </p:spPr>
      </p:pic>
      <p:pic>
        <p:nvPicPr>
          <p:cNvPr id="10" name="Picture 9" descr="Alta_logo_color_transparent_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800600"/>
            <a:ext cx="812616" cy="864211"/>
          </a:xfrm>
          <a:prstGeom prst="rect">
            <a:avLst/>
          </a:prstGeom>
        </p:spPr>
      </p:pic>
      <p:pic>
        <p:nvPicPr>
          <p:cNvPr id="11" name="Picture 10" descr="DSP_Logo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876800"/>
            <a:ext cx="1531658" cy="91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59"/>
    </mc:Choice>
    <mc:Fallback xmlns="">
      <p:transition xmlns:p14="http://schemas.microsoft.com/office/powerpoint/2010/main" spd="slow" advTm="303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04900"/>
          </a:xfrm>
          <a:noFill/>
          <a:ln/>
        </p:spPr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19200"/>
            <a:ext cx="5105400" cy="4876800"/>
          </a:xfrm>
          <a:noFill/>
          <a:ln/>
        </p:spPr>
        <p:txBody>
          <a:bodyPr/>
          <a:lstStyle/>
          <a:p>
            <a:r>
              <a:rPr lang="en-US" sz="2400" dirty="0"/>
              <a:t>Deletes attributes that are not in </a:t>
            </a:r>
            <a:r>
              <a:rPr lang="en-US" sz="2400" i="1" dirty="0"/>
              <a:t>projection list</a:t>
            </a:r>
            <a:r>
              <a:rPr lang="en-US" sz="2400" dirty="0"/>
              <a:t>.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Schema</a:t>
            </a:r>
            <a:r>
              <a:rPr lang="en-US" sz="2400" dirty="0"/>
              <a:t> of result contains exactly the fields in the projection list, with the same names that they had in the (only) input relation.</a:t>
            </a:r>
          </a:p>
          <a:p>
            <a:r>
              <a:rPr lang="en-US" sz="2400" dirty="0"/>
              <a:t>Projection operator has to eliminate </a:t>
            </a:r>
            <a:r>
              <a:rPr lang="en-US" sz="2400" i="1" dirty="0">
                <a:solidFill>
                  <a:schemeClr val="accent2"/>
                </a:solidFill>
              </a:rPr>
              <a:t>duplicates</a:t>
            </a:r>
            <a:r>
              <a:rPr lang="en-US" sz="2400" dirty="0"/>
              <a:t>!  (Why??)</a:t>
            </a:r>
          </a:p>
          <a:p>
            <a:pPr lvl="1">
              <a:buSzPct val="75000"/>
            </a:pPr>
            <a:r>
              <a:rPr lang="en-US" dirty="0"/>
              <a:t>Note: real systems typically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do duplicate elimination unless the user explicitly asks for it.  (Why not?)</a:t>
            </a:r>
          </a:p>
        </p:txBody>
      </p:sp>
      <p:graphicFrame>
        <p:nvGraphicFramePr>
          <p:cNvPr id="1536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406400"/>
          <a:ext cx="27130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5" name="Document" r:id="rId4" imgW="2712960" imgH="2384280" progId="Word.Document.8">
                  <p:embed/>
                </p:oleObj>
              </mc:Choice>
              <mc:Fallback>
                <p:oleObj name="Document" r:id="rId4" imgW="2712960" imgH="2384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6400"/>
                        <a:ext cx="2713038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2747963"/>
          <a:ext cx="35321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6" name="Equation" r:id="rId6" imgW="3531960" imgH="974520" progId="Equation.3">
                  <p:embed/>
                </p:oleObj>
              </mc:Choice>
              <mc:Fallback>
                <p:oleObj name="Equation" r:id="rId6" imgW="3531960" imgH="974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7963"/>
                        <a:ext cx="35321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53200" y="4140200"/>
          <a:ext cx="12382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7" name="Document" r:id="rId8" imgW="1238040" imgH="1687320" progId="Word.Document.8">
                  <p:embed/>
                </p:oleObj>
              </mc:Choice>
              <mc:Fallback>
                <p:oleObj name="Document" r:id="rId8" imgW="1238040" imgH="1687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40200"/>
                        <a:ext cx="123825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0" y="5816600"/>
          <a:ext cx="2163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8" name="Equation" r:id="rId10" imgW="2163600" imgH="812520" progId="Equation.3">
                  <p:embed/>
                </p:oleObj>
              </mc:Choice>
              <mc:Fallback>
                <p:oleObj name="Equation" r:id="rId10" imgW="2163600" imgH="812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816600"/>
                        <a:ext cx="2163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267200" cy="1104900"/>
          </a:xfrm>
          <a:noFill/>
          <a:ln/>
        </p:spPr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52600"/>
            <a:ext cx="3810000" cy="4572000"/>
          </a:xfrm>
          <a:noFill/>
          <a:ln/>
        </p:spPr>
        <p:txBody>
          <a:bodyPr/>
          <a:lstStyle/>
          <a:p>
            <a:r>
              <a:rPr lang="en-US" sz="2400"/>
              <a:t>Selects rows that satisfy </a:t>
            </a:r>
            <a:r>
              <a:rPr lang="en-US" sz="2400" i="1">
                <a:solidFill>
                  <a:schemeClr val="accent2"/>
                </a:solidFill>
              </a:rPr>
              <a:t>selection condition</a:t>
            </a:r>
            <a:r>
              <a:rPr lang="en-US" sz="2400"/>
              <a:t>.</a:t>
            </a:r>
          </a:p>
          <a:p>
            <a:r>
              <a:rPr lang="en-US" sz="2400"/>
              <a:t>No duplicates in result!  (Why?)</a:t>
            </a:r>
          </a:p>
          <a:p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of result identical to schema of (only) input relation.</a:t>
            </a:r>
          </a:p>
          <a:p>
            <a:r>
              <a:rPr lang="en-US" sz="2400" i="1"/>
              <a:t>Result </a:t>
            </a:r>
            <a:r>
              <a:rPr lang="en-US" sz="2400"/>
              <a:t>relation can be the </a:t>
            </a:r>
            <a:r>
              <a:rPr lang="en-US" sz="2400" i="1"/>
              <a:t>input </a:t>
            </a:r>
            <a:r>
              <a:rPr lang="en-US" sz="2400"/>
              <a:t>for another relational algebra operation!  (</a:t>
            </a:r>
            <a:r>
              <a:rPr lang="en-US" sz="2400" i="1"/>
              <a:t>Operator</a:t>
            </a:r>
            <a:r>
              <a:rPr lang="en-US" sz="2400"/>
              <a:t> </a:t>
            </a:r>
            <a:r>
              <a:rPr lang="en-US" sz="2400" i="1"/>
              <a:t>composition.</a:t>
            </a:r>
            <a:r>
              <a:rPr lang="en-US" sz="2400"/>
              <a:t>)</a:t>
            </a:r>
          </a:p>
        </p:txBody>
      </p:sp>
      <p:graphicFrame>
        <p:nvGraphicFramePr>
          <p:cNvPr id="1741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7800" y="2205038"/>
          <a:ext cx="30861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3" name="Equation" r:id="rId4" imgW="3085920" imgH="887400" progId="Equation.3">
                  <p:embed/>
                </p:oleObj>
              </mc:Choice>
              <mc:Fallback>
                <p:oleObj name="Equation" r:id="rId4" imgW="3085920" imgH="88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5038"/>
                        <a:ext cx="30861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10961"/>
              </p:ext>
            </p:extLst>
          </p:nvPr>
        </p:nvGraphicFramePr>
        <p:xfrm>
          <a:off x="4476486" y="685800"/>
          <a:ext cx="470058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4" name="Document" r:id="rId6" imgW="4700520" imgH="1693800" progId="Word.Document.8">
                  <p:embed/>
                </p:oleObj>
              </mc:Choice>
              <mc:Fallback>
                <p:oleObj name="Document" r:id="rId6" imgW="4700520" imgH="1693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486" y="685800"/>
                        <a:ext cx="4700588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6800" y="3759200"/>
          <a:ext cx="311626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5" name="Document" r:id="rId8" imgW="3116160" imgH="1690560" progId="Word.Document.8">
                  <p:embed/>
                </p:oleObj>
              </mc:Choice>
              <mc:Fallback>
                <p:oleObj name="Document" r:id="rId8" imgW="3116160" imgH="16905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59200"/>
                        <a:ext cx="311626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2438" y="5588000"/>
          <a:ext cx="48815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6" name="Equation" r:id="rId10" imgW="4881240" imgH="853920" progId="Equation.3">
                  <p:embed/>
                </p:oleObj>
              </mc:Choice>
              <mc:Fallback>
                <p:oleObj name="Equation" r:id="rId10" imgW="4881240" imgH="85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588000"/>
                        <a:ext cx="48815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90500"/>
            <a:ext cx="7772400" cy="1104900"/>
          </a:xfrm>
          <a:noFill/>
          <a:ln/>
        </p:spPr>
        <p:txBody>
          <a:bodyPr/>
          <a:lstStyle/>
          <a:p>
            <a:r>
              <a:rPr lang="en-US" sz="4000" dirty="0"/>
              <a:t>Union, Intersection, Set-Difference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52600"/>
            <a:ext cx="4343400" cy="4648200"/>
          </a:xfrm>
          <a:noFill/>
          <a:ln/>
        </p:spPr>
        <p:txBody>
          <a:bodyPr/>
          <a:lstStyle/>
          <a:p>
            <a:r>
              <a:rPr lang="en-US" sz="2400"/>
              <a:t>All of these operations take two input relations, which must be </a:t>
            </a:r>
            <a:r>
              <a:rPr lang="en-US" sz="2400" i="1" u="sng">
                <a:solidFill>
                  <a:schemeClr val="accent2"/>
                </a:solidFill>
              </a:rPr>
              <a:t>union-compatible</a:t>
            </a:r>
            <a:r>
              <a:rPr lang="en-US" sz="2400">
                <a:solidFill>
                  <a:schemeClr val="accent2"/>
                </a:solidFill>
              </a:rPr>
              <a:t>:</a:t>
            </a:r>
            <a:endParaRPr lang="en-US" sz="2400"/>
          </a:p>
          <a:p>
            <a:pPr lvl="1">
              <a:buSzPct val="75000"/>
            </a:pPr>
            <a:r>
              <a:rPr lang="en-US"/>
              <a:t>Same number of fields.</a:t>
            </a:r>
          </a:p>
          <a:p>
            <a:pPr lvl="1">
              <a:buSzPct val="75000"/>
            </a:pPr>
            <a:r>
              <a:rPr lang="en-US"/>
              <a:t>`Corresponding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fields have the same type.</a:t>
            </a:r>
          </a:p>
          <a:p>
            <a:r>
              <a:rPr lang="en-US" sz="2400"/>
              <a:t>What is the </a:t>
            </a:r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of result?</a:t>
            </a:r>
          </a:p>
        </p:txBody>
      </p:sp>
      <p:graphicFrame>
        <p:nvGraphicFramePr>
          <p:cNvPr id="1946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1168400"/>
          <a:ext cx="44704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5" name="Document" r:id="rId4" imgW="4470120" imgH="2946240" progId="Word.Document.8">
                  <p:embed/>
                </p:oleObj>
              </mc:Choice>
              <mc:Fallback>
                <p:oleObj name="Document" r:id="rId4" imgW="4470120" imgH="2946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68400"/>
                        <a:ext cx="44704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24400" y="4597400"/>
          <a:ext cx="43354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6" name="Document" r:id="rId6" imgW="4335120" imgH="1498320" progId="Word.Document.8">
                  <p:embed/>
                </p:oleObj>
              </mc:Choice>
              <mc:Fallback>
                <p:oleObj name="Document" r:id="rId6" imgW="4335120" imgH="1498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97400"/>
                        <a:ext cx="433546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3830638"/>
          <a:ext cx="13795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7" name="Equation" r:id="rId8" imgW="1379520" imgH="515880" progId="Equation.3">
                  <p:embed/>
                </p:oleObj>
              </mc:Choice>
              <mc:Fallback>
                <p:oleObj name="Equation" r:id="rId8" imgW="1379520" imgH="515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30638"/>
                        <a:ext cx="13795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0" y="5964238"/>
          <a:ext cx="1724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8" name="Equation" r:id="rId10" imgW="1723680" imgH="536400" progId="Equation.3">
                  <p:embed/>
                </p:oleObj>
              </mc:Choice>
              <mc:Fallback>
                <p:oleObj name="Equation" r:id="rId10" imgW="1723680" imgH="53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964238"/>
                        <a:ext cx="1724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4897438"/>
          <a:ext cx="43307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9" name="Document" r:id="rId12" imgW="4330440" imgH="1198440" progId="Word.Document.8">
                  <p:embed/>
                </p:oleObj>
              </mc:Choice>
              <mc:Fallback>
                <p:oleObj name="Document" r:id="rId12" imgW="4330440" imgH="1198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97438"/>
                        <a:ext cx="43307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76400" y="5964238"/>
          <a:ext cx="16430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20" name="Equation" r:id="rId14" imgW="1643040" imgH="465120" progId="Equation.3">
                  <p:embed/>
                </p:oleObj>
              </mc:Choice>
              <mc:Fallback>
                <p:oleObj name="Equation" r:id="rId14" imgW="1643040" imgH="465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64238"/>
                        <a:ext cx="16430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8"/>
            <a:ext cx="7772400" cy="1104900"/>
          </a:xfrm>
          <a:noFill/>
          <a:ln/>
        </p:spPr>
        <p:txBody>
          <a:bodyPr/>
          <a:lstStyle/>
          <a:p>
            <a:r>
              <a:rPr lang="en-US" dirty="0"/>
              <a:t>Cross-Product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534400" cy="4076700"/>
          </a:xfrm>
          <a:noFill/>
          <a:ln/>
        </p:spPr>
        <p:txBody>
          <a:bodyPr/>
          <a:lstStyle/>
          <a:p>
            <a:r>
              <a:rPr lang="en-US" dirty="0"/>
              <a:t>Each row of S1 is paired with each row of R1.</a:t>
            </a:r>
          </a:p>
          <a:p>
            <a:r>
              <a:rPr lang="en-US" i="1" dirty="0">
                <a:solidFill>
                  <a:schemeClr val="accent2"/>
                </a:solidFill>
              </a:rPr>
              <a:t>Result schema </a:t>
            </a:r>
            <a:r>
              <a:rPr lang="en-US" dirty="0"/>
              <a:t>has one field per field of S1 and R1, with field names `inherited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if possible.</a:t>
            </a:r>
          </a:p>
          <a:p>
            <a:pPr lvl="1">
              <a:buSzPct val="75000"/>
            </a:pPr>
            <a:r>
              <a:rPr lang="en-US" sz="2800" i="1" dirty="0"/>
              <a:t>Conflict</a:t>
            </a:r>
            <a:r>
              <a:rPr lang="en-US" sz="2800" dirty="0"/>
              <a:t>:  Both S1 and R1 have a field called </a:t>
            </a:r>
            <a:r>
              <a:rPr lang="en-US" sz="2800" i="1" dirty="0" err="1"/>
              <a:t>sid</a:t>
            </a:r>
            <a:r>
              <a:rPr lang="en-US" sz="2800" dirty="0"/>
              <a:t>.</a:t>
            </a:r>
          </a:p>
        </p:txBody>
      </p:sp>
      <p:graphicFrame>
        <p:nvGraphicFramePr>
          <p:cNvPr id="2151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29038" y="6045200"/>
          <a:ext cx="5478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5" name="Equation" r:id="rId4" imgW="5478120" imgH="583920" progId="Equation.3">
                  <p:embed/>
                </p:oleObj>
              </mc:Choice>
              <mc:Fallback>
                <p:oleObj name="Equation" r:id="rId4" imgW="547812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6045200"/>
                        <a:ext cx="54784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39838" y="3128963"/>
          <a:ext cx="6989762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6" name="Document" r:id="rId6" imgW="6989400" imgH="2906640" progId="Word.Document.8">
                  <p:embed/>
                </p:oleObj>
              </mc:Choice>
              <mc:Fallback>
                <p:oleObj name="Document" r:id="rId6" imgW="6989400" imgH="29066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128963"/>
                        <a:ext cx="6989762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73100" y="6005513"/>
            <a:ext cx="29114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Wingdings" charset="0"/>
              <a:buChar char="§"/>
            </a:pPr>
            <a:r>
              <a:rPr lang="en-US" i="1" u="sng">
                <a:solidFill>
                  <a:schemeClr val="accent2"/>
                </a:solidFill>
                <a:latin typeface="Book Antiqua" charset="0"/>
              </a:rPr>
              <a:t> Renaming operator</a:t>
            </a:r>
            <a:r>
              <a:rPr lang="en-US">
                <a:latin typeface="Book Antiqua" charset="0"/>
              </a:rPr>
              <a:t>: 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10600" cy="1020762"/>
          </a:xfrm>
          <a:noFill/>
          <a:ln/>
        </p:spPr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524000"/>
            <a:ext cx="7772400" cy="4076700"/>
          </a:xfrm>
          <a:noFill/>
          <a:ln/>
        </p:spPr>
        <p:txBody>
          <a:bodyPr/>
          <a:lstStyle/>
          <a:p>
            <a:r>
              <a:rPr lang="en-US" i="1" u="sng" dirty="0">
                <a:solidFill>
                  <a:schemeClr val="accent2"/>
                </a:solidFill>
              </a:rPr>
              <a:t>Condition Join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800" i="1" dirty="0"/>
          </a:p>
          <a:p>
            <a:endParaRPr lang="en-US" sz="2800" i="1" dirty="0" smtClean="0">
              <a:solidFill>
                <a:schemeClr val="accent2"/>
              </a:solidFill>
            </a:endParaRPr>
          </a:p>
          <a:p>
            <a:r>
              <a:rPr lang="en-US" sz="2800" i="1" dirty="0" smtClean="0">
                <a:solidFill>
                  <a:schemeClr val="accent2"/>
                </a:solidFill>
              </a:rPr>
              <a:t>Result </a:t>
            </a:r>
            <a:r>
              <a:rPr lang="en-US" sz="2800" i="1" dirty="0">
                <a:solidFill>
                  <a:schemeClr val="accent2"/>
                </a:solidFill>
              </a:rPr>
              <a:t>schema </a:t>
            </a:r>
            <a:r>
              <a:rPr lang="en-US" sz="2800" dirty="0"/>
              <a:t>same as that of cross-product.</a:t>
            </a:r>
          </a:p>
          <a:p>
            <a:r>
              <a:rPr lang="en-US" sz="2800" dirty="0"/>
              <a:t>Fewer tuples than cross-product, might be able to compute more efficiently</a:t>
            </a:r>
          </a:p>
          <a:p>
            <a:r>
              <a:rPr lang="en-US" sz="2800" dirty="0"/>
              <a:t>Sometimes called a </a:t>
            </a:r>
            <a:r>
              <a:rPr lang="en-US" sz="2800" i="1" dirty="0">
                <a:solidFill>
                  <a:schemeClr val="accent2"/>
                </a:solidFill>
              </a:rPr>
              <a:t>theta-join</a:t>
            </a:r>
            <a:r>
              <a:rPr lang="en-US" sz="2800" dirty="0"/>
              <a:t>.  </a:t>
            </a:r>
          </a:p>
        </p:txBody>
      </p:sp>
      <p:graphicFrame>
        <p:nvGraphicFramePr>
          <p:cNvPr id="2355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81438" y="1620838"/>
          <a:ext cx="417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5" name="Microsoft Equation 3.0" r:id="rId4" imgW="4178160" imgH="701640" progId="Equation.3">
                  <p:embed/>
                </p:oleObj>
              </mc:Choice>
              <mc:Fallback>
                <p:oleObj name="Microsoft Equation 3.0" r:id="rId4" imgW="4178160" imgH="70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620838"/>
                        <a:ext cx="4178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800" y="2346325"/>
          <a:ext cx="83058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6" name="Document" r:id="rId6" imgW="8305560" imgH="1618920" progId="Word.Document.8">
                  <p:embed/>
                </p:oleObj>
              </mc:Choice>
              <mc:Fallback>
                <p:oleObj name="Document" r:id="rId6" imgW="8305560" imgH="1618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46325"/>
                        <a:ext cx="83058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24125" y="3911600"/>
          <a:ext cx="429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7" name="Equation" r:id="rId8" imgW="4295520" imgH="942840" progId="Equation.3">
                  <p:embed/>
                </p:oleObj>
              </mc:Choice>
              <mc:Fallback>
                <p:oleObj name="Equation" r:id="rId8" imgW="4295520" imgH="942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911600"/>
                        <a:ext cx="429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10600" cy="1020762"/>
          </a:xfrm>
          <a:noFill/>
          <a:ln/>
        </p:spPr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8534400" cy="4800600"/>
          </a:xfrm>
          <a:noFill/>
          <a:ln/>
        </p:spPr>
        <p:txBody>
          <a:bodyPr/>
          <a:lstStyle/>
          <a:p>
            <a:r>
              <a:rPr lang="en-US" i="1" u="sng" dirty="0" err="1">
                <a:solidFill>
                  <a:schemeClr val="accent2"/>
                </a:solidFill>
              </a:rPr>
              <a:t>Equi</a:t>
            </a:r>
            <a:r>
              <a:rPr lang="en-US" i="1" u="sng" dirty="0">
                <a:solidFill>
                  <a:schemeClr val="accent2"/>
                </a:solidFill>
              </a:rPr>
              <a:t>-Join</a:t>
            </a:r>
            <a:r>
              <a:rPr lang="en-US" dirty="0">
                <a:solidFill>
                  <a:schemeClr val="accent2"/>
                </a:solidFill>
              </a:rPr>
              <a:t>:  </a:t>
            </a:r>
            <a:r>
              <a:rPr lang="en-US" dirty="0"/>
              <a:t>A special case of condition join where the condition </a:t>
            </a:r>
            <a:r>
              <a:rPr lang="en-US" i="1" dirty="0"/>
              <a:t>c</a:t>
            </a:r>
            <a:r>
              <a:rPr lang="en-US" dirty="0"/>
              <a:t> contains only </a:t>
            </a:r>
            <a:r>
              <a:rPr lang="en-US" b="1" i="1" dirty="0"/>
              <a:t>equalities</a:t>
            </a:r>
            <a:r>
              <a:rPr lang="en-US" b="1" dirty="0"/>
              <a:t>.</a:t>
            </a: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Result schema </a:t>
            </a:r>
            <a:r>
              <a:rPr lang="en-US" dirty="0"/>
              <a:t>similar to cross-product, but only one copy of fields for which equality is specified.</a:t>
            </a:r>
          </a:p>
          <a:p>
            <a:r>
              <a:rPr lang="en-US" i="1" u="sng" dirty="0">
                <a:solidFill>
                  <a:schemeClr val="accent2"/>
                </a:solidFill>
              </a:rPr>
              <a:t>Natural Join</a:t>
            </a:r>
            <a:r>
              <a:rPr lang="en-US" dirty="0"/>
              <a:t>:  Equijoin on </a:t>
            </a:r>
            <a:r>
              <a:rPr lang="en-US" i="1" dirty="0"/>
              <a:t>all</a:t>
            </a:r>
            <a:r>
              <a:rPr lang="en-US" dirty="0"/>
              <a:t> common fields.</a:t>
            </a:r>
          </a:p>
        </p:txBody>
      </p:sp>
      <p:graphicFrame>
        <p:nvGraphicFramePr>
          <p:cNvPr id="2560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38238" y="2646363"/>
          <a:ext cx="75247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1" name="Document" r:id="rId4" imgW="7524720" imgH="1618920" progId="Word.Document.8">
                  <p:embed/>
                </p:oleObj>
              </mc:Choice>
              <mc:Fallback>
                <p:oleObj name="Document" r:id="rId4" imgW="7524720" imgH="1618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646363"/>
                        <a:ext cx="75247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4140200"/>
          <a:ext cx="2314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2" name="Equation" r:id="rId6" imgW="2314440" imgH="790560" progId="Equation.3">
                  <p:embed/>
                </p:oleObj>
              </mc:Choice>
              <mc:Fallback>
                <p:oleObj name="Equation" r:id="rId6" imgW="2314440" imgH="790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40200"/>
                        <a:ext cx="23145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10600" cy="685800"/>
          </a:xfrm>
          <a:noFill/>
          <a:ln/>
        </p:spPr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991600" cy="5029200"/>
          </a:xfrm>
          <a:noFill/>
          <a:ln/>
        </p:spPr>
        <p:txBody>
          <a:bodyPr/>
          <a:lstStyle/>
          <a:p>
            <a:r>
              <a:rPr lang="en-US" dirty="0"/>
              <a:t>Not supported as a primitive operator, but useful for expressing queries like:                                                                                                      	</a:t>
            </a:r>
            <a:r>
              <a:rPr lang="en-US" i="1" dirty="0"/>
              <a:t>Find sailors who have reserved </a:t>
            </a:r>
            <a:r>
              <a:rPr lang="en-US" b="1" i="1" u="sng" dirty="0">
                <a:solidFill>
                  <a:schemeClr val="accent2"/>
                </a:solidFill>
              </a:rPr>
              <a:t>all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/>
              <a:t>boats</a:t>
            </a:r>
            <a:r>
              <a:rPr lang="en-US" dirty="0"/>
              <a:t>.</a:t>
            </a:r>
          </a:p>
          <a:p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dirty="0"/>
              <a:t> have 2 fields,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; </a:t>
            </a:r>
            <a:r>
              <a:rPr lang="en-US" i="1" dirty="0"/>
              <a:t>B</a:t>
            </a:r>
            <a:r>
              <a:rPr lang="en-US" dirty="0"/>
              <a:t> have only field </a:t>
            </a:r>
            <a:r>
              <a:rPr lang="en-US" i="1" dirty="0"/>
              <a:t>y</a:t>
            </a:r>
            <a:r>
              <a:rPr lang="en-US" dirty="0"/>
              <a:t>:</a:t>
            </a:r>
          </a:p>
          <a:p>
            <a:pPr lvl="1">
              <a:buSzPct val="75000"/>
            </a:pPr>
            <a:r>
              <a:rPr lang="en-US" sz="2800" i="1" dirty="0"/>
              <a:t>A/B </a:t>
            </a:r>
            <a:r>
              <a:rPr lang="en-US" dirty="0"/>
              <a:t>= </a:t>
            </a:r>
          </a:p>
          <a:p>
            <a:pPr lvl="1">
              <a:buSzPct val="75000"/>
            </a:pPr>
            <a:r>
              <a:rPr lang="en-US" dirty="0"/>
              <a:t>i.e., </a:t>
            </a:r>
            <a:r>
              <a:rPr lang="en-US" b="1" i="1" dirty="0">
                <a:solidFill>
                  <a:schemeClr val="accent2"/>
                </a:solidFill>
              </a:rPr>
              <a:t>A/B </a:t>
            </a:r>
            <a:r>
              <a:rPr lang="en-US" b="1" dirty="0">
                <a:solidFill>
                  <a:schemeClr val="accent2"/>
                </a:solidFill>
              </a:rPr>
              <a:t>contains all </a:t>
            </a:r>
            <a:r>
              <a:rPr lang="en-US" b="1" i="1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</a:rPr>
              <a:t> tuples (sailors) such that for </a:t>
            </a:r>
            <a:r>
              <a:rPr lang="en-US" b="1" i="1" u="sng" dirty="0">
                <a:solidFill>
                  <a:schemeClr val="accent2"/>
                </a:solidFill>
              </a:rPr>
              <a:t>every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i="1" dirty="0">
                <a:solidFill>
                  <a:schemeClr val="accent2"/>
                </a:solidFill>
              </a:rPr>
              <a:t>y</a:t>
            </a:r>
            <a:r>
              <a:rPr lang="en-US" b="1" dirty="0">
                <a:solidFill>
                  <a:schemeClr val="accent2"/>
                </a:solidFill>
              </a:rPr>
              <a:t> tuple (boat) in </a:t>
            </a:r>
            <a:r>
              <a:rPr lang="en-US" b="1" i="1" dirty="0">
                <a:solidFill>
                  <a:schemeClr val="accent2"/>
                </a:solidFill>
              </a:rPr>
              <a:t>B</a:t>
            </a:r>
            <a:r>
              <a:rPr lang="en-US" b="1" dirty="0">
                <a:solidFill>
                  <a:schemeClr val="accent2"/>
                </a:solidFill>
              </a:rPr>
              <a:t>, there is an </a:t>
            </a:r>
            <a:r>
              <a:rPr lang="en-US" b="1" i="1" dirty="0" err="1">
                <a:solidFill>
                  <a:schemeClr val="accent2"/>
                </a:solidFill>
              </a:rPr>
              <a:t>xy</a:t>
            </a:r>
            <a:r>
              <a:rPr lang="en-US" b="1" dirty="0">
                <a:solidFill>
                  <a:schemeClr val="accent2"/>
                </a:solidFill>
              </a:rPr>
              <a:t> tuple in </a:t>
            </a:r>
            <a:r>
              <a:rPr lang="en-US" b="1" i="1" dirty="0">
                <a:solidFill>
                  <a:schemeClr val="accent2"/>
                </a:solidFill>
              </a:rPr>
              <a:t>A</a:t>
            </a:r>
            <a:r>
              <a:rPr lang="en-US" b="1" dirty="0"/>
              <a:t>.</a:t>
            </a:r>
            <a:endParaRPr lang="en-US" dirty="0"/>
          </a:p>
          <a:p>
            <a:pPr lvl="1">
              <a:buSzPct val="75000"/>
            </a:pPr>
            <a:r>
              <a:rPr lang="en-US" i="1" dirty="0"/>
              <a:t>Or</a:t>
            </a:r>
            <a:r>
              <a:rPr lang="en-US" dirty="0"/>
              <a:t>:  If the set of </a:t>
            </a:r>
            <a:r>
              <a:rPr lang="en-US" i="1" dirty="0"/>
              <a:t>y</a:t>
            </a:r>
            <a:r>
              <a:rPr lang="en-US" dirty="0"/>
              <a:t> values (boats) associated with an </a:t>
            </a:r>
            <a:r>
              <a:rPr lang="en-US" i="1" dirty="0"/>
              <a:t>x </a:t>
            </a:r>
            <a:r>
              <a:rPr lang="en-US" dirty="0"/>
              <a:t>value (sailor) in </a:t>
            </a:r>
            <a:r>
              <a:rPr lang="en-US" i="1" dirty="0"/>
              <a:t>A</a:t>
            </a:r>
            <a:r>
              <a:rPr lang="en-US" dirty="0"/>
              <a:t> contains all </a:t>
            </a:r>
            <a:r>
              <a:rPr lang="en-US" i="1" dirty="0"/>
              <a:t>y </a:t>
            </a:r>
            <a:r>
              <a:rPr lang="en-US" dirty="0"/>
              <a:t>values in </a:t>
            </a:r>
            <a:r>
              <a:rPr lang="en-US" i="1" dirty="0"/>
              <a:t>B</a:t>
            </a:r>
            <a:r>
              <a:rPr lang="en-US" dirty="0"/>
              <a:t>, the </a:t>
            </a:r>
            <a:r>
              <a:rPr lang="en-US" i="1" dirty="0"/>
              <a:t>x </a:t>
            </a:r>
            <a:r>
              <a:rPr lang="en-US" dirty="0"/>
              <a:t>value is in </a:t>
            </a:r>
            <a:r>
              <a:rPr lang="en-US" i="1" dirty="0"/>
              <a:t>A/B</a:t>
            </a:r>
            <a:r>
              <a:rPr lang="en-US" dirty="0"/>
              <a:t>.</a:t>
            </a:r>
          </a:p>
          <a:p>
            <a:r>
              <a:rPr lang="en-US" dirty="0"/>
              <a:t>In general,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can be any lists of fields; </a:t>
            </a:r>
            <a:r>
              <a:rPr lang="en-US" i="1" dirty="0"/>
              <a:t>y</a:t>
            </a:r>
            <a:r>
              <a:rPr lang="en-US" dirty="0"/>
              <a:t> is the list of fields in </a:t>
            </a:r>
            <a:r>
              <a:rPr lang="en-US" i="1" dirty="0"/>
              <a:t>B</a:t>
            </a:r>
            <a:r>
              <a:rPr lang="en-US" dirty="0"/>
              <a:t>, and</a:t>
            </a:r>
            <a:r>
              <a:rPr lang="en-US" i="1" dirty="0"/>
              <a:t> x </a:t>
            </a:r>
            <a:r>
              <a:rPr lang="en-US" dirty="0"/>
              <a:t>   </a:t>
            </a:r>
            <a:r>
              <a:rPr lang="en-US" i="1" dirty="0"/>
              <a:t>y</a:t>
            </a:r>
            <a:r>
              <a:rPr lang="en-US" dirty="0"/>
              <a:t> is the list of fields of </a:t>
            </a:r>
            <a:r>
              <a:rPr lang="en-US" i="1" dirty="0"/>
              <a:t>A</a:t>
            </a:r>
            <a:r>
              <a:rPr lang="en-US" dirty="0"/>
              <a:t>.</a:t>
            </a:r>
          </a:p>
        </p:txBody>
      </p:sp>
      <p:graphicFrame>
        <p:nvGraphicFramePr>
          <p:cNvPr id="2765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97595"/>
              </p:ext>
            </p:extLst>
          </p:nvPr>
        </p:nvGraphicFramePr>
        <p:xfrm>
          <a:off x="1905000" y="2971800"/>
          <a:ext cx="51609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9" name="Equation" r:id="rId4" imgW="5160600" imgH="685440" progId="Equation.3">
                  <p:embed/>
                </p:oleObj>
              </mc:Choice>
              <mc:Fallback>
                <p:oleObj name="Equation" r:id="rId4" imgW="5160600" imgH="6854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51609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05275" y="6197600"/>
          <a:ext cx="923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0" name="Equation" r:id="rId6" imgW="923760" imgH="475920" progId="Equation.3">
                  <p:embed/>
                </p:oleObj>
              </mc:Choice>
              <mc:Fallback>
                <p:oleObj name="Equation" r:id="rId6" imgW="923760" imgH="475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6197600"/>
                        <a:ext cx="9239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10600" cy="1020762"/>
          </a:xfrm>
          <a:noFill/>
          <a:ln/>
        </p:spPr>
        <p:txBody>
          <a:bodyPr/>
          <a:lstStyle/>
          <a:p>
            <a:r>
              <a:rPr lang="en-US"/>
              <a:t>Division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991600" cy="5029200"/>
          </a:xfrm>
          <a:noFill/>
          <a:ln/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general,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can be any lists of fields; </a:t>
            </a:r>
            <a:r>
              <a:rPr lang="en-US" i="1" dirty="0"/>
              <a:t>y</a:t>
            </a:r>
            <a:r>
              <a:rPr lang="en-US" dirty="0"/>
              <a:t> is the list of fields in </a:t>
            </a:r>
            <a:r>
              <a:rPr lang="en-US" i="1" dirty="0"/>
              <a:t>B</a:t>
            </a:r>
            <a:r>
              <a:rPr lang="en-US" dirty="0"/>
              <a:t>, and</a:t>
            </a:r>
            <a:r>
              <a:rPr lang="en-US" i="1" dirty="0"/>
              <a:t> x </a:t>
            </a:r>
            <a:r>
              <a:rPr lang="en-US" dirty="0"/>
              <a:t>   </a:t>
            </a:r>
            <a:r>
              <a:rPr lang="en-US" i="1" dirty="0"/>
              <a:t>y</a:t>
            </a:r>
            <a:r>
              <a:rPr lang="en-US" dirty="0"/>
              <a:t> is the list of fields of </a:t>
            </a:r>
            <a:r>
              <a:rPr lang="en-US" i="1" dirty="0"/>
              <a:t>A</a:t>
            </a:r>
            <a:r>
              <a:rPr lang="en-US" dirty="0"/>
              <a:t>.</a:t>
            </a:r>
          </a:p>
        </p:txBody>
      </p:sp>
      <p:graphicFrame>
        <p:nvGraphicFramePr>
          <p:cNvPr id="27655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576340"/>
              </p:ext>
            </p:extLst>
          </p:nvPr>
        </p:nvGraphicFramePr>
        <p:xfrm>
          <a:off x="4333875" y="2057400"/>
          <a:ext cx="923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2" name="Equation" r:id="rId4" imgW="923760" imgH="475920" progId="Equation.3">
                  <p:embed/>
                </p:oleObj>
              </mc:Choice>
              <mc:Fallback>
                <p:oleObj name="Equation" r:id="rId4" imgW="923760" imgH="475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2057400"/>
                        <a:ext cx="9239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130541"/>
      </p:ext>
    </p:extLst>
  </p:cSld>
  <p:clrMapOvr>
    <a:masterClrMapping/>
  </p:clrMapOvr>
  <p:transition xmlns:p14="http://schemas.microsoft.com/office/powerpoint/2010/main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Examples of Division A/B</a:t>
            </a:r>
          </a:p>
        </p:txBody>
      </p:sp>
      <p:graphicFrame>
        <p:nvGraphicFramePr>
          <p:cNvPr id="2970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850" y="1746250"/>
          <a:ext cx="200342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77" name="Document" r:id="rId4" imgW="2003400" imgH="4273200" progId="Word.Document.8">
                  <p:embed/>
                </p:oleObj>
              </mc:Choice>
              <mc:Fallback>
                <p:oleObj name="Document" r:id="rId4" imgW="2003400" imgH="4273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746250"/>
                        <a:ext cx="200342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29000" y="1747838"/>
          <a:ext cx="1177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78" name="Document" r:id="rId6" imgW="1177920" imgH="1047600" progId="Word.Document.8">
                  <p:embed/>
                </p:oleObj>
              </mc:Choice>
              <mc:Fallback>
                <p:oleObj name="Document" r:id="rId6" imgW="1177920" imgH="1047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47838"/>
                        <a:ext cx="1177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1747838"/>
          <a:ext cx="13398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79" name="Document" r:id="rId8" imgW="1339560" imgH="1650960" progId="Word.Document.8">
                  <p:embed/>
                </p:oleObj>
              </mc:Choice>
              <mc:Fallback>
                <p:oleObj name="Document" r:id="rId8" imgW="1339560" imgH="16509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47838"/>
                        <a:ext cx="13398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4763" y="1747838"/>
          <a:ext cx="133985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80" name="Document" r:id="rId10" imgW="1339560" imgH="2100240" progId="Word.Document.8">
                  <p:embed/>
                </p:oleObj>
              </mc:Choice>
              <mc:Fallback>
                <p:oleObj name="Document" r:id="rId10" imgW="1339560" imgH="2100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1747838"/>
                        <a:ext cx="1339850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33763" y="3729038"/>
          <a:ext cx="133985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81" name="Document" r:id="rId12" imgW="1339560" imgH="2263680" progId="Word.Document.8">
                  <p:embed/>
                </p:oleObj>
              </mc:Choice>
              <mc:Fallback>
                <p:oleObj name="Document" r:id="rId12" imgW="1339560" imgH="22636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3729038"/>
                        <a:ext cx="133985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4491038"/>
          <a:ext cx="13398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82" name="Document" r:id="rId14" imgW="1339560" imgH="1452240" progId="Word.Document.8">
                  <p:embed/>
                </p:oleObj>
              </mc:Choice>
              <mc:Fallback>
                <p:oleObj name="Document" r:id="rId14" imgW="1339560" imgH="1452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1038"/>
                        <a:ext cx="13398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00963" y="4876800"/>
          <a:ext cx="13398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83" name="Document" r:id="rId16" imgW="1339560" imgH="1333440" progId="Word.Document.8">
                  <p:embed/>
                </p:oleObj>
              </mc:Choice>
              <mc:Fallback>
                <p:oleObj name="Document" r:id="rId16" imgW="1339560" imgH="1333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4876800"/>
                        <a:ext cx="13398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435100" y="58388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charset="0"/>
              </a:rPr>
              <a:t>A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568700" y="2640013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charset="0"/>
              </a:rPr>
              <a:t>B1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700713" y="3021013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charset="0"/>
              </a:rPr>
              <a:t>B2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758113" y="3476625"/>
            <a:ext cx="631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charset="0"/>
              </a:rPr>
              <a:t>B3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3340100" y="5762625"/>
            <a:ext cx="10461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charset="0"/>
              </a:rPr>
              <a:t>A/B1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472113" y="5762625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charset="0"/>
              </a:rPr>
              <a:t>A/B2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7605713" y="5762625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charset="0"/>
              </a:rPr>
              <a:t>A/B3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04900"/>
          </a:xfrm>
          <a:noFill/>
          <a:ln/>
        </p:spPr>
        <p:txBody>
          <a:bodyPr/>
          <a:lstStyle/>
          <a:p>
            <a:r>
              <a:rPr lang="en-US" sz="4000" dirty="0"/>
              <a:t>Expressing A/B Using Basic Operators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4572000"/>
          </a:xfrm>
          <a:noFill/>
          <a:ln/>
        </p:spPr>
        <p:txBody>
          <a:bodyPr/>
          <a:lstStyle/>
          <a:p>
            <a:r>
              <a:rPr lang="en-US" dirty="0"/>
              <a:t>Division is not essential op; just a useful shorthand.  </a:t>
            </a:r>
          </a:p>
          <a:p>
            <a:pPr lvl="1">
              <a:buSzPct val="75000"/>
            </a:pPr>
            <a:r>
              <a:rPr lang="en-US" dirty="0"/>
              <a:t>(Also true of joins, but joins are so common that systems implement joins specially.)</a:t>
            </a:r>
          </a:p>
          <a:p>
            <a:r>
              <a:rPr lang="en-US" i="1" dirty="0">
                <a:solidFill>
                  <a:schemeClr val="accent2"/>
                </a:solidFill>
              </a:rPr>
              <a:t>Idea</a:t>
            </a:r>
            <a:r>
              <a:rPr lang="en-US" dirty="0">
                <a:solidFill>
                  <a:schemeClr val="accent2"/>
                </a:solidFill>
              </a:rPr>
              <a:t>:  </a:t>
            </a:r>
            <a:r>
              <a:rPr lang="en-US" dirty="0"/>
              <a:t>For </a:t>
            </a:r>
            <a:r>
              <a:rPr lang="en-US" i="1" dirty="0"/>
              <a:t>A/B</a:t>
            </a:r>
            <a:r>
              <a:rPr lang="en-US" dirty="0"/>
              <a:t>, compute all </a:t>
            </a:r>
            <a:r>
              <a:rPr lang="en-US" i="1" dirty="0"/>
              <a:t>x</a:t>
            </a:r>
            <a:r>
              <a:rPr lang="en-US" dirty="0"/>
              <a:t> values that are not `disqualified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by some </a:t>
            </a:r>
            <a:r>
              <a:rPr lang="en-US" i="1" dirty="0"/>
              <a:t>y</a:t>
            </a:r>
            <a:r>
              <a:rPr lang="en-US" dirty="0"/>
              <a:t> value in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 lvl="1">
              <a:buSzPct val="75000"/>
            </a:pPr>
            <a:r>
              <a:rPr lang="en-US" i="1" dirty="0"/>
              <a:t>x</a:t>
            </a:r>
            <a:r>
              <a:rPr lang="en-US" dirty="0"/>
              <a:t> value is </a:t>
            </a:r>
            <a:r>
              <a:rPr lang="en-US" i="1" dirty="0"/>
              <a:t>disqualified</a:t>
            </a:r>
            <a:r>
              <a:rPr lang="en-US" dirty="0"/>
              <a:t> if by attaching </a:t>
            </a:r>
            <a:r>
              <a:rPr lang="en-US" i="1" dirty="0"/>
              <a:t>y </a:t>
            </a:r>
            <a:r>
              <a:rPr lang="en-US" dirty="0"/>
              <a:t>value from </a:t>
            </a:r>
            <a:r>
              <a:rPr lang="en-US" i="1" dirty="0"/>
              <a:t>B</a:t>
            </a:r>
            <a:r>
              <a:rPr lang="en-US" dirty="0"/>
              <a:t>, we obtain an </a:t>
            </a:r>
            <a:r>
              <a:rPr lang="en-US" i="1" dirty="0" err="1"/>
              <a:t>xy</a:t>
            </a:r>
            <a:r>
              <a:rPr lang="en-US" dirty="0"/>
              <a:t> tuple that is not in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>
              <a:buFont typeface="Wingdings" charset="0"/>
              <a:buChar char="§"/>
            </a:pPr>
            <a:endParaRPr lang="en-US" sz="2400" dirty="0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49300" y="5167313"/>
            <a:ext cx="355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dirty="0">
                <a:solidFill>
                  <a:schemeClr val="folHlink"/>
                </a:solidFill>
                <a:latin typeface="Book Antiqua" charset="0"/>
              </a:rPr>
              <a:t>Disqualified </a:t>
            </a:r>
            <a:r>
              <a:rPr lang="en-US" i="1" dirty="0">
                <a:solidFill>
                  <a:schemeClr val="folHlink"/>
                </a:solidFill>
                <a:latin typeface="Book Antiqua" charset="0"/>
              </a:rPr>
              <a:t>x</a:t>
            </a:r>
            <a:r>
              <a:rPr lang="en-US" dirty="0">
                <a:solidFill>
                  <a:schemeClr val="folHlink"/>
                </a:solidFill>
                <a:latin typeface="Book Antiqua" charset="0"/>
              </a:rPr>
              <a:t> values: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358900" y="5807075"/>
            <a:ext cx="9255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charset="0"/>
              </a:rPr>
              <a:t> </a:t>
            </a:r>
            <a:r>
              <a:rPr lang="en-US" sz="2800" i="1">
                <a:solidFill>
                  <a:schemeClr val="folHlink"/>
                </a:solidFill>
                <a:latin typeface="Book Antiqua" charset="0"/>
              </a:rPr>
              <a:t>A/B:</a:t>
            </a:r>
          </a:p>
        </p:txBody>
      </p:sp>
      <p:graphicFrame>
        <p:nvGraphicFramePr>
          <p:cNvPr id="3175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5130800"/>
          <a:ext cx="38687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5" name="Equation" r:id="rId4" imgW="3868560" imgH="871200" progId="Equation.3">
                  <p:embed/>
                </p:oleObj>
              </mc:Choice>
              <mc:Fallback>
                <p:oleObj name="Equation" r:id="rId4" imgW="3868560" imgH="87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30800"/>
                        <a:ext cx="38687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2667000" y="5867400"/>
            <a:ext cx="4689475" cy="790575"/>
            <a:chOff x="1776" y="3639"/>
            <a:chExt cx="2954" cy="498"/>
          </a:xfrm>
        </p:grpSpPr>
        <p:graphicFrame>
          <p:nvGraphicFramePr>
            <p:cNvPr id="31753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6" y="3664"/>
            <a:ext cx="135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16" name="Equation" r:id="rId6" imgW="2155680" imgH="750600" progId="Equation.3">
                    <p:embed/>
                  </p:oleObj>
                </mc:Choice>
                <mc:Fallback>
                  <p:oleObj name="Equation" r:id="rId6" imgW="2155680" imgH="750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64"/>
                          <a:ext cx="1358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775" y="3639"/>
              <a:ext cx="195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Book Antiqua" charset="0"/>
                </a:rPr>
                <a:t>all disqualified tuples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6324600" cy="1020762"/>
          </a:xfrm>
        </p:spPr>
        <p:txBody>
          <a:bodyPr/>
          <a:lstStyle/>
          <a:p>
            <a:r>
              <a:rPr lang="en-US" dirty="0" smtClean="0"/>
              <a:t>Book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791200" cy="4754563"/>
          </a:xfrm>
        </p:spPr>
        <p:txBody>
          <a:bodyPr/>
          <a:lstStyle/>
          <a:p>
            <a:r>
              <a:rPr lang="en-US" dirty="0" smtClean="0"/>
              <a:t>Most of the material here has been obtained from the following 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 &amp; G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 &amp; G Resources (Web,…)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Dr</a:t>
            </a:r>
            <a:r>
              <a:rPr lang="en-US" sz="2800" dirty="0" smtClean="0"/>
              <a:t>. </a:t>
            </a:r>
            <a:r>
              <a:rPr lang="en-US" sz="2800" dirty="0" err="1" smtClean="0"/>
              <a:t>Pavlo’s</a:t>
            </a:r>
            <a:r>
              <a:rPr lang="en-US" sz="2800" dirty="0" smtClean="0"/>
              <a:t> material (CMU)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Additional </a:t>
            </a:r>
            <a:r>
              <a:rPr lang="en-US" sz="2800" dirty="0" smtClean="0"/>
              <a:t>publications</a:t>
            </a:r>
            <a:endParaRPr lang="en-US" sz="2800" dirty="0" smtClean="0"/>
          </a:p>
        </p:txBody>
      </p:sp>
      <p:pic>
        <p:nvPicPr>
          <p:cNvPr id="5" name="Picture 4" descr="Screenshot 2015-12-27 19.4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74" y="19220"/>
            <a:ext cx="2969034" cy="41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8229600" cy="1104900"/>
          </a:xfrm>
          <a:noFill/>
          <a:ln/>
        </p:spPr>
        <p:txBody>
          <a:bodyPr/>
          <a:lstStyle/>
          <a:p>
            <a:r>
              <a:rPr lang="en-US" sz="3200"/>
              <a:t>Find names of sailors who</a:t>
            </a:r>
            <a:r>
              <a:rPr lang="ja-JP" altLang="en-US" sz="3200">
                <a:latin typeface="Arial"/>
              </a:rPr>
              <a:t>’</a:t>
            </a:r>
            <a:r>
              <a:rPr lang="en-US" sz="3200"/>
              <a:t>ve reserved boat #103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  <a:ln/>
        </p:spPr>
        <p:txBody>
          <a:bodyPr/>
          <a:lstStyle/>
          <a:p>
            <a:r>
              <a:rPr lang="en-US"/>
              <a:t>Solution 1:   </a:t>
            </a:r>
          </a:p>
        </p:txBody>
      </p:sp>
      <p:graphicFrame>
        <p:nvGraphicFramePr>
          <p:cNvPr id="3379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43200" y="1925638"/>
          <a:ext cx="63404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29" name="Equation" r:id="rId4" imgW="6340320" imgH="774360" progId="Equation.3">
                  <p:embed/>
                </p:oleObj>
              </mc:Choice>
              <mc:Fallback>
                <p:oleObj name="Equation" r:id="rId4" imgW="6340320" imgH="774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25638"/>
                        <a:ext cx="63404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139700" y="2989263"/>
            <a:ext cx="8605838" cy="2386012"/>
            <a:chOff x="88" y="1883"/>
            <a:chExt cx="5421" cy="1503"/>
          </a:xfrm>
        </p:grpSpPr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88" y="1883"/>
              <a:ext cx="136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buSzPct val="75000"/>
                <a:buFont typeface="Wingdings" charset="0"/>
                <a:buChar char="v"/>
              </a:pPr>
              <a:r>
                <a:rPr lang="en-US" sz="2800">
                  <a:latin typeface="Book Antiqua" charset="0"/>
                </a:rPr>
                <a:t> Solution 2</a:t>
              </a:r>
              <a:r>
                <a:rPr lang="en-US">
                  <a:latin typeface="Book Antiqua" charset="0"/>
                </a:rPr>
                <a:t>:</a:t>
              </a:r>
            </a:p>
          </p:txBody>
        </p:sp>
        <p:graphicFrame>
          <p:nvGraphicFramePr>
            <p:cNvPr id="33800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1936"/>
            <a:ext cx="3877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30" name="Equation" r:id="rId6" imgW="6154560" imgH="822240" progId="Equation.3">
                    <p:embed/>
                  </p:oleObj>
                </mc:Choice>
                <mc:Fallback>
                  <p:oleObj name="Equation" r:id="rId6" imgW="6154560" imgH="8222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36"/>
                          <a:ext cx="3877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512"/>
            <a:ext cx="3877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31" name="Equation" r:id="rId8" imgW="6154560" imgH="679320" progId="Equation.3">
                    <p:embed/>
                  </p:oleObj>
                </mc:Choice>
                <mc:Fallback>
                  <p:oleObj name="Equation" r:id="rId8" imgW="6154560" imgH="6793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512"/>
                          <a:ext cx="3877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944"/>
            <a:ext cx="206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32" name="Equation" r:id="rId10" imgW="3270240" imgH="701640" progId="Equation.3">
                    <p:embed/>
                  </p:oleObj>
                </mc:Choice>
                <mc:Fallback>
                  <p:oleObj name="Equation" r:id="rId10" imgW="3270240" imgH="7016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944"/>
                          <a:ext cx="2060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139700" y="5654675"/>
            <a:ext cx="9004300" cy="890588"/>
            <a:chOff x="88" y="3562"/>
            <a:chExt cx="5672" cy="561"/>
          </a:xfrm>
        </p:grpSpPr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88" y="3562"/>
              <a:ext cx="136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buSzPct val="75000"/>
                <a:buFont typeface="Wingdings" charset="0"/>
                <a:buChar char="v"/>
              </a:pPr>
              <a:r>
                <a:rPr lang="en-US" sz="2800">
                  <a:latin typeface="Book Antiqua" charset="0"/>
                </a:rPr>
                <a:t> Solution 3</a:t>
              </a:r>
              <a:r>
                <a:rPr lang="en-US">
                  <a:latin typeface="Book Antiqua" charset="0"/>
                </a:rPr>
                <a:t>:</a:t>
              </a:r>
            </a:p>
          </p:txBody>
        </p:sp>
        <p:graphicFrame>
          <p:nvGraphicFramePr>
            <p:cNvPr id="33805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3600"/>
            <a:ext cx="412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33" name="Equation" r:id="rId12" imgW="6553080" imgH="830160" progId="Equation.3">
                    <p:embed/>
                  </p:oleObj>
                </mc:Choice>
                <mc:Fallback>
                  <p:oleObj name="Equation" r:id="rId12" imgW="6553080" imgH="8301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00"/>
                          <a:ext cx="412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229600" cy="1104900"/>
          </a:xfrm>
          <a:noFill/>
          <a:ln/>
        </p:spPr>
        <p:txBody>
          <a:bodyPr/>
          <a:lstStyle/>
          <a:p>
            <a:r>
              <a:rPr lang="en-US" sz="3200"/>
              <a:t>Find names of sailors who</a:t>
            </a:r>
            <a:r>
              <a:rPr lang="ja-JP" altLang="en-US" sz="3200">
                <a:latin typeface="Arial"/>
              </a:rPr>
              <a:t>’</a:t>
            </a:r>
            <a:r>
              <a:rPr lang="en-US" sz="3200"/>
              <a:t>ve reserved a red boat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about boat color only available in Boats; so need an extra join:</a:t>
            </a:r>
          </a:p>
        </p:txBody>
      </p:sp>
      <p:graphicFrame>
        <p:nvGraphicFramePr>
          <p:cNvPr id="3584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3068638"/>
          <a:ext cx="79041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1" name="Equation" r:id="rId4" imgW="7903800" imgH="726840" progId="Equation.3">
                  <p:embed/>
                </p:oleObj>
              </mc:Choice>
              <mc:Fallback>
                <p:oleObj name="Equation" r:id="rId4" imgW="7903800" imgH="726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68638"/>
                        <a:ext cx="79041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901700" y="4054475"/>
            <a:ext cx="8262938" cy="1463675"/>
            <a:chOff x="568" y="2554"/>
            <a:chExt cx="5205" cy="922"/>
          </a:xfrm>
        </p:grpSpPr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568" y="2554"/>
              <a:ext cx="28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buSzPct val="75000"/>
                <a:buFont typeface="Wingdings" charset="0"/>
                <a:buChar char="v"/>
              </a:pPr>
              <a:r>
                <a:rPr lang="en-US" sz="2800">
                  <a:latin typeface="Book Antiqua" charset="0"/>
                </a:rPr>
                <a:t> A more efficient solution:</a:t>
              </a:r>
            </a:p>
          </p:txBody>
        </p:sp>
        <p:graphicFrame>
          <p:nvGraphicFramePr>
            <p:cNvPr id="35848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69" y="3040"/>
            <a:ext cx="5104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12" name="Equation" r:id="rId6" imgW="8102520" imgH="691920" progId="Equation.3">
                    <p:embed/>
                  </p:oleObj>
                </mc:Choice>
                <mc:Fallback>
                  <p:oleObj name="Equation" r:id="rId6" imgW="8102520" imgH="691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3040"/>
                          <a:ext cx="5104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976313" y="5776913"/>
            <a:ext cx="70675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charset="0"/>
              </a:rPr>
              <a:t>A query optimizer can find this, given the first solution!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458200" cy="1104900"/>
          </a:xfrm>
          <a:noFill/>
          <a:ln/>
        </p:spPr>
        <p:txBody>
          <a:bodyPr/>
          <a:lstStyle/>
          <a:p>
            <a:r>
              <a:rPr lang="en-US" sz="2800" dirty="0"/>
              <a:t>Find sailors who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 err="1"/>
              <a:t>ve</a:t>
            </a:r>
            <a:r>
              <a:rPr lang="en-US" sz="2800" dirty="0"/>
              <a:t> reserved a red or a green boat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772400" cy="4724400"/>
          </a:xfrm>
          <a:noFill/>
          <a:ln/>
        </p:spPr>
        <p:txBody>
          <a:bodyPr/>
          <a:lstStyle/>
          <a:p>
            <a:r>
              <a:rPr lang="en-US" dirty="0"/>
              <a:t>Can identify all red or green boats, then find sailors who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ve</a:t>
            </a:r>
            <a:r>
              <a:rPr lang="en-US" dirty="0"/>
              <a:t> reserved one of these boats:</a:t>
            </a:r>
          </a:p>
        </p:txBody>
      </p:sp>
      <p:grpSp>
        <p:nvGrpSpPr>
          <p:cNvPr id="37896" name="Group 8"/>
          <p:cNvGrpSpPr>
            <a:grpSpLocks/>
          </p:cNvGrpSpPr>
          <p:nvPr/>
        </p:nvGrpSpPr>
        <p:grpSpPr bwMode="auto">
          <a:xfrm>
            <a:off x="762000" y="2784475"/>
            <a:ext cx="8393113" cy="1624013"/>
            <a:chOff x="480" y="1754"/>
            <a:chExt cx="5287" cy="1023"/>
          </a:xfrm>
        </p:grpSpPr>
        <p:graphicFrame>
          <p:nvGraphicFramePr>
            <p:cNvPr id="37894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8" y="1754"/>
            <a:ext cx="5239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3" name="Equation" r:id="rId4" imgW="8316720" imgH="842760" progId="Equation.3">
                    <p:embed/>
                  </p:oleObj>
                </mc:Choice>
                <mc:Fallback>
                  <p:oleObj name="Equation" r:id="rId4" imgW="8316720" imgH="8427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54"/>
                          <a:ext cx="5239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80" y="2298"/>
            <a:ext cx="4729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4" name="Equation" r:id="rId6" imgW="7507080" imgH="760320" progId="Equation.3">
                    <p:embed/>
                  </p:oleObj>
                </mc:Choice>
                <mc:Fallback>
                  <p:oleObj name="Equation" r:id="rId6" imgW="7507080" imgH="7603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98"/>
                          <a:ext cx="4729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92100" y="4968875"/>
            <a:ext cx="8205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charset="0"/>
              <a:buChar char="v"/>
            </a:pPr>
            <a:r>
              <a:rPr lang="en-US" sz="2800" dirty="0">
                <a:latin typeface="Book Antiqua" charset="0"/>
              </a:rPr>
              <a:t> Can also define </a:t>
            </a:r>
            <a:r>
              <a:rPr lang="en-US" sz="2800" dirty="0" err="1">
                <a:latin typeface="Book Antiqua" charset="0"/>
              </a:rPr>
              <a:t>Tempboats</a:t>
            </a:r>
            <a:r>
              <a:rPr lang="en-US" sz="2800" dirty="0">
                <a:latin typeface="Book Antiqua" charset="0"/>
              </a:rPr>
              <a:t> using union!  (How?)</a:t>
            </a:r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290513" y="5654675"/>
            <a:ext cx="8618537" cy="573088"/>
            <a:chOff x="183" y="3562"/>
            <a:chExt cx="5429" cy="361"/>
          </a:xfrm>
        </p:grpSpPr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183" y="3562"/>
              <a:ext cx="542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buSzPct val="75000"/>
                <a:buFont typeface="Wingdings" charset="0"/>
                <a:buChar char="v"/>
              </a:pPr>
              <a:r>
                <a:rPr lang="en-US">
                  <a:latin typeface="Book Antiqua" charset="0"/>
                </a:rPr>
                <a:t> </a:t>
              </a:r>
              <a:r>
                <a:rPr lang="en-US" sz="2800">
                  <a:latin typeface="Book Antiqua" charset="0"/>
                </a:rPr>
                <a:t>What happens if       is replaced by       in this query?</a:t>
              </a:r>
            </a:p>
          </p:txBody>
        </p:sp>
        <p:graphicFrame>
          <p:nvGraphicFramePr>
            <p:cNvPr id="37899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12" y="3642"/>
            <a:ext cx="57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5" name="Equation" r:id="rId8" imgW="906120" imgH="446040" progId="Equation.3">
                    <p:embed/>
                  </p:oleObj>
                </mc:Choice>
                <mc:Fallback>
                  <p:oleObj name="Equation" r:id="rId8" imgW="906120" imgH="4460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642"/>
                          <a:ext cx="57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0" name="Object 1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8" y="3642"/>
            <a:ext cx="42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6" name="Equation" r:id="rId10" imgW="666720" imgH="363240" progId="Equation.3">
                    <p:embed/>
                  </p:oleObj>
                </mc:Choice>
                <mc:Fallback>
                  <p:oleObj name="Equation" r:id="rId10" imgW="666720" imgH="3632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642"/>
                          <a:ext cx="42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610600" cy="1104900"/>
          </a:xfrm>
          <a:noFill/>
          <a:ln/>
        </p:spPr>
        <p:txBody>
          <a:bodyPr/>
          <a:lstStyle/>
          <a:p>
            <a:r>
              <a:rPr lang="en-US" sz="2800" dirty="0"/>
              <a:t>Find sailors who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 err="1"/>
              <a:t>ve</a:t>
            </a:r>
            <a:r>
              <a:rPr lang="en-US" sz="2800" dirty="0"/>
              <a:t> reserved a red </a:t>
            </a:r>
            <a:r>
              <a:rPr lang="en-US" sz="2800" u="sng" dirty="0"/>
              <a:t>and</a:t>
            </a:r>
            <a:r>
              <a:rPr lang="en-US" sz="2800" dirty="0"/>
              <a:t> a green boat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153400" cy="4724400"/>
          </a:xfrm>
          <a:noFill/>
          <a:ln/>
        </p:spPr>
        <p:txBody>
          <a:bodyPr/>
          <a:lstStyle/>
          <a:p>
            <a:r>
              <a:rPr lang="en-US" sz="2800" dirty="0"/>
              <a:t>Previous approach won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t work!  Must identify sailors who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 err="1"/>
              <a:t>ve</a:t>
            </a:r>
            <a:r>
              <a:rPr lang="en-US" sz="2800" dirty="0"/>
              <a:t> reserved red boats, sailors who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 err="1"/>
              <a:t>ve</a:t>
            </a:r>
            <a:r>
              <a:rPr lang="en-US" sz="2800" dirty="0"/>
              <a:t> reserved green boats, then find the intersection </a:t>
            </a:r>
            <a:r>
              <a:rPr lang="en-US" sz="2800" dirty="0">
                <a:solidFill>
                  <a:schemeClr val="accent2"/>
                </a:solidFill>
              </a:rPr>
              <a:t>(note that </a:t>
            </a:r>
            <a:r>
              <a:rPr lang="en-US" sz="2800" i="1" dirty="0" err="1">
                <a:solidFill>
                  <a:schemeClr val="accent2"/>
                </a:solidFill>
              </a:rPr>
              <a:t>sid</a:t>
            </a:r>
            <a:r>
              <a:rPr lang="en-US" sz="2800" dirty="0">
                <a:solidFill>
                  <a:schemeClr val="accent2"/>
                </a:solidFill>
              </a:rPr>
              <a:t> is a key for Sailors)</a:t>
            </a:r>
            <a:r>
              <a:rPr lang="en-US" sz="2800" dirty="0"/>
              <a:t>:</a:t>
            </a:r>
          </a:p>
        </p:txBody>
      </p:sp>
      <p:graphicFrame>
        <p:nvGraphicFramePr>
          <p:cNvPr id="3994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6238" y="3713163"/>
          <a:ext cx="8715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9" name="Equation" r:id="rId4" imgW="8715240" imgH="787320" progId="Equation.3">
                  <p:embed/>
                </p:oleObj>
              </mc:Choice>
              <mc:Fallback>
                <p:oleObj name="Equation" r:id="rId4" imgW="8715240" imgH="787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713163"/>
                        <a:ext cx="87153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825500" y="4892675"/>
            <a:ext cx="269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latin typeface="Book Antiqua" charset="0"/>
              </a:rPr>
              <a:t> </a:t>
            </a:r>
          </a:p>
        </p:txBody>
      </p:sp>
      <p:graphicFrame>
        <p:nvGraphicFramePr>
          <p:cNvPr id="3994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5557838"/>
          <a:ext cx="7747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0" name="Equation" r:id="rId6" imgW="7746840" imgH="760320" progId="Equation.3">
                  <p:embed/>
                </p:oleObj>
              </mc:Choice>
              <mc:Fallback>
                <p:oleObj name="Equation" r:id="rId6" imgW="7746840" imgH="760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57838"/>
                        <a:ext cx="7747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825500" y="5472113"/>
            <a:ext cx="257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charset="0"/>
              </a:rPr>
              <a:t> </a:t>
            </a:r>
          </a:p>
        </p:txBody>
      </p:sp>
      <p:graphicFrame>
        <p:nvGraphicFramePr>
          <p:cNvPr id="3994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4567238"/>
          <a:ext cx="8839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1" name="Equation" r:id="rId8" imgW="8839080" imgH="919080" progId="Equation.3">
                  <p:embed/>
                </p:oleObj>
              </mc:Choice>
              <mc:Fallback>
                <p:oleObj name="Equation" r:id="rId8" imgW="8839080" imgH="919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67238"/>
                        <a:ext cx="8839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610600" cy="1104900"/>
          </a:xfrm>
          <a:noFill/>
          <a:ln/>
        </p:spPr>
        <p:txBody>
          <a:bodyPr/>
          <a:lstStyle/>
          <a:p>
            <a:r>
              <a:rPr lang="en-US" sz="3200"/>
              <a:t>Find the names of sailors who</a:t>
            </a:r>
            <a:r>
              <a:rPr lang="ja-JP" altLang="en-US" sz="3200">
                <a:latin typeface="Arial"/>
              </a:rPr>
              <a:t>’</a:t>
            </a:r>
            <a:r>
              <a:rPr lang="en-US" sz="3200"/>
              <a:t>ve reserved all boats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905000"/>
            <a:ext cx="7772400" cy="4076700"/>
          </a:xfrm>
          <a:noFill/>
          <a:ln/>
        </p:spPr>
        <p:txBody>
          <a:bodyPr/>
          <a:lstStyle/>
          <a:p>
            <a:r>
              <a:rPr lang="en-US"/>
              <a:t>Uses division; schemas of the input relations to / must be carefully chosen:</a:t>
            </a:r>
          </a:p>
        </p:txBody>
      </p:sp>
      <p:graphicFrame>
        <p:nvGraphicFramePr>
          <p:cNvPr id="4199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990600" y="3221038"/>
          <a:ext cx="8153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7" name="Equation" r:id="rId4" imgW="8153280" imgH="839520" progId="Equation.3">
                  <p:embed/>
                </p:oleObj>
              </mc:Choice>
              <mc:Fallback>
                <p:oleObj name="Equation" r:id="rId4" imgW="8153280" imgH="839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21038"/>
                        <a:ext cx="81534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985838" y="4068763"/>
          <a:ext cx="56213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8" name="Equation" r:id="rId6" imgW="5621040" imgH="701640" progId="Equation.3">
                  <p:embed/>
                </p:oleObj>
              </mc:Choice>
              <mc:Fallback>
                <p:oleObj name="Equation" r:id="rId6" imgW="5621040" imgH="70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068763"/>
                        <a:ext cx="56213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63500" y="5045075"/>
            <a:ext cx="85899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charset="0"/>
              <a:buChar char="v"/>
            </a:pPr>
            <a:r>
              <a:rPr lang="en-US">
                <a:latin typeface="Book Antiqua" charset="0"/>
              </a:rPr>
              <a:t> </a:t>
            </a:r>
            <a:r>
              <a:rPr lang="en-US" sz="2800">
                <a:latin typeface="Book Antiqua" charset="0"/>
              </a:rPr>
              <a:t>To find sailors who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>
                <a:latin typeface="Book Antiqua" charset="0"/>
              </a:rPr>
              <a:t>ve reserved all </a:t>
            </a:r>
            <a:r>
              <a:rPr lang="ja-JP" altLang="en-US" sz="2800">
                <a:latin typeface="Arial"/>
              </a:rPr>
              <a:t>‘</a:t>
            </a:r>
            <a:r>
              <a:rPr lang="en-US" sz="2800">
                <a:latin typeface="Book Antiqua" charset="0"/>
              </a:rPr>
              <a:t>Interlake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>
                <a:latin typeface="Book Antiqua" charset="0"/>
              </a:rPr>
              <a:t> boats:</a:t>
            </a:r>
          </a:p>
        </p:txBody>
      </p:sp>
      <p:graphicFrame>
        <p:nvGraphicFramePr>
          <p:cNvPr id="4199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00200" y="5740400"/>
          <a:ext cx="6154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9" name="Equation" r:id="rId8" imgW="6154560" imgH="841320" progId="Equation.3">
                  <p:embed/>
                </p:oleObj>
              </mc:Choice>
              <mc:Fallback>
                <p:oleObj name="Equation" r:id="rId8" imgW="6154560" imgH="841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40400"/>
                        <a:ext cx="615473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825500" y="5700713"/>
            <a:ext cx="561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charset="0"/>
              </a:rPr>
              <a:t>.....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a bit more in depth.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92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35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235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5943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Database: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81000" y="3276600"/>
          <a:ext cx="456406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Worksheet" r:id="rId4" imgW="4572361" imgH="1534007" progId="Excel.Sheet.8">
                  <p:embed/>
                </p:oleObj>
              </mc:Choice>
              <mc:Fallback>
                <p:oleObj name="Worksheet" r:id="rId4" imgW="4572361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564063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334000" y="33528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Worksheet" r:id="rId6" imgW="2915101" imgH="1238491" progId="Excel.Sheet.8">
                  <p:embed/>
                </p:oleObj>
              </mc:Choice>
              <mc:Fallback>
                <p:oleObj name="Worksheet" r:id="rId6" imgW="2915101" imgH="123849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3528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E83480C-EC5F-5043-A562-8CA97C28A09F}" type="slidenum">
              <a:rPr lang="en-US" sz="1400" b="0"/>
              <a:pPr/>
              <a:t>27</a:t>
            </a:fld>
            <a:endParaRPr lang="en-US" sz="1400" b="0"/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Example: cont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5943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Database: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33400" y="3581400"/>
          <a:ext cx="456406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Worksheet" r:id="rId4" imgW="4572361" imgH="1534007" progId="Excel.Sheet.8">
                  <p:embed/>
                </p:oleObj>
              </mc:Choice>
              <mc:Fallback>
                <p:oleObj name="Worksheet" r:id="rId4" imgW="4572361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4564063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5410200" y="3810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rel. schema (attr+domains)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533400" y="3962400"/>
            <a:ext cx="457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5546725" y="430847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tuple</a:t>
            </a:r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 flipH="1">
            <a:off x="5181600" y="4572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4191000" y="1676400"/>
            <a:ext cx="3200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 k-th attribute </a:t>
            </a:r>
          </a:p>
          <a:p>
            <a:r>
              <a:rPr lang="en-US">
                <a:solidFill>
                  <a:srgbClr val="669900"/>
                </a:solidFill>
              </a:rPr>
              <a:t>(Dk domain)</a:t>
            </a:r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4114800" y="2743200"/>
            <a:ext cx="0" cy="609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27D408B2-8F53-E847-9F6A-B81493AC3067}" type="slidenum">
              <a:rPr lang="en-US" sz="1400" b="0"/>
              <a:pPr/>
              <a:t>28</a:t>
            </a:fld>
            <a:endParaRPr lang="en-US" sz="1400" b="0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Example: cont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33400" y="3581400"/>
          <a:ext cx="456406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Worksheet" r:id="rId4" imgW="4572361" imgH="1534007" progId="Excel.Sheet.8">
                  <p:embed/>
                </p:oleObj>
              </mc:Choice>
              <mc:Fallback>
                <p:oleObj name="Worksheet" r:id="rId4" imgW="4572361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4564063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5410200" y="3810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rel. schema (attr+domains)</a:t>
            </a:r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533400" y="3962400"/>
            <a:ext cx="457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>
            <a:off x="5562600" y="4495800"/>
            <a:ext cx="0" cy="609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6080125" y="4613275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instance</a:t>
            </a:r>
            <a:endParaRPr lang="en-US"/>
          </a:p>
        </p:txBody>
      </p:sp>
      <p:sp>
        <p:nvSpPr>
          <p:cNvPr id="27659" name="Rectangle 15"/>
          <p:cNvSpPr>
            <a:spLocks noChangeArrowheads="1"/>
          </p:cNvSpPr>
          <p:nvPr/>
        </p:nvSpPr>
        <p:spPr bwMode="auto">
          <a:xfrm>
            <a:off x="533400" y="4343400"/>
            <a:ext cx="4572000" cy="838200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8A86554D-FA57-F148-A772-98A458EEB8F9}" type="slidenum">
              <a:rPr lang="en-US" sz="1400" b="0"/>
              <a:pPr/>
              <a:t>29</a:t>
            </a:fld>
            <a:endParaRPr lang="en-US" sz="1400" b="0"/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Example: cont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33400" y="3581400"/>
          <a:ext cx="456406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Worksheet" r:id="rId4" imgW="4572361" imgH="1534007" progId="Excel.Sheet.8">
                  <p:embed/>
                </p:oleObj>
              </mc:Choice>
              <mc:Fallback>
                <p:oleObj name="Worksheet" r:id="rId4" imgW="4572361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4564063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5410200" y="3810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rel. schema (attr+domains)</a:t>
            </a:r>
          </a:p>
        </p:txBody>
      </p:sp>
      <p:sp>
        <p:nvSpPr>
          <p:cNvPr id="29704" name="Rectangle 5"/>
          <p:cNvSpPr>
            <a:spLocks noChangeArrowheads="1"/>
          </p:cNvSpPr>
          <p:nvPr/>
        </p:nvSpPr>
        <p:spPr bwMode="auto">
          <a:xfrm>
            <a:off x="533400" y="3962400"/>
            <a:ext cx="457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5" name="Line 6"/>
          <p:cNvSpPr>
            <a:spLocks noChangeShapeType="1"/>
          </p:cNvSpPr>
          <p:nvPr/>
        </p:nvSpPr>
        <p:spPr bwMode="auto">
          <a:xfrm>
            <a:off x="5562600" y="4495800"/>
            <a:ext cx="0" cy="609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6" name="Text Box 7"/>
          <p:cNvSpPr txBox="1">
            <a:spLocks noChangeArrowheads="1"/>
          </p:cNvSpPr>
          <p:nvPr/>
        </p:nvSpPr>
        <p:spPr bwMode="auto">
          <a:xfrm>
            <a:off x="6080125" y="4613275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instance</a:t>
            </a:r>
            <a:endParaRPr lang="en-US"/>
          </a:p>
        </p:txBody>
      </p:sp>
      <p:sp>
        <p:nvSpPr>
          <p:cNvPr id="29707" name="Rectangle 8"/>
          <p:cNvSpPr>
            <a:spLocks noChangeArrowheads="1"/>
          </p:cNvSpPr>
          <p:nvPr/>
        </p:nvSpPr>
        <p:spPr bwMode="auto">
          <a:xfrm>
            <a:off x="533400" y="4343400"/>
            <a:ext cx="4572000" cy="838200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8" name="Text Box 9"/>
          <p:cNvSpPr txBox="1">
            <a:spLocks noChangeArrowheads="1"/>
          </p:cNvSpPr>
          <p:nvPr/>
        </p:nvSpPr>
        <p:spPr bwMode="auto">
          <a:xfrm>
            <a:off x="914400" y="1828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Di: the domain of the i-th attribute (eg., char(10)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History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Before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records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pointers, sets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etc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Introduced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by E.F.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Codd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in 1970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revolutionary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!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[Wiki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] One of the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normalized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forms, the Boyce–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Codd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normal form, is named after him.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first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systems: 1977-8 (System R; Ingres) 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Turing award in 1981</a:t>
            </a:r>
          </a:p>
        </p:txBody>
      </p:sp>
      <p:pic>
        <p:nvPicPr>
          <p:cNvPr id="2" name="Picture 1" descr="Edgar_F_Cod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71600"/>
            <a:ext cx="1286256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35C00BD6-33BC-604B-8FC0-80791E8DE1A2}" type="slidenum">
              <a:rPr lang="en-US" sz="1400" b="0"/>
              <a:pPr/>
              <a:t>30</a:t>
            </a:fld>
            <a:endParaRPr lang="en-US" sz="1400" b="0"/>
          </a:p>
        </p:txBody>
      </p:sp>
      <p:sp>
        <p:nvSpPr>
          <p:cNvPr id="378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Example: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33400" y="4114800"/>
          <a:ext cx="3962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Worksheet" r:id="rId4" imgW="4572361" imgH="1534007" progId="Excel.Sheet.8">
                  <p:embed/>
                </p:oleObj>
              </mc:Choice>
              <mc:Fallback>
                <p:oleObj name="Worksheet" r:id="rId4" imgW="4572361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39624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800600" y="4038600"/>
          <a:ext cx="39624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Worksheet" r:id="rId6" imgW="4572361" imgH="1534007" progId="Excel.Sheet.8">
                  <p:embed/>
                </p:oleObj>
              </mc:Choice>
              <mc:Fallback>
                <p:oleObj name="Worksheet" r:id="rId6" imgW="4572361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38600"/>
                        <a:ext cx="396240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16764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Q: find all students (part or full time)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 PT-STUDENT union FT-STUDENT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83CE07F8-3F2A-1447-A4FB-C52F318532D3}" type="slidenum">
              <a:rPr lang="en-US" sz="1400" b="0"/>
              <a:pPr/>
              <a:t>31</a:t>
            </a:fld>
            <a:endParaRPr lang="en-US" sz="1400" b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Observations: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2514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two tables are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union compatible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if they have the same attributes (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domains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Q: how about intersection </a:t>
            </a:r>
          </a:p>
        </p:txBody>
      </p:sp>
      <p:sp>
        <p:nvSpPr>
          <p:cNvPr id="39943" name="Text Box 8"/>
          <p:cNvSpPr txBox="1">
            <a:spLocks noChangeArrowheads="1"/>
          </p:cNvSpPr>
          <p:nvPr/>
        </p:nvSpPr>
        <p:spPr bwMode="auto">
          <a:xfrm flipV="1">
            <a:off x="5702300" y="3065463"/>
            <a:ext cx="477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/>
              <a:t>U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3A0D7A1F-C0AF-0947-883A-07A8C49010F9}" type="slidenum">
              <a:rPr lang="en-US" sz="1400" b="0"/>
              <a:pPr/>
              <a:t>32</a:t>
            </a:fld>
            <a:endParaRPr lang="en-US" sz="1400" b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Observations: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1905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 redundant: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STUDENT intersection STAFF =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41991" name="Oval 20"/>
          <p:cNvSpPr>
            <a:spLocks noChangeArrowheads="1"/>
          </p:cNvSpPr>
          <p:nvPr/>
        </p:nvSpPr>
        <p:spPr bwMode="auto">
          <a:xfrm>
            <a:off x="2590800" y="43434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2" name="Oval 21"/>
          <p:cNvSpPr>
            <a:spLocks noChangeArrowheads="1"/>
          </p:cNvSpPr>
          <p:nvPr/>
        </p:nvSpPr>
        <p:spPr bwMode="auto">
          <a:xfrm>
            <a:off x="3429000" y="4419600"/>
            <a:ext cx="1219200" cy="838200"/>
          </a:xfrm>
          <a:prstGeom prst="ellips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3" name="Text Box 22"/>
          <p:cNvSpPr txBox="1">
            <a:spLocks noChangeArrowheads="1"/>
          </p:cNvSpPr>
          <p:nvPr/>
        </p:nvSpPr>
        <p:spPr bwMode="auto">
          <a:xfrm>
            <a:off x="914400" y="44196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STUDENT</a:t>
            </a:r>
          </a:p>
        </p:txBody>
      </p:sp>
      <p:sp>
        <p:nvSpPr>
          <p:cNvPr id="41994" name="Text Box 23"/>
          <p:cNvSpPr txBox="1">
            <a:spLocks noChangeArrowheads="1"/>
          </p:cNvSpPr>
          <p:nvPr/>
        </p:nvSpPr>
        <p:spPr bwMode="auto">
          <a:xfrm>
            <a:off x="4860925" y="4308475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STAFF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20732E9C-20C7-694E-BE70-0C3B79FC6029}" type="slidenum">
              <a:rPr lang="en-US" sz="1400" b="0"/>
              <a:pPr/>
              <a:t>33</a:t>
            </a:fld>
            <a:endParaRPr lang="en-US" sz="1400" b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Observations: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19050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STUDENT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intersection STAFF =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44039" name="Oval 4"/>
          <p:cNvSpPr>
            <a:spLocks noChangeArrowheads="1"/>
          </p:cNvSpPr>
          <p:nvPr/>
        </p:nvSpPr>
        <p:spPr bwMode="auto">
          <a:xfrm>
            <a:off x="2590800" y="43434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40" name="Oval 5"/>
          <p:cNvSpPr>
            <a:spLocks noChangeArrowheads="1"/>
          </p:cNvSpPr>
          <p:nvPr/>
        </p:nvSpPr>
        <p:spPr bwMode="auto">
          <a:xfrm>
            <a:off x="3429000" y="4419600"/>
            <a:ext cx="1219200" cy="838200"/>
          </a:xfrm>
          <a:prstGeom prst="ellips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41" name="Text Box 6"/>
          <p:cNvSpPr txBox="1">
            <a:spLocks noChangeArrowheads="1"/>
          </p:cNvSpPr>
          <p:nvPr/>
        </p:nvSpPr>
        <p:spPr bwMode="auto">
          <a:xfrm>
            <a:off x="914400" y="44196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STUDENT</a:t>
            </a:r>
          </a:p>
        </p:txBody>
      </p:sp>
      <p:sp>
        <p:nvSpPr>
          <p:cNvPr id="44042" name="Text Box 7"/>
          <p:cNvSpPr txBox="1">
            <a:spLocks noChangeArrowheads="1"/>
          </p:cNvSpPr>
          <p:nvPr/>
        </p:nvSpPr>
        <p:spPr bwMode="auto">
          <a:xfrm>
            <a:off x="4860925" y="4308475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STAFF</a:t>
            </a:r>
            <a:endParaRPr lang="en-US"/>
          </a:p>
        </p:txBody>
      </p:sp>
      <p:sp>
        <p:nvSpPr>
          <p:cNvPr id="44043" name="Freeform 8"/>
          <p:cNvSpPr>
            <a:spLocks/>
          </p:cNvSpPr>
          <p:nvPr/>
        </p:nvSpPr>
        <p:spPr bwMode="auto">
          <a:xfrm>
            <a:off x="3414713" y="4494213"/>
            <a:ext cx="539750" cy="717550"/>
          </a:xfrm>
          <a:custGeom>
            <a:avLst/>
            <a:gdLst>
              <a:gd name="T0" fmla="*/ 473789375 w 340"/>
              <a:gd name="T1" fmla="*/ 0 h 452"/>
              <a:gd name="T2" fmla="*/ 229335013 w 340"/>
              <a:gd name="T3" fmla="*/ 105846563 h 452"/>
              <a:gd name="T4" fmla="*/ 176410938 w 340"/>
              <a:gd name="T5" fmla="*/ 141128750 h 452"/>
              <a:gd name="T6" fmla="*/ 141128750 w 340"/>
              <a:gd name="T7" fmla="*/ 194052825 h 452"/>
              <a:gd name="T8" fmla="*/ 88206263 w 340"/>
              <a:gd name="T9" fmla="*/ 229335013 h 452"/>
              <a:gd name="T10" fmla="*/ 70564375 w 340"/>
              <a:gd name="T11" fmla="*/ 279738138 h 452"/>
              <a:gd name="T12" fmla="*/ 35282188 w 340"/>
              <a:gd name="T13" fmla="*/ 332660625 h 452"/>
              <a:gd name="T14" fmla="*/ 0 w 340"/>
              <a:gd name="T15" fmla="*/ 438507188 h 452"/>
              <a:gd name="T16" fmla="*/ 194052825 w 340"/>
              <a:gd name="T17" fmla="*/ 962699688 h 452"/>
              <a:gd name="T18" fmla="*/ 700603438 w 340"/>
              <a:gd name="T19" fmla="*/ 1139110625 h 452"/>
              <a:gd name="T20" fmla="*/ 788809700 w 340"/>
              <a:gd name="T21" fmla="*/ 1068546250 h 452"/>
              <a:gd name="T22" fmla="*/ 821570938 w 340"/>
              <a:gd name="T23" fmla="*/ 841732188 h 452"/>
              <a:gd name="T24" fmla="*/ 788809700 w 340"/>
              <a:gd name="T25" fmla="*/ 420866888 h 452"/>
              <a:gd name="T26" fmla="*/ 509071563 w 340"/>
              <a:gd name="T27" fmla="*/ 70564375 h 452"/>
              <a:gd name="T28" fmla="*/ 473789375 w 340"/>
              <a:gd name="T29" fmla="*/ 0 h 4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40"/>
              <a:gd name="T46" fmla="*/ 0 h 452"/>
              <a:gd name="T47" fmla="*/ 340 w 340"/>
              <a:gd name="T48" fmla="*/ 452 h 45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40" h="452">
                <a:moveTo>
                  <a:pt x="188" y="0"/>
                </a:moveTo>
                <a:cubicBezTo>
                  <a:pt x="143" y="9"/>
                  <a:pt x="131" y="15"/>
                  <a:pt x="91" y="42"/>
                </a:cubicBezTo>
                <a:cubicBezTo>
                  <a:pt x="84" y="47"/>
                  <a:pt x="70" y="56"/>
                  <a:pt x="70" y="56"/>
                </a:cubicBezTo>
                <a:cubicBezTo>
                  <a:pt x="65" y="63"/>
                  <a:pt x="62" y="71"/>
                  <a:pt x="56" y="77"/>
                </a:cubicBezTo>
                <a:cubicBezTo>
                  <a:pt x="50" y="83"/>
                  <a:pt x="40" y="85"/>
                  <a:pt x="35" y="91"/>
                </a:cubicBezTo>
                <a:cubicBezTo>
                  <a:pt x="31" y="96"/>
                  <a:pt x="31" y="105"/>
                  <a:pt x="28" y="111"/>
                </a:cubicBezTo>
                <a:cubicBezTo>
                  <a:pt x="24" y="118"/>
                  <a:pt x="17" y="124"/>
                  <a:pt x="14" y="132"/>
                </a:cubicBezTo>
                <a:cubicBezTo>
                  <a:pt x="8" y="145"/>
                  <a:pt x="0" y="174"/>
                  <a:pt x="0" y="174"/>
                </a:cubicBezTo>
                <a:cubicBezTo>
                  <a:pt x="6" y="266"/>
                  <a:pt x="0" y="330"/>
                  <a:pt x="77" y="382"/>
                </a:cubicBezTo>
                <a:cubicBezTo>
                  <a:pt x="118" y="443"/>
                  <a:pt x="215" y="448"/>
                  <a:pt x="278" y="452"/>
                </a:cubicBezTo>
                <a:cubicBezTo>
                  <a:pt x="296" y="446"/>
                  <a:pt x="307" y="447"/>
                  <a:pt x="313" y="424"/>
                </a:cubicBezTo>
                <a:cubicBezTo>
                  <a:pt x="320" y="395"/>
                  <a:pt x="326" y="334"/>
                  <a:pt x="326" y="334"/>
                </a:cubicBezTo>
                <a:cubicBezTo>
                  <a:pt x="324" y="278"/>
                  <a:pt x="340" y="216"/>
                  <a:pt x="313" y="167"/>
                </a:cubicBezTo>
                <a:cubicBezTo>
                  <a:pt x="277" y="103"/>
                  <a:pt x="262" y="68"/>
                  <a:pt x="202" y="28"/>
                </a:cubicBezTo>
                <a:cubicBezTo>
                  <a:pt x="191" y="20"/>
                  <a:pt x="181" y="12"/>
                  <a:pt x="188" y="0"/>
                </a:cubicBezTo>
                <a:close/>
              </a:path>
            </a:pathLst>
          </a:custGeom>
          <a:solidFill>
            <a:srgbClr val="000000">
              <a:alpha val="10196"/>
            </a:srgbClr>
          </a:solidFill>
          <a:ln w="28575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E97C18A2-5863-8C47-B06C-7DD2A417D53D}" type="slidenum">
              <a:rPr lang="en-US" sz="1400" b="0"/>
              <a:pPr/>
              <a:t>34</a:t>
            </a:fld>
            <a:endParaRPr lang="en-US" sz="1400" b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Observations: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1905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 redundant: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STUDENT intersection STAFF =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 STUDENT - (STUDENT - STAFF)</a:t>
            </a:r>
          </a:p>
        </p:txBody>
      </p:sp>
      <p:sp>
        <p:nvSpPr>
          <p:cNvPr id="46087" name="Oval 4"/>
          <p:cNvSpPr>
            <a:spLocks noChangeArrowheads="1"/>
          </p:cNvSpPr>
          <p:nvPr/>
        </p:nvSpPr>
        <p:spPr bwMode="auto">
          <a:xfrm>
            <a:off x="2590800" y="43434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Oval 5"/>
          <p:cNvSpPr>
            <a:spLocks noChangeArrowheads="1"/>
          </p:cNvSpPr>
          <p:nvPr/>
        </p:nvSpPr>
        <p:spPr bwMode="auto">
          <a:xfrm>
            <a:off x="3429000" y="4419600"/>
            <a:ext cx="1219200" cy="838200"/>
          </a:xfrm>
          <a:prstGeom prst="ellips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Text Box 6"/>
          <p:cNvSpPr txBox="1">
            <a:spLocks noChangeArrowheads="1"/>
          </p:cNvSpPr>
          <p:nvPr/>
        </p:nvSpPr>
        <p:spPr bwMode="auto">
          <a:xfrm>
            <a:off x="914400" y="44196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STUDENT</a:t>
            </a:r>
          </a:p>
        </p:txBody>
      </p:sp>
      <p:sp>
        <p:nvSpPr>
          <p:cNvPr id="46090" name="Text Box 7"/>
          <p:cNvSpPr txBox="1">
            <a:spLocks noChangeArrowheads="1"/>
          </p:cNvSpPr>
          <p:nvPr/>
        </p:nvSpPr>
        <p:spPr bwMode="auto">
          <a:xfrm>
            <a:off x="4860925" y="4308475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STAFF</a:t>
            </a:r>
            <a:endParaRPr lang="en-US"/>
          </a:p>
        </p:txBody>
      </p:sp>
      <p:sp>
        <p:nvSpPr>
          <p:cNvPr id="46091" name="Line 8"/>
          <p:cNvSpPr>
            <a:spLocks noChangeShapeType="1"/>
          </p:cNvSpPr>
          <p:nvPr/>
        </p:nvSpPr>
        <p:spPr bwMode="auto">
          <a:xfrm>
            <a:off x="3429000" y="3810000"/>
            <a:ext cx="3429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2" name="Line 9"/>
          <p:cNvSpPr>
            <a:spLocks noChangeShapeType="1"/>
          </p:cNvSpPr>
          <p:nvPr/>
        </p:nvSpPr>
        <p:spPr bwMode="auto">
          <a:xfrm flipH="1">
            <a:off x="2590800" y="4419600"/>
            <a:ext cx="5334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3" name="Line 10"/>
          <p:cNvSpPr>
            <a:spLocks noChangeShapeType="1"/>
          </p:cNvSpPr>
          <p:nvPr/>
        </p:nvSpPr>
        <p:spPr bwMode="auto">
          <a:xfrm flipH="1">
            <a:off x="2667000" y="4419600"/>
            <a:ext cx="838200" cy="914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4" name="Line 11"/>
          <p:cNvSpPr>
            <a:spLocks noChangeShapeType="1"/>
          </p:cNvSpPr>
          <p:nvPr/>
        </p:nvSpPr>
        <p:spPr bwMode="auto">
          <a:xfrm flipH="1">
            <a:off x="2971800" y="5029200"/>
            <a:ext cx="5334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5" name="Line 12"/>
          <p:cNvSpPr>
            <a:spLocks noChangeShapeType="1"/>
          </p:cNvSpPr>
          <p:nvPr/>
        </p:nvSpPr>
        <p:spPr bwMode="auto">
          <a:xfrm flipH="1">
            <a:off x="3276600" y="5181600"/>
            <a:ext cx="45720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6" name="Line 13"/>
          <p:cNvSpPr>
            <a:spLocks noChangeShapeType="1"/>
          </p:cNvSpPr>
          <p:nvPr/>
        </p:nvSpPr>
        <p:spPr bwMode="auto">
          <a:xfrm>
            <a:off x="2590800" y="4953000"/>
            <a:ext cx="6858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7" name="Line 14"/>
          <p:cNvSpPr>
            <a:spLocks noChangeShapeType="1"/>
          </p:cNvSpPr>
          <p:nvPr/>
        </p:nvSpPr>
        <p:spPr bwMode="auto">
          <a:xfrm>
            <a:off x="2743200" y="4572000"/>
            <a:ext cx="99060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8" name="Line 15"/>
          <p:cNvSpPr>
            <a:spLocks noChangeShapeType="1"/>
          </p:cNvSpPr>
          <p:nvPr/>
        </p:nvSpPr>
        <p:spPr bwMode="auto">
          <a:xfrm>
            <a:off x="3200400" y="4343400"/>
            <a:ext cx="3048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067C3592-CF4C-F445-A16F-9DF93D644532}" type="slidenum">
              <a:rPr lang="en-US" sz="1400" b="0"/>
              <a:pPr/>
              <a:t>35</a:t>
            </a:fld>
            <a:endParaRPr lang="en-US" sz="1400" b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Observations: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1905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 redundant: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STUDENT intersection STAFF =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 STUDENT - (STUDENT - STAFF)</a:t>
            </a:r>
          </a:p>
        </p:txBody>
      </p:sp>
      <p:sp>
        <p:nvSpPr>
          <p:cNvPr id="48135" name="Text Box 16"/>
          <p:cNvSpPr txBox="1">
            <a:spLocks noChangeArrowheads="1"/>
          </p:cNvSpPr>
          <p:nvPr/>
        </p:nvSpPr>
        <p:spPr bwMode="auto">
          <a:xfrm>
            <a:off x="2422525" y="4286250"/>
            <a:ext cx="45751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>
                <a:solidFill>
                  <a:schemeClr val="tx2"/>
                </a:solidFill>
              </a:rPr>
              <a:t>Double negation: </a:t>
            </a:r>
          </a:p>
          <a:p>
            <a:r>
              <a:rPr lang="en-US" sz="3200">
                <a:solidFill>
                  <a:schemeClr val="tx2"/>
                </a:solidFill>
              </a:rPr>
              <a:t>We</a:t>
            </a:r>
            <a:r>
              <a:rPr lang="ja-JP" altLang="en-US" sz="3200">
                <a:solidFill>
                  <a:schemeClr val="tx2"/>
                </a:solidFill>
              </a:rPr>
              <a:t>’</a:t>
            </a:r>
            <a:r>
              <a:rPr lang="en-US" sz="3200">
                <a:solidFill>
                  <a:schemeClr val="tx2"/>
                </a:solidFill>
              </a:rPr>
              <a:t>ll see it again, later…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92F2123-5D6D-8D43-911C-4EEA35369847}" type="slidenum">
              <a:rPr lang="en-US" sz="1400" b="0"/>
              <a:pPr/>
              <a:t>36</a:t>
            </a:fld>
            <a:endParaRPr lang="en-US" sz="1400" b="0"/>
          </a:p>
        </p:txBody>
      </p:sp>
      <p:sp>
        <p:nvSpPr>
          <p:cNvPr id="522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Other operators?</a:t>
            </a:r>
          </a:p>
        </p:txBody>
      </p:sp>
      <p:sp>
        <p:nvSpPr>
          <p:cNvPr id="522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eg, find all students on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Main street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selection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504950" y="3352800"/>
          <a:ext cx="51466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4" imgW="1955520" imgH="266400" progId="Equation.3">
                  <p:embed/>
                </p:oleObj>
              </mc:Choice>
              <mc:Fallback>
                <p:oleObj name="Equation" r:id="rId4" imgW="1955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352800"/>
                        <a:ext cx="51466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752600" y="42672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Worksheet" r:id="rId6" imgW="4572369" imgH="1533754" progId="Excel.Sheet.8">
                  <p:embed/>
                </p:oleObj>
              </mc:Choice>
              <mc:Fallback>
                <p:oleObj name="Worksheet" r:id="rId6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6"/>
          <p:cNvSpPr>
            <a:spLocks noChangeArrowheads="1"/>
          </p:cNvSpPr>
          <p:nvPr/>
        </p:nvSpPr>
        <p:spPr bwMode="auto">
          <a:xfrm>
            <a:off x="1752600" y="4953000"/>
            <a:ext cx="42672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07366210-6B43-6543-951E-E0B1F84DFD4F}" type="slidenum">
              <a:rPr lang="en-US" sz="1400" b="0"/>
              <a:pPr/>
              <a:t>37</a:t>
            </a:fld>
            <a:endParaRPr lang="en-US" sz="1400" b="0"/>
          </a:p>
        </p:txBody>
      </p:sp>
      <p:sp>
        <p:nvSpPr>
          <p:cNvPr id="542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Other operators?</a:t>
            </a:r>
          </a:p>
        </p:txBody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Notice: selection (and rest of operators) expect tables, and produce tables (-&gt; can be cascaded!!)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For selection, in general: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905000" y="4267200"/>
          <a:ext cx="4410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4" imgW="1676160" imgH="241200" progId="Equation.3">
                  <p:embed/>
                </p:oleObj>
              </mc:Choice>
              <mc:Fallback>
                <p:oleObj name="Equation" r:id="rId4" imgW="1676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44100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395BFC1B-CD81-DE42-B1D1-F5CCC3E4A9D5}" type="slidenum">
              <a:rPr lang="en-US" sz="1400" b="0"/>
              <a:pPr/>
              <a:t>38</a:t>
            </a:fld>
            <a:endParaRPr lang="en-US" sz="1400" b="0"/>
          </a:p>
        </p:txBody>
      </p:sp>
      <p:sp>
        <p:nvSpPr>
          <p:cNvPr id="563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Selection - examples</a:t>
            </a:r>
          </a:p>
        </p:txBody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543800" cy="9144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Smiths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on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Forbes Ave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838200" y="3048000"/>
          <a:ext cx="65484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4" imgW="2489040" imgH="266400" progId="Equation.3">
                  <p:embed/>
                </p:oleObj>
              </mc:Choice>
              <mc:Fallback>
                <p:oleObj name="Equation" r:id="rId4" imgW="2489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65484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5"/>
          <p:cNvSpPr txBox="1">
            <a:spLocks noChangeArrowheads="1"/>
          </p:cNvSpPr>
          <p:nvPr/>
        </p:nvSpPr>
        <p:spPr bwMode="auto">
          <a:xfrm>
            <a:off x="1143000" y="42672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ja-JP" altLang="en-US"/>
              <a:t>‘</a:t>
            </a:r>
            <a:r>
              <a:rPr lang="en-US"/>
              <a:t>condition</a:t>
            </a:r>
            <a:r>
              <a:rPr lang="ja-JP" altLang="en-US"/>
              <a:t>’</a:t>
            </a:r>
            <a:r>
              <a:rPr lang="en-US"/>
              <a:t> can be any boolean combination of </a:t>
            </a:r>
            <a:r>
              <a:rPr lang="ja-JP" altLang="en-US"/>
              <a:t>‘</a:t>
            </a:r>
            <a:r>
              <a:rPr lang="en-US"/>
              <a:t>=</a:t>
            </a:r>
            <a:r>
              <a:rPr lang="ja-JP" altLang="en-US"/>
              <a:t>‘</a:t>
            </a:r>
            <a:r>
              <a:rPr lang="en-US"/>
              <a:t>, </a:t>
            </a:r>
            <a:r>
              <a:rPr lang="ja-JP" altLang="en-US"/>
              <a:t>‘</a:t>
            </a:r>
            <a:r>
              <a:rPr lang="en-US"/>
              <a:t>&gt;</a:t>
            </a:r>
            <a:r>
              <a:rPr lang="ja-JP" altLang="en-US"/>
              <a:t>’</a:t>
            </a:r>
            <a:r>
              <a:rPr lang="en-US"/>
              <a:t>, </a:t>
            </a:r>
            <a:r>
              <a:rPr lang="ja-JP" altLang="en-US"/>
              <a:t>‘</a:t>
            </a:r>
            <a:r>
              <a:rPr lang="en-US"/>
              <a:t>&gt;=</a:t>
            </a:r>
            <a:r>
              <a:rPr lang="ja-JP" altLang="en-US"/>
              <a:t>‘</a:t>
            </a:r>
            <a:r>
              <a:rPr lang="en-US"/>
              <a:t>,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96A777C-820A-1742-A7ED-013400176EC4}" type="slidenum">
              <a:rPr lang="en-US" sz="1400" b="0"/>
              <a:pPr/>
              <a:t>39</a:t>
            </a:fld>
            <a:endParaRPr lang="en-US" sz="1400" b="0"/>
          </a:p>
        </p:txBody>
      </p:sp>
      <p:sp>
        <p:nvSpPr>
          <p:cNvPr id="604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selection picks rows - how about columns?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projection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- eg.: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finds all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ssn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- </a:t>
            </a:r>
            <a:r>
              <a:rPr lang="en-US">
                <a:solidFill>
                  <a:srgbClr val="FF33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removing duplicates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Relational operators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800600" y="2590800"/>
          <a:ext cx="32083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4" imgW="1218960" imgH="241200" progId="Equation.3">
                  <p:embed/>
                </p:oleObj>
              </mc:Choice>
              <mc:Fallback>
                <p:oleObj name="Equation" r:id="rId4" imgW="1218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0800"/>
                        <a:ext cx="320833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905000" y="43434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Worksheet" r:id="rId6" imgW="4572000" imgH="1533600" progId="Excel.Sheet.8">
                  <p:embed/>
                </p:oleObj>
              </mc:Choice>
              <mc:Fallback>
                <p:oleObj name="Worksheet" r:id="rId6" imgW="4572000" imgH="1533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8"/>
          <p:cNvSpPr>
            <a:spLocks noChangeArrowheads="1"/>
          </p:cNvSpPr>
          <p:nvPr/>
        </p:nvSpPr>
        <p:spPr bwMode="auto">
          <a:xfrm>
            <a:off x="1905000" y="4724400"/>
            <a:ext cx="1371600" cy="1143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Query Languages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839200" cy="4648200"/>
          </a:xfrm>
          <a:noFill/>
          <a:ln/>
        </p:spPr>
        <p:txBody>
          <a:bodyPr/>
          <a:lstStyle/>
          <a:p>
            <a:r>
              <a:rPr lang="en-US" i="1" u="sng"/>
              <a:t>Query languages</a:t>
            </a:r>
            <a:r>
              <a:rPr lang="en-US" i="1"/>
              <a:t>: </a:t>
            </a:r>
            <a:r>
              <a:rPr lang="en-US"/>
              <a:t> Allow manipulation and </a:t>
            </a:r>
            <a:r>
              <a:rPr lang="en-US">
                <a:solidFill>
                  <a:schemeClr val="accent2"/>
                </a:solidFill>
              </a:rPr>
              <a:t>retrieval of data </a:t>
            </a:r>
            <a:r>
              <a:rPr lang="en-US"/>
              <a:t>from a database.</a:t>
            </a:r>
          </a:p>
          <a:p>
            <a:r>
              <a:rPr lang="en-US"/>
              <a:t>Relational model supports simple, powerful QLs:</a:t>
            </a:r>
          </a:p>
          <a:p>
            <a:pPr lvl="1">
              <a:buSzPct val="75000"/>
            </a:pPr>
            <a:r>
              <a:rPr lang="en-US"/>
              <a:t>Strong formal foundation based on logic.</a:t>
            </a:r>
          </a:p>
          <a:p>
            <a:pPr lvl="1">
              <a:buSzPct val="75000"/>
            </a:pPr>
            <a:r>
              <a:rPr lang="en-US"/>
              <a:t>Allows for much optimization.</a:t>
            </a:r>
          </a:p>
          <a:p>
            <a:r>
              <a:rPr lang="en-US"/>
              <a:t>Query Languages </a:t>
            </a:r>
            <a:r>
              <a:rPr lang="en-US" b="1">
                <a:solidFill>
                  <a:schemeClr val="accent2"/>
                </a:solidFill>
              </a:rPr>
              <a:t>!=</a:t>
            </a:r>
            <a:r>
              <a:rPr lang="en-US"/>
              <a:t> programming languages!</a:t>
            </a:r>
          </a:p>
          <a:p>
            <a:pPr lvl="1">
              <a:buSzPct val="75000"/>
            </a:pPr>
            <a:r>
              <a:rPr lang="en-US"/>
              <a:t>QLs not expected to be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Turing complete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>
              <a:buSzPct val="75000"/>
            </a:pPr>
            <a:r>
              <a:rPr lang="en-US"/>
              <a:t>QLs not intended to be used for complex calculations.</a:t>
            </a:r>
          </a:p>
          <a:p>
            <a:pPr lvl="1">
              <a:buSzPct val="75000"/>
            </a:pPr>
            <a:r>
              <a:rPr lang="en-US"/>
              <a:t>QLs support easy, efficient access to large data sets.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E54AB871-1B7A-6F41-B68A-2D7DB326C769}" type="slidenum">
              <a:rPr lang="en-US" sz="1400" b="0"/>
              <a:pPr/>
              <a:t>40</a:t>
            </a:fld>
            <a:endParaRPr lang="en-US" sz="1400" b="0"/>
          </a:p>
        </p:txBody>
      </p:sp>
      <p:sp>
        <p:nvSpPr>
          <p:cNvPr id="62471" name="Rectangle 9"/>
          <p:cNvSpPr>
            <a:spLocks noChangeArrowheads="1"/>
          </p:cNvSpPr>
          <p:nvPr/>
        </p:nvSpPr>
        <p:spPr bwMode="auto">
          <a:xfrm>
            <a:off x="1981200" y="5105400"/>
            <a:ext cx="41148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Cascading: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ssn of students on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forbes ave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Relational operators</a:t>
            </a: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286000" y="3124200"/>
          <a:ext cx="5915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4" imgW="2247840" imgH="266400" progId="Equation.3">
                  <p:embed/>
                </p:oleObj>
              </mc:Choice>
              <mc:Fallback>
                <p:oleObj name="Equation" r:id="rId4" imgW="22478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59150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905000" y="43434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Worksheet" r:id="rId6" imgW="4572000" imgH="1533600" progId="Excel.Sheet.8">
                  <p:embed/>
                </p:oleObj>
              </mc:Choice>
              <mc:Fallback>
                <p:oleObj name="Worksheet" r:id="rId6" imgW="4572000" imgH="1533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6"/>
          <p:cNvSpPr>
            <a:spLocks noChangeArrowheads="1"/>
          </p:cNvSpPr>
          <p:nvPr/>
        </p:nvSpPr>
        <p:spPr bwMode="auto">
          <a:xfrm>
            <a:off x="1905000" y="4724400"/>
            <a:ext cx="1371600" cy="1143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BA2F09A-9FF9-EE4F-A3B5-B1641D1EA7A6}" type="slidenum">
              <a:rPr lang="en-US" sz="1400" b="0"/>
              <a:pPr/>
              <a:t>41</a:t>
            </a:fld>
            <a:endParaRPr lang="en-US" sz="1400" b="0"/>
          </a:p>
        </p:txBody>
      </p:sp>
      <p:sp>
        <p:nvSpPr>
          <p:cNvPr id="686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A: any query across </a:t>
            </a:r>
            <a:r>
              <a:rPr lang="en-US" b="1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two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or more tables,</a:t>
            </a:r>
          </a:p>
          <a:p>
            <a:pPr lvl="1"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eg., </a:t>
            </a:r>
            <a:r>
              <a:rPr lang="ja-JP" altLang="en-US">
                <a:latin typeface="Times New Roman" charset="0"/>
                <a:ea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</a:rPr>
              <a:t>find names of students in 15-415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Q: what extra operator do we need??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Relational operators</a:t>
            </a: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457200" y="4495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Worksheet" r:id="rId4" imgW="4572369" imgH="1533754" progId="Excel.Sheet.8">
                  <p:embed/>
                </p:oleObj>
              </mc:Choice>
              <mc:Fallback>
                <p:oleObj name="Worksheet" r:id="rId4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5105400" y="43434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Worksheet" r:id="rId6" imgW="2914849" imgH="1429207" progId="Excel.Sheet.8">
                  <p:embed/>
                </p:oleObj>
              </mc:Choice>
              <mc:Fallback>
                <p:oleObj name="Worksheet" r:id="rId6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26881CD5-E7D3-0247-A534-0A04F46638BE}" type="slidenum">
              <a:rPr lang="en-US" sz="1400" b="0"/>
              <a:pPr/>
              <a:t>42</a:t>
            </a:fld>
            <a:endParaRPr lang="en-US" sz="1400" b="0"/>
          </a:p>
        </p:txBody>
      </p:sp>
      <p:sp>
        <p:nvSpPr>
          <p:cNvPr id="706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A: any query across </a:t>
            </a:r>
            <a:r>
              <a:rPr lang="en-US" b="1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two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or more tables,</a:t>
            </a:r>
          </a:p>
          <a:p>
            <a:pPr lvl="1"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eg., </a:t>
            </a:r>
            <a:r>
              <a:rPr lang="ja-JP" altLang="en-US">
                <a:latin typeface="Times New Roman" charset="0"/>
                <a:ea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</a:rPr>
              <a:t>find names of students in 15-415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Q: what extra operator do we need??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 surprisingly, cartesian product is enough!</a:t>
            </a:r>
          </a:p>
        </p:txBody>
      </p:sp>
      <p:sp>
        <p:nvSpPr>
          <p:cNvPr id="706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Relational operators</a:t>
            </a: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457200" y="4495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Worksheet" r:id="rId4" imgW="4572369" imgH="1533754" progId="Excel.Sheet.8">
                  <p:embed/>
                </p:oleObj>
              </mc:Choice>
              <mc:Fallback>
                <p:oleObj name="Worksheet" r:id="rId4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5105400" y="43434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Worksheet" r:id="rId6" imgW="2914849" imgH="1429207" progId="Excel.Sheet.8">
                  <p:embed/>
                </p:oleObj>
              </mc:Choice>
              <mc:Fallback>
                <p:oleObj name="Worksheet" r:id="rId6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27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27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50919E61-1DEB-8E43-9467-101BB1639145}" type="slidenum">
              <a:rPr lang="en-US" sz="1400" b="0"/>
              <a:pPr/>
              <a:t>43</a:t>
            </a:fld>
            <a:endParaRPr lang="en-US" sz="1400" b="0"/>
          </a:p>
        </p:txBody>
      </p:sp>
      <p:sp>
        <p:nvSpPr>
          <p:cNvPr id="727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Cartesian product</a:t>
            </a:r>
          </a:p>
        </p:txBody>
      </p:sp>
      <p:sp>
        <p:nvSpPr>
          <p:cNvPr id="727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1371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eg., dog-breeding: MALE x FEMALE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gives all possible couples</a:t>
            </a: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754063" y="3968750"/>
          <a:ext cx="13890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Worksheet" r:id="rId4" imgW="1486442" imgH="1534007" progId="Excel.Sheet.8">
                  <p:embed/>
                </p:oleObj>
              </mc:Choice>
              <mc:Fallback>
                <p:oleObj name="Worksheet" r:id="rId4" imgW="1486442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968750"/>
                        <a:ext cx="138906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667000" y="3962400"/>
          <a:ext cx="13890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Worksheet" r:id="rId6" imgW="1486442" imgH="1534007" progId="Excel.Sheet.8">
                  <p:embed/>
                </p:oleObj>
              </mc:Choice>
              <mc:Fallback>
                <p:oleObj name="Worksheet" r:id="rId6" imgW="1486442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138906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Text Box 9"/>
          <p:cNvSpPr txBox="1">
            <a:spLocks noChangeArrowheads="1"/>
          </p:cNvSpPr>
          <p:nvPr/>
        </p:nvSpPr>
        <p:spPr bwMode="auto">
          <a:xfrm>
            <a:off x="2270125" y="438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x</a:t>
            </a:r>
            <a:endParaRPr lang="en-US" dirty="0"/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4556125" y="430847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=</a:t>
            </a:r>
            <a:endParaRPr 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5181600" y="3810000"/>
          <a:ext cx="27781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Worksheet" r:id="rId8" imgW="3343772" imgH="2295766" progId="Excel.Sheet.8">
                  <p:embed/>
                </p:oleObj>
              </mc:Choice>
              <mc:Fallback>
                <p:oleObj name="Worksheet" r:id="rId8" imgW="3343772" imgH="229576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0"/>
                        <a:ext cx="277812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2209800" y="4876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2209800" y="48768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V="1">
            <a:off x="2209800" y="48768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2209800" y="5257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6165A25-2525-B548-87EA-377BB779756E}" type="slidenum">
              <a:rPr lang="en-US" sz="1400" b="0"/>
              <a:pPr/>
              <a:t>44</a:t>
            </a:fld>
            <a:endParaRPr lang="en-US" sz="1400" b="0"/>
          </a:p>
        </p:txBody>
      </p:sp>
      <p:sp>
        <p:nvSpPr>
          <p:cNvPr id="747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so what?</a:t>
            </a:r>
          </a:p>
        </p:txBody>
      </p:sp>
      <p:sp>
        <p:nvSpPr>
          <p:cNvPr id="747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077200" cy="1371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Eg., how do we find names of students taking 415?</a:t>
            </a: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304800" y="3733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Worksheet" r:id="rId4" imgW="4572369" imgH="1533754" progId="Excel.Sheet.8">
                  <p:embed/>
                </p:oleObj>
              </mc:Choice>
              <mc:Fallback>
                <p:oleObj name="Worksheet" r:id="rId4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037138" y="3729038"/>
          <a:ext cx="28575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Worksheet" r:id="rId6" imgW="2915107" imgH="1076554" progId="Excel.Sheet.8">
                  <p:embed/>
                </p:oleObj>
              </mc:Choice>
              <mc:Fallback>
                <p:oleObj name="Worksheet" r:id="rId6" imgW="2915107" imgH="10765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3729038"/>
                        <a:ext cx="28575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F0ABC300-76DD-B646-AC4B-8D3CC5713282}" type="slidenum">
              <a:rPr lang="en-US" sz="1400" b="0"/>
              <a:pPr/>
              <a:t>45</a:t>
            </a:fld>
            <a:endParaRPr lang="en-US" sz="1400" b="0"/>
          </a:p>
        </p:txBody>
      </p:sp>
      <p:sp>
        <p:nvSpPr>
          <p:cNvPr id="768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Cartesian product</a:t>
            </a:r>
          </a:p>
        </p:txBody>
      </p:sp>
      <p:sp>
        <p:nvSpPr>
          <p:cNvPr id="768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1219200" cy="609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219200" y="3048000"/>
          <a:ext cx="678656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Worksheet" r:id="rId4" imgW="7248754" imgH="2295754" progId="Excel.Sheet.8">
                  <p:embed/>
                </p:oleObj>
              </mc:Choice>
              <mc:Fallback>
                <p:oleObj name="Worksheet" r:id="rId4" imgW="7248754" imgH="2295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786563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552575" y="2209800"/>
          <a:ext cx="7216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6" imgW="3200400" imgH="241200" progId="Equation.3">
                  <p:embed/>
                </p:oleObj>
              </mc:Choice>
              <mc:Fallback>
                <p:oleObj name="Equation" r:id="rId6" imgW="3200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209800"/>
                        <a:ext cx="72167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Line 7"/>
          <p:cNvSpPr>
            <a:spLocks noChangeShapeType="1"/>
          </p:cNvSpPr>
          <p:nvPr/>
        </p:nvSpPr>
        <p:spPr bwMode="auto">
          <a:xfrm>
            <a:off x="1066800" y="4267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10" name="Line 8"/>
          <p:cNvSpPr>
            <a:spLocks noChangeShapeType="1"/>
          </p:cNvSpPr>
          <p:nvPr/>
        </p:nvSpPr>
        <p:spPr bwMode="auto">
          <a:xfrm>
            <a:off x="990600" y="4648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6552381-A6B4-454E-8205-07B9BAF7D67C}" type="slidenum">
              <a:rPr lang="en-US" sz="1400" b="0"/>
              <a:pPr/>
              <a:t>46</a:t>
            </a:fld>
            <a:endParaRPr lang="en-US" sz="1400" b="0"/>
          </a:p>
        </p:txBody>
      </p:sp>
      <p:sp>
        <p:nvSpPr>
          <p:cNvPr id="788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Cartesian product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904875" y="2071688"/>
          <a:ext cx="75025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4" imgW="3327120" imgH="228600" progId="Equation.3">
                  <p:embed/>
                </p:oleObj>
              </mc:Choice>
              <mc:Fallback>
                <p:oleObj name="Equation" r:id="rId4" imgW="332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071688"/>
                        <a:ext cx="75025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Line 6"/>
          <p:cNvSpPr>
            <a:spLocks noChangeShapeType="1"/>
          </p:cNvSpPr>
          <p:nvPr/>
        </p:nvSpPr>
        <p:spPr bwMode="auto">
          <a:xfrm>
            <a:off x="1066800" y="4267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7" name="Line 7"/>
          <p:cNvSpPr>
            <a:spLocks noChangeShapeType="1"/>
          </p:cNvSpPr>
          <p:nvPr/>
        </p:nvSpPr>
        <p:spPr bwMode="auto">
          <a:xfrm>
            <a:off x="990600" y="4648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990600" y="5029200"/>
            <a:ext cx="7239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219200" y="3048000"/>
          <a:ext cx="678656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Worksheet" r:id="rId6" imgW="7248754" imgH="2295754" progId="Excel.Sheet.8">
                  <p:embed/>
                </p:oleObj>
              </mc:Choice>
              <mc:Fallback>
                <p:oleObj name="Worksheet" r:id="rId6" imgW="7248754" imgH="2295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786563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56370952-6D22-2943-B028-809AD2F7CD07}" type="slidenum">
              <a:rPr lang="en-US" sz="1400" b="0"/>
              <a:pPr/>
              <a:t>47</a:t>
            </a:fld>
            <a:endParaRPr lang="en-US" sz="1400" b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976313" y="1570038"/>
          <a:ext cx="735965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Equation" r:id="rId4" imgW="3263760" imgH="672840" progId="Equation.3">
                  <p:embed/>
                </p:oleObj>
              </mc:Choice>
              <mc:Fallback>
                <p:oleObj name="Equation" r:id="rId4" imgW="32637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570038"/>
                        <a:ext cx="7359650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Line 5"/>
          <p:cNvSpPr>
            <a:spLocks noChangeShapeType="1"/>
          </p:cNvSpPr>
          <p:nvPr/>
        </p:nvSpPr>
        <p:spPr bwMode="auto">
          <a:xfrm>
            <a:off x="1066800" y="4267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04" name="Line 6"/>
          <p:cNvSpPr>
            <a:spLocks noChangeShapeType="1"/>
          </p:cNvSpPr>
          <p:nvPr/>
        </p:nvSpPr>
        <p:spPr bwMode="auto">
          <a:xfrm>
            <a:off x="990600" y="4648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05" name="Line 8"/>
          <p:cNvSpPr>
            <a:spLocks noChangeShapeType="1"/>
          </p:cNvSpPr>
          <p:nvPr/>
        </p:nvSpPr>
        <p:spPr bwMode="auto">
          <a:xfrm>
            <a:off x="990600" y="50292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06" name="Rectangle 9"/>
          <p:cNvSpPr>
            <a:spLocks noChangeArrowheads="1"/>
          </p:cNvSpPr>
          <p:nvPr/>
        </p:nvSpPr>
        <p:spPr bwMode="auto">
          <a:xfrm>
            <a:off x="2057400" y="3429000"/>
            <a:ext cx="1066800" cy="1828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219200" y="3048000"/>
          <a:ext cx="678656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Worksheet" r:id="rId6" imgW="7248754" imgH="2295754" progId="Excel.Sheet.8">
                  <p:embed/>
                </p:oleObj>
              </mc:Choice>
              <mc:Fallback>
                <p:oleObj name="Worksheet" r:id="rId6" imgW="7248754" imgH="2295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786563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E998E813-BD37-EB4A-A382-976B2D9A3BB9}" type="slidenum">
              <a:rPr lang="en-US" sz="1400" b="0"/>
              <a:pPr/>
              <a:t>48</a:t>
            </a:fld>
            <a:endParaRPr lang="en-US" sz="1400" b="0"/>
          </a:p>
        </p:txBody>
      </p:sp>
      <p:sp>
        <p:nvSpPr>
          <p:cNvPr id="829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selection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projection</a:t>
            </a:r>
          </a:p>
          <a:p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cartesian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product        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MALE x FEMALE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set union 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set difference               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 -  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charset="0"/>
                <a:ea typeface="ＭＳ Ｐゴシック" charset="0"/>
                <a:cs typeface="ＭＳ Ｐゴシック" charset="0"/>
              </a:rPr>
              <a:t>FUNDAMENTAL Relational </a:t>
            </a:r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operators</a:t>
            </a: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910469"/>
              </p:ext>
            </p:extLst>
          </p:nvPr>
        </p:nvGraphicFramePr>
        <p:xfrm>
          <a:off x="4343400" y="1295400"/>
          <a:ext cx="24717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4" imgW="939600" imgH="241200" progId="Equation.3">
                  <p:embed/>
                </p:oleObj>
              </mc:Choice>
              <mc:Fallback>
                <p:oleObj name="Equation" r:id="rId4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4717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52213"/>
              </p:ext>
            </p:extLst>
          </p:nvPr>
        </p:nvGraphicFramePr>
        <p:xfrm>
          <a:off x="4343400" y="1981200"/>
          <a:ext cx="18049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6" imgW="685800" imgH="241200" progId="Equation.3">
                  <p:embed/>
                </p:oleObj>
              </mc:Choice>
              <mc:Fallback>
                <p:oleObj name="Equation" r:id="rId6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81200"/>
                        <a:ext cx="18049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Rectangle 8"/>
          <p:cNvSpPr>
            <a:spLocks noChangeArrowheads="1"/>
          </p:cNvSpPr>
          <p:nvPr/>
        </p:nvSpPr>
        <p:spPr bwMode="auto">
          <a:xfrm>
            <a:off x="457200" y="1981200"/>
            <a:ext cx="8153400" cy="31242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4" name="Rectangle 9"/>
          <p:cNvSpPr>
            <a:spLocks noChangeArrowheads="1"/>
          </p:cNvSpPr>
          <p:nvPr/>
        </p:nvSpPr>
        <p:spPr bwMode="auto">
          <a:xfrm>
            <a:off x="381000" y="1905000"/>
            <a:ext cx="8305800" cy="3276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5" name="Text Box 10"/>
          <p:cNvSpPr txBox="1">
            <a:spLocks noChangeArrowheads="1"/>
          </p:cNvSpPr>
          <p:nvPr/>
        </p:nvSpPr>
        <p:spPr bwMode="auto">
          <a:xfrm>
            <a:off x="4267200" y="3124200"/>
            <a:ext cx="110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 b="0" dirty="0">
                <a:solidFill>
                  <a:srgbClr val="000000"/>
                </a:solidFill>
              </a:rPr>
              <a:t>R </a:t>
            </a:r>
            <a:r>
              <a:rPr lang="en-US" b="0" dirty="0">
                <a:solidFill>
                  <a:srgbClr val="000000"/>
                </a:solidFill>
              </a:rPr>
              <a:t>U</a:t>
            </a:r>
            <a:r>
              <a:rPr lang="en-US" sz="3200" b="0" dirty="0">
                <a:solidFill>
                  <a:srgbClr val="000000"/>
                </a:solidFill>
              </a:rPr>
              <a:t> S</a:t>
            </a:r>
            <a:endParaRPr lang="en-US" b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4262FF0-6549-CF4F-B896-A1A84C16D5A2}" type="slidenum">
              <a:rPr lang="en-US" sz="1400" b="0"/>
              <a:pPr/>
              <a:t>49</a:t>
            </a:fld>
            <a:endParaRPr lang="en-US" sz="1400" b="0"/>
          </a:p>
        </p:txBody>
      </p:sp>
      <p:sp>
        <p:nvSpPr>
          <p:cNvPr id="849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Relational ops</a:t>
            </a:r>
          </a:p>
        </p:txBody>
      </p:sp>
      <p:sp>
        <p:nvSpPr>
          <p:cNvPr id="850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Surprisingly, they are enough, to help us answer almost any query we want!!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derived/convenience operators: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set intersection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join</a:t>
            </a:r>
            <a:r>
              <a:rPr lang="en-US" dirty="0">
                <a:solidFill>
                  <a:srgbClr val="FF33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</a:rPr>
              <a:t>(theta join, </a:t>
            </a:r>
            <a:r>
              <a:rPr lang="en-US" dirty="0" err="1">
                <a:latin typeface="Times New Roman" charset="0"/>
                <a:ea typeface="ＭＳ Ｐゴシック" charset="0"/>
              </a:rPr>
              <a:t>equi</a:t>
            </a:r>
            <a:r>
              <a:rPr lang="en-US" dirty="0">
                <a:latin typeface="Times New Roman" charset="0"/>
                <a:ea typeface="ＭＳ Ｐゴシック" charset="0"/>
              </a:rPr>
              <a:t>-join, natural join)</a:t>
            </a:r>
          </a:p>
          <a:p>
            <a:pPr lvl="1"/>
            <a:r>
              <a:rPr lang="ja-JP" altLang="en-US" dirty="0">
                <a:latin typeface="Times New Roman" charset="0"/>
                <a:ea typeface="ＭＳ Ｐゴシック" charset="0"/>
              </a:rPr>
              <a:t>‘</a:t>
            </a:r>
            <a:r>
              <a:rPr lang="en-US" dirty="0">
                <a:latin typeface="Times New Roman" charset="0"/>
                <a:ea typeface="ＭＳ Ｐゴシック" charset="0"/>
              </a:rPr>
              <a:t>rename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’</a:t>
            </a:r>
            <a:r>
              <a:rPr lang="en-US" dirty="0">
                <a:latin typeface="Times New Roman" charset="0"/>
                <a:ea typeface="ＭＳ Ｐゴシック" charset="0"/>
              </a:rPr>
              <a:t> operator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division </a:t>
            </a: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586150"/>
              </p:ext>
            </p:extLst>
          </p:nvPr>
        </p:nvGraphicFramePr>
        <p:xfrm>
          <a:off x="3810000" y="4038600"/>
          <a:ext cx="17827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4" imgW="698400" imgH="241200" progId="Equation.3">
                  <p:embed/>
                </p:oleObj>
              </mc:Choice>
              <mc:Fallback>
                <p:oleObj name="Equation" r:id="rId4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8600"/>
                        <a:ext cx="17827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573460"/>
              </p:ext>
            </p:extLst>
          </p:nvPr>
        </p:nvGraphicFramePr>
        <p:xfrm>
          <a:off x="2362200" y="4648200"/>
          <a:ext cx="10366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6" imgW="444240" imgH="190440" progId="Equation.3">
                  <p:embed/>
                </p:oleObj>
              </mc:Choice>
              <mc:Fallback>
                <p:oleObj name="Equation" r:id="rId6" imgW="4442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10366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AutoShape 9"/>
          <p:cNvSpPr>
            <a:spLocks noChangeArrowheads="1"/>
          </p:cNvSpPr>
          <p:nvPr/>
        </p:nvSpPr>
        <p:spPr bwMode="auto">
          <a:xfrm rot="-5400000">
            <a:off x="6858000" y="3657600"/>
            <a:ext cx="381000" cy="381000"/>
          </a:xfrm>
          <a:prstGeom prst="flowChartCollat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Formal Relational Query Languages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  <a:ln/>
        </p:spPr>
        <p:txBody>
          <a:bodyPr/>
          <a:lstStyle/>
          <a:p>
            <a:r>
              <a:rPr lang="en-US" dirty="0"/>
              <a:t>Two mathematical Query Languages form the basis for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real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languages (e.g. SQL), and for implementation:</a:t>
            </a:r>
          </a:p>
          <a:p>
            <a:pPr lvl="1"/>
            <a:r>
              <a:rPr lang="en-US" i="1" u="sng" dirty="0">
                <a:solidFill>
                  <a:schemeClr val="accent2"/>
                </a:solidFill>
              </a:rPr>
              <a:t>Relational Algebra</a:t>
            </a:r>
            <a:r>
              <a:rPr lang="en-US" dirty="0">
                <a:solidFill>
                  <a:schemeClr val="accent2"/>
                </a:solidFill>
              </a:rPr>
              <a:t>:  </a:t>
            </a:r>
            <a:r>
              <a:rPr lang="en-US" dirty="0"/>
              <a:t>More </a:t>
            </a:r>
            <a:r>
              <a:rPr lang="en-US" dirty="0">
                <a:solidFill>
                  <a:schemeClr val="accent2"/>
                </a:solidFill>
              </a:rPr>
              <a:t>operational</a:t>
            </a:r>
            <a:r>
              <a:rPr lang="en-US" dirty="0"/>
              <a:t>, very useful for representing execution plans.</a:t>
            </a:r>
          </a:p>
          <a:p>
            <a:pPr lvl="1"/>
            <a:r>
              <a:rPr lang="en-US" i="1" u="sng" dirty="0">
                <a:solidFill>
                  <a:schemeClr val="accent2"/>
                </a:solidFill>
              </a:rPr>
              <a:t>Relational Calculus</a:t>
            </a:r>
            <a:r>
              <a:rPr lang="en-US" dirty="0">
                <a:solidFill>
                  <a:schemeClr val="accent2"/>
                </a:solidFill>
              </a:rPr>
              <a:t>:   </a:t>
            </a:r>
            <a:r>
              <a:rPr lang="en-US" dirty="0"/>
              <a:t>Lets users describe what they want, rather than how to compute it.  (</a:t>
            </a:r>
            <a:r>
              <a:rPr lang="en-US" dirty="0">
                <a:solidFill>
                  <a:schemeClr val="accent2"/>
                </a:solidFill>
              </a:rPr>
              <a:t>Non-operational, </a:t>
            </a:r>
            <a:r>
              <a:rPr lang="en-US" i="1" u="sng" dirty="0">
                <a:solidFill>
                  <a:schemeClr val="accent2"/>
                </a:solidFill>
              </a:rPr>
              <a:t>declarative</a:t>
            </a:r>
            <a:r>
              <a:rPr lang="en-US" dirty="0"/>
              <a:t>.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Power Point includes Relational Algebra (next </a:t>
            </a:r>
            <a:r>
              <a:rPr lang="en-US" dirty="0" err="1" smtClean="0"/>
              <a:t>ppt</a:t>
            </a:r>
            <a:r>
              <a:rPr lang="en-US" dirty="0" smtClean="0"/>
              <a:t> will include Relational Calculus)</a:t>
            </a:r>
            <a:endParaRPr lang="en-US" dirty="0"/>
          </a:p>
          <a:p>
            <a:pPr>
              <a:buFont typeface="Wingdings" charset="0"/>
              <a:buChar char="§"/>
            </a:pP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5009D1C4-237C-9949-94D7-EC062921036C}" type="slidenum">
              <a:rPr lang="en-US" sz="1400" b="0"/>
              <a:pPr/>
              <a:t>50</a:t>
            </a:fld>
            <a:endParaRPr lang="en-US" sz="1400" b="0"/>
          </a:p>
        </p:txBody>
      </p:sp>
      <p:sp>
        <p:nvSpPr>
          <p:cNvPr id="870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Joins</a:t>
            </a:r>
          </a:p>
        </p:txBody>
      </p:sp>
      <p:sp>
        <p:nvSpPr>
          <p:cNvPr id="870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Equijoin: </a:t>
            </a: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855913" y="1935163"/>
          <a:ext cx="24638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4" imgW="939600" imgH="355320" progId="Equation.3">
                  <p:embed/>
                </p:oleObj>
              </mc:Choice>
              <mc:Fallback>
                <p:oleObj name="Equation" r:id="rId4" imgW="9396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935163"/>
                        <a:ext cx="24638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5638800" y="1905000"/>
          <a:ext cx="30289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905000"/>
                        <a:ext cx="30289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AutoShape 6"/>
          <p:cNvSpPr>
            <a:spLocks noChangeArrowheads="1"/>
          </p:cNvSpPr>
          <p:nvPr/>
        </p:nvSpPr>
        <p:spPr bwMode="auto">
          <a:xfrm rot="-5400000">
            <a:off x="3467100" y="1943100"/>
            <a:ext cx="304800" cy="5334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0F173AF-7F86-5C4A-9F64-3CF63A6D57D0}" type="slidenum">
              <a:rPr lang="en-US" sz="1400" b="0"/>
              <a:pPr/>
              <a:t>51</a:t>
            </a:fld>
            <a:endParaRPr lang="en-US" sz="1400" b="0"/>
          </a:p>
        </p:txBody>
      </p:sp>
      <p:sp>
        <p:nvSpPr>
          <p:cNvPr id="890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Cartesian product</a:t>
            </a:r>
          </a:p>
        </p:txBody>
      </p:sp>
      <p:sp>
        <p:nvSpPr>
          <p:cNvPr id="890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1219200" cy="609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552575" y="2057400"/>
          <a:ext cx="7216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4" imgW="3200400" imgH="241200" progId="Equation.3">
                  <p:embed/>
                </p:oleObj>
              </mc:Choice>
              <mc:Fallback>
                <p:oleObj name="Equation" r:id="rId4" imgW="3200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057400"/>
                        <a:ext cx="72167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Line 6"/>
          <p:cNvSpPr>
            <a:spLocks noChangeShapeType="1"/>
          </p:cNvSpPr>
          <p:nvPr/>
        </p:nvSpPr>
        <p:spPr bwMode="auto">
          <a:xfrm>
            <a:off x="1066800" y="4267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098" name="Line 7"/>
          <p:cNvSpPr>
            <a:spLocks noChangeShapeType="1"/>
          </p:cNvSpPr>
          <p:nvPr/>
        </p:nvSpPr>
        <p:spPr bwMode="auto">
          <a:xfrm>
            <a:off x="990600" y="4648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219200" y="3048000"/>
          <a:ext cx="678656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Worksheet" r:id="rId6" imgW="7248754" imgH="2295754" progId="Excel.Sheet.8">
                  <p:embed/>
                </p:oleObj>
              </mc:Choice>
              <mc:Fallback>
                <p:oleObj name="Worksheet" r:id="rId6" imgW="7248754" imgH="2295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786563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114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11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F39AD629-B2AE-4748-98A6-47A3543F5107}" type="slidenum">
              <a:rPr lang="en-US" sz="1400" b="0"/>
              <a:pPr/>
              <a:t>52</a:t>
            </a:fld>
            <a:endParaRPr lang="en-US" sz="1400" b="0"/>
          </a:p>
        </p:txBody>
      </p:sp>
      <p:sp>
        <p:nvSpPr>
          <p:cNvPr id="91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Joins</a:t>
            </a:r>
          </a:p>
        </p:txBody>
      </p:sp>
      <p:sp>
        <p:nvSpPr>
          <p:cNvPr id="91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Equijoin: </a:t>
            </a:r>
          </a:p>
          <a:p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theta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-joins: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generalization of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equi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-join - any condition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8153400" y="3200400"/>
          <a:ext cx="3667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quation" r:id="rId4" imgW="139680" imgH="190440" progId="Equation.3">
                  <p:embed/>
                </p:oleObj>
              </mc:Choice>
              <mc:Fallback>
                <p:oleObj name="Equation" r:id="rId4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200400"/>
                        <a:ext cx="3667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34459"/>
              </p:ext>
            </p:extLst>
          </p:nvPr>
        </p:nvGraphicFramePr>
        <p:xfrm>
          <a:off x="2667000" y="1295400"/>
          <a:ext cx="24638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6" imgW="939600" imgH="355320" progId="Equation.3">
                  <p:embed/>
                </p:oleObj>
              </mc:Choice>
              <mc:Fallback>
                <p:oleObj name="Equation" r:id="rId6" imgW="9396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95400"/>
                        <a:ext cx="24638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541793"/>
              </p:ext>
            </p:extLst>
          </p:nvPr>
        </p:nvGraphicFramePr>
        <p:xfrm>
          <a:off x="5410200" y="1295400"/>
          <a:ext cx="30289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Equation" r:id="rId8" imgW="1155600" imgH="241200" progId="Equation.3">
                  <p:embed/>
                </p:oleObj>
              </mc:Choice>
              <mc:Fallback>
                <p:oleObj name="Equation" r:id="rId8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0289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735388" y="2663825"/>
          <a:ext cx="16970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Equation" r:id="rId10" imgW="647640" imgH="241200" progId="Equation.3">
                  <p:embed/>
                </p:oleObj>
              </mc:Choice>
              <mc:Fallback>
                <p:oleObj name="Equation" r:id="rId10" imgW="64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2663825"/>
                        <a:ext cx="16970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10"/>
          <p:cNvSpPr>
            <a:spLocks noChangeArrowheads="1"/>
          </p:cNvSpPr>
          <p:nvPr/>
        </p:nvSpPr>
        <p:spPr bwMode="auto">
          <a:xfrm rot="16200000">
            <a:off x="4305300" y="2705100"/>
            <a:ext cx="304800" cy="5334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 rot="16200000">
            <a:off x="3238500" y="1333500"/>
            <a:ext cx="304800" cy="5334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A8994CCC-A82A-064E-B35E-1D192DCDC3AE}" type="slidenum">
              <a:rPr lang="en-US" sz="1400" b="0"/>
              <a:pPr/>
              <a:t>53</a:t>
            </a:fld>
            <a:endParaRPr lang="en-US" sz="1400" b="0"/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Joins</a:t>
            </a: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very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popular: natural join: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like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equi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-join, but it drops duplicate columns: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STUDENT 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ssn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name, address)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TAKES 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ssn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cid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grade)</a:t>
            </a:r>
          </a:p>
        </p:txBody>
      </p:sp>
      <p:sp>
        <p:nvSpPr>
          <p:cNvPr id="93191" name="AutoShape 11"/>
          <p:cNvSpPr>
            <a:spLocks noChangeArrowheads="1"/>
          </p:cNvSpPr>
          <p:nvPr/>
        </p:nvSpPr>
        <p:spPr bwMode="auto">
          <a:xfrm rot="-5400000">
            <a:off x="5486400" y="1524000"/>
            <a:ext cx="228600" cy="3810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52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52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AA264259-D2A1-C24C-8045-F0DA6A817EC7}" type="slidenum">
              <a:rPr lang="en-US" sz="1400" b="0"/>
              <a:pPr/>
              <a:t>54</a:t>
            </a:fld>
            <a:endParaRPr lang="en-US" sz="1400" b="0"/>
          </a:p>
        </p:txBody>
      </p:sp>
      <p:sp>
        <p:nvSpPr>
          <p:cNvPr id="952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Joins</a:t>
            </a:r>
          </a:p>
        </p:txBody>
      </p:sp>
      <p:sp>
        <p:nvSpPr>
          <p:cNvPr id="952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6858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nat. join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has 5 attributes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5181600" y="2057400"/>
          <a:ext cx="35052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Equation" r:id="rId4" imgW="1663560" imgH="190440" progId="Equation.3">
                  <p:embed/>
                </p:oleObj>
              </mc:Choice>
              <mc:Fallback>
                <p:oleObj name="Equation" r:id="rId4" imgW="1663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0"/>
                        <a:ext cx="35052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2819400" y="5638800"/>
          <a:ext cx="57261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" name="Equation" r:id="rId6" imgW="2717640" imgH="241200" progId="Equation.3">
                  <p:embed/>
                </p:oleObj>
              </mc:Choice>
              <mc:Fallback>
                <p:oleObj name="Equation" r:id="rId6" imgW="271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0"/>
                        <a:ext cx="57261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2" name="Rectangle 8"/>
          <p:cNvSpPr>
            <a:spLocks noChangeArrowheads="1"/>
          </p:cNvSpPr>
          <p:nvPr/>
        </p:nvSpPr>
        <p:spPr bwMode="auto">
          <a:xfrm>
            <a:off x="914400" y="4114800"/>
            <a:ext cx="6705600" cy="685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43" name="Line 9"/>
          <p:cNvSpPr>
            <a:spLocks noChangeShapeType="1"/>
          </p:cNvSpPr>
          <p:nvPr/>
        </p:nvSpPr>
        <p:spPr bwMode="auto">
          <a:xfrm>
            <a:off x="1905000" y="2667000"/>
            <a:ext cx="5867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44" name="Line 10"/>
          <p:cNvSpPr>
            <a:spLocks noChangeShapeType="1"/>
          </p:cNvSpPr>
          <p:nvPr/>
        </p:nvSpPr>
        <p:spPr bwMode="auto">
          <a:xfrm>
            <a:off x="914400" y="5486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45" name="Rectangle 11"/>
          <p:cNvSpPr>
            <a:spLocks noChangeArrowheads="1"/>
          </p:cNvSpPr>
          <p:nvPr/>
        </p:nvSpPr>
        <p:spPr bwMode="auto">
          <a:xfrm>
            <a:off x="990600" y="5638800"/>
            <a:ext cx="159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equi-join: 6</a:t>
            </a:r>
          </a:p>
        </p:txBody>
      </p:sp>
      <p:sp>
        <p:nvSpPr>
          <p:cNvPr id="95246" name="AutoShape 12"/>
          <p:cNvSpPr>
            <a:spLocks noChangeArrowheads="1"/>
          </p:cNvSpPr>
          <p:nvPr/>
        </p:nvSpPr>
        <p:spPr bwMode="auto">
          <a:xfrm rot="-5400000">
            <a:off x="7010400" y="2057400"/>
            <a:ext cx="304800" cy="4572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47" name="AutoShape 13"/>
          <p:cNvSpPr>
            <a:spLocks noChangeArrowheads="1"/>
          </p:cNvSpPr>
          <p:nvPr/>
        </p:nvSpPr>
        <p:spPr bwMode="auto">
          <a:xfrm rot="-5400000">
            <a:off x="4762500" y="5676900"/>
            <a:ext cx="228600" cy="4572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914400" y="3048000"/>
          <a:ext cx="678656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" name="Worksheet" r:id="rId8" imgW="7248754" imgH="2295754" progId="Excel.Sheet.8">
                  <p:embed/>
                </p:oleObj>
              </mc:Choice>
              <mc:Fallback>
                <p:oleObj name="Worksheet" r:id="rId8" imgW="7248754" imgH="2295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6786563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72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31B7CF43-68FC-334B-9013-A217F215508C}" type="slidenum">
              <a:rPr lang="en-US" sz="1400" b="0"/>
              <a:pPr/>
              <a:t>55</a:t>
            </a:fld>
            <a:endParaRPr lang="en-US" sz="1400" b="0"/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Natural Joins - nit-picking</a:t>
            </a: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if no attributes in common between R, S:</a:t>
            </a:r>
          </a:p>
          <a:p>
            <a:pPr lvl="1"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nat. join -&gt; cartesian product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138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13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4A34273F-300A-0E42-BB26-158FE9D21D87}" type="slidenum">
              <a:rPr lang="en-US" sz="1400" b="0"/>
              <a:pPr/>
              <a:t>56</a:t>
            </a:fld>
            <a:endParaRPr lang="en-US" sz="1400" b="0"/>
          </a:p>
        </p:txBody>
      </p:sp>
      <p:sp>
        <p:nvSpPr>
          <p:cNvPr id="1013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Rename op.</a:t>
            </a:r>
          </a:p>
        </p:txBody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Q: why?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 shorthand; self-joins; …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for example, find the grand-parents of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Tom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given PC (parent-id, child-id)</a:t>
            </a: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67487"/>
              </p:ext>
            </p:extLst>
          </p:nvPr>
        </p:nvGraphicFramePr>
        <p:xfrm>
          <a:off x="2362200" y="4191000"/>
          <a:ext cx="30051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4" imgW="1269720" imgH="241200" progId="Equation.3">
                  <p:embed/>
                </p:oleObj>
              </mc:Choice>
              <mc:Fallback>
                <p:oleObj name="Equation" r:id="rId4" imgW="1269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00513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34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34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05D3513D-2B4A-1A41-A96B-E7044467AC91}" type="slidenum">
              <a:rPr lang="en-US" sz="1400" b="0"/>
              <a:pPr/>
              <a:t>57</a:t>
            </a:fld>
            <a:endParaRPr lang="en-US" sz="1400" b="0"/>
          </a:p>
        </p:txBody>
      </p:sp>
      <p:sp>
        <p:nvSpPr>
          <p:cNvPr id="1034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Rename op.</a:t>
            </a:r>
          </a:p>
        </p:txBody>
      </p:sp>
      <p:sp>
        <p:nvSpPr>
          <p:cNvPr id="1034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PC (parent-id, child-id)</a:t>
            </a:r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296924"/>
              </p:ext>
            </p:extLst>
          </p:nvPr>
        </p:nvGraphicFramePr>
        <p:xfrm>
          <a:off x="5638800" y="1447800"/>
          <a:ext cx="19542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4" imgW="825480" imgH="190440" progId="Equation.3">
                  <p:embed/>
                </p:oleObj>
              </mc:Choice>
              <mc:Fallback>
                <p:oleObj name="Equation" r:id="rId4" imgW="825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19542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833438" y="3513138"/>
          <a:ext cx="277812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Worksheet" r:id="rId6" imgW="2962772" imgH="1914887" progId="Excel.Sheet.8">
                  <p:embed/>
                </p:oleObj>
              </mc:Choice>
              <mc:Fallback>
                <p:oleObj name="Worksheet" r:id="rId6" imgW="2962772" imgH="19148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513138"/>
                        <a:ext cx="2778125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4343400" y="3505200"/>
          <a:ext cx="277812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Worksheet" r:id="rId8" imgW="2962772" imgH="1914887" progId="Excel.Sheet.8">
                  <p:embed/>
                </p:oleObj>
              </mc:Choice>
              <mc:Fallback>
                <p:oleObj name="Worksheet" r:id="rId8" imgW="2962772" imgH="19148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2778125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Line 7"/>
          <p:cNvSpPr>
            <a:spLocks noChangeShapeType="1"/>
          </p:cNvSpPr>
          <p:nvPr/>
        </p:nvSpPr>
        <p:spPr bwMode="auto">
          <a:xfrm flipH="1">
            <a:off x="3505200" y="44196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5" name="Oval 8"/>
          <p:cNvSpPr>
            <a:spLocks noChangeArrowheads="1"/>
          </p:cNvSpPr>
          <p:nvPr/>
        </p:nvSpPr>
        <p:spPr bwMode="auto">
          <a:xfrm>
            <a:off x="5715000" y="4191000"/>
            <a:ext cx="685800" cy="4572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6" name="Oval 10"/>
          <p:cNvSpPr>
            <a:spLocks noChangeArrowheads="1"/>
          </p:cNvSpPr>
          <p:nvPr/>
        </p:nvSpPr>
        <p:spPr bwMode="auto">
          <a:xfrm>
            <a:off x="5715000" y="4876800"/>
            <a:ext cx="685800" cy="4572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7" name="AutoShape 11"/>
          <p:cNvSpPr>
            <a:spLocks noChangeArrowheads="1"/>
          </p:cNvSpPr>
          <p:nvPr/>
        </p:nvSpPr>
        <p:spPr bwMode="auto">
          <a:xfrm rot="-5400000">
            <a:off x="6438900" y="1409700"/>
            <a:ext cx="304800" cy="5334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A579BF4-738C-EE4F-AD2F-E61F15DAD212}" type="slidenum">
              <a:rPr lang="en-US" sz="1400" b="0"/>
              <a:pPr/>
              <a:t>58</a:t>
            </a:fld>
            <a:endParaRPr lang="en-US" sz="1400" b="0"/>
          </a:p>
        </p:txBody>
      </p:sp>
      <p:sp>
        <p:nvSpPr>
          <p:cNvPr id="1054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Rename op.</a:t>
            </a:r>
          </a:p>
        </p:txBody>
      </p:sp>
      <p:sp>
        <p:nvSpPr>
          <p:cNvPr id="1054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first, WRONG attempt: 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(why? how many columns?)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Second WRONG attempt: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558043"/>
              </p:ext>
            </p:extLst>
          </p:nvPr>
        </p:nvGraphicFramePr>
        <p:xfrm>
          <a:off x="1676400" y="2057400"/>
          <a:ext cx="19542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4" imgW="825480" imgH="190440" progId="Equation.3">
                  <p:embed/>
                </p:oleObj>
              </mc:Choice>
              <mc:Fallback>
                <p:oleObj name="Equation" r:id="rId4" imgW="825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19542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066800" y="4495800"/>
          <a:ext cx="37576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6" imgW="1587240" imgH="266400" progId="Equation.3">
                  <p:embed/>
                </p:oleObj>
              </mc:Choice>
              <mc:Fallback>
                <p:oleObj name="Equation" r:id="rId6" imgW="15872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95800"/>
                        <a:ext cx="37576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1" name="AutoShape 13"/>
          <p:cNvSpPr>
            <a:spLocks noChangeArrowheads="1"/>
          </p:cNvSpPr>
          <p:nvPr/>
        </p:nvSpPr>
        <p:spPr bwMode="auto">
          <a:xfrm rot="-5400000">
            <a:off x="2552700" y="2019300"/>
            <a:ext cx="304800" cy="5334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2" name="AutoShape 14"/>
          <p:cNvSpPr>
            <a:spLocks noChangeArrowheads="1"/>
          </p:cNvSpPr>
          <p:nvPr/>
        </p:nvSpPr>
        <p:spPr bwMode="auto">
          <a:xfrm rot="-5400000">
            <a:off x="1866900" y="4533900"/>
            <a:ext cx="304800" cy="5334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3" name="AutoShape 16"/>
          <p:cNvSpPr>
            <a:spLocks noChangeArrowheads="1"/>
          </p:cNvSpPr>
          <p:nvPr/>
        </p:nvSpPr>
        <p:spPr bwMode="auto">
          <a:xfrm>
            <a:off x="4953000" y="4419600"/>
            <a:ext cx="914400" cy="762000"/>
          </a:xfrm>
          <a:custGeom>
            <a:avLst/>
            <a:gdLst>
              <a:gd name="T0" fmla="*/ 819353200 w 21600"/>
              <a:gd name="T1" fmla="*/ 0 h 21600"/>
              <a:gd name="T2" fmla="*/ 239963664 w 21600"/>
              <a:gd name="T3" fmla="*/ 138868714 h 21600"/>
              <a:gd name="T4" fmla="*/ 0 w 21600"/>
              <a:gd name="T5" fmla="*/ 474162720 h 21600"/>
              <a:gd name="T6" fmla="*/ 239963664 w 21600"/>
              <a:gd name="T7" fmla="*/ 809456760 h 21600"/>
              <a:gd name="T8" fmla="*/ 819353200 w 21600"/>
              <a:gd name="T9" fmla="*/ 948325475 h 21600"/>
              <a:gd name="T10" fmla="*/ 1398742736 w 21600"/>
              <a:gd name="T11" fmla="*/ 809456760 h 21600"/>
              <a:gd name="T12" fmla="*/ 1638706400 w 21600"/>
              <a:gd name="T13" fmla="*/ 474162720 h 21600"/>
              <a:gd name="T14" fmla="*/ 1398742736 w 21600"/>
              <a:gd name="T15" fmla="*/ 13886871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899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AutoShape 17"/>
          <p:cNvSpPr>
            <a:spLocks noChangeArrowheads="1"/>
          </p:cNvSpPr>
          <p:nvPr/>
        </p:nvSpPr>
        <p:spPr bwMode="auto">
          <a:xfrm>
            <a:off x="4953000" y="1828800"/>
            <a:ext cx="914400" cy="762000"/>
          </a:xfrm>
          <a:custGeom>
            <a:avLst/>
            <a:gdLst>
              <a:gd name="T0" fmla="*/ 819353200 w 21600"/>
              <a:gd name="T1" fmla="*/ 0 h 21600"/>
              <a:gd name="T2" fmla="*/ 239963664 w 21600"/>
              <a:gd name="T3" fmla="*/ 138868714 h 21600"/>
              <a:gd name="T4" fmla="*/ 0 w 21600"/>
              <a:gd name="T5" fmla="*/ 474162720 h 21600"/>
              <a:gd name="T6" fmla="*/ 239963664 w 21600"/>
              <a:gd name="T7" fmla="*/ 809456760 h 21600"/>
              <a:gd name="T8" fmla="*/ 819353200 w 21600"/>
              <a:gd name="T9" fmla="*/ 948325475 h 21600"/>
              <a:gd name="T10" fmla="*/ 1398742736 w 21600"/>
              <a:gd name="T11" fmla="*/ 809456760 h 21600"/>
              <a:gd name="T12" fmla="*/ 1638706400 w 21600"/>
              <a:gd name="T13" fmla="*/ 474162720 h 21600"/>
              <a:gd name="T14" fmla="*/ 1398742736 w 21600"/>
              <a:gd name="T15" fmla="*/ 13886871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899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752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75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9EFA615-6766-CE48-85D2-A5571753D95C}" type="slidenum">
              <a:rPr lang="en-US" sz="1400" b="0"/>
              <a:pPr/>
              <a:t>59</a:t>
            </a:fld>
            <a:endParaRPr lang="en-US" sz="1400" b="0"/>
          </a:p>
        </p:txBody>
      </p:sp>
      <p:sp>
        <p:nvSpPr>
          <p:cNvPr id="1075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Rename op.</a:t>
            </a:r>
          </a:p>
        </p:txBody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we clearly need two different names for the same table - hence,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rename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op. 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1676400" y="4038600"/>
          <a:ext cx="4870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4" imgW="2057400" imgH="266400" progId="Equation.3">
                  <p:embed/>
                </p:oleObj>
              </mc:Choice>
              <mc:Fallback>
                <p:oleObj name="Equation" r:id="rId4" imgW="2057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704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AutoShape 9"/>
          <p:cNvSpPr>
            <a:spLocks noChangeArrowheads="1"/>
          </p:cNvSpPr>
          <p:nvPr/>
        </p:nvSpPr>
        <p:spPr bwMode="auto">
          <a:xfrm rot="-5400000">
            <a:off x="3467100" y="4076700"/>
            <a:ext cx="304800" cy="5334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Preliminaries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953000"/>
          </a:xfrm>
          <a:noFill/>
          <a:ln/>
        </p:spPr>
        <p:txBody>
          <a:bodyPr/>
          <a:lstStyle/>
          <a:p>
            <a:r>
              <a:rPr lang="en-US" dirty="0"/>
              <a:t>A query is applied to </a:t>
            </a:r>
            <a:r>
              <a:rPr lang="en-US" i="1" dirty="0">
                <a:solidFill>
                  <a:schemeClr val="accent2"/>
                </a:solidFill>
              </a:rPr>
              <a:t>relation instances</a:t>
            </a:r>
            <a:r>
              <a:rPr lang="en-US" dirty="0"/>
              <a:t>, and the result of a query is also a relation instance.</a:t>
            </a:r>
          </a:p>
          <a:p>
            <a:pPr lvl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Schemas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of input </a:t>
            </a:r>
            <a:r>
              <a:rPr lang="en-US" dirty="0"/>
              <a:t>relations for a query are </a:t>
            </a:r>
            <a:r>
              <a:rPr lang="en-US" dirty="0">
                <a:solidFill>
                  <a:schemeClr val="accent2"/>
                </a:solidFill>
              </a:rPr>
              <a:t>fixed </a:t>
            </a:r>
            <a:r>
              <a:rPr lang="en-US" dirty="0"/>
              <a:t>(but query will run regardless of instance!)</a:t>
            </a:r>
          </a:p>
          <a:p>
            <a:pPr lvl="1">
              <a:buSzPct val="75000"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schema for the </a:t>
            </a:r>
            <a:r>
              <a:rPr lang="en-US" i="1" dirty="0">
                <a:solidFill>
                  <a:schemeClr val="accent2"/>
                </a:solidFill>
              </a:rPr>
              <a:t>result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a given query is also </a:t>
            </a:r>
            <a:r>
              <a:rPr lang="en-US" dirty="0">
                <a:solidFill>
                  <a:schemeClr val="accent2"/>
                </a:solidFill>
              </a:rPr>
              <a:t>fixed!</a:t>
            </a:r>
            <a:r>
              <a:rPr lang="en-US" dirty="0"/>
              <a:t> Determined by definition of query language constructs.</a:t>
            </a:r>
          </a:p>
          <a:p>
            <a:r>
              <a:rPr lang="en-US" dirty="0"/>
              <a:t>Positional vs. named-field notation:  </a:t>
            </a:r>
          </a:p>
          <a:p>
            <a:pPr lvl="1">
              <a:buSzPct val="75000"/>
            </a:pPr>
            <a:r>
              <a:rPr lang="en-US" dirty="0"/>
              <a:t>Positional notation easier for formal definitions, named-field notation more readable.  </a:t>
            </a:r>
          </a:p>
          <a:p>
            <a:pPr lvl="1">
              <a:buSzPct val="75000"/>
            </a:pPr>
            <a:r>
              <a:rPr lang="en-US" dirty="0"/>
              <a:t>Both used in SQL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957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95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54BC2703-5D73-5E45-8E65-0D08B19F3E71}" type="slidenum">
              <a:rPr lang="en-US" sz="1400" b="0"/>
              <a:pPr/>
              <a:t>60</a:t>
            </a:fld>
            <a:endParaRPr lang="en-US" sz="1400" b="0"/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Overview - rel. algebra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fundamental operators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derived operators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joins etc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rename</a:t>
            </a:r>
          </a:p>
          <a:p>
            <a:pPr lvl="1"/>
            <a:r>
              <a:rPr lang="en-US" b="1">
                <a:latin typeface="Times New Roman" charset="0"/>
                <a:ea typeface="ＭＳ Ｐゴシック" charset="0"/>
              </a:rPr>
              <a:t>division</a:t>
            </a:r>
            <a:endParaRPr lang="en-US">
              <a:latin typeface="Times New Roman" charset="0"/>
              <a:ea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161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16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ABDD5414-18FB-CE44-88D2-1ED8B22F5102}" type="slidenum">
              <a:rPr lang="en-US" sz="1400" b="0"/>
              <a:pPr/>
              <a:t>61</a:t>
            </a:fld>
            <a:endParaRPr lang="en-US" sz="1400" b="0"/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Division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2286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Rarely used, but powerful.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Example: find suspicious suppliers, ie., suppliers that supplied </a:t>
            </a:r>
            <a:r>
              <a:rPr lang="en-US">
                <a:solidFill>
                  <a:srgbClr val="FF33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all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the parts in A_BOMB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367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3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BC1F6B3-F7C6-8E44-8997-86C92FA94531}" type="slidenum">
              <a:rPr lang="en-US" sz="1400" b="0"/>
              <a:pPr/>
              <a:t>62</a:t>
            </a:fld>
            <a:endParaRPr lang="en-US" sz="1400" b="0"/>
          </a:p>
        </p:txBody>
      </p:sp>
      <p:sp>
        <p:nvSpPr>
          <p:cNvPr id="113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Division</a:t>
            </a:r>
          </a:p>
        </p:txBody>
      </p:sp>
      <p:grpSp>
        <p:nvGrpSpPr>
          <p:cNvPr id="113675" name="Group 9"/>
          <p:cNvGrpSpPr>
            <a:grpSpLocks/>
          </p:cNvGrpSpPr>
          <p:nvPr/>
        </p:nvGrpSpPr>
        <p:grpSpPr bwMode="auto">
          <a:xfrm>
            <a:off x="695325" y="2203450"/>
            <a:ext cx="7312025" cy="2500313"/>
            <a:chOff x="438" y="1388"/>
            <a:chExt cx="4606" cy="1575"/>
          </a:xfrm>
        </p:grpSpPr>
        <p:graphicFrame>
          <p:nvGraphicFramePr>
            <p:cNvPr id="113666" name="Object 2"/>
            <p:cNvGraphicFramePr>
              <a:graphicFrameLocks noChangeAspect="1"/>
            </p:cNvGraphicFramePr>
            <p:nvPr/>
          </p:nvGraphicFramePr>
          <p:xfrm>
            <a:off x="438" y="1388"/>
            <a:ext cx="1837" cy="1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3" name="Worksheet" r:id="rId4" imgW="3115172" imgH="2677007" progId="Excel.Sheet.8">
                    <p:embed/>
                  </p:oleObj>
                </mc:Choice>
                <mc:Fallback>
                  <p:oleObj name="Worksheet" r:id="rId4" imgW="3115172" imgH="26770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388"/>
                          <a:ext cx="1837" cy="1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67" name="Object 3"/>
            <p:cNvGraphicFramePr>
              <a:graphicFrameLocks noChangeAspect="1"/>
            </p:cNvGraphicFramePr>
            <p:nvPr/>
          </p:nvGraphicFramePr>
          <p:xfrm>
            <a:off x="2976" y="1632"/>
            <a:ext cx="662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4" name="Worksheet" r:id="rId6" imgW="1038631" imgH="1676882" progId="Excel.Sheet.8">
                    <p:embed/>
                  </p:oleObj>
                </mc:Choice>
                <mc:Fallback>
                  <p:oleObj name="Worksheet" r:id="rId6" imgW="1038631" imgH="167688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632"/>
                          <a:ext cx="662" cy="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68" name="Object 4"/>
            <p:cNvGraphicFramePr>
              <a:graphicFrameLocks noChangeAspect="1"/>
            </p:cNvGraphicFramePr>
            <p:nvPr/>
          </p:nvGraphicFramePr>
          <p:xfrm>
            <a:off x="4363" y="1638"/>
            <a:ext cx="681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5" name="Worksheet" r:id="rId8" imgW="1038631" imgH="1162532" progId="Excel.Sheet.8">
                    <p:embed/>
                  </p:oleObj>
                </mc:Choice>
                <mc:Fallback>
                  <p:oleObj name="Worksheet" r:id="rId8" imgW="1038631" imgH="116253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638"/>
                          <a:ext cx="681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69" name="Object 5"/>
            <p:cNvGraphicFramePr>
              <a:graphicFrameLocks noChangeAspect="1"/>
            </p:cNvGraphicFramePr>
            <p:nvPr/>
          </p:nvGraphicFramePr>
          <p:xfrm>
            <a:off x="2554" y="2067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6" name="Equation" r:id="rId10" imgW="139680" imgH="139680" progId="Equation.3">
                    <p:embed/>
                  </p:oleObj>
                </mc:Choice>
                <mc:Fallback>
                  <p:oleObj name="Equation" r:id="rId10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2067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0" name="Object 6"/>
            <p:cNvGraphicFramePr>
              <a:graphicFrameLocks noChangeAspect="1"/>
            </p:cNvGraphicFramePr>
            <p:nvPr/>
          </p:nvGraphicFramePr>
          <p:xfrm>
            <a:off x="3994" y="1993"/>
            <a:ext cx="23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7" name="Equation" r:id="rId12" imgW="139680" imgH="114120" progId="Equation.3">
                    <p:embed/>
                  </p:oleObj>
                </mc:Choice>
                <mc:Fallback>
                  <p:oleObj name="Equation" r:id="rId12" imgW="13968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" y="1993"/>
                          <a:ext cx="23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57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57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35BFA294-4A82-5247-B355-D77F52725B76}" type="slidenum">
              <a:rPr lang="en-US" sz="1400" b="0"/>
              <a:pPr/>
              <a:t>63</a:t>
            </a:fld>
            <a:endParaRPr lang="en-US" sz="1400" b="0"/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Division</a:t>
            </a: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Observations: ~reverse of cartesian product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It can be derived from the 5 fundamental operators (!!)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How?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77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0AF33C0A-27AB-F04B-9740-2C414CCFCB18}" type="slidenum">
              <a:rPr lang="en-US" sz="1400" b="0"/>
              <a:pPr/>
              <a:t>64</a:t>
            </a:fld>
            <a:endParaRPr lang="en-US" sz="1400" b="0"/>
          </a:p>
        </p:txBody>
      </p:sp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Division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Answer: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Observation: find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good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suppliers, and subtract! (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double negation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866775" y="3005138"/>
          <a:ext cx="67960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4" imgW="2590560" imgH="241200" progId="Equation.3">
                  <p:embed/>
                </p:oleObj>
              </mc:Choice>
              <mc:Fallback>
                <p:oleObj name="Equation" r:id="rId4" imgW="259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005138"/>
                        <a:ext cx="67960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981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9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8D846E00-8674-324A-A213-C000F6ABD2B5}" type="slidenum">
              <a:rPr lang="en-US" sz="1400" b="0"/>
              <a:pPr/>
              <a:t>65</a:t>
            </a:fld>
            <a:endParaRPr lang="en-US" sz="1400" b="0"/>
          </a:p>
        </p:txBody>
      </p:sp>
      <p:sp>
        <p:nvSpPr>
          <p:cNvPr id="119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Division</a:t>
            </a:r>
          </a:p>
        </p:txBody>
      </p:sp>
      <p:sp>
        <p:nvSpPr>
          <p:cNvPr id="119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Answer: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Observation: find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good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suppliers, and subtract! (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double negation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866775" y="3005138"/>
          <a:ext cx="67960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" name="Equation" r:id="rId4" imgW="2590560" imgH="241200" progId="Equation.3">
                  <p:embed/>
                </p:oleObj>
              </mc:Choice>
              <mc:Fallback>
                <p:oleObj name="Equation" r:id="rId4" imgW="259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005138"/>
                        <a:ext cx="67960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21" name="Group 5"/>
          <p:cNvGrpSpPr>
            <a:grpSpLocks/>
          </p:cNvGrpSpPr>
          <p:nvPr/>
        </p:nvGrpSpPr>
        <p:grpSpPr bwMode="auto">
          <a:xfrm>
            <a:off x="3581400" y="1524000"/>
            <a:ext cx="5264150" cy="1274763"/>
            <a:chOff x="438" y="1388"/>
            <a:chExt cx="4606" cy="1575"/>
          </a:xfrm>
        </p:grpSpPr>
        <p:graphicFrame>
          <p:nvGraphicFramePr>
            <p:cNvPr id="119811" name="Object 3"/>
            <p:cNvGraphicFramePr>
              <a:graphicFrameLocks noChangeAspect="1"/>
            </p:cNvGraphicFramePr>
            <p:nvPr/>
          </p:nvGraphicFramePr>
          <p:xfrm>
            <a:off x="438" y="1388"/>
            <a:ext cx="1837" cy="1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6" name="Worksheet" r:id="rId6" imgW="3115172" imgH="2677007" progId="Excel.Sheet.8">
                    <p:embed/>
                  </p:oleObj>
                </mc:Choice>
                <mc:Fallback>
                  <p:oleObj name="Worksheet" r:id="rId6" imgW="3115172" imgH="26770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388"/>
                          <a:ext cx="1837" cy="1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2" name="Object 4"/>
            <p:cNvGraphicFramePr>
              <a:graphicFrameLocks noChangeAspect="1"/>
            </p:cNvGraphicFramePr>
            <p:nvPr/>
          </p:nvGraphicFramePr>
          <p:xfrm>
            <a:off x="2976" y="1632"/>
            <a:ext cx="662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7" name="Worksheet" r:id="rId8" imgW="1038631" imgH="1676882" progId="Excel.Sheet.8">
                    <p:embed/>
                  </p:oleObj>
                </mc:Choice>
                <mc:Fallback>
                  <p:oleObj name="Worksheet" r:id="rId8" imgW="1038631" imgH="167688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632"/>
                          <a:ext cx="662" cy="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3" name="Object 5"/>
            <p:cNvGraphicFramePr>
              <a:graphicFrameLocks noChangeAspect="1"/>
            </p:cNvGraphicFramePr>
            <p:nvPr/>
          </p:nvGraphicFramePr>
          <p:xfrm>
            <a:off x="4363" y="1638"/>
            <a:ext cx="681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8" name="Worksheet" r:id="rId10" imgW="1038631" imgH="1162532" progId="Excel.Sheet.8">
                    <p:embed/>
                  </p:oleObj>
                </mc:Choice>
                <mc:Fallback>
                  <p:oleObj name="Worksheet" r:id="rId10" imgW="1038631" imgH="116253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638"/>
                          <a:ext cx="681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4" name="Object 6"/>
            <p:cNvGraphicFramePr>
              <a:graphicFrameLocks noChangeAspect="1"/>
            </p:cNvGraphicFramePr>
            <p:nvPr/>
          </p:nvGraphicFramePr>
          <p:xfrm>
            <a:off x="2554" y="2067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9" name="Equation" r:id="rId12" imgW="139680" imgH="139680" progId="Equation.3">
                    <p:embed/>
                  </p:oleObj>
                </mc:Choice>
                <mc:Fallback>
                  <p:oleObj name="Equation" r:id="rId1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2067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5" name="Object 7"/>
            <p:cNvGraphicFramePr>
              <a:graphicFrameLocks noChangeAspect="1"/>
            </p:cNvGraphicFramePr>
            <p:nvPr/>
          </p:nvGraphicFramePr>
          <p:xfrm>
            <a:off x="3994" y="1993"/>
            <a:ext cx="23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0" name="Equation" r:id="rId14" imgW="139680" imgH="114120" progId="Equation.3">
                    <p:embed/>
                  </p:oleObj>
                </mc:Choice>
                <mc:Fallback>
                  <p:oleObj name="Equation" r:id="rId14" imgW="13968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" y="1993"/>
                          <a:ext cx="23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186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1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C4819CA9-75F9-674C-84F7-6C033E647291}" type="slidenum">
              <a:rPr lang="en-US" sz="1400" b="0"/>
              <a:pPr/>
              <a:t>66</a:t>
            </a:fld>
            <a:endParaRPr lang="en-US" sz="1400" b="0"/>
          </a:p>
        </p:txBody>
      </p:sp>
      <p:sp>
        <p:nvSpPr>
          <p:cNvPr id="121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Division</a:t>
            </a:r>
          </a:p>
        </p:txBody>
      </p:sp>
      <p:sp>
        <p:nvSpPr>
          <p:cNvPr id="121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Answer: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866775" y="3005138"/>
          <a:ext cx="67960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" name="Equation" r:id="rId4" imgW="2590560" imgH="241200" progId="Equation.3">
                  <p:embed/>
                </p:oleObj>
              </mc:Choice>
              <mc:Fallback>
                <p:oleObj name="Equation" r:id="rId4" imgW="259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005138"/>
                        <a:ext cx="67960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9" name="Group 5"/>
          <p:cNvGrpSpPr>
            <a:grpSpLocks/>
          </p:cNvGrpSpPr>
          <p:nvPr/>
        </p:nvGrpSpPr>
        <p:grpSpPr bwMode="auto">
          <a:xfrm>
            <a:off x="3581400" y="1524000"/>
            <a:ext cx="5264150" cy="1274763"/>
            <a:chOff x="438" y="1388"/>
            <a:chExt cx="4606" cy="1575"/>
          </a:xfrm>
        </p:grpSpPr>
        <p:graphicFrame>
          <p:nvGraphicFramePr>
            <p:cNvPr id="121859" name="Object 3"/>
            <p:cNvGraphicFramePr>
              <a:graphicFrameLocks noChangeAspect="1"/>
            </p:cNvGraphicFramePr>
            <p:nvPr/>
          </p:nvGraphicFramePr>
          <p:xfrm>
            <a:off x="438" y="1388"/>
            <a:ext cx="1837" cy="1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0" name="Worksheet" r:id="rId6" imgW="3115172" imgH="2677007" progId="Excel.Sheet.8">
                    <p:embed/>
                  </p:oleObj>
                </mc:Choice>
                <mc:Fallback>
                  <p:oleObj name="Worksheet" r:id="rId6" imgW="3115172" imgH="26770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388"/>
                          <a:ext cx="1837" cy="1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0" name="Object 4"/>
            <p:cNvGraphicFramePr>
              <a:graphicFrameLocks noChangeAspect="1"/>
            </p:cNvGraphicFramePr>
            <p:nvPr/>
          </p:nvGraphicFramePr>
          <p:xfrm>
            <a:off x="2976" y="1632"/>
            <a:ext cx="662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1" name="Worksheet" r:id="rId8" imgW="1038631" imgH="1676882" progId="Excel.Sheet.8">
                    <p:embed/>
                  </p:oleObj>
                </mc:Choice>
                <mc:Fallback>
                  <p:oleObj name="Worksheet" r:id="rId8" imgW="1038631" imgH="167688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632"/>
                          <a:ext cx="662" cy="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1" name="Object 5"/>
            <p:cNvGraphicFramePr>
              <a:graphicFrameLocks noChangeAspect="1"/>
            </p:cNvGraphicFramePr>
            <p:nvPr/>
          </p:nvGraphicFramePr>
          <p:xfrm>
            <a:off x="4363" y="1638"/>
            <a:ext cx="681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2" name="Worksheet" r:id="rId10" imgW="1038631" imgH="1162532" progId="Excel.Sheet.8">
                    <p:embed/>
                  </p:oleObj>
                </mc:Choice>
                <mc:Fallback>
                  <p:oleObj name="Worksheet" r:id="rId10" imgW="1038631" imgH="116253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638"/>
                          <a:ext cx="681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2" name="Object 6"/>
            <p:cNvGraphicFramePr>
              <a:graphicFrameLocks noChangeAspect="1"/>
            </p:cNvGraphicFramePr>
            <p:nvPr/>
          </p:nvGraphicFramePr>
          <p:xfrm>
            <a:off x="2554" y="2067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3" name="Equation" r:id="rId12" imgW="139680" imgH="139680" progId="Equation.3">
                    <p:embed/>
                  </p:oleObj>
                </mc:Choice>
                <mc:Fallback>
                  <p:oleObj name="Equation" r:id="rId1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2067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3" name="Object 7"/>
            <p:cNvGraphicFramePr>
              <a:graphicFrameLocks noChangeAspect="1"/>
            </p:cNvGraphicFramePr>
            <p:nvPr/>
          </p:nvGraphicFramePr>
          <p:xfrm>
            <a:off x="3994" y="1993"/>
            <a:ext cx="23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4" name="Equation" r:id="rId14" imgW="139680" imgH="114120" progId="Equation.3">
                    <p:embed/>
                  </p:oleObj>
                </mc:Choice>
                <mc:Fallback>
                  <p:oleObj name="Equation" r:id="rId14" imgW="13968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" y="1993"/>
                          <a:ext cx="23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70" name="Line 11"/>
          <p:cNvSpPr>
            <a:spLocks noChangeShapeType="1"/>
          </p:cNvSpPr>
          <p:nvPr/>
        </p:nvSpPr>
        <p:spPr bwMode="auto">
          <a:xfrm>
            <a:off x="5029200" y="3810000"/>
            <a:ext cx="1143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1" name="Text Box 12"/>
          <p:cNvSpPr txBox="1">
            <a:spLocks noChangeArrowheads="1"/>
          </p:cNvSpPr>
          <p:nvPr/>
        </p:nvSpPr>
        <p:spPr bwMode="auto">
          <a:xfrm>
            <a:off x="4724400" y="3886200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</a:rPr>
              <a:t>All suppliers</a:t>
            </a:r>
          </a:p>
        </p:txBody>
      </p:sp>
      <p:sp>
        <p:nvSpPr>
          <p:cNvPr id="121872" name="Line 13"/>
          <p:cNvSpPr>
            <a:spLocks noChangeShapeType="1"/>
          </p:cNvSpPr>
          <p:nvPr/>
        </p:nvSpPr>
        <p:spPr bwMode="auto">
          <a:xfrm>
            <a:off x="6477000" y="3810000"/>
            <a:ext cx="533400" cy="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3" name="Text Box 14"/>
          <p:cNvSpPr txBox="1">
            <a:spLocks noChangeArrowheads="1"/>
          </p:cNvSpPr>
          <p:nvPr/>
        </p:nvSpPr>
        <p:spPr bwMode="auto">
          <a:xfrm>
            <a:off x="5943600" y="4572000"/>
            <a:ext cx="189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All bad parts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39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3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AB811C82-59E9-894A-97F7-3CBF9024813D}" type="slidenum">
              <a:rPr lang="en-US" sz="1400" b="0"/>
              <a:pPr/>
              <a:t>67</a:t>
            </a:fld>
            <a:endParaRPr lang="en-US" sz="1400" b="0"/>
          </a:p>
        </p:txBody>
      </p:sp>
      <p:sp>
        <p:nvSpPr>
          <p:cNvPr id="123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Division</a:t>
            </a:r>
          </a:p>
        </p:txBody>
      </p:sp>
      <p:sp>
        <p:nvSpPr>
          <p:cNvPr id="123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Answer: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866775" y="3005138"/>
          <a:ext cx="67960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" name="Equation" r:id="rId4" imgW="2590560" imgH="241200" progId="Equation.3">
                  <p:embed/>
                </p:oleObj>
              </mc:Choice>
              <mc:Fallback>
                <p:oleObj name="Equation" r:id="rId4" imgW="259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005138"/>
                        <a:ext cx="67960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17" name="Group 5"/>
          <p:cNvGrpSpPr>
            <a:grpSpLocks/>
          </p:cNvGrpSpPr>
          <p:nvPr/>
        </p:nvGrpSpPr>
        <p:grpSpPr bwMode="auto">
          <a:xfrm>
            <a:off x="3581400" y="1524000"/>
            <a:ext cx="5264150" cy="1274763"/>
            <a:chOff x="438" y="1388"/>
            <a:chExt cx="4606" cy="1575"/>
          </a:xfrm>
        </p:grpSpPr>
        <p:graphicFrame>
          <p:nvGraphicFramePr>
            <p:cNvPr id="123907" name="Object 3"/>
            <p:cNvGraphicFramePr>
              <a:graphicFrameLocks noChangeAspect="1"/>
            </p:cNvGraphicFramePr>
            <p:nvPr/>
          </p:nvGraphicFramePr>
          <p:xfrm>
            <a:off x="438" y="1388"/>
            <a:ext cx="1837" cy="1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4" name="Worksheet" r:id="rId6" imgW="3115172" imgH="2677007" progId="Excel.Sheet.8">
                    <p:embed/>
                  </p:oleObj>
                </mc:Choice>
                <mc:Fallback>
                  <p:oleObj name="Worksheet" r:id="rId6" imgW="3115172" imgH="26770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388"/>
                          <a:ext cx="1837" cy="1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08" name="Object 4"/>
            <p:cNvGraphicFramePr>
              <a:graphicFrameLocks noChangeAspect="1"/>
            </p:cNvGraphicFramePr>
            <p:nvPr/>
          </p:nvGraphicFramePr>
          <p:xfrm>
            <a:off x="2976" y="1632"/>
            <a:ext cx="662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5" name="Worksheet" r:id="rId8" imgW="1038631" imgH="1676882" progId="Excel.Sheet.8">
                    <p:embed/>
                  </p:oleObj>
                </mc:Choice>
                <mc:Fallback>
                  <p:oleObj name="Worksheet" r:id="rId8" imgW="1038631" imgH="167688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632"/>
                          <a:ext cx="662" cy="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09" name="Object 5"/>
            <p:cNvGraphicFramePr>
              <a:graphicFrameLocks noChangeAspect="1"/>
            </p:cNvGraphicFramePr>
            <p:nvPr/>
          </p:nvGraphicFramePr>
          <p:xfrm>
            <a:off x="4363" y="1638"/>
            <a:ext cx="681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6" name="Worksheet" r:id="rId10" imgW="1038631" imgH="1162532" progId="Excel.Sheet.8">
                    <p:embed/>
                  </p:oleObj>
                </mc:Choice>
                <mc:Fallback>
                  <p:oleObj name="Worksheet" r:id="rId10" imgW="1038631" imgH="116253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638"/>
                          <a:ext cx="681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0" name="Object 6"/>
            <p:cNvGraphicFramePr>
              <a:graphicFrameLocks noChangeAspect="1"/>
            </p:cNvGraphicFramePr>
            <p:nvPr/>
          </p:nvGraphicFramePr>
          <p:xfrm>
            <a:off x="2554" y="2067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7" name="Equation" r:id="rId12" imgW="139680" imgH="139680" progId="Equation.3">
                    <p:embed/>
                  </p:oleObj>
                </mc:Choice>
                <mc:Fallback>
                  <p:oleObj name="Equation" r:id="rId1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2067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1" name="Object 7"/>
            <p:cNvGraphicFramePr>
              <a:graphicFrameLocks noChangeAspect="1"/>
            </p:cNvGraphicFramePr>
            <p:nvPr/>
          </p:nvGraphicFramePr>
          <p:xfrm>
            <a:off x="3994" y="1993"/>
            <a:ext cx="23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8" name="Equation" r:id="rId14" imgW="139680" imgH="114120" progId="Equation.3">
                    <p:embed/>
                  </p:oleObj>
                </mc:Choice>
                <mc:Fallback>
                  <p:oleObj name="Equation" r:id="rId14" imgW="13968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" y="1993"/>
                          <a:ext cx="23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18" name="Line 11"/>
          <p:cNvSpPr>
            <a:spLocks noChangeShapeType="1"/>
          </p:cNvSpPr>
          <p:nvPr/>
        </p:nvSpPr>
        <p:spPr bwMode="auto">
          <a:xfrm>
            <a:off x="5029200" y="3810000"/>
            <a:ext cx="1143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9" name="Line 13"/>
          <p:cNvSpPr>
            <a:spLocks noChangeShapeType="1"/>
          </p:cNvSpPr>
          <p:nvPr/>
        </p:nvSpPr>
        <p:spPr bwMode="auto">
          <a:xfrm>
            <a:off x="6477000" y="3810000"/>
            <a:ext cx="533400" cy="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0" name="Line 15"/>
          <p:cNvSpPr>
            <a:spLocks noChangeShapeType="1"/>
          </p:cNvSpPr>
          <p:nvPr/>
        </p:nvSpPr>
        <p:spPr bwMode="auto">
          <a:xfrm>
            <a:off x="5029200" y="4114800"/>
            <a:ext cx="19812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1" name="Text Box 16"/>
          <p:cNvSpPr txBox="1">
            <a:spLocks noChangeArrowheads="1"/>
          </p:cNvSpPr>
          <p:nvPr/>
        </p:nvSpPr>
        <p:spPr bwMode="auto">
          <a:xfrm>
            <a:off x="4648200" y="4156075"/>
            <a:ext cx="29051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FF"/>
                </a:solidFill>
              </a:rPr>
              <a:t>all possible</a:t>
            </a:r>
          </a:p>
          <a:p>
            <a:pPr algn="ctr"/>
            <a:r>
              <a:rPr lang="en-US">
                <a:solidFill>
                  <a:srgbClr val="FF00FF"/>
                </a:solidFill>
              </a:rPr>
              <a:t>suspicious shipments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596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5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9E6A2A2-97DB-2648-BE1B-501A8AB9DD3F}" type="slidenum">
              <a:rPr lang="en-US" sz="1400" b="0"/>
              <a:pPr/>
              <a:t>68</a:t>
            </a:fld>
            <a:endParaRPr lang="en-US" sz="1400" b="0"/>
          </a:p>
        </p:txBody>
      </p:sp>
      <p:sp>
        <p:nvSpPr>
          <p:cNvPr id="125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Division</a:t>
            </a:r>
          </a:p>
        </p:txBody>
      </p:sp>
      <p:sp>
        <p:nvSpPr>
          <p:cNvPr id="125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Answer: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866775" y="3005138"/>
          <a:ext cx="67960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" name="Equation" r:id="rId4" imgW="2590560" imgH="241200" progId="Equation.3">
                  <p:embed/>
                </p:oleObj>
              </mc:Choice>
              <mc:Fallback>
                <p:oleObj name="Equation" r:id="rId4" imgW="259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005138"/>
                        <a:ext cx="67960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65" name="Group 5"/>
          <p:cNvGrpSpPr>
            <a:grpSpLocks/>
          </p:cNvGrpSpPr>
          <p:nvPr/>
        </p:nvGrpSpPr>
        <p:grpSpPr bwMode="auto">
          <a:xfrm>
            <a:off x="3581400" y="1524000"/>
            <a:ext cx="5264150" cy="1274763"/>
            <a:chOff x="438" y="1388"/>
            <a:chExt cx="4606" cy="1575"/>
          </a:xfrm>
        </p:grpSpPr>
        <p:graphicFrame>
          <p:nvGraphicFramePr>
            <p:cNvPr id="125955" name="Object 3"/>
            <p:cNvGraphicFramePr>
              <a:graphicFrameLocks noChangeAspect="1"/>
            </p:cNvGraphicFramePr>
            <p:nvPr/>
          </p:nvGraphicFramePr>
          <p:xfrm>
            <a:off x="438" y="1388"/>
            <a:ext cx="1837" cy="1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8" name="Worksheet" r:id="rId6" imgW="3115172" imgH="2677007" progId="Excel.Sheet.8">
                    <p:embed/>
                  </p:oleObj>
                </mc:Choice>
                <mc:Fallback>
                  <p:oleObj name="Worksheet" r:id="rId6" imgW="3115172" imgH="26770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388"/>
                          <a:ext cx="1837" cy="1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56" name="Object 4"/>
            <p:cNvGraphicFramePr>
              <a:graphicFrameLocks noChangeAspect="1"/>
            </p:cNvGraphicFramePr>
            <p:nvPr/>
          </p:nvGraphicFramePr>
          <p:xfrm>
            <a:off x="2976" y="1632"/>
            <a:ext cx="662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9" name="Worksheet" r:id="rId8" imgW="1038631" imgH="1676882" progId="Excel.Sheet.8">
                    <p:embed/>
                  </p:oleObj>
                </mc:Choice>
                <mc:Fallback>
                  <p:oleObj name="Worksheet" r:id="rId8" imgW="1038631" imgH="167688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632"/>
                          <a:ext cx="662" cy="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57" name="Object 5"/>
            <p:cNvGraphicFramePr>
              <a:graphicFrameLocks noChangeAspect="1"/>
            </p:cNvGraphicFramePr>
            <p:nvPr/>
          </p:nvGraphicFramePr>
          <p:xfrm>
            <a:off x="4363" y="1638"/>
            <a:ext cx="681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0" name="Worksheet" r:id="rId10" imgW="1038631" imgH="1162532" progId="Excel.Sheet.8">
                    <p:embed/>
                  </p:oleObj>
                </mc:Choice>
                <mc:Fallback>
                  <p:oleObj name="Worksheet" r:id="rId10" imgW="1038631" imgH="116253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638"/>
                          <a:ext cx="681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58" name="Object 6"/>
            <p:cNvGraphicFramePr>
              <a:graphicFrameLocks noChangeAspect="1"/>
            </p:cNvGraphicFramePr>
            <p:nvPr/>
          </p:nvGraphicFramePr>
          <p:xfrm>
            <a:off x="2554" y="2067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1" name="Equation" r:id="rId12" imgW="139680" imgH="139680" progId="Equation.3">
                    <p:embed/>
                  </p:oleObj>
                </mc:Choice>
                <mc:Fallback>
                  <p:oleObj name="Equation" r:id="rId1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2067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59" name="Object 7"/>
            <p:cNvGraphicFramePr>
              <a:graphicFrameLocks noChangeAspect="1"/>
            </p:cNvGraphicFramePr>
            <p:nvPr/>
          </p:nvGraphicFramePr>
          <p:xfrm>
            <a:off x="3994" y="1993"/>
            <a:ext cx="23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2" name="Equation" r:id="rId14" imgW="139680" imgH="114120" progId="Equation.3">
                    <p:embed/>
                  </p:oleObj>
                </mc:Choice>
                <mc:Fallback>
                  <p:oleObj name="Equation" r:id="rId14" imgW="13968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" y="1993"/>
                          <a:ext cx="23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966" name="Line 11"/>
          <p:cNvSpPr>
            <a:spLocks noChangeShapeType="1"/>
          </p:cNvSpPr>
          <p:nvPr/>
        </p:nvSpPr>
        <p:spPr bwMode="auto">
          <a:xfrm>
            <a:off x="5029200" y="3810000"/>
            <a:ext cx="1143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7" name="Line 12"/>
          <p:cNvSpPr>
            <a:spLocks noChangeShapeType="1"/>
          </p:cNvSpPr>
          <p:nvPr/>
        </p:nvSpPr>
        <p:spPr bwMode="auto">
          <a:xfrm>
            <a:off x="6477000" y="3810000"/>
            <a:ext cx="533400" cy="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8" name="Text Box 14"/>
          <p:cNvSpPr txBox="1">
            <a:spLocks noChangeArrowheads="1"/>
          </p:cNvSpPr>
          <p:nvPr/>
        </p:nvSpPr>
        <p:spPr bwMode="auto">
          <a:xfrm>
            <a:off x="4648200" y="4619625"/>
            <a:ext cx="29051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33CC"/>
                </a:solidFill>
              </a:rPr>
              <a:t>all possible</a:t>
            </a:r>
          </a:p>
          <a:p>
            <a:pPr algn="ctr"/>
            <a:r>
              <a:rPr lang="en-US">
                <a:solidFill>
                  <a:srgbClr val="0033CC"/>
                </a:solidFill>
              </a:rPr>
              <a:t>suspicious shipments</a:t>
            </a:r>
          </a:p>
          <a:p>
            <a:pPr algn="ctr"/>
            <a:r>
              <a:rPr lang="en-US">
                <a:solidFill>
                  <a:srgbClr val="0033CC"/>
                </a:solidFill>
              </a:rPr>
              <a:t>that </a:t>
            </a:r>
            <a:r>
              <a:rPr lang="en-US" u="sng">
                <a:solidFill>
                  <a:srgbClr val="0033CC"/>
                </a:solidFill>
              </a:rPr>
              <a:t>didn</a:t>
            </a:r>
            <a:r>
              <a:rPr lang="ja-JP" altLang="en-US" u="sng">
                <a:solidFill>
                  <a:srgbClr val="0033CC"/>
                </a:solidFill>
              </a:rPr>
              <a:t>’</a:t>
            </a:r>
            <a:r>
              <a:rPr lang="en-US" u="sng">
                <a:solidFill>
                  <a:srgbClr val="0033CC"/>
                </a:solidFill>
              </a:rPr>
              <a:t>t</a:t>
            </a:r>
            <a:r>
              <a:rPr lang="en-US">
                <a:solidFill>
                  <a:srgbClr val="0033CC"/>
                </a:solidFill>
              </a:rPr>
              <a:t> happen</a:t>
            </a:r>
          </a:p>
        </p:txBody>
      </p:sp>
      <p:sp>
        <p:nvSpPr>
          <p:cNvPr id="125969" name="Line 15"/>
          <p:cNvSpPr>
            <a:spLocks noChangeShapeType="1"/>
          </p:cNvSpPr>
          <p:nvPr/>
        </p:nvSpPr>
        <p:spPr bwMode="auto">
          <a:xfrm>
            <a:off x="5029200" y="4495800"/>
            <a:ext cx="2514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70" name="Line 16"/>
          <p:cNvSpPr>
            <a:spLocks noChangeShapeType="1"/>
          </p:cNvSpPr>
          <p:nvPr/>
        </p:nvSpPr>
        <p:spPr bwMode="auto">
          <a:xfrm>
            <a:off x="5029200" y="4114800"/>
            <a:ext cx="19812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800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8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5C4C01F-DF85-D940-B3A8-7CC5E4A9AE3B}" type="slidenum">
              <a:rPr lang="en-US" sz="1400" b="0"/>
              <a:pPr/>
              <a:t>69</a:t>
            </a:fld>
            <a:endParaRPr lang="en-US" sz="1400" b="0"/>
          </a:p>
        </p:txBody>
      </p:sp>
      <p:sp>
        <p:nvSpPr>
          <p:cNvPr id="128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Division</a:t>
            </a:r>
          </a:p>
        </p:txBody>
      </p:sp>
      <p:sp>
        <p:nvSpPr>
          <p:cNvPr id="128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Answer: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866775" y="3005138"/>
          <a:ext cx="67960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1" name="Equation" r:id="rId4" imgW="2590560" imgH="241200" progId="Equation.3">
                  <p:embed/>
                </p:oleObj>
              </mc:Choice>
              <mc:Fallback>
                <p:oleObj name="Equation" r:id="rId4" imgW="259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005138"/>
                        <a:ext cx="67960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3" name="Group 5"/>
          <p:cNvGrpSpPr>
            <a:grpSpLocks/>
          </p:cNvGrpSpPr>
          <p:nvPr/>
        </p:nvGrpSpPr>
        <p:grpSpPr bwMode="auto">
          <a:xfrm>
            <a:off x="3581400" y="1524000"/>
            <a:ext cx="5264150" cy="1274763"/>
            <a:chOff x="438" y="1388"/>
            <a:chExt cx="4606" cy="1575"/>
          </a:xfrm>
        </p:grpSpPr>
        <p:graphicFrame>
          <p:nvGraphicFramePr>
            <p:cNvPr id="128003" name="Object 3"/>
            <p:cNvGraphicFramePr>
              <a:graphicFrameLocks noChangeAspect="1"/>
            </p:cNvGraphicFramePr>
            <p:nvPr/>
          </p:nvGraphicFramePr>
          <p:xfrm>
            <a:off x="438" y="1388"/>
            <a:ext cx="1837" cy="1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2" name="Worksheet" r:id="rId6" imgW="3115172" imgH="2677007" progId="Excel.Sheet.8">
                    <p:embed/>
                  </p:oleObj>
                </mc:Choice>
                <mc:Fallback>
                  <p:oleObj name="Worksheet" r:id="rId6" imgW="3115172" imgH="26770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388"/>
                          <a:ext cx="1837" cy="1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04" name="Object 4"/>
            <p:cNvGraphicFramePr>
              <a:graphicFrameLocks noChangeAspect="1"/>
            </p:cNvGraphicFramePr>
            <p:nvPr/>
          </p:nvGraphicFramePr>
          <p:xfrm>
            <a:off x="2976" y="1632"/>
            <a:ext cx="662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3" name="Worksheet" r:id="rId8" imgW="1038631" imgH="1676882" progId="Excel.Sheet.8">
                    <p:embed/>
                  </p:oleObj>
                </mc:Choice>
                <mc:Fallback>
                  <p:oleObj name="Worksheet" r:id="rId8" imgW="1038631" imgH="167688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632"/>
                          <a:ext cx="662" cy="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05" name="Object 5"/>
            <p:cNvGraphicFramePr>
              <a:graphicFrameLocks noChangeAspect="1"/>
            </p:cNvGraphicFramePr>
            <p:nvPr/>
          </p:nvGraphicFramePr>
          <p:xfrm>
            <a:off x="4363" y="1638"/>
            <a:ext cx="681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4" name="Worksheet" r:id="rId10" imgW="1038631" imgH="1162532" progId="Excel.Sheet.8">
                    <p:embed/>
                  </p:oleObj>
                </mc:Choice>
                <mc:Fallback>
                  <p:oleObj name="Worksheet" r:id="rId10" imgW="1038631" imgH="116253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638"/>
                          <a:ext cx="681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06" name="Object 6"/>
            <p:cNvGraphicFramePr>
              <a:graphicFrameLocks noChangeAspect="1"/>
            </p:cNvGraphicFramePr>
            <p:nvPr/>
          </p:nvGraphicFramePr>
          <p:xfrm>
            <a:off x="2554" y="2067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5" name="Equation" r:id="rId12" imgW="139680" imgH="139680" progId="Equation.3">
                    <p:embed/>
                  </p:oleObj>
                </mc:Choice>
                <mc:Fallback>
                  <p:oleObj name="Equation" r:id="rId1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2067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07" name="Object 7"/>
            <p:cNvGraphicFramePr>
              <a:graphicFrameLocks noChangeAspect="1"/>
            </p:cNvGraphicFramePr>
            <p:nvPr/>
          </p:nvGraphicFramePr>
          <p:xfrm>
            <a:off x="3994" y="1993"/>
            <a:ext cx="23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6" name="Equation" r:id="rId14" imgW="139680" imgH="114120" progId="Equation.3">
                    <p:embed/>
                  </p:oleObj>
                </mc:Choice>
                <mc:Fallback>
                  <p:oleObj name="Equation" r:id="rId14" imgW="13968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" y="1993"/>
                          <a:ext cx="23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14" name="Line 11"/>
          <p:cNvSpPr>
            <a:spLocks noChangeShapeType="1"/>
          </p:cNvSpPr>
          <p:nvPr/>
        </p:nvSpPr>
        <p:spPr bwMode="auto">
          <a:xfrm>
            <a:off x="5029200" y="3810000"/>
            <a:ext cx="1143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Line 12"/>
          <p:cNvSpPr>
            <a:spLocks noChangeShapeType="1"/>
          </p:cNvSpPr>
          <p:nvPr/>
        </p:nvSpPr>
        <p:spPr bwMode="auto">
          <a:xfrm>
            <a:off x="6477000" y="3810000"/>
            <a:ext cx="533400" cy="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Line 14"/>
          <p:cNvSpPr>
            <a:spLocks noChangeShapeType="1"/>
          </p:cNvSpPr>
          <p:nvPr/>
        </p:nvSpPr>
        <p:spPr bwMode="auto">
          <a:xfrm>
            <a:off x="5029200" y="4495800"/>
            <a:ext cx="2514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5"/>
          <p:cNvSpPr>
            <a:spLocks noChangeShapeType="1"/>
          </p:cNvSpPr>
          <p:nvPr/>
        </p:nvSpPr>
        <p:spPr bwMode="auto">
          <a:xfrm>
            <a:off x="5029200" y="4114800"/>
            <a:ext cx="19812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8" name="Line 16"/>
          <p:cNvSpPr>
            <a:spLocks noChangeShapeType="1"/>
          </p:cNvSpPr>
          <p:nvPr/>
        </p:nvSpPr>
        <p:spPr bwMode="auto">
          <a:xfrm>
            <a:off x="3962400" y="4724400"/>
            <a:ext cx="3581400" cy="0"/>
          </a:xfrm>
          <a:prstGeom prst="line">
            <a:avLst/>
          </a:prstGeom>
          <a:noFill/>
          <a:ln w="28575">
            <a:solidFill>
              <a:srgbClr val="CC99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9" name="Text Box 17"/>
          <p:cNvSpPr txBox="1">
            <a:spLocks noChangeArrowheads="1"/>
          </p:cNvSpPr>
          <p:nvPr/>
        </p:nvSpPr>
        <p:spPr bwMode="auto">
          <a:xfrm>
            <a:off x="3619500" y="4800600"/>
            <a:ext cx="4394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CC9900"/>
                </a:solidFill>
              </a:rPr>
              <a:t>all suppliers who missed</a:t>
            </a:r>
          </a:p>
          <a:p>
            <a:pPr algn="ctr"/>
            <a:r>
              <a:rPr lang="en-US">
                <a:solidFill>
                  <a:srgbClr val="CC9900"/>
                </a:solidFill>
              </a:rPr>
              <a:t>at least one suspicious shipment,</a:t>
            </a:r>
          </a:p>
          <a:p>
            <a:pPr algn="ctr"/>
            <a:r>
              <a:rPr lang="en-US">
                <a:solidFill>
                  <a:srgbClr val="CC9900"/>
                </a:solidFill>
              </a:rPr>
              <a:t>i.e.: </a:t>
            </a:r>
            <a:r>
              <a:rPr lang="ja-JP" altLang="en-US">
                <a:solidFill>
                  <a:srgbClr val="CC9900"/>
                </a:solidFill>
              </a:rPr>
              <a:t>‘</a:t>
            </a:r>
            <a:r>
              <a:rPr lang="en-US" u="sng">
                <a:solidFill>
                  <a:srgbClr val="CC9900"/>
                </a:solidFill>
              </a:rPr>
              <a:t>good</a:t>
            </a:r>
            <a:r>
              <a:rPr lang="ja-JP" altLang="en-US">
                <a:solidFill>
                  <a:srgbClr val="CC9900"/>
                </a:solidFill>
              </a:rPr>
              <a:t>’</a:t>
            </a:r>
            <a:r>
              <a:rPr lang="en-US">
                <a:solidFill>
                  <a:srgbClr val="CC9900"/>
                </a:solidFill>
              </a:rPr>
              <a:t> suppliers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4114800" cy="1020762"/>
          </a:xfrm>
          <a:noFill/>
          <a:ln/>
        </p:spPr>
        <p:txBody>
          <a:bodyPr/>
          <a:lstStyle/>
          <a:p>
            <a:r>
              <a:rPr lang="en-US" dirty="0"/>
              <a:t>Example Instances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3962400" cy="4754563"/>
          </a:xfrm>
          <a:noFill/>
          <a:ln/>
        </p:spPr>
        <p:txBody>
          <a:bodyPr/>
          <a:lstStyle/>
          <a:p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Sailors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and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Reserves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relations </a:t>
            </a:r>
            <a:r>
              <a:rPr lang="en-US" sz="2400" dirty="0" smtClean="0"/>
              <a:t>for some examples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Well </a:t>
            </a:r>
            <a:r>
              <a:rPr lang="en-US" sz="2400" dirty="0"/>
              <a:t>use positional or named field notation, assume that names of fields in query results are `inherited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from names of fields in query input relations.</a:t>
            </a:r>
          </a:p>
        </p:txBody>
      </p:sp>
      <p:graphicFrame>
        <p:nvGraphicFramePr>
          <p:cNvPr id="1126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1976438"/>
          <a:ext cx="42338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7" name="Document" r:id="rId4" imgW="4233600" imgH="2206440" progId="Word.Document.8">
                  <p:embed/>
                </p:oleObj>
              </mc:Choice>
              <mc:Fallback>
                <p:oleObj name="Document" r:id="rId4" imgW="4233600" imgH="2206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76438"/>
                        <a:ext cx="42338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4216400"/>
          <a:ext cx="43973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8" name="Document" r:id="rId6" imgW="4397040" imgH="2363760" progId="Word.Document.8">
                  <p:embed/>
                </p:oleObj>
              </mc:Choice>
              <mc:Fallback>
                <p:oleObj name="Document" r:id="rId6" imgW="4397040" imgH="23637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16400"/>
                        <a:ext cx="4397375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463836"/>
              </p:ext>
            </p:extLst>
          </p:nvPr>
        </p:nvGraphicFramePr>
        <p:xfrm>
          <a:off x="5740400" y="304800"/>
          <a:ext cx="34036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9" name="Document" r:id="rId8" imgW="3403440" imgH="1687320" progId="Word.Document.8">
                  <p:embed/>
                </p:oleObj>
              </mc:Choice>
              <mc:Fallback>
                <p:oleObj name="Document" r:id="rId8" imgW="3403440" imgH="1687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04800"/>
                        <a:ext cx="34036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029200" y="381000"/>
            <a:ext cx="554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 i="1" dirty="0">
                <a:latin typeface="Book Antiqua" charset="0"/>
              </a:rPr>
              <a:t>R1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254500" y="2120900"/>
            <a:ext cx="503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 i="1">
                <a:latin typeface="Book Antiqua" charset="0"/>
              </a:rPr>
              <a:t>S1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254500" y="4252913"/>
            <a:ext cx="503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 i="1">
                <a:latin typeface="Book Antiqua" charset="0"/>
              </a:rPr>
              <a:t>S2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3005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30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EEE56F5-6966-3B4B-8C3C-EDCECC00ABE4}" type="slidenum">
              <a:rPr lang="en-US" sz="1400" b="0"/>
              <a:pPr/>
              <a:t>70</a:t>
            </a:fld>
            <a:endParaRPr lang="en-US" sz="1400" b="0"/>
          </a:p>
        </p:txBody>
      </p:sp>
      <p:sp>
        <p:nvSpPr>
          <p:cNvPr id="130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latin typeface="Times New Roman" charset="0"/>
                <a:ea typeface="ＭＳ Ｐゴシック" charset="0"/>
                <a:cs typeface="ＭＳ Ｐゴシック" charset="0"/>
              </a:rPr>
              <a:t>More </a:t>
            </a:r>
            <a:r>
              <a:rPr lang="en-US" b="1" dirty="0" smtClean="0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3210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321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A1F085B2-5D05-9E4C-BFB5-986A0980DB15}" type="slidenum">
              <a:rPr lang="en-US" sz="1400" b="0"/>
              <a:pPr/>
              <a:t>71</a:t>
            </a:fld>
            <a:endParaRPr lang="en-US" sz="1400" b="0"/>
          </a:p>
        </p:txBody>
      </p:sp>
      <p:sp>
        <p:nvSpPr>
          <p:cNvPr id="1321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Sample schema</a:t>
            </a:r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685800" y="2209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" name="Worksheet" r:id="rId4" imgW="4572369" imgH="1533754" progId="Excel.Sheet.8">
                  <p:embed/>
                </p:oleObj>
              </mc:Choice>
              <mc:Fallback>
                <p:oleObj name="Worksheet" r:id="rId4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5410200" y="2093913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" name="Worksheet" r:id="rId6" imgW="3057901" imgH="1514856" progId="Excel.Sheet.8">
                  <p:embed/>
                </p:oleObj>
              </mc:Choice>
              <mc:Fallback>
                <p:oleObj name="Worksheet" r:id="rId6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3913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2971800" y="42672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5" name="Worksheet" r:id="rId8" imgW="2914849" imgH="1429207" progId="Excel.Sheet.8">
                  <p:embed/>
                </p:oleObj>
              </mc:Choice>
              <mc:Fallback>
                <p:oleObj name="Worksheet" r:id="rId8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Rectangle 7"/>
          <p:cNvSpPr>
            <a:spLocks noChangeArrowheads="1"/>
          </p:cNvSpPr>
          <p:nvPr/>
        </p:nvSpPr>
        <p:spPr bwMode="auto">
          <a:xfrm>
            <a:off x="533400" y="1600200"/>
            <a:ext cx="498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0"/>
              <a:t>find names of students that take 15-415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3414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A176AF2-74CC-A944-A2B6-F3AD95E823BC}" type="slidenum">
              <a:rPr lang="en-US" sz="1400" b="0"/>
              <a:pPr/>
              <a:t>72</a:t>
            </a:fld>
            <a:endParaRPr lang="en-US" sz="1400" b="0"/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names of students that take 15-415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3619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36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FC60543-3E3E-EE4D-A0DF-508893E4F065}" type="slidenum">
              <a:rPr lang="en-US" sz="1400" b="0"/>
              <a:pPr/>
              <a:t>73</a:t>
            </a:fld>
            <a:endParaRPr lang="en-US" sz="1400" b="0"/>
          </a:p>
        </p:txBody>
      </p:sp>
      <p:sp>
        <p:nvSpPr>
          <p:cNvPr id="136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names of students that take 15-415</a:t>
            </a:r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990600" y="3505200"/>
          <a:ext cx="7518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4" imgW="2857320" imgH="241200" progId="Equation.3">
                  <p:embed/>
                </p:oleObj>
              </mc:Choice>
              <mc:Fallback>
                <p:oleObj name="Equation" r:id="rId4" imgW="2857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75184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0" name="Line 5"/>
          <p:cNvSpPr>
            <a:spLocks noChangeShapeType="1"/>
          </p:cNvSpPr>
          <p:nvPr/>
        </p:nvSpPr>
        <p:spPr bwMode="auto">
          <a:xfrm>
            <a:off x="4038600" y="4343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01" name="Line 6"/>
          <p:cNvSpPr>
            <a:spLocks noChangeShapeType="1"/>
          </p:cNvSpPr>
          <p:nvPr/>
        </p:nvSpPr>
        <p:spPr bwMode="auto">
          <a:xfrm>
            <a:off x="2133600" y="4648200"/>
            <a:ext cx="6248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02" name="Line 7"/>
          <p:cNvSpPr>
            <a:spLocks noChangeShapeType="1"/>
          </p:cNvSpPr>
          <p:nvPr/>
        </p:nvSpPr>
        <p:spPr bwMode="auto">
          <a:xfrm>
            <a:off x="990600" y="5029200"/>
            <a:ext cx="7543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03" name="AutoShape 8"/>
          <p:cNvSpPr>
            <a:spLocks noChangeArrowheads="1"/>
          </p:cNvSpPr>
          <p:nvPr/>
        </p:nvSpPr>
        <p:spPr bwMode="auto">
          <a:xfrm rot="-5400000">
            <a:off x="6210300" y="3543300"/>
            <a:ext cx="304800" cy="5334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382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38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F03455E8-015D-7843-8F17-C0EDC8B0FD65}" type="slidenum">
              <a:rPr lang="en-US" sz="1400" b="0"/>
              <a:pPr/>
              <a:t>74</a:t>
            </a:fld>
            <a:endParaRPr lang="en-US" sz="1400" b="0"/>
          </a:p>
        </p:txBody>
      </p:sp>
      <p:sp>
        <p:nvSpPr>
          <p:cNvPr id="138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Sample schema</a:t>
            </a:r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685800" y="2209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Worksheet" r:id="rId4" imgW="4572369" imgH="1533754" progId="Excel.Sheet.8">
                  <p:embed/>
                </p:oleObj>
              </mc:Choice>
              <mc:Fallback>
                <p:oleObj name="Worksheet" r:id="rId4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5410200" y="2093913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Worksheet" r:id="rId6" imgW="3057901" imgH="1514856" progId="Excel.Sheet.8">
                  <p:embed/>
                </p:oleObj>
              </mc:Choice>
              <mc:Fallback>
                <p:oleObj name="Worksheet" r:id="rId6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3913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2971800" y="42672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Worksheet" r:id="rId8" imgW="2914849" imgH="1429207" progId="Excel.Sheet.8">
                  <p:embed/>
                </p:oleObj>
              </mc:Choice>
              <mc:Fallback>
                <p:oleObj name="Worksheet" r:id="rId8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9" name="Text Box 6"/>
          <p:cNvSpPr txBox="1">
            <a:spLocks noChangeArrowheads="1"/>
          </p:cNvSpPr>
          <p:nvPr/>
        </p:nvSpPr>
        <p:spPr bwMode="auto">
          <a:xfrm>
            <a:off x="762000" y="1524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0"/>
              <a:t>find course names of  </a:t>
            </a:r>
            <a:r>
              <a:rPr lang="ja-JP" altLang="en-US" b="0"/>
              <a:t>‘</a:t>
            </a:r>
            <a:r>
              <a:rPr lang="en-US" b="0"/>
              <a:t>smith</a:t>
            </a:r>
            <a:r>
              <a:rPr lang="ja-JP" altLang="en-US" b="0"/>
              <a:t>’</a:t>
            </a: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4029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40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B7EA8BC-C803-6647-A605-B8465740340B}" type="slidenum">
              <a:rPr lang="en-US" sz="1400" b="0"/>
              <a:pPr/>
              <a:t>75</a:t>
            </a:fld>
            <a:endParaRPr lang="en-US" sz="1400" b="0"/>
          </a:p>
        </p:txBody>
      </p:sp>
      <p:sp>
        <p:nvSpPr>
          <p:cNvPr id="140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course names of 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smith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1371600" y="3246438"/>
          <a:ext cx="6751638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4" imgW="2565360" imgH="888840" progId="Equation.3">
                  <p:embed/>
                </p:oleObj>
              </mc:Choice>
              <mc:Fallback>
                <p:oleObj name="Equation" r:id="rId4" imgW="25653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46438"/>
                        <a:ext cx="6751638" cy="233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6" name="Line 5"/>
          <p:cNvSpPr>
            <a:spLocks noChangeShapeType="1"/>
          </p:cNvSpPr>
          <p:nvPr/>
        </p:nvSpPr>
        <p:spPr bwMode="auto">
          <a:xfrm>
            <a:off x="1828800" y="5029200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7" name="Line 6"/>
          <p:cNvSpPr>
            <a:spLocks noChangeShapeType="1"/>
          </p:cNvSpPr>
          <p:nvPr/>
        </p:nvSpPr>
        <p:spPr bwMode="auto">
          <a:xfrm>
            <a:off x="1828800" y="5334000"/>
            <a:ext cx="6096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8" name="AutoShape 7"/>
          <p:cNvSpPr>
            <a:spLocks noChangeArrowheads="1"/>
          </p:cNvSpPr>
          <p:nvPr/>
        </p:nvSpPr>
        <p:spPr bwMode="auto">
          <a:xfrm rot="-5400000">
            <a:off x="4000500" y="4305300"/>
            <a:ext cx="304800" cy="5334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299" name="AutoShape 8"/>
          <p:cNvSpPr>
            <a:spLocks noChangeArrowheads="1"/>
          </p:cNvSpPr>
          <p:nvPr/>
        </p:nvSpPr>
        <p:spPr bwMode="auto">
          <a:xfrm rot="-5400000">
            <a:off x="6134100" y="4305300"/>
            <a:ext cx="304800" cy="533400"/>
          </a:xfrm>
          <a:prstGeom prst="flowChartCollate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423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42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5AB7CCDE-55FE-B04C-954B-A6972C45F7C0}" type="slidenum">
              <a:rPr lang="en-US" sz="1400" b="0"/>
              <a:pPr/>
              <a:t>76</a:t>
            </a:fld>
            <a:endParaRPr lang="en-US" sz="1400" b="0"/>
          </a:p>
        </p:txBody>
      </p:sp>
      <p:sp>
        <p:nvSpPr>
          <p:cNvPr id="142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ssn of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overworked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students, ie.,  that take 412, 413, 415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4438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44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0D87E07D-EF3B-674D-8CD2-731B8532503F}" type="slidenum">
              <a:rPr lang="en-US" sz="1400" b="0"/>
              <a:pPr/>
              <a:t>77</a:t>
            </a:fld>
            <a:endParaRPr lang="en-US" sz="1400" b="0"/>
          </a:p>
        </p:txBody>
      </p:sp>
      <p:sp>
        <p:nvSpPr>
          <p:cNvPr id="144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1371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ssn of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overworked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students, ie.,  that take 412, 413, 415: almost correct answer: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44386" name="Object 2"/>
          <p:cNvGraphicFramePr>
            <a:graphicFrameLocks noChangeAspect="1"/>
          </p:cNvGraphicFramePr>
          <p:nvPr/>
        </p:nvGraphicFramePr>
        <p:xfrm>
          <a:off x="2209800" y="3657600"/>
          <a:ext cx="3910013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4" imgW="1485720" imgH="787320" progId="Equation.3">
                  <p:embed/>
                </p:oleObj>
              </mc:Choice>
              <mc:Fallback>
                <p:oleObj name="Equation" r:id="rId4" imgW="14857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3910013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AutoShape 13"/>
          <p:cNvSpPr>
            <a:spLocks noChangeArrowheads="1"/>
          </p:cNvSpPr>
          <p:nvPr/>
        </p:nvSpPr>
        <p:spPr bwMode="auto">
          <a:xfrm>
            <a:off x="6324600" y="3886200"/>
            <a:ext cx="1752600" cy="1676400"/>
          </a:xfrm>
          <a:custGeom>
            <a:avLst/>
            <a:gdLst>
              <a:gd name="T0" fmla="*/ 2147483647 w 21600"/>
              <a:gd name="T1" fmla="*/ 0 h 21600"/>
              <a:gd name="T2" fmla="*/ 1689607580 w 21600"/>
              <a:gd name="T3" fmla="*/ 1478669086 h 21600"/>
              <a:gd name="T4" fmla="*/ 0 w 21600"/>
              <a:gd name="T5" fmla="*/ 2147483647 h 21600"/>
              <a:gd name="T6" fmla="*/ 168960758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47866908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899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4643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46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9C7453E8-3360-9943-9B14-0690F0A7ED59}" type="slidenum">
              <a:rPr lang="en-US" sz="1400" b="0"/>
              <a:pPr/>
              <a:t>78</a:t>
            </a:fld>
            <a:endParaRPr lang="en-US" sz="1400" b="0"/>
          </a:p>
        </p:txBody>
      </p:sp>
      <p:sp>
        <p:nvSpPr>
          <p:cNvPr id="146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ssn of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overworked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students, ie.,  that take 412, 413, 415 - Correct answer: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1454150" y="3276600"/>
          <a:ext cx="4811713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4" imgW="1828800" imgH="787320" progId="Equation.3">
                  <p:embed/>
                </p:oleObj>
              </mc:Choice>
              <mc:Fallback>
                <p:oleObj name="Equation" r:id="rId4" imgW="18288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276600"/>
                        <a:ext cx="4811713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0" name="Text Box 11"/>
          <p:cNvSpPr txBox="1">
            <a:spLocks noChangeArrowheads="1"/>
          </p:cNvSpPr>
          <p:nvPr/>
        </p:nvSpPr>
        <p:spPr bwMode="auto">
          <a:xfrm>
            <a:off x="2514600" y="4343400"/>
            <a:ext cx="1447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0" i="1">
                <a:solidFill>
                  <a:srgbClr val="000000"/>
                </a:solidFill>
              </a:rPr>
              <a:t>c-name</a:t>
            </a:r>
            <a:r>
              <a:rPr lang="en-US" sz="1800" b="0">
                <a:solidFill>
                  <a:srgbClr val="000000"/>
                </a:solidFill>
              </a:rPr>
              <a:t>=413</a:t>
            </a:r>
            <a:endParaRPr lang="en-US" sz="2800"/>
          </a:p>
        </p:txBody>
      </p:sp>
      <p:sp>
        <p:nvSpPr>
          <p:cNvPr id="146441" name="Text Box 12"/>
          <p:cNvSpPr txBox="1">
            <a:spLocks noChangeArrowheads="1"/>
          </p:cNvSpPr>
          <p:nvPr/>
        </p:nvSpPr>
        <p:spPr bwMode="auto">
          <a:xfrm>
            <a:off x="2514600" y="5029200"/>
            <a:ext cx="1447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0" i="1">
                <a:solidFill>
                  <a:srgbClr val="000000"/>
                </a:solidFill>
              </a:rPr>
              <a:t>c-name</a:t>
            </a:r>
            <a:r>
              <a:rPr lang="en-US" sz="1800" b="0">
                <a:solidFill>
                  <a:srgbClr val="000000"/>
                </a:solidFill>
              </a:rPr>
              <a:t>=415</a:t>
            </a:r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484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48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94112754-D1BC-D143-9701-108833EE2B82}" type="slidenum">
              <a:rPr lang="en-US" sz="1400" b="0"/>
              <a:pPr/>
              <a:t>79</a:t>
            </a:fld>
            <a:endParaRPr lang="en-US" sz="1400" b="0"/>
          </a:p>
        </p:txBody>
      </p:sp>
      <p:sp>
        <p:nvSpPr>
          <p:cNvPr id="148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ssn of students that work at least as hard as ssn=123, ie., they take all the courses of ssn=123, and maybe more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610600" cy="533400"/>
          </a:xfrm>
          <a:noFill/>
          <a:ln/>
        </p:spPr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839200" cy="4076700"/>
          </a:xfrm>
          <a:noFill/>
          <a:ln/>
        </p:spPr>
        <p:txBody>
          <a:bodyPr/>
          <a:lstStyle/>
          <a:p>
            <a:r>
              <a:rPr lang="en-US" dirty="0"/>
              <a:t>Basic operations: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</a:rPr>
              <a:t>Selection</a:t>
            </a:r>
            <a:r>
              <a:rPr lang="en-US" dirty="0"/>
              <a:t>  (     )    Selects a subset of rows from relation.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</a:rPr>
              <a:t>Projection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 (     )   Deletes unwanted columns from relation.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</a:rPr>
              <a:t>Cross-product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(     )  Allows us to combine two relations.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</a:rPr>
              <a:t>Set-difference</a:t>
            </a:r>
            <a:r>
              <a:rPr lang="en-US" dirty="0"/>
              <a:t>  (     )  Tuples in </a:t>
            </a:r>
            <a:r>
              <a:rPr lang="en-US" dirty="0" err="1"/>
              <a:t>reln</a:t>
            </a:r>
            <a:r>
              <a:rPr lang="en-US" dirty="0"/>
              <a:t>. 1, but not in </a:t>
            </a:r>
            <a:r>
              <a:rPr lang="en-US" dirty="0" err="1"/>
              <a:t>reln</a:t>
            </a:r>
            <a:r>
              <a:rPr lang="en-US" dirty="0"/>
              <a:t>. 2.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</a:rPr>
              <a:t>Union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(     )  Tuples in </a:t>
            </a:r>
            <a:r>
              <a:rPr lang="en-US" dirty="0" err="1"/>
              <a:t>reln</a:t>
            </a:r>
            <a:r>
              <a:rPr lang="en-US" dirty="0"/>
              <a:t>. 1 and in </a:t>
            </a:r>
            <a:r>
              <a:rPr lang="en-US" dirty="0" err="1"/>
              <a:t>reln</a:t>
            </a:r>
            <a:r>
              <a:rPr lang="en-US" dirty="0"/>
              <a:t>. 2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331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830941"/>
              </p:ext>
            </p:extLst>
          </p:nvPr>
        </p:nvGraphicFramePr>
        <p:xfrm>
          <a:off x="2362200" y="1524000"/>
          <a:ext cx="22272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0" name="Equation" r:id="rId4" imgW="2226960" imgH="761760" progId="Equation.3">
                  <p:embed/>
                </p:oleObj>
              </mc:Choice>
              <mc:Fallback>
                <p:oleObj name="Equation" r:id="rId4" imgW="2226960" imgH="761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0"/>
                        <a:ext cx="22272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162929"/>
              </p:ext>
            </p:extLst>
          </p:nvPr>
        </p:nvGraphicFramePr>
        <p:xfrm>
          <a:off x="2514600" y="2438400"/>
          <a:ext cx="2057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1" name="Equation" r:id="rId6" imgW="2057040" imgH="1025280" progId="Equation.3">
                  <p:embed/>
                </p:oleObj>
              </mc:Choice>
              <mc:Fallback>
                <p:oleObj name="Equation" r:id="rId6" imgW="2057040" imgH="1025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20574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371752"/>
              </p:ext>
            </p:extLst>
          </p:nvPr>
        </p:nvGraphicFramePr>
        <p:xfrm>
          <a:off x="3124200" y="4419600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2" name="Equation" r:id="rId8" imgW="533160" imgH="1422360" progId="Equation.3">
                  <p:embed/>
                </p:oleObj>
              </mc:Choice>
              <mc:Fallback>
                <p:oleObj name="Equation" r:id="rId8" imgW="533160" imgH="1422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19600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176479"/>
              </p:ext>
            </p:extLst>
          </p:nvPr>
        </p:nvGraphicFramePr>
        <p:xfrm>
          <a:off x="3048000" y="3276600"/>
          <a:ext cx="1765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3" name="Equation" r:id="rId10" imgW="1765080" imgH="1269720" progId="Equation.3">
                  <p:embed/>
                </p:oleObj>
              </mc:Choice>
              <mc:Fallback>
                <p:oleObj name="Equation" r:id="rId10" imgW="1765080" imgH="1269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17653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903299"/>
              </p:ext>
            </p:extLst>
          </p:nvPr>
        </p:nvGraphicFramePr>
        <p:xfrm>
          <a:off x="1981200" y="4876800"/>
          <a:ext cx="6524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4" name="Equation" r:id="rId12" imgW="652320" imgH="507960" progId="Equation.3">
                  <p:embed/>
                </p:oleObj>
              </mc:Choice>
              <mc:Fallback>
                <p:oleObj name="Equation" r:id="rId12" imgW="65232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6524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5053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505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F9166B7-001E-CC48-A115-3FE91E1A5FCF}" type="slidenum">
              <a:rPr lang="en-US" sz="1400" b="0"/>
              <a:pPr/>
              <a:t>80</a:t>
            </a:fld>
            <a:endParaRPr lang="en-US" sz="1400" b="0"/>
          </a:p>
        </p:txBody>
      </p:sp>
      <p:sp>
        <p:nvSpPr>
          <p:cNvPr id="1505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Sample schema</a:t>
            </a:r>
          </a:p>
        </p:txBody>
      </p:sp>
      <p:graphicFrame>
        <p:nvGraphicFramePr>
          <p:cNvPr id="150530" name="Object 2"/>
          <p:cNvGraphicFramePr>
            <a:graphicFrameLocks noChangeAspect="1"/>
          </p:cNvGraphicFramePr>
          <p:nvPr/>
        </p:nvGraphicFramePr>
        <p:xfrm>
          <a:off x="685800" y="2209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" name="Worksheet" r:id="rId4" imgW="4572369" imgH="1533754" progId="Excel.Sheet.8">
                  <p:embed/>
                </p:oleObj>
              </mc:Choice>
              <mc:Fallback>
                <p:oleObj name="Worksheet" r:id="rId4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5410200" y="2093913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" name="Worksheet" r:id="rId6" imgW="3057901" imgH="1514856" progId="Excel.Sheet.8">
                  <p:embed/>
                </p:oleObj>
              </mc:Choice>
              <mc:Fallback>
                <p:oleObj name="Worksheet" r:id="rId6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3913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971800" y="42672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" name="Worksheet" r:id="rId8" imgW="2914849" imgH="1429207" progId="Excel.Sheet.8">
                  <p:embed/>
                </p:oleObj>
              </mc:Choice>
              <mc:Fallback>
                <p:oleObj name="Worksheet" r:id="rId8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5258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52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C997A994-A88E-D74B-AB90-BE47BCEF5704}" type="slidenum">
              <a:rPr lang="en-US" sz="1400" b="0"/>
              <a:pPr/>
              <a:t>81</a:t>
            </a:fld>
            <a:endParaRPr lang="en-US" sz="1400" b="0"/>
          </a:p>
        </p:txBody>
      </p:sp>
      <p:sp>
        <p:nvSpPr>
          <p:cNvPr id="1525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ssn of students that work at least as hard as ssn=123 (ie., they take all the courses of ssn=123, and maybe more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454025" y="3992563"/>
          <a:ext cx="68516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Equation" r:id="rId4" imgW="2603160" imgH="241200" progId="Equation.3">
                  <p:embed/>
                </p:oleObj>
              </mc:Choice>
              <mc:Fallback>
                <p:oleObj name="Equation" r:id="rId4" imgW="2603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3992563"/>
                        <a:ext cx="68516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546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54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C45F5411-03CE-E141-8E2D-4CDED9ED3AED}" type="slidenum">
              <a:rPr lang="en-US" sz="1400" b="0"/>
              <a:pPr/>
              <a:t>82</a:t>
            </a:fld>
            <a:endParaRPr lang="en-US" sz="1400" b="0"/>
          </a:p>
        </p:txBody>
      </p:sp>
      <p:sp>
        <p:nvSpPr>
          <p:cNvPr id="154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Conclusions</a:t>
            </a:r>
          </a:p>
        </p:txBody>
      </p:sp>
      <p:sp>
        <p:nvSpPr>
          <p:cNvPr id="154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Relational model: only tables (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relations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relational algebra: powerful, minimal: 5 operators can handle almost any query!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9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610600" cy="533400"/>
          </a:xfrm>
          <a:noFill/>
          <a:ln/>
        </p:spPr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839200" cy="4076700"/>
          </a:xfrm>
          <a:noFill/>
          <a:ln/>
        </p:spPr>
        <p:txBody>
          <a:bodyPr/>
          <a:lstStyle/>
          <a:p>
            <a:r>
              <a:rPr lang="en-US" dirty="0" smtClean="0"/>
              <a:t>Additional </a:t>
            </a:r>
            <a:r>
              <a:rPr lang="en-US" dirty="0"/>
              <a:t>operations:</a:t>
            </a:r>
          </a:p>
          <a:p>
            <a:pPr lvl="1">
              <a:buSzPct val="75000"/>
            </a:pPr>
            <a:r>
              <a:rPr lang="en-US" dirty="0"/>
              <a:t>Intersection, </a:t>
            </a:r>
            <a:r>
              <a:rPr lang="en-US" i="1" u="sng" dirty="0">
                <a:solidFill>
                  <a:schemeClr val="accent2"/>
                </a:solidFill>
              </a:rPr>
              <a:t>join</a:t>
            </a:r>
            <a:r>
              <a:rPr lang="en-US" dirty="0"/>
              <a:t>, division, renaming:  Not essential, but (very!) useful.</a:t>
            </a:r>
          </a:p>
          <a:p>
            <a:r>
              <a:rPr lang="en-US" dirty="0"/>
              <a:t>Since each operation returns a relation, </a:t>
            </a:r>
            <a:r>
              <a:rPr lang="en-US" dirty="0">
                <a:solidFill>
                  <a:schemeClr val="accent2"/>
                </a:solidFill>
              </a:rPr>
              <a:t>operations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can be </a:t>
            </a:r>
            <a:r>
              <a:rPr lang="en-US" i="1" dirty="0">
                <a:solidFill>
                  <a:schemeClr val="accent2"/>
                </a:solidFill>
              </a:rPr>
              <a:t>composed</a:t>
            </a:r>
            <a:r>
              <a:rPr lang="en-US" dirty="0"/>
              <a:t>! (Algebra 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closed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561084377"/>
      </p:ext>
    </p:extLst>
  </p:cSld>
  <p:clrMapOvr>
    <a:masterClrMapping/>
  </p:clrMapOvr>
  <p:transition xmlns:p14="http://schemas.microsoft.com/office/powerpoint/2010/main">
    <p:cut/>
  </p:transition>
</p:sld>
</file>

<file path=ppt/theme/theme1.xml><?xml version="1.0" encoding="utf-8"?>
<a:theme xmlns:a="http://schemas.openxmlformats.org/drawingml/2006/main" name="1_Office Theme">
  <a:themeElements>
    <a:clrScheme name="Custom 1">
      <a:dk1>
        <a:srgbClr val="3F3F3F"/>
      </a:dk1>
      <a:lt1>
        <a:sysClr val="window" lastClr="FFFFFF"/>
      </a:lt1>
      <a:dk2>
        <a:srgbClr val="FF0000"/>
      </a:dk2>
      <a:lt2>
        <a:srgbClr val="67D34D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10573</TotalTime>
  <Words>2442</Words>
  <Application>Microsoft Macintosh PowerPoint</Application>
  <PresentationFormat>On-screen Show (4:3)</PresentationFormat>
  <Paragraphs>488</Paragraphs>
  <Slides>83</Slides>
  <Notes>80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1_Office Theme</vt:lpstr>
      <vt:lpstr>Document</vt:lpstr>
      <vt:lpstr>Equation</vt:lpstr>
      <vt:lpstr>Microsoft Equation 3.0</vt:lpstr>
      <vt:lpstr>Worksheet</vt:lpstr>
      <vt:lpstr>COP 5725</vt:lpstr>
      <vt:lpstr>Book and Materials</vt:lpstr>
      <vt:lpstr>History</vt:lpstr>
      <vt:lpstr>Relational Query Languages</vt:lpstr>
      <vt:lpstr>Formal Relational Query Languages</vt:lpstr>
      <vt:lpstr>Preliminaries</vt:lpstr>
      <vt:lpstr>Example Instances</vt:lpstr>
      <vt:lpstr>Relational Algebra</vt:lpstr>
      <vt:lpstr>Relational Algebra</vt:lpstr>
      <vt:lpstr>Projection</vt:lpstr>
      <vt:lpstr>Selection</vt:lpstr>
      <vt:lpstr>Union, Intersection, Set-Difference</vt:lpstr>
      <vt:lpstr>Cross-Product</vt:lpstr>
      <vt:lpstr>Joins</vt:lpstr>
      <vt:lpstr>Joins</vt:lpstr>
      <vt:lpstr>Division</vt:lpstr>
      <vt:lpstr>Division</vt:lpstr>
      <vt:lpstr>Examples of Division A/B</vt:lpstr>
      <vt:lpstr>Expressing A/B Using Basic Operators</vt:lpstr>
      <vt:lpstr>Find names of sailors who’ve reserved boat #103</vt:lpstr>
      <vt:lpstr>Find names of sailors who’ve reserved a red boat</vt:lpstr>
      <vt:lpstr>Find sailors who’ve reserved a red or a green boat</vt:lpstr>
      <vt:lpstr>Find sailors who’ve reserved a red and a green boat</vt:lpstr>
      <vt:lpstr>Find the names of sailors who’ve reserved all boats</vt:lpstr>
      <vt:lpstr>More?</vt:lpstr>
      <vt:lpstr>Example</vt:lpstr>
      <vt:lpstr>Example: cont’d</vt:lpstr>
      <vt:lpstr>Example: cont’d</vt:lpstr>
      <vt:lpstr>Example: cont’d</vt:lpstr>
      <vt:lpstr>Example:</vt:lpstr>
      <vt:lpstr>Observations:</vt:lpstr>
      <vt:lpstr>Observations:</vt:lpstr>
      <vt:lpstr>Observations:</vt:lpstr>
      <vt:lpstr>Observations:</vt:lpstr>
      <vt:lpstr>Observations:</vt:lpstr>
      <vt:lpstr>Other operators?</vt:lpstr>
      <vt:lpstr>Other operators?</vt:lpstr>
      <vt:lpstr>Selection - examples</vt:lpstr>
      <vt:lpstr>Relational operators</vt:lpstr>
      <vt:lpstr>Relational operators</vt:lpstr>
      <vt:lpstr>Relational operators</vt:lpstr>
      <vt:lpstr>Relational operators</vt:lpstr>
      <vt:lpstr>Cartesian product</vt:lpstr>
      <vt:lpstr>so what?</vt:lpstr>
      <vt:lpstr>Cartesian product</vt:lpstr>
      <vt:lpstr>Cartesian product</vt:lpstr>
      <vt:lpstr>PowerPoint Presentation</vt:lpstr>
      <vt:lpstr>FUNDAMENTAL Relational operators</vt:lpstr>
      <vt:lpstr>Relational ops</vt:lpstr>
      <vt:lpstr>Joins</vt:lpstr>
      <vt:lpstr>Cartesian product</vt:lpstr>
      <vt:lpstr>Joins</vt:lpstr>
      <vt:lpstr>Joins</vt:lpstr>
      <vt:lpstr>Joins</vt:lpstr>
      <vt:lpstr>Natural Joins - nit-picking</vt:lpstr>
      <vt:lpstr>Rename op.</vt:lpstr>
      <vt:lpstr>Rename op.</vt:lpstr>
      <vt:lpstr>Rename op.</vt:lpstr>
      <vt:lpstr>Rename op.</vt:lpstr>
      <vt:lpstr>Overview - rel. algebra</vt:lpstr>
      <vt:lpstr>Division</vt:lpstr>
      <vt:lpstr>Division</vt:lpstr>
      <vt:lpstr>Division</vt:lpstr>
      <vt:lpstr>Division</vt:lpstr>
      <vt:lpstr>Division</vt:lpstr>
      <vt:lpstr>Division</vt:lpstr>
      <vt:lpstr>Division</vt:lpstr>
      <vt:lpstr>Division</vt:lpstr>
      <vt:lpstr>Division</vt:lpstr>
      <vt:lpstr>Examples</vt:lpstr>
      <vt:lpstr>Sample schema</vt:lpstr>
      <vt:lpstr>Examples</vt:lpstr>
      <vt:lpstr>Examples</vt:lpstr>
      <vt:lpstr>Sample schema</vt:lpstr>
      <vt:lpstr>Examples</vt:lpstr>
      <vt:lpstr>Examples</vt:lpstr>
      <vt:lpstr>Examples</vt:lpstr>
      <vt:lpstr>Examples</vt:lpstr>
      <vt:lpstr>Examples</vt:lpstr>
      <vt:lpstr>Sample schema</vt:lpstr>
      <vt:lpstr>Examples</vt:lpstr>
      <vt:lpstr>Conclusions</vt:lpstr>
      <vt:lpstr>Next Class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Ortega</dc:creator>
  <cp:keywords/>
  <dc:description/>
  <cp:lastModifiedBy>Francisco Ortega</cp:lastModifiedBy>
  <cp:revision>613</cp:revision>
  <cp:lastPrinted>2015-08-16T00:47:50Z</cp:lastPrinted>
  <dcterms:created xsi:type="dcterms:W3CDTF">2011-10-18T15:03:33Z</dcterms:created>
  <dcterms:modified xsi:type="dcterms:W3CDTF">2017-10-03T00:46:49Z</dcterms:modified>
  <cp:category/>
</cp:coreProperties>
</file>