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6" r:id="rId1"/>
  </p:sldMasterIdLst>
  <p:notesMasterIdLst>
    <p:notesMasterId r:id="rId20"/>
  </p:notesMasterIdLst>
  <p:handoutMasterIdLst>
    <p:handoutMasterId r:id="rId21"/>
  </p:handoutMasterIdLst>
  <p:sldIdLst>
    <p:sldId id="256" r:id="rId2"/>
    <p:sldId id="599" r:id="rId3"/>
    <p:sldId id="600" r:id="rId4"/>
    <p:sldId id="610" r:id="rId5"/>
    <p:sldId id="611" r:id="rId6"/>
    <p:sldId id="607" r:id="rId7"/>
    <p:sldId id="601" r:id="rId8"/>
    <p:sldId id="604" r:id="rId9"/>
    <p:sldId id="619" r:id="rId10"/>
    <p:sldId id="606" r:id="rId11"/>
    <p:sldId id="620" r:id="rId12"/>
    <p:sldId id="613" r:id="rId13"/>
    <p:sldId id="614" r:id="rId14"/>
    <p:sldId id="615" r:id="rId15"/>
    <p:sldId id="621" r:id="rId16"/>
    <p:sldId id="622" r:id="rId17"/>
    <p:sldId id="594" r:id="rId18"/>
    <p:sldId id="623" r:id="rId19"/>
  </p:sldIdLst>
  <p:sldSz cx="9144000" cy="6858000" type="screen4x3"/>
  <p:notesSz cx="9296400" cy="7010400"/>
  <p:embeddedFontLst>
    <p:embeddedFont>
      <p:font typeface="Verdana" panose="020B0604030504040204" pitchFamily="3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S PGothic" panose="020B0600070205080204" pitchFamily="34" charset="-128"/>
      <p:regular r:id="rId3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629"/>
    <a:srgbClr val="F0FAFA"/>
    <a:srgbClr val="054470"/>
    <a:srgbClr val="ECF7FE"/>
    <a:srgbClr val="DEF1FE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4050" autoAdjust="0"/>
  </p:normalViewPr>
  <p:slideViewPr>
    <p:cSldViewPr>
      <p:cViewPr varScale="1">
        <p:scale>
          <a:sx n="109" d="100"/>
          <a:sy n="109" d="100"/>
        </p:scale>
        <p:origin x="18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8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238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0402EAB-F363-47CD-B3DC-6A4173718294}" type="datetimeFigureOut">
              <a:rPr lang="en-US"/>
              <a:pPr>
                <a:defRPr/>
              </a:pPr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9563"/>
            <a:ext cx="4029075" cy="349250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9563"/>
            <a:ext cx="4029075" cy="349250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5527C00-B16A-4796-A03B-F3B178B12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01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2894668-CAC7-4186-AF67-7E081012EF0B}" type="datetimeFigureOut">
              <a:rPr lang="en-US"/>
              <a:pPr>
                <a:defRPr/>
              </a:pPr>
              <a:t>10/27/2017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7050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30575"/>
            <a:ext cx="7435850" cy="3154363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7975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7975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A99222B-79A9-4B5A-80C2-83824C4CC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FFA48C-156F-46F7-A9B2-3A0D2B04DFF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09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99222B-79A9-4B5A-80C2-83824C4CCD4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4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4202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327DA-F1D9-41A1-A47C-7734D4A6EAAB}" type="datetimeFigureOut">
              <a:rPr lang="en-US"/>
              <a:pPr>
                <a:defRPr/>
              </a:pPr>
              <a:t>10/27/2017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F8E8A-DEAF-4BD3-AF51-561204AEA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BlankTopTitle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FABA7-0F73-4C52-A7C4-842481725B2B}" type="datetimeFigureOut">
              <a:rPr lang="en-US"/>
              <a:pPr>
                <a:defRPr/>
              </a:pPr>
              <a:t>10/27/2017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129AC-739F-4346-BECF-B1E348A9C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7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D24A-8BE0-4C4F-B6E2-971321F2DF24}" type="datetimeFigureOut">
              <a:rPr lang="en-US"/>
              <a:pPr>
                <a:defRPr/>
              </a:pPr>
              <a:t>10/27/2017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84EF-D64E-4985-B7E5-A76AE9C9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2">
    <p:bg>
      <p:bgPr>
        <a:gradFill rotWithShape="0">
          <a:gsLst>
            <a:gs pos="0">
              <a:srgbClr val="011629"/>
            </a:gs>
            <a:gs pos="3999">
              <a:srgbClr val="054470"/>
            </a:gs>
            <a:gs pos="14000">
              <a:srgbClr val="FCFCFC"/>
            </a:gs>
            <a:gs pos="82001">
              <a:srgbClr val="FFFFFF"/>
            </a:gs>
            <a:gs pos="91000">
              <a:srgbClr val="82A2B8"/>
            </a:gs>
            <a:gs pos="97000">
              <a:srgbClr val="054470"/>
            </a:gs>
            <a:gs pos="100000">
              <a:srgbClr val="05447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59623-58F0-471F-BA6E-62AF793B29D6}" type="datetimeFigureOut">
              <a:rPr lang="en-US"/>
              <a:pPr>
                <a:defRPr/>
              </a:pPr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5D370-2D27-4EBA-974F-DE35D788B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8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A6895-E34D-41D6-A9A4-11E1DF3061D8}" type="datetimeFigureOut">
              <a:rPr lang="en-US"/>
              <a:pPr>
                <a:defRPr/>
              </a:pPr>
              <a:t>10/27/2017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AF123-1F5F-43AC-92E8-D974D5B84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4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9B674-F5EE-4A16-AABE-7BD61481E946}" type="datetimeFigureOut">
              <a:rPr lang="en-US"/>
              <a:pPr>
                <a:defRPr/>
              </a:pPr>
              <a:t>10/27/2017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6A54F-038E-41EB-B285-5F85F027C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08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7EE8A-024B-4CCF-B913-394714E1EF04}" type="datetimeFigureOut">
              <a:rPr lang="en-US"/>
              <a:pPr>
                <a:defRPr/>
              </a:pPr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5FA25-E84D-4C3B-82BC-C844EB4CA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25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76D07-271D-4604-B565-E7287C5F8CCE}" type="datetimeFigureOut">
              <a:rPr lang="en-US"/>
              <a:pPr>
                <a:defRPr/>
              </a:pPr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C5F3B-8B96-4153-B9F0-B1A53FA3F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0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1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gradFill>
          <a:gsLst>
            <a:gs pos="3000">
              <a:srgbClr val="054470"/>
            </a:gs>
            <a:gs pos="0">
              <a:srgbClr val="011629"/>
            </a:gs>
            <a:gs pos="8000">
              <a:srgbClr val="ECF7FE"/>
            </a:gs>
            <a:gs pos="21000">
              <a:srgbClr val="FFFFFF"/>
            </a:gs>
            <a:gs pos="13000">
              <a:srgbClr val="FCFCFC"/>
            </a:gs>
            <a:gs pos="98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10600" cy="10207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10600" cy="4754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9AAAE-CDAE-485E-9272-AAD20B81D04E}" type="datetimeFigureOut">
              <a:rPr lang="en-US"/>
              <a:pPr>
                <a:defRPr/>
              </a:pPr>
              <a:t>10/27/2017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F7AA5-DAD4-4945-9FF0-8AB99F08D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10600" cy="10207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10600" cy="4754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9AAAE-CDAE-485E-9272-AAD20B81D04E}" type="datetimeFigureOut">
              <a:rPr lang="en-US"/>
              <a:pPr>
                <a:defRPr/>
              </a:pPr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F7AA5-DAD4-4945-9FF0-8AB99F08D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76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p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D24A-8BE0-4C4F-B6E2-971321F2DF24}" type="datetimeFigureOut">
              <a:rPr lang="en-US"/>
              <a:pPr>
                <a:defRPr/>
              </a:pPr>
              <a:t>10/27/2017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84EF-D64E-4985-B7E5-A76AE9C9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9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D24A-8BE0-4C4F-B6E2-971321F2DF24}" type="datetimeFigureOut">
              <a:rPr lang="en-US"/>
              <a:pPr>
                <a:defRPr/>
              </a:pPr>
              <a:t>10/27/2017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84EF-D64E-4985-B7E5-A76AE9C9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37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25EE6-FB72-435B-A9C1-B26A4F1A2415}" type="datetimeFigureOut">
              <a:rPr lang="en-US"/>
              <a:pPr>
                <a:defRPr/>
              </a:pPr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E25A8-693A-48A9-92A6-D503EB571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4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92868-F956-47C0-8BE4-84C1E1ADFDD1}" type="datetimeFigureOut">
              <a:rPr lang="en-US"/>
              <a:pPr>
                <a:defRPr/>
              </a:pPr>
              <a:t>10/27/2017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B704A-6CCB-4845-9723-06386555B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D7167-19BB-4E1C-AF34-3F348BE97A99}" type="datetimeFigureOut">
              <a:rPr lang="en-US"/>
              <a:pPr>
                <a:defRPr/>
              </a:pPr>
              <a:t>10/27/2017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AD412-06E1-40F0-BA1B-B0F68E66D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8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FABA7-0F73-4C52-A7C4-842481725B2B}" type="datetimeFigureOut">
              <a:rPr lang="en-US"/>
              <a:pPr>
                <a:defRPr/>
              </a:pPr>
              <a:t>10/27/2017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129AC-739F-4346-BECF-B1E348A9C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9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11629"/>
            </a:gs>
            <a:gs pos="4000">
              <a:srgbClr val="054470"/>
            </a:gs>
            <a:gs pos="21000">
              <a:srgbClr val="FFFFFF"/>
            </a:gs>
            <a:gs pos="14000">
              <a:srgbClr val="FCFCFC"/>
            </a:gs>
            <a:gs pos="98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723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274638"/>
            <a:ext cx="78486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371600"/>
            <a:ext cx="78486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9C8AF8-6194-4486-BE70-7EBBC651F622}" type="datetimeFigureOut">
              <a:rPr lang="en-US"/>
              <a:pPr>
                <a:defRPr/>
              </a:pPr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5A4E2B-E82A-4042-B512-750504C4B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5" r:id="rId2"/>
    <p:sldLayoutId id="2147483787" r:id="rId3"/>
    <p:sldLayoutId id="2147483788" r:id="rId4"/>
    <p:sldLayoutId id="2147483790" r:id="rId5"/>
    <p:sldLayoutId id="2147483774" r:id="rId6"/>
    <p:sldLayoutId id="2147483775" r:id="rId7"/>
    <p:sldLayoutId id="2147483776" r:id="rId8"/>
    <p:sldLayoutId id="2147483777" r:id="rId9"/>
    <p:sldLayoutId id="2147483791" r:id="rId10"/>
    <p:sldLayoutId id="2147483778" r:id="rId11"/>
    <p:sldLayoutId id="2147483786" r:id="rId12"/>
    <p:sldLayoutId id="2147483779" r:id="rId13"/>
    <p:sldLayoutId id="2147483780" r:id="rId14"/>
    <p:sldLayoutId id="2147483781" r:id="rId15"/>
    <p:sldLayoutId id="2147483782" r:id="rId16"/>
    <p:sldLayoutId id="2147483789" r:id="rId17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1"/>
            <a:ext cx="85344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b="1" dirty="0" smtClean="0"/>
              <a:t>Fall </a:t>
            </a:r>
            <a:r>
              <a:rPr lang="en-US" sz="4000" b="1" dirty="0" smtClean="0"/>
              <a:t>2017 COP </a:t>
            </a:r>
            <a:r>
              <a:rPr lang="en-US" sz="4000" b="1" dirty="0" smtClean="0"/>
              <a:t>5725</a:t>
            </a:r>
            <a:endParaRPr lang="en-US" b="1" dirty="0"/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838200" y="2743200"/>
            <a:ext cx="7467600" cy="35052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School of Computer and Information Sciences</a:t>
            </a:r>
          </a:p>
          <a:p>
            <a:r>
              <a:rPr lang="en-US" altLang="zh-CN" sz="4000" b="1" dirty="0" smtClean="0">
                <a:solidFill>
                  <a:srgbClr val="002060"/>
                </a:solidFill>
              </a:rPr>
              <a:t>Topic Video: Hive</a:t>
            </a:r>
          </a:p>
          <a:p>
            <a:r>
              <a:rPr lang="en-US" altLang="zh-CN" sz="2400" b="1" dirty="0" err="1" smtClean="0">
                <a:solidFill>
                  <a:srgbClr val="002060"/>
                </a:solidFill>
              </a:rPr>
              <a:t>Yezehao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Huai</a:t>
            </a:r>
            <a:r>
              <a:rPr lang="en-US" altLang="zh-CN" sz="4000" b="1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sz="2800" b="1" dirty="0" smtClean="0">
                <a:solidFill>
                  <a:srgbClr val="002060"/>
                </a:solidFill>
              </a:rPr>
              <a:t>PID:5965823</a:t>
            </a:r>
            <a:endParaRPr lang="en-US" sz="2800" b="1" dirty="0" smtClean="0">
              <a:solidFill>
                <a:srgbClr val="002060"/>
              </a:solidFill>
            </a:endParaRPr>
          </a:p>
          <a:p>
            <a:r>
              <a:rPr lang="en-US" sz="2800" b="1" dirty="0" smtClean="0">
                <a:solidFill>
                  <a:srgbClr val="002060"/>
                </a:solidFill>
              </a:rPr>
              <a:t>yhuai001@fiu.edu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1295400"/>
            <a:ext cx="1981200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1524000"/>
            <a:ext cx="1600200" cy="120015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 bwMode="auto">
          <a:xfrm>
            <a:off x="1066800" y="6400800"/>
            <a:ext cx="7467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 smtClean="0">
              <a:solidFill>
                <a:schemeClr val="tx1"/>
              </a:solidFill>
            </a:endParaRPr>
          </a:p>
        </p:txBody>
      </p:sp>
      <p:pic>
        <p:nvPicPr>
          <p:cNvPr id="8" name="Picture 2" descr="Image result for hiv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95700"/>
            <a:ext cx="1778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59"/>
    </mc:Choice>
    <mc:Fallback xmlns="">
      <p:transition xmlns:p14="http://schemas.microsoft.com/office/powerpoint/2010/main" spd="slow" advTm="3035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610600" cy="1020762"/>
          </a:xfrm>
        </p:spPr>
        <p:txBody>
          <a:bodyPr/>
          <a:lstStyle/>
          <a:p>
            <a:r>
              <a:rPr lang="en-US" altLang="zh-CN" dirty="0" smtClean="0"/>
              <a:t>Map-Reduce</a:t>
            </a:r>
            <a:endParaRPr lang="zh-CN" altLang="en-US" dirty="0"/>
          </a:p>
        </p:txBody>
      </p:sp>
      <p:pic>
        <p:nvPicPr>
          <p:cNvPr id="4098" name="Picture 2" descr="Image result for Map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905000"/>
            <a:ext cx="7010400" cy="331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59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610600" cy="1020762"/>
          </a:xfrm>
        </p:spPr>
        <p:txBody>
          <a:bodyPr/>
          <a:lstStyle/>
          <a:p>
            <a:r>
              <a:rPr lang="en-US" altLang="zh-CN" dirty="0" smtClean="0"/>
              <a:t>Map-Reduce</a:t>
            </a:r>
            <a:endParaRPr lang="zh-CN" altLang="en-US" dirty="0"/>
          </a:p>
        </p:txBody>
      </p:sp>
      <p:pic>
        <p:nvPicPr>
          <p:cNvPr id="22530" name="Picture 2" descr=" MapReduce CommonJoin的实现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02" y="1905000"/>
            <a:ext cx="703939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4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914400"/>
            <a:ext cx="8610600" cy="1020762"/>
          </a:xfrm>
        </p:spPr>
        <p:txBody>
          <a:bodyPr/>
          <a:lstStyle/>
          <a:p>
            <a:r>
              <a:rPr lang="en-US" altLang="zh-CN" dirty="0" smtClean="0"/>
              <a:t>Hive QL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16386" name="Picture 2" descr="Image result for hiveql vs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5943600" cy="285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62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914400"/>
            <a:ext cx="8610600" cy="1020762"/>
          </a:xfrm>
        </p:spPr>
        <p:txBody>
          <a:bodyPr/>
          <a:lstStyle/>
          <a:p>
            <a:r>
              <a:rPr lang="en-US" altLang="zh-CN" dirty="0" smtClean="0"/>
              <a:t>Hive QL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33600"/>
            <a:ext cx="7110869" cy="354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6200" y="861219"/>
            <a:ext cx="8610600" cy="1020762"/>
          </a:xfrm>
        </p:spPr>
        <p:txBody>
          <a:bodyPr/>
          <a:lstStyle/>
          <a:p>
            <a:r>
              <a:rPr lang="en-US" altLang="zh-CN" dirty="0" smtClean="0"/>
              <a:t>Hive Architecture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Picture 2" descr="Image result for hive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1600200"/>
            <a:ext cx="46101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59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Image result for hbase vs hdf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333" b="18333"/>
          <a:stretch/>
        </p:blipFill>
        <p:spPr bwMode="auto">
          <a:xfrm>
            <a:off x="1524000" y="914400"/>
            <a:ext cx="6096000" cy="457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5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Image result for MR vs spark vs te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3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dirty="0">
                <a:solidFill>
                  <a:schemeClr val="tx2"/>
                </a:solidFill>
              </a:rPr>
              <a:t>The Apache Hive™ </a:t>
            </a:r>
            <a:r>
              <a:rPr lang="en-US" altLang="zh-CN" sz="1600" dirty="0"/>
              <a:t>data warehouse software facilitates reading, writing, and managing large datasets residing in distributed storage and queried using SQL syntax. 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Built on top of </a:t>
            </a:r>
            <a:r>
              <a:rPr lang="en-US" altLang="zh-CN" sz="1600" dirty="0">
                <a:solidFill>
                  <a:schemeClr val="tx2"/>
                </a:solidFill>
              </a:rPr>
              <a:t>Apache Hadoop™</a:t>
            </a:r>
            <a:r>
              <a:rPr lang="en-US" altLang="zh-CN" sz="1600" dirty="0"/>
              <a:t>, Hive provides the following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/>
              <a:t>Tools to enable easy access to data via SQL, thus enabling data warehousing tasks such as extract/transform/load (ETL), reporting, and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/>
              <a:t>A mechanism to impose structure on a variety of data formats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/>
              <a:t>Access to files stored either directly in </a:t>
            </a:r>
            <a:r>
              <a:rPr lang="en-US" altLang="zh-CN" sz="1600" dirty="0">
                <a:solidFill>
                  <a:schemeClr val="tx2"/>
                </a:solidFill>
              </a:rPr>
              <a:t>Apache HDFS™ </a:t>
            </a:r>
            <a:r>
              <a:rPr lang="en-US" altLang="zh-CN" sz="1600" dirty="0"/>
              <a:t>or in other data storage systems such as </a:t>
            </a:r>
            <a:r>
              <a:rPr lang="en-US" altLang="zh-CN" sz="1600" dirty="0">
                <a:solidFill>
                  <a:schemeClr val="tx2"/>
                </a:solidFill>
              </a:rPr>
              <a:t>Apache </a:t>
            </a:r>
            <a:r>
              <a:rPr lang="en-US" altLang="zh-CN" sz="1600" dirty="0" err="1">
                <a:solidFill>
                  <a:schemeClr val="tx2"/>
                </a:solidFill>
              </a:rPr>
              <a:t>HBase</a:t>
            </a:r>
            <a:r>
              <a:rPr lang="en-US" altLang="zh-CN" sz="1600" dirty="0">
                <a:solidFill>
                  <a:schemeClr val="tx2"/>
                </a:solidFill>
              </a:rPr>
              <a:t>™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/>
              <a:t>Query execution via </a:t>
            </a:r>
            <a:r>
              <a:rPr lang="en-US" altLang="zh-CN" sz="1600" dirty="0" smtClean="0">
                <a:solidFill>
                  <a:schemeClr val="tx2"/>
                </a:solidFill>
              </a:rPr>
              <a:t>Apache 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Tez</a:t>
            </a:r>
            <a:r>
              <a:rPr lang="en-US" altLang="zh-CN" sz="1600" dirty="0" smtClean="0">
                <a:solidFill>
                  <a:schemeClr val="tx2"/>
                </a:solidFill>
              </a:rPr>
              <a:t>™, Apache Spark™, or MapReduce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Procedural language with HPL-SQL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Sub-second </a:t>
            </a:r>
            <a:r>
              <a:rPr lang="en-US" altLang="zh-CN" sz="1600" dirty="0"/>
              <a:t>query retrieval via Hive LLAP, Apache YARN and Apache Slider.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/>
              <a:t>Hive provides standard SQL functionality, including many of the later SQL:2003 and SQL:2011 features for analytics. </a:t>
            </a:r>
            <a:endParaRPr lang="en-US" altLang="zh-CN" sz="1400" dirty="0"/>
          </a:p>
          <a:p>
            <a:pPr marL="0" indent="0" algn="ctr">
              <a:buNone/>
            </a:pPr>
            <a:endParaRPr lang="en-US" altLang="zh-CN" sz="1600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altLang="zh-CN" sz="1600" u="sng" dirty="0" smtClean="0">
                <a:solidFill>
                  <a:srgbClr val="0070C0"/>
                </a:solidFill>
              </a:rPr>
              <a:t>https</a:t>
            </a:r>
            <a:r>
              <a:rPr lang="en-US" altLang="zh-CN" sz="1600" u="sng" dirty="0">
                <a:solidFill>
                  <a:srgbClr val="0070C0"/>
                </a:solidFill>
              </a:rPr>
              <a:t>://hive.apache.org/</a:t>
            </a:r>
            <a:endParaRPr lang="en-US" altLang="zh-CN" sz="16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52400" y="1524000"/>
            <a:ext cx="8610600" cy="475456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9600" dirty="0" smtClean="0">
                <a:solidFill>
                  <a:srgbClr val="011629"/>
                </a:solidFill>
              </a:rPr>
              <a:t>Thank you</a:t>
            </a:r>
          </a:p>
          <a:p>
            <a:pPr marL="0" indent="0" algn="ctr">
              <a:buNone/>
            </a:pPr>
            <a:r>
              <a:rPr lang="zh-CN" altLang="en-US" sz="9600" dirty="0" smtClean="0">
                <a:solidFill>
                  <a:srgbClr val="011629"/>
                </a:solidFill>
              </a:rPr>
              <a:t>谢谢</a:t>
            </a:r>
            <a:endParaRPr lang="en-US" altLang="zh-CN" sz="9600" dirty="0" smtClean="0">
              <a:solidFill>
                <a:srgbClr val="0116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2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914400"/>
            <a:ext cx="8610600" cy="1020762"/>
          </a:xfrm>
        </p:spPr>
        <p:txBody>
          <a:bodyPr/>
          <a:lstStyle/>
          <a:p>
            <a:r>
              <a:rPr lang="en-US" altLang="zh-CN" dirty="0"/>
              <a:t>A Story </a:t>
            </a:r>
            <a:r>
              <a:rPr lang="en-US" altLang="zh-CN" dirty="0" smtClean="0"/>
              <a:t>of Facebook</a:t>
            </a:r>
            <a:endParaRPr lang="zh-CN" altLang="en-US" dirty="0"/>
          </a:p>
        </p:txBody>
      </p:sp>
      <p:pic>
        <p:nvPicPr>
          <p:cNvPr id="1028" name="Picture 4" descr="Image result for zhakebo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44704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181600" y="2057400"/>
            <a:ext cx="358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300+ million active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30 million users update their statues at least once each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More than 1 billion photos uploaded each month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More than 10 million videos uploaded each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More than 1 billion pieces of content shared each week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-Facebook 2008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04541" y="5638800"/>
            <a:ext cx="3467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44 x 10</a:t>
            </a:r>
            <a:r>
              <a:rPr lang="en-US" altLang="zh-CN" b="1" baseline="30000" dirty="0">
                <a:solidFill>
                  <a:schemeClr val="tx2"/>
                </a:solidFill>
              </a:rPr>
              <a:t>12</a:t>
            </a:r>
            <a:r>
              <a:rPr lang="zh-CN" altLang="en-US" b="1" dirty="0">
                <a:solidFill>
                  <a:schemeClr val="tx2"/>
                </a:solidFill>
              </a:rPr>
              <a:t> </a:t>
            </a:r>
            <a:r>
              <a:rPr lang="en-US" altLang="zh-CN" b="1" dirty="0">
                <a:solidFill>
                  <a:schemeClr val="tx2"/>
                </a:solidFill>
              </a:rPr>
              <a:t>gigabytes per </a:t>
            </a:r>
            <a:r>
              <a:rPr lang="en-US" altLang="zh-CN" b="1" dirty="0" smtClean="0">
                <a:solidFill>
                  <a:schemeClr val="tx2"/>
                </a:solidFill>
              </a:rPr>
              <a:t>day today !</a:t>
            </a:r>
            <a:endParaRPr lang="zh-CN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914400"/>
            <a:ext cx="8610600" cy="1020762"/>
          </a:xfrm>
        </p:spPr>
        <p:txBody>
          <a:bodyPr/>
          <a:lstStyle/>
          <a:p>
            <a:r>
              <a:rPr lang="en-US" altLang="zh-CN" dirty="0"/>
              <a:t>A Story </a:t>
            </a:r>
            <a:r>
              <a:rPr lang="en-US" altLang="zh-CN" dirty="0" smtClean="0"/>
              <a:t>of Facebook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140" y="1935162"/>
            <a:ext cx="3810000" cy="42973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Free or low cost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High scalability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Easy to study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/>
              <a:t>Focus on </a:t>
            </a:r>
            <a:r>
              <a:rPr lang="en-US" altLang="zh-CN" sz="2800" dirty="0" smtClean="0"/>
              <a:t>the analytics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 descr="Image result for zhakebo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4572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7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914400"/>
            <a:ext cx="8610600" cy="1020762"/>
          </a:xfrm>
        </p:spPr>
        <p:txBody>
          <a:bodyPr/>
          <a:lstStyle/>
          <a:p>
            <a:r>
              <a:rPr lang="en-US" altLang="zh-CN" dirty="0" smtClean="0"/>
              <a:t>Hive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19400"/>
            <a:ext cx="6418000" cy="318574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95400" y="1524000"/>
            <a:ext cx="655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 Apache </a:t>
            </a:r>
            <a:r>
              <a:rPr lang="en-US" altLang="zh-CN" dirty="0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Hive </a:t>
            </a:r>
            <a:r>
              <a:rPr lang="en-US" altLang="zh-CN" dirty="0">
                <a:latin typeface="Times New Roman" charset="0"/>
                <a:ea typeface="ＭＳ Ｐゴシック" charset="0"/>
                <a:cs typeface="ＭＳ Ｐゴシック" charset="0"/>
              </a:rPr>
              <a:t>is a data warehouse software project based on Apache Hadoop and HDFS for data query, summarization and analysis</a:t>
            </a:r>
            <a:r>
              <a:rPr lang="en-US" altLang="zh-CN" dirty="0" smtClean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r>
              <a:rPr lang="en-US" altLang="zh-CN" dirty="0">
                <a:solidFill>
                  <a:schemeClr val="tx2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Hive QL</a:t>
            </a:r>
            <a:r>
              <a:rPr lang="en-US" altLang="zh-CN" dirty="0">
                <a:latin typeface="Times New Roman" charset="0"/>
                <a:ea typeface="ＭＳ Ｐゴシック" charset="0"/>
                <a:cs typeface="ＭＳ Ｐゴシック" charset="0"/>
              </a:rPr>
              <a:t> is a SQL-like declarative language to compile queries expression into Map-Reduce jobs executed on Hadoop.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97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914400"/>
            <a:ext cx="8610600" cy="1020762"/>
          </a:xfrm>
        </p:spPr>
        <p:txBody>
          <a:bodyPr/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9600" y="1524000"/>
            <a:ext cx="7924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altLang="zh-CN" sz="6600" dirty="0" smtClean="0"/>
              <a:t>Data warehouse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altLang="zh-CN" sz="6600" dirty="0" smtClean="0"/>
              <a:t>HDFS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altLang="zh-CN" sz="6600" dirty="0" smtClean="0"/>
              <a:t>Map-reduce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altLang="zh-CN" sz="6600" dirty="0" smtClean="0"/>
              <a:t>Hive QL</a:t>
            </a:r>
          </a:p>
        </p:txBody>
      </p:sp>
    </p:spTree>
    <p:extLst>
      <p:ext uri="{BB962C8B-B14F-4D97-AF65-F5344CB8AC3E}">
        <p14:creationId xmlns:p14="http://schemas.microsoft.com/office/powerpoint/2010/main" val="152149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685800"/>
            <a:ext cx="8610600" cy="1020762"/>
          </a:xfrm>
        </p:spPr>
        <p:txBody>
          <a:bodyPr/>
          <a:lstStyle/>
          <a:p>
            <a:r>
              <a:rPr lang="en-US" altLang="zh-CN" dirty="0" smtClean="0"/>
              <a:t>Data warehouse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1500" y="1554162"/>
            <a:ext cx="76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Data Warehouse is a large store of data accumulated from a wide range of sources within a </a:t>
            </a:r>
            <a:r>
              <a:rPr lang="en-US" altLang="zh-CN" sz="3200" dirty="0" smtClean="0"/>
              <a:t>company that </a:t>
            </a:r>
            <a:r>
              <a:rPr lang="en-US" altLang="zh-CN" sz="3200" dirty="0">
                <a:solidFill>
                  <a:schemeClr val="tx2"/>
                </a:solidFill>
              </a:rPr>
              <a:t>support management decisions</a:t>
            </a:r>
            <a:r>
              <a:rPr lang="en-US" altLang="zh-CN" sz="3200" dirty="0"/>
              <a:t>.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Subject Oriented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Integrated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Non-Volatile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Time Variant</a:t>
            </a:r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3594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610600" cy="533400"/>
          </a:xfrm>
        </p:spPr>
        <p:txBody>
          <a:bodyPr/>
          <a:lstStyle/>
          <a:p>
            <a:r>
              <a:rPr lang="en-US" altLang="zh-CN" sz="2400" dirty="0">
                <a:solidFill>
                  <a:schemeClr val="tx2"/>
                </a:solidFill>
              </a:rPr>
              <a:t>Data </a:t>
            </a:r>
            <a:r>
              <a:rPr lang="en-US" altLang="zh-CN" sz="2400" dirty="0" smtClean="0">
                <a:solidFill>
                  <a:schemeClr val="tx2"/>
                </a:solidFill>
              </a:rPr>
              <a:t>source</a:t>
            </a:r>
            <a:r>
              <a:rPr lang="zh-CN" altLang="en-US" sz="2400" dirty="0" smtClean="0">
                <a:solidFill>
                  <a:schemeClr val="tx2"/>
                </a:solidFill>
              </a:rPr>
              <a:t>→</a:t>
            </a:r>
            <a:r>
              <a:rPr lang="en-US" altLang="zh-CN" sz="2400" dirty="0" smtClean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Data </a:t>
            </a:r>
            <a:r>
              <a:rPr lang="en-US" altLang="zh-CN" sz="2400" dirty="0" smtClean="0">
                <a:solidFill>
                  <a:schemeClr val="tx2"/>
                </a:solidFill>
              </a:rPr>
              <a:t>Integration</a:t>
            </a:r>
            <a:r>
              <a:rPr lang="zh-CN" altLang="en-US" sz="2400" dirty="0">
                <a:solidFill>
                  <a:schemeClr val="tx2"/>
                </a:solidFill>
              </a:rPr>
              <a:t> →</a:t>
            </a:r>
            <a:r>
              <a:rPr lang="en-US" altLang="zh-CN" sz="2400" dirty="0" smtClean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Data </a:t>
            </a:r>
            <a:r>
              <a:rPr lang="en-US" altLang="zh-CN" sz="2400" dirty="0" smtClean="0">
                <a:solidFill>
                  <a:schemeClr val="tx2"/>
                </a:solidFill>
              </a:rPr>
              <a:t>Services</a:t>
            </a:r>
            <a:r>
              <a:rPr lang="zh-CN" altLang="en-US" sz="2400" dirty="0">
                <a:solidFill>
                  <a:schemeClr val="tx2"/>
                </a:solidFill>
              </a:rPr>
              <a:t> →</a:t>
            </a:r>
            <a:r>
              <a:rPr lang="en-US" altLang="zh-CN" sz="2400" dirty="0" smtClean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Data Application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2050" name="Picture 2" descr="Image result for data ware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8001000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96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556419"/>
            <a:ext cx="8610600" cy="1020762"/>
          </a:xfrm>
        </p:spPr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6800" y="1611996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pic>
        <p:nvPicPr>
          <p:cNvPr id="7" name="Picture 2" descr="HDFS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781800" cy="468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61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556419"/>
            <a:ext cx="8610600" cy="1020762"/>
          </a:xfrm>
        </p:spPr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6800" y="1611996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Hadoop Distributed File System (</a:t>
            </a: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HDFS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is a distributed file system designed to run on commodity hardware. </a:t>
            </a: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506" name="Picture 2" descr="Image result for hive hdf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627236"/>
            <a:ext cx="560070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920240" y="1392515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</a:t>
            </a:r>
            <a:r>
              <a:rPr lang="zh-CN" altLang="en-US" dirty="0" smtClean="0"/>
              <a:t>he </a:t>
            </a:r>
            <a:r>
              <a:rPr lang="zh-CN" altLang="en-US" dirty="0"/>
              <a:t>table is HDFS directory, the data is HDFS file</a:t>
            </a:r>
          </a:p>
        </p:txBody>
      </p:sp>
    </p:spTree>
    <p:extLst>
      <p:ext uri="{BB962C8B-B14F-4D97-AF65-F5344CB8AC3E}">
        <p14:creationId xmlns:p14="http://schemas.microsoft.com/office/powerpoint/2010/main" val="7680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1">
      <a:dk1>
        <a:srgbClr val="3F3F3F"/>
      </a:dk1>
      <a:lt1>
        <a:sysClr val="window" lastClr="FFFFFF"/>
      </a:lt1>
      <a:dk2>
        <a:srgbClr val="FF0000"/>
      </a:dk2>
      <a:lt2>
        <a:srgbClr val="67D34D"/>
      </a:lt2>
      <a:accent1>
        <a:srgbClr val="00B0F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19642</TotalTime>
  <Words>382</Words>
  <Application>Microsoft Office PowerPoint</Application>
  <PresentationFormat>全屏显示(4:3)</PresentationFormat>
  <Paragraphs>60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Times New Roman</vt:lpstr>
      <vt:lpstr>Verdana</vt:lpstr>
      <vt:lpstr>宋体</vt:lpstr>
      <vt:lpstr>Calibri</vt:lpstr>
      <vt:lpstr>Arial</vt:lpstr>
      <vt:lpstr>MS PGothic</vt:lpstr>
      <vt:lpstr>1_Office Theme</vt:lpstr>
      <vt:lpstr>Fall 2017 COP 5725</vt:lpstr>
      <vt:lpstr>A Story of Facebook</vt:lpstr>
      <vt:lpstr>A Story of Facebook</vt:lpstr>
      <vt:lpstr>Hive </vt:lpstr>
      <vt:lpstr> </vt:lpstr>
      <vt:lpstr>Data warehouse </vt:lpstr>
      <vt:lpstr>Data source→ Data Integration → Data Services → Data Application </vt:lpstr>
      <vt:lpstr>HDFS </vt:lpstr>
      <vt:lpstr>HDFS </vt:lpstr>
      <vt:lpstr>Map-Reduce</vt:lpstr>
      <vt:lpstr>Map-Reduce</vt:lpstr>
      <vt:lpstr>Hive QL </vt:lpstr>
      <vt:lpstr>Hive QL </vt:lpstr>
      <vt:lpstr>Hive Architecture </vt:lpstr>
      <vt:lpstr>PowerPoint 演示文稿</vt:lpstr>
      <vt:lpstr>PowerPoint 演示文稿</vt:lpstr>
      <vt:lpstr>Conclusion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Ortega</dc:creator>
  <cp:keywords/>
  <dc:description/>
  <cp:lastModifiedBy>HYZH</cp:lastModifiedBy>
  <cp:revision>684</cp:revision>
  <cp:lastPrinted>2015-08-16T00:47:50Z</cp:lastPrinted>
  <dcterms:created xsi:type="dcterms:W3CDTF">2011-10-18T15:03:33Z</dcterms:created>
  <dcterms:modified xsi:type="dcterms:W3CDTF">2017-10-29T01:26:08Z</dcterms:modified>
  <cp:category/>
</cp:coreProperties>
</file>