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1" r:id="rId7"/>
    <p:sldId id="263" r:id="rId8"/>
    <p:sldId id="261" r:id="rId9"/>
    <p:sldId id="262" r:id="rId10"/>
    <p:sldId id="264" r:id="rId11"/>
    <p:sldId id="265" r:id="rId12"/>
    <p:sldId id="266" r:id="rId13"/>
    <p:sldId id="267" r:id="rId14"/>
    <p:sldId id="268" r:id="rId15"/>
    <p:sldId id="272" r:id="rId16"/>
    <p:sldId id="273" r:id="rId17"/>
    <p:sldId id="269" r:id="rId18"/>
    <p:sldId id="270" r:id="rId19"/>
    <p:sldId id="274" r:id="rId20"/>
    <p:sldId id="275" r:id="rId21"/>
    <p:sldId id="276"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0" d="100"/>
          <a:sy n="60" d="100"/>
        </p:scale>
        <p:origin x="96" y="12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5E5480F-59DF-4DCC-8DB5-38A3BAFC4F39}"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1945311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E5480F-59DF-4DCC-8DB5-38A3BAFC4F39}"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2642715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E5480F-59DF-4DCC-8DB5-38A3BAFC4F39}"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3103358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E5480F-59DF-4DCC-8DB5-38A3BAFC4F39}"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D3C12-A9E0-4B02-BEAA-CEC652706721}"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91798" y="365125"/>
            <a:ext cx="1524003" cy="780290"/>
          </a:xfrm>
          <a:prstGeom prst="rect">
            <a:avLst/>
          </a:prstGeom>
        </p:spPr>
      </p:pic>
    </p:spTree>
    <p:extLst>
      <p:ext uri="{BB962C8B-B14F-4D97-AF65-F5344CB8AC3E}">
        <p14:creationId xmlns:p14="http://schemas.microsoft.com/office/powerpoint/2010/main" val="2489722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E5480F-59DF-4DCC-8DB5-38A3BAFC4F39}"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3692046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5E5480F-59DF-4DCC-8DB5-38A3BAFC4F39}"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1306815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E5480F-59DF-4DCC-8DB5-38A3BAFC4F39}" type="datetimeFigureOut">
              <a:rPr lang="en-US" smtClean="0"/>
              <a:t>3/26/2018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3878757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5E5480F-59DF-4DCC-8DB5-38A3BAFC4F39}" type="datetimeFigureOut">
              <a:rPr lang="en-US" smtClean="0"/>
              <a:t>3/26/2018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206873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E5480F-59DF-4DCC-8DB5-38A3BAFC4F39}" type="datetimeFigureOut">
              <a:rPr lang="en-US" smtClean="0"/>
              <a:t>3/26/2018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2924508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E5480F-59DF-4DCC-8DB5-38A3BAFC4F39}"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3201168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E5480F-59DF-4DCC-8DB5-38A3BAFC4F39}"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37907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5480F-59DF-4DCC-8DB5-38A3BAFC4F39}" type="datetimeFigureOut">
              <a:rPr lang="en-US" smtClean="0"/>
              <a:t>3/26/2018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9D3C12-A9E0-4B02-BEAA-CEC652706721}" type="slidenum">
              <a:rPr lang="en-US" smtClean="0"/>
              <a:t>‹#›</a:t>
            </a:fld>
            <a:endParaRPr lang="en-US"/>
          </a:p>
        </p:txBody>
      </p:sp>
    </p:spTree>
    <p:extLst>
      <p:ext uri="{BB962C8B-B14F-4D97-AF65-F5344CB8AC3E}">
        <p14:creationId xmlns:p14="http://schemas.microsoft.com/office/powerpoint/2010/main" val="67290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is.fiu.edu/~salam011" TargetMode="External"/><Relationship Id="rId2" Type="http://schemas.openxmlformats.org/officeDocument/2006/relationships/hyperlink" Target="mailto:salam011@cis.fiu.edu" TargetMode="Externa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hyperlink" Target="mailto:salam011@cis.fiu.edu"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Foundations of Data Visualization</a:t>
            </a:r>
          </a:p>
        </p:txBody>
      </p:sp>
      <p:sp>
        <p:nvSpPr>
          <p:cNvPr id="3" name="Subtitle 2"/>
          <p:cNvSpPr>
            <a:spLocks noGrp="1"/>
          </p:cNvSpPr>
          <p:nvPr>
            <p:ph type="subTitle" idx="1"/>
          </p:nvPr>
        </p:nvSpPr>
        <p:spPr/>
        <p:txBody>
          <a:bodyPr>
            <a:normAutofit lnSpcReduction="10000"/>
          </a:bodyPr>
          <a:lstStyle/>
          <a:p>
            <a:r>
              <a:rPr lang="en-US" dirty="0"/>
              <a:t>CAP 5738</a:t>
            </a:r>
            <a:br>
              <a:rPr lang="en-US" dirty="0"/>
            </a:br>
            <a:r>
              <a:rPr lang="en-US" dirty="0"/>
              <a:t>Data Visualization</a:t>
            </a:r>
          </a:p>
          <a:p>
            <a:r>
              <a:rPr lang="en-US" dirty="0"/>
              <a:t>Spring 2018</a:t>
            </a:r>
          </a:p>
          <a:p>
            <a:r>
              <a:rPr lang="en-US" dirty="0"/>
              <a:t>Dr. Sayeed S. Alam</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8795" y="270576"/>
            <a:ext cx="2154410" cy="1611499"/>
          </a:xfrm>
          <a:prstGeom prst="rect">
            <a:avLst/>
          </a:prstGeom>
        </p:spPr>
      </p:pic>
    </p:spTree>
    <p:extLst>
      <p:ext uri="{BB962C8B-B14F-4D97-AF65-F5344CB8AC3E}">
        <p14:creationId xmlns:p14="http://schemas.microsoft.com/office/powerpoint/2010/main" val="966406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Paper Presentation</a:t>
            </a:r>
          </a:p>
        </p:txBody>
      </p:sp>
      <p:sp>
        <p:nvSpPr>
          <p:cNvPr id="3" name="Content Placeholder 2"/>
          <p:cNvSpPr>
            <a:spLocks noGrp="1"/>
          </p:cNvSpPr>
          <p:nvPr>
            <p:ph idx="1"/>
          </p:nvPr>
        </p:nvSpPr>
        <p:spPr/>
        <p:txBody>
          <a:bodyPr/>
          <a:lstStyle/>
          <a:p>
            <a:r>
              <a:rPr lang="en-US" dirty="0"/>
              <a:t>Paper presentation in a group of 2</a:t>
            </a:r>
          </a:p>
          <a:p>
            <a:r>
              <a:rPr lang="en-US" dirty="0"/>
              <a:t>Paper should be from renowned visualization/journals</a:t>
            </a:r>
          </a:p>
          <a:p>
            <a:r>
              <a:rPr lang="en-US" dirty="0"/>
              <a:t>Preferred conferences: </a:t>
            </a:r>
            <a:r>
              <a:rPr lang="en-US" dirty="0" err="1"/>
              <a:t>InfoVis</a:t>
            </a:r>
            <a:r>
              <a:rPr lang="en-US" dirty="0"/>
              <a:t>, </a:t>
            </a:r>
            <a:r>
              <a:rPr lang="en-US" dirty="0" err="1"/>
              <a:t>EuroVis</a:t>
            </a:r>
            <a:endParaRPr lang="en-US" dirty="0"/>
          </a:p>
          <a:p>
            <a:r>
              <a:rPr lang="en-US" dirty="0"/>
              <a:t>Journals: TVCG, CGF</a:t>
            </a:r>
          </a:p>
          <a:p>
            <a:r>
              <a:rPr lang="en-US" dirty="0"/>
              <a:t>Please select your paper and group mate ASAP</a:t>
            </a:r>
          </a:p>
        </p:txBody>
      </p:sp>
    </p:spTree>
    <p:extLst>
      <p:ext uri="{BB962C8B-B14F-4D97-AF65-F5344CB8AC3E}">
        <p14:creationId xmlns:p14="http://schemas.microsoft.com/office/powerpoint/2010/main" val="1779598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for Aliens!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5002" y="1690688"/>
            <a:ext cx="6761409" cy="3869322"/>
          </a:xfrm>
          <a:prstGeom prst="rect">
            <a:avLst/>
          </a:prstGeom>
        </p:spPr>
      </p:pic>
      <p:sp>
        <p:nvSpPr>
          <p:cNvPr id="6" name="TextBox 5"/>
          <p:cNvSpPr txBox="1"/>
          <p:nvPr/>
        </p:nvSpPr>
        <p:spPr>
          <a:xfrm>
            <a:off x="7778230" y="3625349"/>
            <a:ext cx="2960747" cy="830997"/>
          </a:xfrm>
          <a:prstGeom prst="rect">
            <a:avLst/>
          </a:prstGeom>
          <a:noFill/>
        </p:spPr>
        <p:txBody>
          <a:bodyPr wrap="none" rtlCol="0">
            <a:spAutoFit/>
          </a:bodyPr>
          <a:lstStyle/>
          <a:p>
            <a:r>
              <a:rPr lang="en-US" sz="2400" b="1" dirty="0"/>
              <a:t>Ohio State University </a:t>
            </a:r>
          </a:p>
          <a:p>
            <a:r>
              <a:rPr lang="en-US" sz="2400" b="1" dirty="0"/>
              <a:t>Big Ear!</a:t>
            </a:r>
          </a:p>
        </p:txBody>
      </p:sp>
    </p:spTree>
    <p:extLst>
      <p:ext uri="{BB962C8B-B14F-4D97-AF65-F5344CB8AC3E}">
        <p14:creationId xmlns:p14="http://schemas.microsoft.com/office/powerpoint/2010/main" val="4294361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Ear Data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766" y="1429554"/>
            <a:ext cx="5580530" cy="4974963"/>
          </a:xfrm>
          <a:prstGeom prst="rect">
            <a:avLst/>
          </a:prstGeom>
        </p:spPr>
      </p:pic>
      <p:sp>
        <p:nvSpPr>
          <p:cNvPr id="5" name="TextBox 4"/>
          <p:cNvSpPr txBox="1"/>
          <p:nvPr/>
        </p:nvSpPr>
        <p:spPr>
          <a:xfrm>
            <a:off x="8281115" y="2047741"/>
            <a:ext cx="2923505" cy="3139321"/>
          </a:xfrm>
          <a:prstGeom prst="rect">
            <a:avLst/>
          </a:prstGeom>
          <a:noFill/>
        </p:spPr>
        <p:txBody>
          <a:bodyPr wrap="square" rtlCol="0">
            <a:spAutoFit/>
          </a:bodyPr>
          <a:lstStyle/>
          <a:p>
            <a:r>
              <a:rPr lang="en-US" dirty="0"/>
              <a:t>Number Scheme:</a:t>
            </a:r>
          </a:p>
          <a:p>
            <a:r>
              <a:rPr lang="en-US" dirty="0"/>
              <a:t>0=0</a:t>
            </a:r>
          </a:p>
          <a:p>
            <a:r>
              <a:rPr lang="en-US" dirty="0"/>
              <a:t>1= 1</a:t>
            </a:r>
          </a:p>
          <a:p>
            <a:r>
              <a:rPr lang="en-US" dirty="0"/>
              <a:t>…</a:t>
            </a:r>
          </a:p>
          <a:p>
            <a:r>
              <a:rPr lang="en-US" dirty="0"/>
              <a:t>9 = 9</a:t>
            </a:r>
          </a:p>
          <a:p>
            <a:r>
              <a:rPr lang="en-US" dirty="0"/>
              <a:t>10 = A</a:t>
            </a:r>
          </a:p>
          <a:p>
            <a:r>
              <a:rPr lang="en-US" dirty="0"/>
              <a:t>…</a:t>
            </a:r>
          </a:p>
          <a:p>
            <a:r>
              <a:rPr lang="en-US" dirty="0"/>
              <a:t>15 = F</a:t>
            </a:r>
          </a:p>
          <a:p>
            <a:r>
              <a:rPr lang="en-US" dirty="0"/>
              <a:t>16= G</a:t>
            </a:r>
          </a:p>
          <a:p>
            <a:r>
              <a:rPr lang="en-US" dirty="0"/>
              <a:t>…</a:t>
            </a:r>
          </a:p>
          <a:p>
            <a:r>
              <a:rPr lang="en-US" dirty="0"/>
              <a:t>35 = Z</a:t>
            </a:r>
          </a:p>
        </p:txBody>
      </p:sp>
    </p:spTree>
    <p:extLst>
      <p:ext uri="{BB962C8B-B14F-4D97-AF65-F5344CB8AC3E}">
        <p14:creationId xmlns:p14="http://schemas.microsoft.com/office/powerpoint/2010/main" val="3133407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Alien Data!</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713" y="1690688"/>
            <a:ext cx="5584287" cy="3152068"/>
          </a:xfrm>
          <a:prstGeom prst="rect">
            <a:avLst/>
          </a:prstGeom>
        </p:spPr>
      </p:pic>
      <p:sp>
        <p:nvSpPr>
          <p:cNvPr id="5" name="TextBox 4"/>
          <p:cNvSpPr txBox="1"/>
          <p:nvPr/>
        </p:nvSpPr>
        <p:spPr>
          <a:xfrm>
            <a:off x="6825803" y="2620391"/>
            <a:ext cx="4266233" cy="923330"/>
          </a:xfrm>
          <a:prstGeom prst="rect">
            <a:avLst/>
          </a:prstGeom>
          <a:noFill/>
        </p:spPr>
        <p:txBody>
          <a:bodyPr wrap="none" rtlCol="0">
            <a:spAutoFit/>
          </a:bodyPr>
          <a:lstStyle/>
          <a:p>
            <a:r>
              <a:rPr lang="en-US" dirty="0"/>
              <a:t>Jerry R. </a:t>
            </a:r>
            <a:r>
              <a:rPr lang="en-US" dirty="0" err="1"/>
              <a:t>Ehman</a:t>
            </a:r>
            <a:r>
              <a:rPr lang="en-US" dirty="0"/>
              <a:t> discovered the WOW signal </a:t>
            </a:r>
          </a:p>
          <a:p>
            <a:r>
              <a:rPr lang="en-US" dirty="0"/>
              <a:t>On August 15, 1977</a:t>
            </a:r>
          </a:p>
          <a:p>
            <a:r>
              <a:rPr lang="en-US" dirty="0"/>
              <a:t>Source: Sagittarius Constellation</a:t>
            </a:r>
          </a:p>
        </p:txBody>
      </p:sp>
    </p:spTree>
    <p:extLst>
      <p:ext uri="{BB962C8B-B14F-4D97-AF65-F5344CB8AC3E}">
        <p14:creationId xmlns:p14="http://schemas.microsoft.com/office/powerpoint/2010/main" val="1575868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it WOW?</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713" y="1690688"/>
            <a:ext cx="4671093" cy="2636613"/>
          </a:xfrm>
          <a:prstGeom prst="rect">
            <a:avLst/>
          </a:prstGeom>
        </p:spPr>
      </p:pic>
      <p:sp>
        <p:nvSpPr>
          <p:cNvPr id="5" name="Right Arrow 4"/>
          <p:cNvSpPr/>
          <p:nvPr/>
        </p:nvSpPr>
        <p:spPr>
          <a:xfrm>
            <a:off x="5574405" y="2751417"/>
            <a:ext cx="1043189" cy="5151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8482" y="644614"/>
            <a:ext cx="5243518" cy="4442540"/>
          </a:xfrm>
          <a:prstGeom prst="rect">
            <a:avLst/>
          </a:prstGeom>
        </p:spPr>
      </p:pic>
      <p:sp>
        <p:nvSpPr>
          <p:cNvPr id="8" name="TextBox 7"/>
          <p:cNvSpPr txBox="1"/>
          <p:nvPr/>
        </p:nvSpPr>
        <p:spPr>
          <a:xfrm>
            <a:off x="4624131" y="5366643"/>
            <a:ext cx="3986925" cy="369332"/>
          </a:xfrm>
          <a:prstGeom prst="rect">
            <a:avLst/>
          </a:prstGeom>
          <a:noFill/>
        </p:spPr>
        <p:txBody>
          <a:bodyPr wrap="none" rtlCol="0">
            <a:spAutoFit/>
          </a:bodyPr>
          <a:lstStyle/>
          <a:p>
            <a:r>
              <a:rPr lang="en-US" dirty="0"/>
              <a:t>Never such signal have been discovered!</a:t>
            </a:r>
          </a:p>
        </p:txBody>
      </p:sp>
    </p:spTree>
    <p:extLst>
      <p:ext uri="{BB962C8B-B14F-4D97-AF65-F5344CB8AC3E}">
        <p14:creationId xmlns:p14="http://schemas.microsoft.com/office/powerpoint/2010/main" val="1633493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Visualization</a:t>
            </a:r>
          </a:p>
        </p:txBody>
      </p:sp>
      <p:sp>
        <p:nvSpPr>
          <p:cNvPr id="3" name="Content Placeholder 2"/>
          <p:cNvSpPr>
            <a:spLocks noGrp="1"/>
          </p:cNvSpPr>
          <p:nvPr>
            <p:ph idx="1"/>
          </p:nvPr>
        </p:nvSpPr>
        <p:spPr/>
        <p:txBody>
          <a:bodyPr/>
          <a:lstStyle/>
          <a:p>
            <a:r>
              <a:rPr lang="en-US" b="1" dirty="0"/>
              <a:t>Old:</a:t>
            </a:r>
            <a:r>
              <a:rPr lang="en-US" i="1" dirty="0"/>
              <a:t> constructing a visual image in the mind</a:t>
            </a:r>
          </a:p>
          <a:p>
            <a:r>
              <a:rPr lang="en-US" b="1" dirty="0"/>
              <a:t>New: </a:t>
            </a:r>
            <a:r>
              <a:rPr lang="en-US" i="1" dirty="0"/>
              <a:t>A graphical representation of data or concepts</a:t>
            </a:r>
            <a:endParaRPr lang="en-US" b="1" dirty="0"/>
          </a:p>
        </p:txBody>
      </p:sp>
    </p:spTree>
    <p:extLst>
      <p:ext uri="{BB962C8B-B14F-4D97-AF65-F5344CB8AC3E}">
        <p14:creationId xmlns:p14="http://schemas.microsoft.com/office/powerpoint/2010/main" val="1666158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Visualization</a:t>
            </a:r>
          </a:p>
        </p:txBody>
      </p:sp>
      <p:sp>
        <p:nvSpPr>
          <p:cNvPr id="3" name="Content Placeholder 2"/>
          <p:cNvSpPr>
            <a:spLocks noGrp="1"/>
          </p:cNvSpPr>
          <p:nvPr>
            <p:ph idx="1"/>
          </p:nvPr>
        </p:nvSpPr>
        <p:spPr/>
        <p:txBody>
          <a:bodyPr>
            <a:normAutofit lnSpcReduction="10000"/>
          </a:bodyPr>
          <a:lstStyle/>
          <a:p>
            <a:r>
              <a:rPr lang="en-US" dirty="0"/>
              <a:t>Visualization provides an ability to comprehend huge amounts of data. </a:t>
            </a:r>
          </a:p>
          <a:p>
            <a:r>
              <a:rPr lang="en-US" dirty="0"/>
              <a:t>Visualization allows the perception of emergent properties that were not anticipated</a:t>
            </a:r>
          </a:p>
          <a:p>
            <a:r>
              <a:rPr lang="en-US" dirty="0"/>
              <a:t>Visualization often enables problems with the data itself to become immediately apparent. A visualization commonly reveals things not only about the data itself, but about the way it is collected.</a:t>
            </a:r>
          </a:p>
          <a:p>
            <a:r>
              <a:rPr lang="en-US" dirty="0"/>
              <a:t>Visualization facilitates understanding of both large-scale and small-scale features of the data.</a:t>
            </a:r>
          </a:p>
          <a:p>
            <a:r>
              <a:rPr lang="en-US" dirty="0"/>
              <a:t>Visualization facilitates hypothesis formation.</a:t>
            </a:r>
          </a:p>
        </p:txBody>
      </p:sp>
    </p:spTree>
    <p:extLst>
      <p:ext uri="{BB962C8B-B14F-4D97-AF65-F5344CB8AC3E}">
        <p14:creationId xmlns:p14="http://schemas.microsoft.com/office/powerpoint/2010/main" val="209020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Process</a:t>
            </a:r>
          </a:p>
        </p:txBody>
      </p:sp>
      <p:pic>
        <p:nvPicPr>
          <p:cNvPr id="3" name="Picture 2"/>
          <p:cNvPicPr>
            <a:picLocks noChangeAspect="1"/>
          </p:cNvPicPr>
          <p:nvPr/>
        </p:nvPicPr>
        <p:blipFill>
          <a:blip r:embed="rId2"/>
          <a:stretch>
            <a:fillRect/>
          </a:stretch>
        </p:blipFill>
        <p:spPr>
          <a:xfrm>
            <a:off x="1609859" y="1690688"/>
            <a:ext cx="8356840" cy="4718555"/>
          </a:xfrm>
          <a:prstGeom prst="rect">
            <a:avLst/>
          </a:prstGeom>
        </p:spPr>
      </p:pic>
    </p:spTree>
    <p:extLst>
      <p:ext uri="{BB962C8B-B14F-4D97-AF65-F5344CB8AC3E}">
        <p14:creationId xmlns:p14="http://schemas.microsoft.com/office/powerpoint/2010/main" val="128081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Stages</a:t>
            </a:r>
          </a:p>
        </p:txBody>
      </p:sp>
      <p:sp>
        <p:nvSpPr>
          <p:cNvPr id="3" name="Content Placeholder 2"/>
          <p:cNvSpPr>
            <a:spLocks noGrp="1"/>
          </p:cNvSpPr>
          <p:nvPr>
            <p:ph idx="1"/>
          </p:nvPr>
        </p:nvSpPr>
        <p:spPr/>
        <p:txBody>
          <a:bodyPr/>
          <a:lstStyle/>
          <a:p>
            <a:r>
              <a:rPr lang="en-US" dirty="0"/>
              <a:t>The collection and storage of data itself</a:t>
            </a:r>
          </a:p>
          <a:p>
            <a:r>
              <a:rPr lang="en-US" dirty="0"/>
              <a:t>The preprocessing designed to transform the data into something we can understand</a:t>
            </a:r>
          </a:p>
          <a:p>
            <a:r>
              <a:rPr lang="en-US" dirty="0"/>
              <a:t>The display hardware and the graphics algorithms that produce an image on the screen</a:t>
            </a:r>
          </a:p>
          <a:p>
            <a:r>
              <a:rPr lang="en-US" dirty="0"/>
              <a:t> The human perceptual and cognitive system (the perceiver)</a:t>
            </a:r>
          </a:p>
        </p:txBody>
      </p:sp>
    </p:spTree>
    <p:extLst>
      <p:ext uri="{BB962C8B-B14F-4D97-AF65-F5344CB8AC3E}">
        <p14:creationId xmlns:p14="http://schemas.microsoft.com/office/powerpoint/2010/main" val="487961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Semiotics of Graphics</a:t>
            </a:r>
          </a:p>
        </p:txBody>
      </p:sp>
      <p:sp>
        <p:nvSpPr>
          <p:cNvPr id="3" name="Content Placeholder 2"/>
          <p:cNvSpPr>
            <a:spLocks noGrp="1"/>
          </p:cNvSpPr>
          <p:nvPr>
            <p:ph idx="1"/>
          </p:nvPr>
        </p:nvSpPr>
        <p:spPr/>
        <p:txBody>
          <a:bodyPr/>
          <a:lstStyle/>
          <a:p>
            <a:r>
              <a:rPr lang="en-US" b="1" dirty="0"/>
              <a:t>Semiotics: </a:t>
            </a:r>
            <a:r>
              <a:rPr lang="en-US" dirty="0"/>
              <a:t>The study of symbols and how they convey meaning.</a:t>
            </a:r>
            <a:endParaRPr lang="en-US" b="1" dirty="0"/>
          </a:p>
        </p:txBody>
      </p:sp>
      <p:pic>
        <p:nvPicPr>
          <p:cNvPr id="4" name="Picture 3"/>
          <p:cNvPicPr>
            <a:picLocks noChangeAspect="1"/>
          </p:cNvPicPr>
          <p:nvPr/>
        </p:nvPicPr>
        <p:blipFill>
          <a:blip r:embed="rId2"/>
          <a:stretch>
            <a:fillRect/>
          </a:stretch>
        </p:blipFill>
        <p:spPr>
          <a:xfrm>
            <a:off x="1094703" y="2520201"/>
            <a:ext cx="5069558" cy="3362553"/>
          </a:xfrm>
          <a:prstGeom prst="rect">
            <a:avLst/>
          </a:prstGeom>
        </p:spPr>
      </p:pic>
      <p:pic>
        <p:nvPicPr>
          <p:cNvPr id="6" name="Picture 5"/>
          <p:cNvPicPr>
            <a:picLocks noChangeAspect="1"/>
          </p:cNvPicPr>
          <p:nvPr/>
        </p:nvPicPr>
        <p:blipFill>
          <a:blip r:embed="rId3"/>
          <a:stretch>
            <a:fillRect/>
          </a:stretch>
        </p:blipFill>
        <p:spPr>
          <a:xfrm>
            <a:off x="6590338" y="2520201"/>
            <a:ext cx="4928315" cy="3388308"/>
          </a:xfrm>
          <a:prstGeom prst="rect">
            <a:avLst/>
          </a:prstGeom>
        </p:spPr>
      </p:pic>
    </p:spTree>
    <p:extLst>
      <p:ext uri="{BB962C8B-B14F-4D97-AF65-F5344CB8AC3E}">
        <p14:creationId xmlns:p14="http://schemas.microsoft.com/office/powerpoint/2010/main" val="298001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Schedules</a:t>
            </a:r>
          </a:p>
          <a:p>
            <a:r>
              <a:rPr lang="en-US" dirty="0"/>
              <a:t>Textbook+ Web resources</a:t>
            </a:r>
          </a:p>
          <a:p>
            <a:r>
              <a:rPr lang="en-US" dirty="0"/>
              <a:t>Grading Policy</a:t>
            </a:r>
          </a:p>
          <a:p>
            <a:r>
              <a:rPr lang="en-US" dirty="0"/>
              <a:t>Assignments, Presentations</a:t>
            </a:r>
          </a:p>
          <a:p>
            <a:r>
              <a:rPr lang="en-US" dirty="0"/>
              <a:t>Visualization Process</a:t>
            </a:r>
          </a:p>
          <a:p>
            <a:r>
              <a:rPr lang="en-US" dirty="0"/>
              <a:t>Sensory vs Arbitrary Symbols</a:t>
            </a:r>
          </a:p>
          <a:p>
            <a:r>
              <a:rPr lang="en-US" dirty="0"/>
              <a:t>Gibson’s Affordance Theory</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54973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Arbitrary Symbols</a:t>
            </a:r>
          </a:p>
        </p:txBody>
      </p:sp>
      <p:pic>
        <p:nvPicPr>
          <p:cNvPr id="4" name="Picture 3"/>
          <p:cNvPicPr>
            <a:picLocks noChangeAspect="1"/>
          </p:cNvPicPr>
          <p:nvPr/>
        </p:nvPicPr>
        <p:blipFill>
          <a:blip r:embed="rId2"/>
          <a:stretch>
            <a:fillRect/>
          </a:stretch>
        </p:blipFill>
        <p:spPr>
          <a:xfrm>
            <a:off x="1557709" y="1903622"/>
            <a:ext cx="8770504" cy="4832029"/>
          </a:xfrm>
          <a:prstGeom prst="rect">
            <a:avLst/>
          </a:prstGeom>
        </p:spPr>
      </p:pic>
    </p:spTree>
    <p:extLst>
      <p:ext uri="{BB962C8B-B14F-4D97-AF65-F5344CB8AC3E}">
        <p14:creationId xmlns:p14="http://schemas.microsoft.com/office/powerpoint/2010/main" val="2395395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Sensory Symbols</a:t>
            </a:r>
          </a:p>
        </p:txBody>
      </p:sp>
      <p:sp>
        <p:nvSpPr>
          <p:cNvPr id="3" name="Content Placeholder 2"/>
          <p:cNvSpPr>
            <a:spLocks noGrp="1"/>
          </p:cNvSpPr>
          <p:nvPr>
            <p:ph idx="1"/>
          </p:nvPr>
        </p:nvSpPr>
        <p:spPr/>
        <p:txBody>
          <a:bodyPr/>
          <a:lstStyle/>
          <a:p>
            <a:r>
              <a:rPr lang="en-US" dirty="0"/>
              <a:t>Understanding without training.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88" y="2643387"/>
            <a:ext cx="4434625" cy="3325969"/>
          </a:xfrm>
          <a:prstGeom prst="rect">
            <a:avLst/>
          </a:prstGeom>
        </p:spPr>
      </p:pic>
      <p:sp>
        <p:nvSpPr>
          <p:cNvPr id="5" name="TextBox 4"/>
          <p:cNvSpPr txBox="1"/>
          <p:nvPr/>
        </p:nvSpPr>
        <p:spPr>
          <a:xfrm>
            <a:off x="4121239" y="3708906"/>
            <a:ext cx="3054811" cy="584775"/>
          </a:xfrm>
          <a:prstGeom prst="rect">
            <a:avLst/>
          </a:prstGeom>
          <a:noFill/>
        </p:spPr>
        <p:txBody>
          <a:bodyPr wrap="none" rtlCol="0">
            <a:spAutoFit/>
          </a:bodyPr>
          <a:lstStyle/>
          <a:p>
            <a:r>
              <a:rPr lang="en-US" sz="3200" b="1" dirty="0">
                <a:solidFill>
                  <a:srgbClr val="FF0000"/>
                </a:solidFill>
              </a:rPr>
              <a:t>Circle or Sphere?</a:t>
            </a:r>
          </a:p>
        </p:txBody>
      </p:sp>
    </p:spTree>
    <p:extLst>
      <p:ext uri="{BB962C8B-B14F-4D97-AF65-F5344CB8AC3E}">
        <p14:creationId xmlns:p14="http://schemas.microsoft.com/office/powerpoint/2010/main" val="2839446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Sensory Symbols</a:t>
            </a:r>
          </a:p>
        </p:txBody>
      </p:sp>
      <p:sp>
        <p:nvSpPr>
          <p:cNvPr id="3" name="Content Placeholder 2"/>
          <p:cNvSpPr>
            <a:spLocks noGrp="1"/>
          </p:cNvSpPr>
          <p:nvPr>
            <p:ph idx="1"/>
          </p:nvPr>
        </p:nvSpPr>
        <p:spPr/>
        <p:txBody>
          <a:bodyPr/>
          <a:lstStyle/>
          <a:p>
            <a:r>
              <a:rPr lang="en-US" dirty="0"/>
              <a:t>Understanding without training.</a:t>
            </a:r>
          </a:p>
          <a:p>
            <a:r>
              <a:rPr lang="en-US" dirty="0"/>
              <a:t>Resistance to instructional bias.  </a:t>
            </a:r>
          </a:p>
        </p:txBody>
      </p:sp>
      <p:pic>
        <p:nvPicPr>
          <p:cNvPr id="6" name="Picture 5"/>
          <p:cNvPicPr>
            <a:picLocks noChangeAspect="1"/>
          </p:cNvPicPr>
          <p:nvPr/>
        </p:nvPicPr>
        <p:blipFill>
          <a:blip r:embed="rId2"/>
          <a:stretch>
            <a:fillRect/>
          </a:stretch>
        </p:blipFill>
        <p:spPr>
          <a:xfrm>
            <a:off x="1120463" y="3213815"/>
            <a:ext cx="3929276" cy="3644185"/>
          </a:xfrm>
          <a:prstGeom prst="rect">
            <a:avLst/>
          </a:prstGeom>
        </p:spPr>
      </p:pic>
      <p:sp>
        <p:nvSpPr>
          <p:cNvPr id="7" name="TextBox 6"/>
          <p:cNvSpPr txBox="1"/>
          <p:nvPr/>
        </p:nvSpPr>
        <p:spPr>
          <a:xfrm>
            <a:off x="6542467" y="4743519"/>
            <a:ext cx="3714863" cy="584775"/>
          </a:xfrm>
          <a:prstGeom prst="rect">
            <a:avLst/>
          </a:prstGeom>
          <a:noFill/>
        </p:spPr>
        <p:txBody>
          <a:bodyPr wrap="none" rtlCol="0">
            <a:spAutoFit/>
          </a:bodyPr>
          <a:lstStyle/>
          <a:p>
            <a:r>
              <a:rPr lang="en-US" sz="3200" b="1" dirty="0">
                <a:solidFill>
                  <a:srgbClr val="FF0000"/>
                </a:solidFill>
              </a:rPr>
              <a:t>Which line is longer?</a:t>
            </a:r>
          </a:p>
        </p:txBody>
      </p:sp>
    </p:spTree>
    <p:extLst>
      <p:ext uri="{BB962C8B-B14F-4D97-AF65-F5344CB8AC3E}">
        <p14:creationId xmlns:p14="http://schemas.microsoft.com/office/powerpoint/2010/main" val="109537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Sensory Symbols</a:t>
            </a:r>
          </a:p>
        </p:txBody>
      </p:sp>
      <p:sp>
        <p:nvSpPr>
          <p:cNvPr id="3" name="Content Placeholder 2"/>
          <p:cNvSpPr>
            <a:spLocks noGrp="1"/>
          </p:cNvSpPr>
          <p:nvPr>
            <p:ph idx="1"/>
          </p:nvPr>
        </p:nvSpPr>
        <p:spPr/>
        <p:txBody>
          <a:bodyPr/>
          <a:lstStyle/>
          <a:p>
            <a:r>
              <a:rPr lang="en-US" dirty="0"/>
              <a:t>Understanding without training.</a:t>
            </a:r>
          </a:p>
          <a:p>
            <a:r>
              <a:rPr lang="en-US" dirty="0"/>
              <a:t>Resistance to instructional bias. </a:t>
            </a:r>
          </a:p>
          <a:p>
            <a:r>
              <a:rPr lang="en-US" dirty="0"/>
              <a:t>Sensory immediacy. </a:t>
            </a:r>
          </a:p>
        </p:txBody>
      </p:sp>
      <p:pic>
        <p:nvPicPr>
          <p:cNvPr id="4" name="Picture 3"/>
          <p:cNvPicPr>
            <a:picLocks noChangeAspect="1"/>
          </p:cNvPicPr>
          <p:nvPr/>
        </p:nvPicPr>
        <p:blipFill>
          <a:blip r:embed="rId2"/>
          <a:stretch>
            <a:fillRect/>
          </a:stretch>
        </p:blipFill>
        <p:spPr>
          <a:xfrm>
            <a:off x="158934" y="2804451"/>
            <a:ext cx="10681263" cy="4048653"/>
          </a:xfrm>
          <a:prstGeom prst="rect">
            <a:avLst/>
          </a:prstGeom>
        </p:spPr>
      </p:pic>
      <p:sp>
        <p:nvSpPr>
          <p:cNvPr id="8" name="TextBox 7"/>
          <p:cNvSpPr txBox="1"/>
          <p:nvPr/>
        </p:nvSpPr>
        <p:spPr>
          <a:xfrm>
            <a:off x="7638937" y="2219676"/>
            <a:ext cx="3915624" cy="584775"/>
          </a:xfrm>
          <a:prstGeom prst="rect">
            <a:avLst/>
          </a:prstGeom>
          <a:noFill/>
        </p:spPr>
        <p:txBody>
          <a:bodyPr wrap="none" rtlCol="0">
            <a:spAutoFit/>
          </a:bodyPr>
          <a:lstStyle/>
          <a:p>
            <a:r>
              <a:rPr lang="en-US" sz="3200" b="1" dirty="0">
                <a:solidFill>
                  <a:srgbClr val="FF0000"/>
                </a:solidFill>
              </a:rPr>
              <a:t>How many segments?</a:t>
            </a:r>
          </a:p>
        </p:txBody>
      </p:sp>
    </p:spTree>
    <p:extLst>
      <p:ext uri="{BB962C8B-B14F-4D97-AF65-F5344CB8AC3E}">
        <p14:creationId xmlns:p14="http://schemas.microsoft.com/office/powerpoint/2010/main" val="137013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Sensory Symbols</a:t>
            </a:r>
          </a:p>
        </p:txBody>
      </p:sp>
      <p:sp>
        <p:nvSpPr>
          <p:cNvPr id="3" name="Content Placeholder 2"/>
          <p:cNvSpPr>
            <a:spLocks noGrp="1"/>
          </p:cNvSpPr>
          <p:nvPr>
            <p:ph idx="1"/>
          </p:nvPr>
        </p:nvSpPr>
        <p:spPr/>
        <p:txBody>
          <a:bodyPr/>
          <a:lstStyle/>
          <a:p>
            <a:r>
              <a:rPr lang="en-US" dirty="0"/>
              <a:t>Understanding without training.</a:t>
            </a:r>
          </a:p>
          <a:p>
            <a:r>
              <a:rPr lang="en-US" dirty="0"/>
              <a:t>Resistance to instructional bias. </a:t>
            </a:r>
          </a:p>
          <a:p>
            <a:r>
              <a:rPr lang="en-US" dirty="0"/>
              <a:t>Sensory immediacy. </a:t>
            </a:r>
          </a:p>
          <a:p>
            <a:r>
              <a:rPr lang="en-US" dirty="0"/>
              <a:t>Cross-cultural validity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8539" y="2117035"/>
            <a:ext cx="3060838" cy="3060838"/>
          </a:xfrm>
          <a:prstGeom prst="rect">
            <a:avLst/>
          </a:prstGeom>
        </p:spPr>
      </p:pic>
      <p:sp>
        <p:nvSpPr>
          <p:cNvPr id="7" name="TextBox 6"/>
          <p:cNvSpPr txBox="1"/>
          <p:nvPr/>
        </p:nvSpPr>
        <p:spPr>
          <a:xfrm>
            <a:off x="7281131" y="5399709"/>
            <a:ext cx="4755597" cy="584775"/>
          </a:xfrm>
          <a:prstGeom prst="rect">
            <a:avLst/>
          </a:prstGeom>
          <a:noFill/>
        </p:spPr>
        <p:txBody>
          <a:bodyPr wrap="none" rtlCol="0">
            <a:spAutoFit/>
          </a:bodyPr>
          <a:lstStyle/>
          <a:p>
            <a:r>
              <a:rPr lang="en-US" sz="3200" b="1" dirty="0">
                <a:solidFill>
                  <a:srgbClr val="FF0000"/>
                </a:solidFill>
              </a:rPr>
              <a:t>Does it mean good or bad?</a:t>
            </a:r>
          </a:p>
        </p:txBody>
      </p:sp>
    </p:spTree>
    <p:extLst>
      <p:ext uri="{BB962C8B-B14F-4D97-AF65-F5344CB8AC3E}">
        <p14:creationId xmlns:p14="http://schemas.microsoft.com/office/powerpoint/2010/main" val="42979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Arbitrary Symbols/Codes</a:t>
            </a:r>
          </a:p>
        </p:txBody>
      </p:sp>
      <p:sp>
        <p:nvSpPr>
          <p:cNvPr id="3" name="Content Placeholder 2"/>
          <p:cNvSpPr>
            <a:spLocks noGrp="1"/>
          </p:cNvSpPr>
          <p:nvPr>
            <p:ph idx="1"/>
          </p:nvPr>
        </p:nvSpPr>
        <p:spPr/>
        <p:txBody>
          <a:bodyPr/>
          <a:lstStyle/>
          <a:p>
            <a:r>
              <a:rPr lang="en-US" b="1" dirty="0"/>
              <a:t>Hard to learn: </a:t>
            </a:r>
            <a:r>
              <a:rPr lang="en-US" dirty="0"/>
              <a:t>Chinese alphabet</a:t>
            </a:r>
            <a:endParaRPr lang="en-US" b="1" dirty="0"/>
          </a:p>
          <a:p>
            <a:r>
              <a:rPr lang="en-US" b="1" dirty="0"/>
              <a:t>Easy to forget.</a:t>
            </a:r>
          </a:p>
          <a:p>
            <a:r>
              <a:rPr lang="en-US" b="1" dirty="0"/>
              <a:t>Embedded in culture and application. </a:t>
            </a:r>
          </a:p>
          <a:p>
            <a:endParaRPr lang="en-US" dirty="0"/>
          </a:p>
        </p:txBody>
      </p:sp>
      <p:sp>
        <p:nvSpPr>
          <p:cNvPr id="4" name="Rectangle 3"/>
          <p:cNvSpPr/>
          <p:nvPr/>
        </p:nvSpPr>
        <p:spPr>
          <a:xfrm>
            <a:off x="2693126" y="3905794"/>
            <a:ext cx="2612572" cy="90133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New </a:t>
            </a:r>
          </a:p>
        </p:txBody>
      </p:sp>
      <p:sp>
        <p:nvSpPr>
          <p:cNvPr id="5" name="Rectangle 4"/>
          <p:cNvSpPr/>
          <p:nvPr/>
        </p:nvSpPr>
        <p:spPr>
          <a:xfrm>
            <a:off x="5854338" y="3905793"/>
            <a:ext cx="2612572" cy="9013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Delete</a:t>
            </a:r>
          </a:p>
        </p:txBody>
      </p:sp>
      <p:sp>
        <p:nvSpPr>
          <p:cNvPr id="6" name="Rectangle 5"/>
          <p:cNvSpPr/>
          <p:nvPr/>
        </p:nvSpPr>
        <p:spPr>
          <a:xfrm>
            <a:off x="2693126" y="5113222"/>
            <a:ext cx="2612572" cy="90133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Death</a:t>
            </a:r>
          </a:p>
        </p:txBody>
      </p:sp>
      <p:sp>
        <p:nvSpPr>
          <p:cNvPr id="7" name="Rectangle 6"/>
          <p:cNvSpPr/>
          <p:nvPr/>
        </p:nvSpPr>
        <p:spPr>
          <a:xfrm>
            <a:off x="5854338" y="5113221"/>
            <a:ext cx="2612572" cy="9013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t>Goodluck</a:t>
            </a:r>
            <a:endParaRPr lang="en-US" sz="2800" dirty="0"/>
          </a:p>
        </p:txBody>
      </p:sp>
    </p:spTree>
    <p:extLst>
      <p:ext uri="{BB962C8B-B14F-4D97-AF65-F5344CB8AC3E}">
        <p14:creationId xmlns:p14="http://schemas.microsoft.com/office/powerpoint/2010/main" val="3899652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Arbitrary Symbols/Codes</a:t>
            </a:r>
          </a:p>
        </p:txBody>
      </p:sp>
      <p:sp>
        <p:nvSpPr>
          <p:cNvPr id="3" name="Content Placeholder 2"/>
          <p:cNvSpPr>
            <a:spLocks noGrp="1"/>
          </p:cNvSpPr>
          <p:nvPr>
            <p:ph idx="1"/>
          </p:nvPr>
        </p:nvSpPr>
        <p:spPr/>
        <p:txBody>
          <a:bodyPr/>
          <a:lstStyle/>
          <a:p>
            <a:r>
              <a:rPr lang="en-US" b="1" dirty="0"/>
              <a:t>Hard to learn: </a:t>
            </a:r>
            <a:r>
              <a:rPr lang="en-US" dirty="0"/>
              <a:t>Chinese alphabet</a:t>
            </a:r>
            <a:endParaRPr lang="en-US" b="1" dirty="0"/>
          </a:p>
          <a:p>
            <a:r>
              <a:rPr lang="en-US" b="1" dirty="0"/>
              <a:t>Easy to forget</a:t>
            </a:r>
          </a:p>
          <a:p>
            <a:r>
              <a:rPr lang="en-US" b="1" dirty="0"/>
              <a:t>Embedded in culture and application.</a:t>
            </a:r>
          </a:p>
          <a:p>
            <a:r>
              <a:rPr lang="en-US" b="1" dirty="0"/>
              <a:t>Formally Powerful</a:t>
            </a:r>
          </a:p>
          <a:p>
            <a:r>
              <a:rPr lang="en-US" b="1" dirty="0"/>
              <a:t>Capable of rapid changes. </a:t>
            </a:r>
          </a:p>
          <a:p>
            <a:endParaRPr lang="en-US" dirty="0"/>
          </a:p>
        </p:txBody>
      </p:sp>
    </p:spTree>
    <p:extLst>
      <p:ext uri="{BB962C8B-B14F-4D97-AF65-F5344CB8AC3E}">
        <p14:creationId xmlns:p14="http://schemas.microsoft.com/office/powerpoint/2010/main" val="3568371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Gibson’s Affordance Theory</a:t>
            </a:r>
          </a:p>
        </p:txBody>
      </p:sp>
      <p:sp>
        <p:nvSpPr>
          <p:cNvPr id="3" name="Content Placeholder 2"/>
          <p:cNvSpPr>
            <a:spLocks noGrp="1"/>
          </p:cNvSpPr>
          <p:nvPr>
            <p:ph idx="1"/>
          </p:nvPr>
        </p:nvSpPr>
        <p:spPr/>
        <p:txBody>
          <a:bodyPr>
            <a:normAutofit lnSpcReduction="10000"/>
          </a:bodyPr>
          <a:lstStyle/>
          <a:p>
            <a:r>
              <a:rPr lang="en-US" dirty="0"/>
              <a:t>Gibson, 1979</a:t>
            </a:r>
          </a:p>
          <a:p>
            <a:r>
              <a:rPr lang="en-US" dirty="0"/>
              <a:t>We perceive in order to operate on the environment. Perception is designed for action. </a:t>
            </a:r>
          </a:p>
          <a:p>
            <a:r>
              <a:rPr lang="en-US" dirty="0"/>
              <a:t>The perceivable possibilities are for action </a:t>
            </a:r>
            <a:r>
              <a:rPr lang="en-US" i="1" dirty="0"/>
              <a:t>affordances; </a:t>
            </a:r>
            <a:r>
              <a:rPr lang="en-US" dirty="0"/>
              <a:t>we perceive these properties of the environment in a direct and immediate way.</a:t>
            </a:r>
          </a:p>
          <a:p>
            <a:endParaRPr lang="en-US" dirty="0"/>
          </a:p>
          <a:p>
            <a:r>
              <a:rPr lang="en-US" dirty="0"/>
              <a:t>Pre-Gibson: Bottom-up approach: We should first understand how single points of light were perceived, and then we could work on understanding how pairs of lights interacted and gradually build up to understanding the vibrant, dynamic visual world in which we live.</a:t>
            </a:r>
          </a:p>
          <a:p>
            <a:endParaRPr lang="en-US" dirty="0"/>
          </a:p>
        </p:txBody>
      </p:sp>
    </p:spTree>
    <p:extLst>
      <p:ext uri="{BB962C8B-B14F-4D97-AF65-F5344CB8AC3E}">
        <p14:creationId xmlns:p14="http://schemas.microsoft.com/office/powerpoint/2010/main" val="2970617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Gibson’s Affordance Theory</a:t>
            </a:r>
          </a:p>
        </p:txBody>
      </p:sp>
      <p:grpSp>
        <p:nvGrpSpPr>
          <p:cNvPr id="16" name="Group 15"/>
          <p:cNvGrpSpPr/>
          <p:nvPr/>
        </p:nvGrpSpPr>
        <p:grpSpPr>
          <a:xfrm>
            <a:off x="1789611" y="1854926"/>
            <a:ext cx="7184572" cy="4023360"/>
            <a:chOff x="1789611" y="1854926"/>
            <a:chExt cx="7184572" cy="4023360"/>
          </a:xfrm>
        </p:grpSpPr>
        <p:cxnSp>
          <p:nvCxnSpPr>
            <p:cNvPr id="5" name="Straight Connector 4"/>
            <p:cNvCxnSpPr/>
            <p:nvPr/>
          </p:nvCxnSpPr>
          <p:spPr>
            <a:xfrm>
              <a:off x="1789611" y="5878286"/>
              <a:ext cx="1410789"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flipV="1">
              <a:off x="3200400" y="4872446"/>
              <a:ext cx="0" cy="100584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3196045" y="4872446"/>
              <a:ext cx="1410789"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V="1">
              <a:off x="4606834" y="3866606"/>
              <a:ext cx="0" cy="100584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4628605" y="3866606"/>
              <a:ext cx="1410789"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6039394" y="2860766"/>
              <a:ext cx="0" cy="100584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6021977" y="2860766"/>
              <a:ext cx="1410789"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V="1">
              <a:off x="7432766" y="1854926"/>
              <a:ext cx="0" cy="100584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7432766" y="1854926"/>
              <a:ext cx="1541417" cy="0"/>
            </a:xfrm>
            <a:prstGeom prst="line">
              <a:avLst/>
            </a:prstGeom>
          </p:spPr>
          <p:style>
            <a:lnRef idx="1">
              <a:schemeClr val="dk1"/>
            </a:lnRef>
            <a:fillRef idx="0">
              <a:schemeClr val="dk1"/>
            </a:fillRef>
            <a:effectRef idx="0">
              <a:schemeClr val="dk1"/>
            </a:effectRef>
            <a:fontRef idx="minor">
              <a:schemeClr val="tx1"/>
            </a:fontRef>
          </p:style>
        </p:cxnSp>
      </p:grpSp>
      <p:sp>
        <p:nvSpPr>
          <p:cNvPr id="17" name="TextBox 16"/>
          <p:cNvSpPr txBox="1"/>
          <p:nvPr/>
        </p:nvSpPr>
        <p:spPr>
          <a:xfrm>
            <a:off x="7281131" y="5399709"/>
            <a:ext cx="3173882" cy="584775"/>
          </a:xfrm>
          <a:prstGeom prst="rect">
            <a:avLst/>
          </a:prstGeom>
          <a:noFill/>
        </p:spPr>
        <p:txBody>
          <a:bodyPr wrap="none" rtlCol="0">
            <a:spAutoFit/>
          </a:bodyPr>
          <a:lstStyle/>
          <a:p>
            <a:r>
              <a:rPr lang="en-US" sz="3200" b="1" dirty="0" err="1">
                <a:solidFill>
                  <a:srgbClr val="FF0000"/>
                </a:solidFill>
              </a:rPr>
              <a:t>Wanna</a:t>
            </a:r>
            <a:r>
              <a:rPr lang="en-US" sz="3200" b="1" dirty="0">
                <a:solidFill>
                  <a:srgbClr val="FF0000"/>
                </a:solidFill>
              </a:rPr>
              <a:t> Climb up?</a:t>
            </a:r>
          </a:p>
        </p:txBody>
      </p:sp>
    </p:spTree>
    <p:extLst>
      <p:ext uri="{BB962C8B-B14F-4D97-AF65-F5344CB8AC3E}">
        <p14:creationId xmlns:p14="http://schemas.microsoft.com/office/powerpoint/2010/main" val="70139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Problems With Gibson’s Affordance Theory</a:t>
            </a:r>
          </a:p>
        </p:txBody>
      </p:sp>
      <p:sp>
        <p:nvSpPr>
          <p:cNvPr id="3" name="Content Placeholder 2"/>
          <p:cNvSpPr>
            <a:spLocks noGrp="1"/>
          </p:cNvSpPr>
          <p:nvPr>
            <p:ph idx="1"/>
          </p:nvPr>
        </p:nvSpPr>
        <p:spPr/>
        <p:txBody>
          <a:bodyPr/>
          <a:lstStyle/>
          <a:p>
            <a:pPr marL="514350" indent="-514350">
              <a:buFont typeface="+mj-lt"/>
              <a:buAutoNum type="arabicPeriod"/>
            </a:pPr>
            <a:r>
              <a:rPr lang="en-US" dirty="0"/>
              <a:t>Visualization of data through computer graphics is very indirect. In some cases, the source of the data may be microscopic or otherwise invisible.</a:t>
            </a:r>
          </a:p>
          <a:p>
            <a:pPr marL="514350" indent="-514350">
              <a:buFont typeface="+mj-lt"/>
              <a:buAutoNum type="arabicPeriod"/>
            </a:pPr>
            <a:r>
              <a:rPr lang="en-US" dirty="0"/>
              <a:t>No clear </a:t>
            </a:r>
            <a:r>
              <a:rPr lang="en-US" i="1" dirty="0"/>
              <a:t>physical </a:t>
            </a:r>
            <a:r>
              <a:rPr lang="en-US" dirty="0"/>
              <a:t>affordances in </a:t>
            </a:r>
            <a:r>
              <a:rPr lang="en-US" i="1" dirty="0"/>
              <a:t>any </a:t>
            </a:r>
            <a:r>
              <a:rPr lang="en-US" dirty="0"/>
              <a:t>graphical user interface. </a:t>
            </a:r>
          </a:p>
          <a:p>
            <a:pPr marL="514350" indent="-514350">
              <a:buFont typeface="+mj-lt"/>
              <a:buAutoNum type="arabicPeriod"/>
            </a:pPr>
            <a:r>
              <a:rPr lang="en-US" dirty="0"/>
              <a:t>Complete rejection of Visual Mechanism. </a:t>
            </a:r>
          </a:p>
          <a:p>
            <a:pPr marL="514350" indent="-514350">
              <a:buFont typeface="+mj-lt"/>
              <a:buAutoNum type="arabicPeriod"/>
            </a:pPr>
            <a:endParaRPr lang="en-US" dirty="0"/>
          </a:p>
        </p:txBody>
      </p:sp>
      <p:sp>
        <p:nvSpPr>
          <p:cNvPr id="4" name="Rectangle 3"/>
          <p:cNvSpPr/>
          <p:nvPr/>
        </p:nvSpPr>
        <p:spPr>
          <a:xfrm>
            <a:off x="8673737" y="3788228"/>
            <a:ext cx="2194560" cy="92746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Button</a:t>
            </a:r>
          </a:p>
        </p:txBody>
      </p:sp>
      <p:sp>
        <p:nvSpPr>
          <p:cNvPr id="5" name="TextBox 4"/>
          <p:cNvSpPr txBox="1"/>
          <p:nvPr/>
        </p:nvSpPr>
        <p:spPr>
          <a:xfrm>
            <a:off x="7842834" y="4861551"/>
            <a:ext cx="4123629" cy="584775"/>
          </a:xfrm>
          <a:prstGeom prst="rect">
            <a:avLst/>
          </a:prstGeom>
          <a:noFill/>
        </p:spPr>
        <p:txBody>
          <a:bodyPr wrap="none" rtlCol="0">
            <a:spAutoFit/>
          </a:bodyPr>
          <a:lstStyle/>
          <a:p>
            <a:r>
              <a:rPr lang="en-US" sz="3200" b="1" dirty="0">
                <a:solidFill>
                  <a:srgbClr val="FF0000"/>
                </a:solidFill>
              </a:rPr>
              <a:t>Is it necessary to print?</a:t>
            </a:r>
          </a:p>
        </p:txBody>
      </p:sp>
    </p:spTree>
    <p:extLst>
      <p:ext uri="{BB962C8B-B14F-4D97-AF65-F5344CB8AC3E}">
        <p14:creationId xmlns:p14="http://schemas.microsoft.com/office/powerpoint/2010/main" val="282127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5"/>
                                        </p:tgtEl>
                                      </p:cBhvr>
                                    </p:animEffect>
                                    <p:set>
                                      <p:cBhvr>
                                        <p:cTn id="25" dur="1" fill="hold">
                                          <p:stCondLst>
                                            <p:cond delay="499"/>
                                          </p:stCondLst>
                                        </p:cTn>
                                        <p:tgtEl>
                                          <p:spTgt spid="5"/>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5"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Schedules</a:t>
            </a:r>
          </a:p>
        </p:txBody>
      </p:sp>
      <p:sp>
        <p:nvSpPr>
          <p:cNvPr id="3" name="Content Placeholder 2"/>
          <p:cNvSpPr>
            <a:spLocks noGrp="1"/>
          </p:cNvSpPr>
          <p:nvPr>
            <p:ph idx="1"/>
          </p:nvPr>
        </p:nvSpPr>
        <p:spPr/>
        <p:txBody>
          <a:bodyPr/>
          <a:lstStyle/>
          <a:p>
            <a:r>
              <a:rPr lang="en-US" dirty="0"/>
              <a:t>CAP 5738 – U05</a:t>
            </a:r>
          </a:p>
          <a:p>
            <a:r>
              <a:rPr lang="en-US" dirty="0"/>
              <a:t>Data Visualization</a:t>
            </a:r>
          </a:p>
          <a:p>
            <a:r>
              <a:rPr lang="en-US" dirty="0"/>
              <a:t>Spring 2018</a:t>
            </a:r>
          </a:p>
          <a:p>
            <a:r>
              <a:rPr lang="en-US" dirty="0"/>
              <a:t>When: Monday and Wednesdays: 7:50 PM – 9:05 PM </a:t>
            </a:r>
          </a:p>
          <a:p>
            <a:r>
              <a:rPr lang="en-US" dirty="0"/>
              <a:t>Where: PG6-115</a:t>
            </a:r>
          </a:p>
          <a:p>
            <a:endParaRPr lang="en-US" dirty="0"/>
          </a:p>
        </p:txBody>
      </p:sp>
    </p:spTree>
    <p:extLst>
      <p:ext uri="{BB962C8B-B14F-4D97-AF65-F5344CB8AC3E}">
        <p14:creationId xmlns:p14="http://schemas.microsoft.com/office/powerpoint/2010/main" val="169873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Model of Perceptual Processing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114" y="1690688"/>
            <a:ext cx="7693615" cy="4611511"/>
          </a:xfrm>
          <a:prstGeom prst="rect">
            <a:avLst/>
          </a:prstGeom>
        </p:spPr>
      </p:pic>
    </p:spTree>
    <p:extLst>
      <p:ext uri="{BB962C8B-B14F-4D97-AF65-F5344CB8AC3E}">
        <p14:creationId xmlns:p14="http://schemas.microsoft.com/office/powerpoint/2010/main" val="1598770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Stage-1: Parallel Processing to Extract Low-Level Properties of the Visual Scene</a:t>
            </a:r>
          </a:p>
        </p:txBody>
      </p:sp>
      <p:sp>
        <p:nvSpPr>
          <p:cNvPr id="3" name="Content Placeholder 2"/>
          <p:cNvSpPr>
            <a:spLocks noGrp="1"/>
          </p:cNvSpPr>
          <p:nvPr>
            <p:ph idx="1"/>
          </p:nvPr>
        </p:nvSpPr>
        <p:spPr/>
        <p:txBody>
          <a:bodyPr/>
          <a:lstStyle/>
          <a:p>
            <a:r>
              <a:rPr lang="en-US" dirty="0"/>
              <a:t>Rapid parallel processing</a:t>
            </a:r>
          </a:p>
          <a:p>
            <a:r>
              <a:rPr lang="en-US" dirty="0"/>
              <a:t>Extraction of features, orientation, color, texture, and movement patterns</a:t>
            </a:r>
          </a:p>
          <a:p>
            <a:r>
              <a:rPr lang="en-US" dirty="0"/>
              <a:t>Transitory nature of information, which is briefly held in an iconic store</a:t>
            </a:r>
          </a:p>
          <a:p>
            <a:r>
              <a:rPr lang="en-US" dirty="0"/>
              <a:t>Bottom-up, data-driven model of processing</a:t>
            </a:r>
          </a:p>
        </p:txBody>
      </p:sp>
    </p:spTree>
    <p:extLst>
      <p:ext uri="{BB962C8B-B14F-4D97-AF65-F5344CB8AC3E}">
        <p14:creationId xmlns:p14="http://schemas.microsoft.com/office/powerpoint/2010/main" val="444204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 2: Pattern Perception</a:t>
            </a:r>
          </a:p>
        </p:txBody>
      </p:sp>
      <p:sp>
        <p:nvSpPr>
          <p:cNvPr id="3" name="Content Placeholder 2"/>
          <p:cNvSpPr>
            <a:spLocks noGrp="1"/>
          </p:cNvSpPr>
          <p:nvPr>
            <p:ph idx="1"/>
          </p:nvPr>
        </p:nvSpPr>
        <p:spPr/>
        <p:txBody>
          <a:bodyPr/>
          <a:lstStyle/>
          <a:p>
            <a:r>
              <a:rPr lang="en-US" dirty="0"/>
              <a:t>Slow serial processing</a:t>
            </a:r>
          </a:p>
          <a:p>
            <a:r>
              <a:rPr lang="en-US" dirty="0"/>
              <a:t>Involvement of both working memory and long-term memory</a:t>
            </a:r>
          </a:p>
          <a:p>
            <a:r>
              <a:rPr lang="en-US" dirty="0"/>
              <a:t>More emphasis on arbitrary aspects of symbols</a:t>
            </a:r>
          </a:p>
          <a:p>
            <a:r>
              <a:rPr lang="en-US" dirty="0"/>
              <a:t>In a state of flux, a combination of bottom-up feature processing and top-down attentional mechanisms</a:t>
            </a:r>
          </a:p>
          <a:p>
            <a:r>
              <a:rPr lang="en-US" dirty="0"/>
              <a:t>Different pathways for object recognition and visually guided motion</a:t>
            </a:r>
          </a:p>
        </p:txBody>
      </p:sp>
    </p:spTree>
    <p:extLst>
      <p:ext uri="{BB962C8B-B14F-4D97-AF65-F5344CB8AC3E}">
        <p14:creationId xmlns:p14="http://schemas.microsoft.com/office/powerpoint/2010/main" val="33846459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 3: Sequential Goal-Directed Processing</a:t>
            </a:r>
          </a:p>
        </p:txBody>
      </p:sp>
      <p:sp>
        <p:nvSpPr>
          <p:cNvPr id="3" name="Content Placeholder 2"/>
          <p:cNvSpPr>
            <a:spLocks noGrp="1"/>
          </p:cNvSpPr>
          <p:nvPr>
            <p:ph idx="1"/>
          </p:nvPr>
        </p:nvSpPr>
        <p:spPr/>
        <p:txBody>
          <a:bodyPr/>
          <a:lstStyle/>
          <a:p>
            <a:r>
              <a:rPr lang="en-US" dirty="0"/>
              <a:t>At the highest level of perception are the objects held in visual working memory by the demands of active attention.</a:t>
            </a:r>
          </a:p>
          <a:p>
            <a:r>
              <a:rPr lang="en-US" dirty="0"/>
              <a:t>In order to use an external visualization, we construct a sequence of visual queries that are answered through visual search strategies.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0319" y="1541122"/>
            <a:ext cx="7872549" cy="4920343"/>
          </a:xfrm>
          <a:prstGeom prst="rect">
            <a:avLst/>
          </a:prstGeom>
        </p:spPr>
      </p:pic>
    </p:spTree>
    <p:extLst>
      <p:ext uri="{BB962C8B-B14F-4D97-AF65-F5344CB8AC3E}">
        <p14:creationId xmlns:p14="http://schemas.microsoft.com/office/powerpoint/2010/main" val="196151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08005" y="2967335"/>
            <a:ext cx="4575996" cy="1323439"/>
          </a:xfrm>
          <a:prstGeom prst="rect">
            <a:avLst/>
          </a:prstGeom>
          <a:noFill/>
        </p:spPr>
        <p:txBody>
          <a:bodyPr wrap="none" lIns="91440" tIns="45720" rIns="91440" bIns="45720">
            <a:spAutoFit/>
          </a:bodyPr>
          <a:lstStyle/>
          <a:p>
            <a:pPr algn="ctr"/>
            <a:r>
              <a:rPr lang="en-US" sz="8000" b="1" dirty="0">
                <a:ln w="9525">
                  <a:solidFill>
                    <a:schemeClr val="bg1"/>
                  </a:solidFill>
                  <a:prstDash val="solid"/>
                </a:ln>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3552949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Schedules</a:t>
            </a:r>
          </a:p>
        </p:txBody>
      </p:sp>
      <p:sp>
        <p:nvSpPr>
          <p:cNvPr id="3" name="Content Placeholder 2"/>
          <p:cNvSpPr>
            <a:spLocks noGrp="1"/>
          </p:cNvSpPr>
          <p:nvPr>
            <p:ph idx="1"/>
          </p:nvPr>
        </p:nvSpPr>
        <p:spPr/>
        <p:txBody>
          <a:bodyPr/>
          <a:lstStyle/>
          <a:p>
            <a:r>
              <a:rPr lang="en-US" dirty="0"/>
              <a:t>Important Dates:</a:t>
            </a:r>
          </a:p>
          <a:p>
            <a:pPr lvl="1"/>
            <a:r>
              <a:rPr lang="en-US" dirty="0"/>
              <a:t>1/8 : Class Start</a:t>
            </a:r>
          </a:p>
          <a:p>
            <a:pPr lvl="1"/>
            <a:r>
              <a:rPr lang="en-US" dirty="0"/>
              <a:t>1/15 : </a:t>
            </a:r>
            <a:r>
              <a:rPr lang="en-US" dirty="0">
                <a:solidFill>
                  <a:schemeClr val="accent6">
                    <a:lumMod val="75000"/>
                  </a:schemeClr>
                </a:solidFill>
              </a:rPr>
              <a:t>Martin Luther King Holiday</a:t>
            </a:r>
          </a:p>
          <a:p>
            <a:pPr lvl="1"/>
            <a:r>
              <a:rPr lang="en-US" dirty="0"/>
              <a:t>3/12- 3/18: </a:t>
            </a:r>
            <a:r>
              <a:rPr lang="en-US" dirty="0">
                <a:solidFill>
                  <a:schemeClr val="accent6">
                    <a:lumMod val="75000"/>
                  </a:schemeClr>
                </a:solidFill>
              </a:rPr>
              <a:t>Spring Break</a:t>
            </a:r>
            <a:endParaRPr lang="en-US" dirty="0">
              <a:solidFill>
                <a:srgbClr val="FF0000"/>
              </a:solidFill>
            </a:endParaRPr>
          </a:p>
          <a:p>
            <a:pPr lvl="1"/>
            <a:r>
              <a:rPr lang="en-US" dirty="0"/>
              <a:t>3/19 : </a:t>
            </a:r>
            <a:r>
              <a:rPr lang="en-US" dirty="0">
                <a:solidFill>
                  <a:srgbClr val="FF0000"/>
                </a:solidFill>
              </a:rPr>
              <a:t>Last day to drop a course with a DR grade</a:t>
            </a:r>
          </a:p>
          <a:p>
            <a:pPr lvl="1"/>
            <a:r>
              <a:rPr lang="en-US" dirty="0"/>
              <a:t>3/21 : </a:t>
            </a:r>
            <a:r>
              <a:rPr lang="en-US" dirty="0">
                <a:solidFill>
                  <a:srgbClr val="FF0000"/>
                </a:solidFill>
              </a:rPr>
              <a:t>Midterm</a:t>
            </a:r>
          </a:p>
          <a:p>
            <a:pPr lvl="1"/>
            <a:r>
              <a:rPr lang="en-US" dirty="0"/>
              <a:t>4/23-4/28: </a:t>
            </a:r>
            <a:r>
              <a:rPr lang="en-US" dirty="0">
                <a:solidFill>
                  <a:srgbClr val="FF0000"/>
                </a:solidFill>
              </a:rPr>
              <a:t>Finals Week</a:t>
            </a:r>
          </a:p>
        </p:txBody>
      </p:sp>
    </p:spTree>
    <p:extLst>
      <p:ext uri="{BB962C8B-B14F-4D97-AF65-F5344CB8AC3E}">
        <p14:creationId xmlns:p14="http://schemas.microsoft.com/office/powerpoint/2010/main" val="2976587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Professor!</a:t>
            </a:r>
          </a:p>
        </p:txBody>
      </p:sp>
      <p:sp>
        <p:nvSpPr>
          <p:cNvPr id="3" name="Content Placeholder 2"/>
          <p:cNvSpPr>
            <a:spLocks noGrp="1"/>
          </p:cNvSpPr>
          <p:nvPr>
            <p:ph idx="1"/>
          </p:nvPr>
        </p:nvSpPr>
        <p:spPr/>
        <p:txBody>
          <a:bodyPr/>
          <a:lstStyle/>
          <a:p>
            <a:r>
              <a:rPr lang="en-US" dirty="0"/>
              <a:t>Dr. Sayeed S. Alam</a:t>
            </a:r>
          </a:p>
          <a:p>
            <a:r>
              <a:rPr lang="en-US" dirty="0"/>
              <a:t>Email: </a:t>
            </a:r>
            <a:r>
              <a:rPr lang="en-US" dirty="0">
                <a:hlinkClick r:id="rId2"/>
              </a:rPr>
              <a:t>salam011@cis.fiu.edu</a:t>
            </a:r>
            <a:endParaRPr lang="en-US" dirty="0"/>
          </a:p>
          <a:p>
            <a:r>
              <a:rPr lang="en-US" dirty="0"/>
              <a:t>Web: </a:t>
            </a:r>
            <a:r>
              <a:rPr lang="en-US" dirty="0">
                <a:hlinkClick r:id="rId3"/>
              </a:rPr>
              <a:t>https://cis.fiu.edu/~salam011</a:t>
            </a:r>
            <a:endParaRPr lang="en-US" dirty="0"/>
          </a:p>
          <a:p>
            <a:r>
              <a:rPr lang="en-US" dirty="0"/>
              <a:t>Office Hours: TBA</a:t>
            </a:r>
          </a:p>
          <a:p>
            <a:endParaRPr lang="en-US" dirty="0"/>
          </a:p>
          <a:p>
            <a:r>
              <a:rPr lang="en-US" dirty="0"/>
              <a:t>Home Country: </a:t>
            </a:r>
            <a:r>
              <a:rPr lang="en-US" b="1" dirty="0">
                <a:solidFill>
                  <a:schemeClr val="accent6">
                    <a:lumMod val="75000"/>
                  </a:schemeClr>
                </a:solidFill>
              </a:rPr>
              <a:t>Bangladesh</a:t>
            </a:r>
          </a:p>
          <a:p>
            <a:endParaRPr lang="en-US"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2232" y="757450"/>
            <a:ext cx="3405658" cy="4540877"/>
          </a:xfrm>
          <a:prstGeom prst="rect">
            <a:avLst/>
          </a:prstGeom>
        </p:spPr>
      </p:pic>
      <p:sp>
        <p:nvSpPr>
          <p:cNvPr id="6" name="TextBox 5"/>
          <p:cNvSpPr txBox="1"/>
          <p:nvPr/>
        </p:nvSpPr>
        <p:spPr>
          <a:xfrm>
            <a:off x="8418890" y="5298327"/>
            <a:ext cx="2232342" cy="461665"/>
          </a:xfrm>
          <a:prstGeom prst="rect">
            <a:avLst/>
          </a:prstGeom>
          <a:noFill/>
        </p:spPr>
        <p:txBody>
          <a:bodyPr wrap="none" rtlCol="0">
            <a:spAutoFit/>
          </a:bodyPr>
          <a:lstStyle/>
          <a:p>
            <a:r>
              <a:rPr lang="en-US" sz="2400" b="1" dirty="0">
                <a:solidFill>
                  <a:srgbClr val="FF0000"/>
                </a:solidFill>
              </a:rPr>
              <a:t>Loves Chicken!! </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7561" y="4167464"/>
            <a:ext cx="1722103" cy="1784989"/>
          </a:xfrm>
          <a:prstGeom prst="rect">
            <a:avLst/>
          </a:prstGeom>
        </p:spPr>
      </p:pic>
    </p:spTree>
    <p:extLst>
      <p:ext uri="{BB962C8B-B14F-4D97-AF65-F5344CB8AC3E}">
        <p14:creationId xmlns:p14="http://schemas.microsoft.com/office/powerpoint/2010/main" val="2586840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Feedbacks</a:t>
            </a:r>
          </a:p>
        </p:txBody>
      </p:sp>
      <p:sp>
        <p:nvSpPr>
          <p:cNvPr id="3" name="Content Placeholder 2"/>
          <p:cNvSpPr>
            <a:spLocks noGrp="1"/>
          </p:cNvSpPr>
          <p:nvPr>
            <p:ph idx="1"/>
          </p:nvPr>
        </p:nvSpPr>
        <p:spPr/>
        <p:txBody>
          <a:bodyPr/>
          <a:lstStyle/>
          <a:p>
            <a:r>
              <a:rPr lang="en-US" dirty="0"/>
              <a:t>Send your positive/negative  feedbacks (i.e. constructive criticisms).</a:t>
            </a:r>
          </a:p>
          <a:p>
            <a:r>
              <a:rPr lang="en-US" dirty="0"/>
              <a:t>To: </a:t>
            </a:r>
            <a:r>
              <a:rPr lang="en-US" dirty="0">
                <a:hlinkClick r:id="rId2"/>
              </a:rPr>
              <a:t>salam011@cis.fiu.edu</a:t>
            </a:r>
            <a:endParaRPr lang="en-US" dirty="0"/>
          </a:p>
          <a:p>
            <a:r>
              <a:rPr lang="en-US" dirty="0"/>
              <a:t>Subject Line: [CAP5738-Spring2018-Feedback]</a:t>
            </a:r>
          </a:p>
          <a:p>
            <a:r>
              <a:rPr lang="en-US" dirty="0">
                <a:solidFill>
                  <a:srgbClr val="00B050"/>
                </a:solidFill>
              </a:rPr>
              <a:t>Let your Professor listen to you.</a:t>
            </a:r>
          </a:p>
        </p:txBody>
      </p:sp>
    </p:spTree>
    <p:extLst>
      <p:ext uri="{BB962C8B-B14F-4D97-AF65-F5344CB8AC3E}">
        <p14:creationId xmlns:p14="http://schemas.microsoft.com/office/powerpoint/2010/main" val="3479935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Textbook</a:t>
            </a:r>
          </a:p>
        </p:txBody>
      </p:sp>
      <p:sp>
        <p:nvSpPr>
          <p:cNvPr id="3" name="Content Placeholder 2"/>
          <p:cNvSpPr>
            <a:spLocks noGrp="1"/>
          </p:cNvSpPr>
          <p:nvPr>
            <p:ph idx="1"/>
          </p:nvPr>
        </p:nvSpPr>
        <p:spPr/>
        <p:txBody>
          <a:bodyPr/>
          <a:lstStyle/>
          <a:p>
            <a:endParaRPr lang="en-US" dirty="0"/>
          </a:p>
          <a:p>
            <a:r>
              <a:rPr lang="en-US" dirty="0"/>
              <a:t> “Information Visualization: </a:t>
            </a:r>
            <a:br>
              <a:rPr lang="en-US" dirty="0"/>
            </a:br>
            <a:r>
              <a:rPr lang="en-US" dirty="0"/>
              <a:t>Perception for Design” </a:t>
            </a:r>
          </a:p>
          <a:p>
            <a:r>
              <a:rPr lang="en-US" dirty="0"/>
              <a:t>Collin Ware (2nd/3rd Edition). </a:t>
            </a:r>
          </a:p>
          <a:p>
            <a:r>
              <a:rPr lang="en-US" dirty="0"/>
              <a:t>ISBN: 978-1558608191</a:t>
            </a:r>
          </a:p>
        </p:txBody>
      </p:sp>
      <p:pic>
        <p:nvPicPr>
          <p:cNvPr id="4" name="Picture 3"/>
          <p:cNvPicPr>
            <a:picLocks noChangeAspect="1"/>
          </p:cNvPicPr>
          <p:nvPr/>
        </p:nvPicPr>
        <p:blipFill>
          <a:blip r:embed="rId2"/>
          <a:stretch>
            <a:fillRect/>
          </a:stretch>
        </p:blipFill>
        <p:spPr>
          <a:xfrm>
            <a:off x="8118988" y="1468192"/>
            <a:ext cx="3372452" cy="4306015"/>
          </a:xfrm>
          <a:prstGeom prst="rect">
            <a:avLst/>
          </a:prstGeom>
        </p:spPr>
      </p:pic>
    </p:spTree>
    <p:extLst>
      <p:ext uri="{BB962C8B-B14F-4D97-AF65-F5344CB8AC3E}">
        <p14:creationId xmlns:p14="http://schemas.microsoft.com/office/powerpoint/2010/main" val="2044062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80012338"/>
              </p:ext>
            </p:extLst>
          </p:nvPr>
        </p:nvGraphicFramePr>
        <p:xfrm>
          <a:off x="731345" y="1694232"/>
          <a:ext cx="5257332" cy="2845304"/>
        </p:xfrm>
        <a:graphic>
          <a:graphicData uri="http://schemas.openxmlformats.org/drawingml/2006/table">
            <a:tbl>
              <a:tblPr firstRow="1" firstCol="1" bandRow="1">
                <a:tableStyleId>{7E9639D4-E3E2-4D34-9284-5A2195B3D0D7}</a:tableStyleId>
              </a:tblPr>
              <a:tblGrid>
                <a:gridCol w="3428694">
                  <a:extLst>
                    <a:ext uri="{9D8B030D-6E8A-4147-A177-3AD203B41FA5}">
                      <a16:colId xmlns:a16="http://schemas.microsoft.com/office/drawing/2014/main" val="20000"/>
                    </a:ext>
                  </a:extLst>
                </a:gridCol>
                <a:gridCol w="1828638">
                  <a:extLst>
                    <a:ext uri="{9D8B030D-6E8A-4147-A177-3AD203B41FA5}">
                      <a16:colId xmlns:a16="http://schemas.microsoft.com/office/drawing/2014/main" val="20001"/>
                    </a:ext>
                  </a:extLst>
                </a:gridCol>
              </a:tblGrid>
              <a:tr h="460084">
                <a:tc>
                  <a:txBody>
                    <a:bodyPr/>
                    <a:lstStyle/>
                    <a:p>
                      <a:pPr marL="0" marR="0">
                        <a:lnSpc>
                          <a:spcPct val="107000"/>
                        </a:lnSpc>
                        <a:spcBef>
                          <a:spcPts val="0"/>
                        </a:spcBef>
                        <a:spcAft>
                          <a:spcPts val="0"/>
                        </a:spcAft>
                      </a:pPr>
                      <a:r>
                        <a:rPr lang="en-US" sz="1800" b="1" dirty="0">
                          <a:effectLst/>
                          <a:latin typeface="Arial" panose="020B0604020202020204" pitchFamily="34" charset="0"/>
                          <a:ea typeface="Times New Roman" panose="02020603050405020304" pitchFamily="18" charset="0"/>
                          <a:cs typeface="Vrinda" panose="02000500000000020004" pitchFamily="2" charset="0"/>
                        </a:rPr>
                        <a:t>Item</a:t>
                      </a:r>
                      <a:endParaRPr lang="en-US" sz="1800" dirty="0">
                        <a:effectLst/>
                        <a:latin typeface="Arial" panose="020B0604020202020204" pitchFamily="34" charset="0"/>
                        <a:ea typeface="Times New Roman" panose="02020603050405020304" pitchFamily="18" charset="0"/>
                        <a:cs typeface="Vrinda" panose="02000500000000020004" pitchFamily="2" charset="0"/>
                      </a:endParaRPr>
                    </a:p>
                  </a:txBody>
                  <a:tcPr marL="68580" marR="68580" marT="0" marB="0"/>
                </a:tc>
                <a:tc>
                  <a:txBody>
                    <a:bodyPr/>
                    <a:lstStyle/>
                    <a:p>
                      <a:pPr marL="0" marR="0">
                        <a:lnSpc>
                          <a:spcPct val="107000"/>
                        </a:lnSpc>
                        <a:spcBef>
                          <a:spcPts val="0"/>
                        </a:spcBef>
                        <a:spcAft>
                          <a:spcPts val="0"/>
                        </a:spcAft>
                      </a:pPr>
                      <a:r>
                        <a:rPr lang="en-US" sz="1800" b="1">
                          <a:effectLst/>
                          <a:latin typeface="Arial" panose="020B0604020202020204" pitchFamily="34" charset="0"/>
                          <a:ea typeface="Times New Roman" panose="02020603050405020304" pitchFamily="18" charset="0"/>
                          <a:cs typeface="Vrinda" panose="02000500000000020004" pitchFamily="2" charset="0"/>
                        </a:rPr>
                        <a:t>Percentile</a:t>
                      </a:r>
                      <a:endParaRPr lang="en-US" sz="1800">
                        <a:effectLst/>
                        <a:latin typeface="Arial" panose="020B0604020202020204" pitchFamily="34" charset="0"/>
                        <a:ea typeface="Times New Roman" panose="02020603050405020304" pitchFamily="18" charset="0"/>
                        <a:cs typeface="Vrinda" panose="02000500000000020004" pitchFamily="2" charset="0"/>
                      </a:endParaRPr>
                    </a:p>
                  </a:txBody>
                  <a:tcPr marL="68580" marR="68580" marT="0" marB="0"/>
                </a:tc>
                <a:extLst>
                  <a:ext uri="{0D108BD9-81ED-4DB2-BD59-A6C34878D82A}">
                    <a16:rowId xmlns:a16="http://schemas.microsoft.com/office/drawing/2014/main" val="10000"/>
                  </a:ext>
                </a:extLst>
              </a:tr>
              <a:tr h="381470">
                <a:tc>
                  <a:txBody>
                    <a:bodyPr/>
                    <a:lstStyle/>
                    <a:p>
                      <a:pPr marL="0" marR="0">
                        <a:lnSpc>
                          <a:spcPct val="107000"/>
                        </a:lnSpc>
                        <a:spcBef>
                          <a:spcPts val="0"/>
                        </a:spcBef>
                        <a:spcAft>
                          <a:spcPts val="0"/>
                        </a:spcAft>
                      </a:pPr>
                      <a:r>
                        <a:rPr lang="en-US" sz="1800">
                          <a:effectLst/>
                          <a:latin typeface="Arial" panose="020B0604020202020204" pitchFamily="34" charset="0"/>
                          <a:ea typeface="Times New Roman" panose="02020603050405020304" pitchFamily="18" charset="0"/>
                          <a:cs typeface="Vrinda" panose="02000500000000020004" pitchFamily="2" charset="0"/>
                        </a:rPr>
                        <a:t>Attendance</a:t>
                      </a:r>
                    </a:p>
                  </a:txBody>
                  <a:tcPr marL="68580" marR="68580" marT="0" marB="0"/>
                </a:tc>
                <a:tc>
                  <a:txBody>
                    <a:bodyPr/>
                    <a:lstStyle/>
                    <a:p>
                      <a:pPr marL="0" marR="0">
                        <a:lnSpc>
                          <a:spcPct val="107000"/>
                        </a:lnSpc>
                        <a:spcBef>
                          <a:spcPts val="0"/>
                        </a:spcBef>
                        <a:spcAft>
                          <a:spcPts val="0"/>
                        </a:spcAft>
                      </a:pPr>
                      <a:r>
                        <a:rPr lang="en-US" sz="1800">
                          <a:effectLst/>
                          <a:latin typeface="Arial" panose="020B0604020202020204" pitchFamily="34" charset="0"/>
                          <a:ea typeface="Times New Roman" panose="02020603050405020304" pitchFamily="18" charset="0"/>
                          <a:cs typeface="Vrinda" panose="02000500000000020004" pitchFamily="2" charset="0"/>
                        </a:rPr>
                        <a:t>10%</a:t>
                      </a:r>
                    </a:p>
                  </a:txBody>
                  <a:tcPr marL="68580" marR="68580" marT="0" marB="0"/>
                </a:tc>
                <a:extLst>
                  <a:ext uri="{0D108BD9-81ED-4DB2-BD59-A6C34878D82A}">
                    <a16:rowId xmlns:a16="http://schemas.microsoft.com/office/drawing/2014/main" val="10001"/>
                  </a:ext>
                </a:extLst>
              </a:tr>
              <a:tr h="477870">
                <a:tc>
                  <a:txBody>
                    <a:bodyPr/>
                    <a:lstStyle/>
                    <a:p>
                      <a:pPr marL="0" marR="0">
                        <a:lnSpc>
                          <a:spcPct val="107000"/>
                        </a:lnSpc>
                        <a:spcBef>
                          <a:spcPts val="0"/>
                        </a:spcBef>
                        <a:spcAft>
                          <a:spcPts val="0"/>
                        </a:spcAft>
                      </a:pPr>
                      <a:r>
                        <a:rPr lang="en-US" sz="1800">
                          <a:effectLst/>
                          <a:latin typeface="Arial" panose="020B0604020202020204" pitchFamily="34" charset="0"/>
                          <a:ea typeface="Times New Roman" panose="02020603050405020304" pitchFamily="18" charset="0"/>
                          <a:cs typeface="Vrinda" panose="02000500000000020004" pitchFamily="2" charset="0"/>
                        </a:rPr>
                        <a:t>Assignments</a:t>
                      </a:r>
                    </a:p>
                  </a:txBody>
                  <a:tcPr marL="68580" marR="68580" marT="0" marB="0"/>
                </a:tc>
                <a:tc>
                  <a:txBody>
                    <a:bodyPr/>
                    <a:lstStyle/>
                    <a:p>
                      <a:pPr marL="0" marR="0">
                        <a:lnSpc>
                          <a:spcPct val="107000"/>
                        </a:lnSpc>
                        <a:spcBef>
                          <a:spcPts val="0"/>
                        </a:spcBef>
                        <a:spcAft>
                          <a:spcPts val="0"/>
                        </a:spcAft>
                      </a:pPr>
                      <a:r>
                        <a:rPr lang="en-US" sz="1800" dirty="0">
                          <a:effectLst/>
                          <a:latin typeface="Arial" panose="020B0604020202020204" pitchFamily="34" charset="0"/>
                          <a:ea typeface="Times New Roman" panose="02020603050405020304" pitchFamily="18" charset="0"/>
                          <a:cs typeface="Vrinda" panose="02000500000000020004" pitchFamily="2" charset="0"/>
                        </a:rPr>
                        <a:t>35%</a:t>
                      </a:r>
                    </a:p>
                  </a:txBody>
                  <a:tcPr marL="68580" marR="68580" marT="0" marB="0"/>
                </a:tc>
                <a:extLst>
                  <a:ext uri="{0D108BD9-81ED-4DB2-BD59-A6C34878D82A}">
                    <a16:rowId xmlns:a16="http://schemas.microsoft.com/office/drawing/2014/main" val="10002"/>
                  </a:ext>
                </a:extLst>
              </a:tr>
              <a:tr h="381470">
                <a:tc>
                  <a:txBody>
                    <a:bodyPr/>
                    <a:lstStyle/>
                    <a:p>
                      <a:pPr marL="0" marR="0">
                        <a:lnSpc>
                          <a:spcPct val="107000"/>
                        </a:lnSpc>
                        <a:spcBef>
                          <a:spcPts val="0"/>
                        </a:spcBef>
                        <a:spcAft>
                          <a:spcPts val="0"/>
                        </a:spcAft>
                      </a:pPr>
                      <a:r>
                        <a:rPr lang="en-US" sz="1800" dirty="0">
                          <a:effectLst/>
                          <a:latin typeface="Arial" panose="020B0604020202020204" pitchFamily="34" charset="0"/>
                          <a:ea typeface="Times New Roman" panose="02020603050405020304" pitchFamily="18" charset="0"/>
                          <a:cs typeface="Vrinda" panose="02000500000000020004" pitchFamily="2" charset="0"/>
                        </a:rPr>
                        <a:t>Presentation</a:t>
                      </a:r>
                    </a:p>
                  </a:txBody>
                  <a:tcPr marL="68580" marR="68580" marT="0" marB="0"/>
                </a:tc>
                <a:tc>
                  <a:txBody>
                    <a:bodyPr/>
                    <a:lstStyle/>
                    <a:p>
                      <a:pPr marL="0" marR="0">
                        <a:lnSpc>
                          <a:spcPct val="107000"/>
                        </a:lnSpc>
                        <a:spcBef>
                          <a:spcPts val="0"/>
                        </a:spcBef>
                        <a:spcAft>
                          <a:spcPts val="0"/>
                        </a:spcAft>
                      </a:pPr>
                      <a:r>
                        <a:rPr lang="en-US" sz="1800" dirty="0">
                          <a:effectLst/>
                          <a:latin typeface="Arial" panose="020B0604020202020204" pitchFamily="34" charset="0"/>
                          <a:ea typeface="Times New Roman" panose="02020603050405020304" pitchFamily="18" charset="0"/>
                          <a:cs typeface="Vrinda" panose="02000500000000020004" pitchFamily="2" charset="0"/>
                        </a:rPr>
                        <a:t>15%</a:t>
                      </a:r>
                    </a:p>
                  </a:txBody>
                  <a:tcPr marL="68580" marR="68580" marT="0" marB="0"/>
                </a:tc>
                <a:extLst>
                  <a:ext uri="{0D108BD9-81ED-4DB2-BD59-A6C34878D82A}">
                    <a16:rowId xmlns:a16="http://schemas.microsoft.com/office/drawing/2014/main" val="10003"/>
                  </a:ext>
                </a:extLst>
              </a:tr>
              <a:tr h="381470">
                <a:tc>
                  <a:txBody>
                    <a:bodyPr/>
                    <a:lstStyle/>
                    <a:p>
                      <a:pPr marL="0" marR="0">
                        <a:lnSpc>
                          <a:spcPct val="107000"/>
                        </a:lnSpc>
                        <a:spcBef>
                          <a:spcPts val="0"/>
                        </a:spcBef>
                        <a:spcAft>
                          <a:spcPts val="0"/>
                        </a:spcAft>
                      </a:pPr>
                      <a:r>
                        <a:rPr lang="en-US" sz="1800" dirty="0">
                          <a:effectLst/>
                          <a:latin typeface="Arial" panose="020B0604020202020204" pitchFamily="34" charset="0"/>
                          <a:ea typeface="Times New Roman" panose="02020603050405020304" pitchFamily="18" charset="0"/>
                          <a:cs typeface="Vrinda" panose="02000500000000020004" pitchFamily="2" charset="0"/>
                        </a:rPr>
                        <a:t>Midterm</a:t>
                      </a:r>
                    </a:p>
                  </a:txBody>
                  <a:tcPr marL="68580" marR="68580" marT="0" marB="0"/>
                </a:tc>
                <a:tc>
                  <a:txBody>
                    <a:bodyPr/>
                    <a:lstStyle/>
                    <a:p>
                      <a:pPr marL="0" marR="0">
                        <a:lnSpc>
                          <a:spcPct val="107000"/>
                        </a:lnSpc>
                        <a:spcBef>
                          <a:spcPts val="0"/>
                        </a:spcBef>
                        <a:spcAft>
                          <a:spcPts val="0"/>
                        </a:spcAft>
                      </a:pPr>
                      <a:r>
                        <a:rPr lang="en-US" sz="1800" dirty="0">
                          <a:effectLst/>
                          <a:latin typeface="Arial" panose="020B0604020202020204" pitchFamily="34" charset="0"/>
                          <a:ea typeface="Times New Roman" panose="02020603050405020304" pitchFamily="18" charset="0"/>
                          <a:cs typeface="Vrinda" panose="02000500000000020004" pitchFamily="2" charset="0"/>
                        </a:rPr>
                        <a:t>20%</a:t>
                      </a:r>
                    </a:p>
                  </a:txBody>
                  <a:tcPr marL="68580" marR="68580" marT="0" marB="0"/>
                </a:tc>
                <a:extLst>
                  <a:ext uri="{0D108BD9-81ED-4DB2-BD59-A6C34878D82A}">
                    <a16:rowId xmlns:a16="http://schemas.microsoft.com/office/drawing/2014/main" val="10004"/>
                  </a:ext>
                </a:extLst>
              </a:tr>
              <a:tr h="381470">
                <a:tc>
                  <a:txBody>
                    <a:bodyPr/>
                    <a:lstStyle/>
                    <a:p>
                      <a:pPr marL="0" marR="0">
                        <a:lnSpc>
                          <a:spcPct val="107000"/>
                        </a:lnSpc>
                        <a:spcBef>
                          <a:spcPts val="0"/>
                        </a:spcBef>
                        <a:spcAft>
                          <a:spcPts val="0"/>
                        </a:spcAft>
                      </a:pPr>
                      <a:r>
                        <a:rPr lang="en-US" sz="1800">
                          <a:effectLst/>
                          <a:latin typeface="Arial" panose="020B0604020202020204" pitchFamily="34" charset="0"/>
                          <a:ea typeface="Times New Roman" panose="02020603050405020304" pitchFamily="18" charset="0"/>
                          <a:cs typeface="Vrinda" panose="02000500000000020004" pitchFamily="2" charset="0"/>
                        </a:rPr>
                        <a:t>Final Exam</a:t>
                      </a:r>
                    </a:p>
                  </a:txBody>
                  <a:tcPr marL="68580" marR="68580" marT="0" marB="0"/>
                </a:tc>
                <a:tc>
                  <a:txBody>
                    <a:bodyPr/>
                    <a:lstStyle/>
                    <a:p>
                      <a:pPr marL="0" marR="0">
                        <a:lnSpc>
                          <a:spcPct val="107000"/>
                        </a:lnSpc>
                        <a:spcBef>
                          <a:spcPts val="0"/>
                        </a:spcBef>
                        <a:spcAft>
                          <a:spcPts val="0"/>
                        </a:spcAft>
                      </a:pPr>
                      <a:r>
                        <a:rPr lang="en-US" sz="1800" dirty="0">
                          <a:effectLst/>
                          <a:latin typeface="Arial" panose="020B0604020202020204" pitchFamily="34" charset="0"/>
                          <a:ea typeface="Times New Roman" panose="02020603050405020304" pitchFamily="18" charset="0"/>
                          <a:cs typeface="Vrinda" panose="02000500000000020004" pitchFamily="2" charset="0"/>
                        </a:rPr>
                        <a:t>20%</a:t>
                      </a:r>
                    </a:p>
                  </a:txBody>
                  <a:tcPr marL="68580" marR="68580" marT="0" marB="0"/>
                </a:tc>
                <a:extLst>
                  <a:ext uri="{0D108BD9-81ED-4DB2-BD59-A6C34878D82A}">
                    <a16:rowId xmlns:a16="http://schemas.microsoft.com/office/drawing/2014/main" val="10005"/>
                  </a:ext>
                </a:extLst>
              </a:tr>
              <a:tr h="381470">
                <a:tc>
                  <a:txBody>
                    <a:bodyPr/>
                    <a:lstStyle/>
                    <a:p>
                      <a:pPr marL="0" marR="0">
                        <a:lnSpc>
                          <a:spcPct val="107000"/>
                        </a:lnSpc>
                        <a:spcBef>
                          <a:spcPts val="0"/>
                        </a:spcBef>
                        <a:spcAft>
                          <a:spcPts val="0"/>
                        </a:spcAft>
                      </a:pPr>
                      <a:r>
                        <a:rPr lang="en-US" sz="1800" b="1">
                          <a:effectLst/>
                          <a:latin typeface="Arial" panose="020B0604020202020204" pitchFamily="34" charset="0"/>
                          <a:ea typeface="Times New Roman" panose="02020603050405020304" pitchFamily="18" charset="0"/>
                          <a:cs typeface="Vrinda" panose="02000500000000020004" pitchFamily="2" charset="0"/>
                        </a:rPr>
                        <a:t>Total:</a:t>
                      </a:r>
                      <a:endParaRPr lang="en-US" sz="1800">
                        <a:effectLst/>
                        <a:latin typeface="Arial" panose="020B0604020202020204" pitchFamily="34" charset="0"/>
                        <a:ea typeface="Times New Roman" panose="02020603050405020304" pitchFamily="18" charset="0"/>
                        <a:cs typeface="Vrinda" panose="02000500000000020004" pitchFamily="2" charset="0"/>
                      </a:endParaRPr>
                    </a:p>
                  </a:txBody>
                  <a:tcPr marL="68580" marR="68580" marT="0" marB="0"/>
                </a:tc>
                <a:tc>
                  <a:txBody>
                    <a:bodyPr/>
                    <a:lstStyle/>
                    <a:p>
                      <a:pPr marL="0" marR="0">
                        <a:lnSpc>
                          <a:spcPct val="107000"/>
                        </a:lnSpc>
                        <a:spcBef>
                          <a:spcPts val="0"/>
                        </a:spcBef>
                        <a:spcAft>
                          <a:spcPts val="0"/>
                        </a:spcAft>
                      </a:pPr>
                      <a:r>
                        <a:rPr lang="en-US" sz="1800" b="1" dirty="0">
                          <a:effectLst/>
                          <a:latin typeface="Arial" panose="020B0604020202020204" pitchFamily="34" charset="0"/>
                          <a:ea typeface="Times New Roman" panose="02020603050405020304" pitchFamily="18" charset="0"/>
                          <a:cs typeface="Vrinda" panose="02000500000000020004" pitchFamily="2" charset="0"/>
                        </a:rPr>
                        <a:t>100%</a:t>
                      </a:r>
                      <a:endParaRPr lang="en-US" sz="1800" dirty="0">
                        <a:effectLst/>
                        <a:latin typeface="Arial" panose="020B0604020202020204" pitchFamily="34" charset="0"/>
                        <a:ea typeface="Times New Roman" panose="02020603050405020304" pitchFamily="18" charset="0"/>
                        <a:cs typeface="Vrinda" panose="02000500000000020004" pitchFamily="2" charset="0"/>
                      </a:endParaRPr>
                    </a:p>
                  </a:txBody>
                  <a:tcPr marL="68580" marR="68580" marT="0" marB="0"/>
                </a:tc>
                <a:extLst>
                  <a:ext uri="{0D108BD9-81ED-4DB2-BD59-A6C34878D82A}">
                    <a16:rowId xmlns:a16="http://schemas.microsoft.com/office/drawing/2014/main" val="1000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29557600"/>
              </p:ext>
            </p:extLst>
          </p:nvPr>
        </p:nvGraphicFramePr>
        <p:xfrm>
          <a:off x="6829290" y="1690682"/>
          <a:ext cx="4310935" cy="3885870"/>
        </p:xfrm>
        <a:graphic>
          <a:graphicData uri="http://schemas.openxmlformats.org/drawingml/2006/table">
            <a:tbl>
              <a:tblPr firstRow="1" firstCol="1" bandRow="1">
                <a:tableStyleId>{7E9639D4-E3E2-4D34-9284-5A2195B3D0D7}</a:tableStyleId>
              </a:tblPr>
              <a:tblGrid>
                <a:gridCol w="2811480">
                  <a:extLst>
                    <a:ext uri="{9D8B030D-6E8A-4147-A177-3AD203B41FA5}">
                      <a16:colId xmlns:a16="http://schemas.microsoft.com/office/drawing/2014/main" val="20000"/>
                    </a:ext>
                  </a:extLst>
                </a:gridCol>
                <a:gridCol w="1499455">
                  <a:extLst>
                    <a:ext uri="{9D8B030D-6E8A-4147-A177-3AD203B41FA5}">
                      <a16:colId xmlns:a16="http://schemas.microsoft.com/office/drawing/2014/main" val="20001"/>
                    </a:ext>
                  </a:extLst>
                </a:gridCol>
              </a:tblGrid>
              <a:tr h="388587">
                <a:tc>
                  <a:txBody>
                    <a:bodyPr/>
                    <a:lstStyle/>
                    <a:p>
                      <a:pPr marL="0" marR="0">
                        <a:lnSpc>
                          <a:spcPct val="107000"/>
                        </a:lnSpc>
                        <a:spcBef>
                          <a:spcPts val="0"/>
                        </a:spcBef>
                        <a:spcAft>
                          <a:spcPts val="0"/>
                        </a:spcAft>
                      </a:pPr>
                      <a:r>
                        <a:rPr lang="en-US" sz="1800" dirty="0">
                          <a:effectLst/>
                        </a:rPr>
                        <a:t>Score</a:t>
                      </a:r>
                      <a:endParaRPr lang="en-US" sz="1800" dirty="0">
                        <a:effectLst/>
                        <a:latin typeface="Arial" panose="020B0604020202020204" pitchFamily="34" charset="0"/>
                        <a:ea typeface="Times New Roman" panose="02020603050405020304" pitchFamily="18" charset="0"/>
                        <a:cs typeface="Vrinda" panose="02000500000000020004" pitchFamily="2" charset="0"/>
                      </a:endParaRPr>
                    </a:p>
                  </a:txBody>
                  <a:tcPr marL="68580" marR="68580" marT="0" marB="0"/>
                </a:tc>
                <a:tc>
                  <a:txBody>
                    <a:bodyPr/>
                    <a:lstStyle/>
                    <a:p>
                      <a:pPr marL="0" marR="0">
                        <a:lnSpc>
                          <a:spcPct val="107000"/>
                        </a:lnSpc>
                        <a:spcBef>
                          <a:spcPts val="0"/>
                        </a:spcBef>
                        <a:spcAft>
                          <a:spcPts val="0"/>
                        </a:spcAft>
                      </a:pPr>
                      <a:r>
                        <a:rPr lang="en-US" sz="1800">
                          <a:effectLst/>
                        </a:rPr>
                        <a:t>Grade</a:t>
                      </a:r>
                      <a:endParaRPr lang="en-US" sz="1800">
                        <a:effectLst/>
                        <a:latin typeface="Arial" panose="020B0604020202020204" pitchFamily="34" charset="0"/>
                        <a:ea typeface="Times New Roman" panose="02020603050405020304" pitchFamily="18" charset="0"/>
                        <a:cs typeface="Vrinda" panose="02000500000000020004" pitchFamily="2" charset="0"/>
                      </a:endParaRPr>
                    </a:p>
                  </a:txBody>
                  <a:tcPr marL="68580" marR="68580" marT="0" marB="0"/>
                </a:tc>
                <a:extLst>
                  <a:ext uri="{0D108BD9-81ED-4DB2-BD59-A6C34878D82A}">
                    <a16:rowId xmlns:a16="http://schemas.microsoft.com/office/drawing/2014/main" val="10000"/>
                  </a:ext>
                </a:extLst>
              </a:tr>
              <a:tr h="388587">
                <a:tc>
                  <a:txBody>
                    <a:bodyPr/>
                    <a:lstStyle/>
                    <a:p>
                      <a:pPr marL="0" marR="0">
                        <a:lnSpc>
                          <a:spcPct val="107000"/>
                        </a:lnSpc>
                        <a:spcBef>
                          <a:spcPts val="0"/>
                        </a:spcBef>
                        <a:spcAft>
                          <a:spcPts val="0"/>
                        </a:spcAft>
                      </a:pPr>
                      <a:r>
                        <a:rPr lang="en-US" sz="1800">
                          <a:effectLst/>
                        </a:rPr>
                        <a:t>90-100</a:t>
                      </a:r>
                      <a:endParaRPr lang="en-US" sz="1800">
                        <a:effectLst/>
                        <a:latin typeface="Arial" panose="020B0604020202020204" pitchFamily="34" charset="0"/>
                        <a:ea typeface="Times New Roman" panose="02020603050405020304" pitchFamily="18" charset="0"/>
                        <a:cs typeface="Vrinda" panose="02000500000000020004" pitchFamily="2" charset="0"/>
                      </a:endParaRPr>
                    </a:p>
                  </a:txBody>
                  <a:tcPr marL="68580" marR="68580" marT="0" marB="0"/>
                </a:tc>
                <a:tc>
                  <a:txBody>
                    <a:bodyPr/>
                    <a:lstStyle/>
                    <a:p>
                      <a:pPr marL="0" marR="0">
                        <a:lnSpc>
                          <a:spcPct val="107000"/>
                        </a:lnSpc>
                        <a:spcBef>
                          <a:spcPts val="0"/>
                        </a:spcBef>
                        <a:spcAft>
                          <a:spcPts val="0"/>
                        </a:spcAft>
                      </a:pPr>
                      <a:r>
                        <a:rPr lang="en-US" sz="1800">
                          <a:effectLst/>
                        </a:rPr>
                        <a:t>A</a:t>
                      </a:r>
                      <a:endParaRPr lang="en-US" sz="1800">
                        <a:effectLst/>
                        <a:latin typeface="Arial" panose="020B0604020202020204" pitchFamily="34" charset="0"/>
                        <a:ea typeface="Times New Roman" panose="02020603050405020304" pitchFamily="18" charset="0"/>
                        <a:cs typeface="Vrinda" panose="02000500000000020004" pitchFamily="2" charset="0"/>
                      </a:endParaRPr>
                    </a:p>
                  </a:txBody>
                  <a:tcPr marL="68580" marR="68580" marT="0" marB="0"/>
                </a:tc>
                <a:extLst>
                  <a:ext uri="{0D108BD9-81ED-4DB2-BD59-A6C34878D82A}">
                    <a16:rowId xmlns:a16="http://schemas.microsoft.com/office/drawing/2014/main" val="10001"/>
                  </a:ext>
                </a:extLst>
              </a:tr>
              <a:tr h="388587">
                <a:tc>
                  <a:txBody>
                    <a:bodyPr/>
                    <a:lstStyle/>
                    <a:p>
                      <a:pPr marL="0" marR="0">
                        <a:lnSpc>
                          <a:spcPct val="107000"/>
                        </a:lnSpc>
                        <a:spcBef>
                          <a:spcPts val="0"/>
                        </a:spcBef>
                        <a:spcAft>
                          <a:spcPts val="0"/>
                        </a:spcAft>
                      </a:pPr>
                      <a:r>
                        <a:rPr lang="en-US" sz="1800">
                          <a:effectLst/>
                        </a:rPr>
                        <a:t>80-89</a:t>
                      </a:r>
                      <a:endParaRPr lang="en-US" sz="1800">
                        <a:effectLst/>
                        <a:latin typeface="Arial" panose="020B0604020202020204" pitchFamily="34" charset="0"/>
                        <a:ea typeface="Times New Roman" panose="02020603050405020304" pitchFamily="18" charset="0"/>
                        <a:cs typeface="Vrinda" panose="02000500000000020004" pitchFamily="2" charset="0"/>
                      </a:endParaRPr>
                    </a:p>
                  </a:txBody>
                  <a:tcPr marL="68580" marR="68580" marT="0" marB="0"/>
                </a:tc>
                <a:tc>
                  <a:txBody>
                    <a:bodyPr/>
                    <a:lstStyle/>
                    <a:p>
                      <a:pPr marL="0" marR="0">
                        <a:lnSpc>
                          <a:spcPct val="107000"/>
                        </a:lnSpc>
                        <a:spcBef>
                          <a:spcPts val="0"/>
                        </a:spcBef>
                        <a:spcAft>
                          <a:spcPts val="0"/>
                        </a:spcAft>
                      </a:pPr>
                      <a:r>
                        <a:rPr lang="en-US" sz="1800">
                          <a:effectLst/>
                        </a:rPr>
                        <a:t>A-</a:t>
                      </a:r>
                      <a:endParaRPr lang="en-US" sz="1800">
                        <a:effectLst/>
                        <a:latin typeface="Arial" panose="020B0604020202020204" pitchFamily="34" charset="0"/>
                        <a:ea typeface="Times New Roman" panose="02020603050405020304" pitchFamily="18" charset="0"/>
                        <a:cs typeface="Vrinda" panose="02000500000000020004" pitchFamily="2" charset="0"/>
                      </a:endParaRPr>
                    </a:p>
                  </a:txBody>
                  <a:tcPr marL="68580" marR="68580" marT="0" marB="0"/>
                </a:tc>
                <a:extLst>
                  <a:ext uri="{0D108BD9-81ED-4DB2-BD59-A6C34878D82A}">
                    <a16:rowId xmlns:a16="http://schemas.microsoft.com/office/drawing/2014/main" val="10002"/>
                  </a:ext>
                </a:extLst>
              </a:tr>
              <a:tr h="388587">
                <a:tc>
                  <a:txBody>
                    <a:bodyPr/>
                    <a:lstStyle/>
                    <a:p>
                      <a:pPr marL="0" marR="0">
                        <a:lnSpc>
                          <a:spcPct val="107000"/>
                        </a:lnSpc>
                        <a:spcBef>
                          <a:spcPts val="0"/>
                        </a:spcBef>
                        <a:spcAft>
                          <a:spcPts val="0"/>
                        </a:spcAft>
                      </a:pPr>
                      <a:r>
                        <a:rPr lang="en-US" sz="1800">
                          <a:effectLst/>
                        </a:rPr>
                        <a:t>75-79</a:t>
                      </a:r>
                      <a:endParaRPr lang="en-US" sz="1800">
                        <a:effectLst/>
                        <a:latin typeface="Arial" panose="020B0604020202020204" pitchFamily="34" charset="0"/>
                        <a:ea typeface="Times New Roman" panose="02020603050405020304" pitchFamily="18" charset="0"/>
                        <a:cs typeface="Vrinda" panose="02000500000000020004" pitchFamily="2" charset="0"/>
                      </a:endParaRPr>
                    </a:p>
                  </a:txBody>
                  <a:tcPr marL="68580" marR="68580" marT="0" marB="0"/>
                </a:tc>
                <a:tc>
                  <a:txBody>
                    <a:bodyPr/>
                    <a:lstStyle/>
                    <a:p>
                      <a:pPr marL="0" marR="0">
                        <a:lnSpc>
                          <a:spcPct val="107000"/>
                        </a:lnSpc>
                        <a:spcBef>
                          <a:spcPts val="0"/>
                        </a:spcBef>
                        <a:spcAft>
                          <a:spcPts val="0"/>
                        </a:spcAft>
                      </a:pPr>
                      <a:r>
                        <a:rPr lang="en-US" sz="1800">
                          <a:effectLst/>
                        </a:rPr>
                        <a:t>B+</a:t>
                      </a:r>
                      <a:endParaRPr lang="en-US" sz="1800">
                        <a:effectLst/>
                        <a:latin typeface="Arial" panose="020B0604020202020204" pitchFamily="34" charset="0"/>
                        <a:ea typeface="Times New Roman" panose="02020603050405020304" pitchFamily="18" charset="0"/>
                        <a:cs typeface="Vrinda" panose="02000500000000020004" pitchFamily="2" charset="0"/>
                      </a:endParaRPr>
                    </a:p>
                  </a:txBody>
                  <a:tcPr marL="68580" marR="68580" marT="0" marB="0"/>
                </a:tc>
                <a:extLst>
                  <a:ext uri="{0D108BD9-81ED-4DB2-BD59-A6C34878D82A}">
                    <a16:rowId xmlns:a16="http://schemas.microsoft.com/office/drawing/2014/main" val="10003"/>
                  </a:ext>
                </a:extLst>
              </a:tr>
              <a:tr h="388587">
                <a:tc>
                  <a:txBody>
                    <a:bodyPr/>
                    <a:lstStyle/>
                    <a:p>
                      <a:pPr marL="0" marR="0">
                        <a:lnSpc>
                          <a:spcPct val="107000"/>
                        </a:lnSpc>
                        <a:spcBef>
                          <a:spcPts val="0"/>
                        </a:spcBef>
                        <a:spcAft>
                          <a:spcPts val="0"/>
                        </a:spcAft>
                      </a:pPr>
                      <a:r>
                        <a:rPr lang="en-US" sz="1800" dirty="0">
                          <a:effectLst/>
                        </a:rPr>
                        <a:t>70-74</a:t>
                      </a:r>
                      <a:endParaRPr lang="en-US" sz="1800" dirty="0">
                        <a:effectLst/>
                        <a:latin typeface="Arial" panose="020B0604020202020204" pitchFamily="34" charset="0"/>
                        <a:ea typeface="Times New Roman" panose="02020603050405020304" pitchFamily="18" charset="0"/>
                        <a:cs typeface="Vrinda" panose="02000500000000020004" pitchFamily="2" charset="0"/>
                      </a:endParaRPr>
                    </a:p>
                  </a:txBody>
                  <a:tcPr marL="68580" marR="68580" marT="0" marB="0"/>
                </a:tc>
                <a:tc>
                  <a:txBody>
                    <a:bodyPr/>
                    <a:lstStyle/>
                    <a:p>
                      <a:pPr marL="0" marR="0">
                        <a:lnSpc>
                          <a:spcPct val="107000"/>
                        </a:lnSpc>
                        <a:spcBef>
                          <a:spcPts val="0"/>
                        </a:spcBef>
                        <a:spcAft>
                          <a:spcPts val="0"/>
                        </a:spcAft>
                      </a:pPr>
                      <a:r>
                        <a:rPr lang="en-US" sz="1800">
                          <a:effectLst/>
                        </a:rPr>
                        <a:t>B</a:t>
                      </a:r>
                      <a:endParaRPr lang="en-US" sz="1800">
                        <a:effectLst/>
                        <a:latin typeface="Arial" panose="020B0604020202020204" pitchFamily="34" charset="0"/>
                        <a:ea typeface="Times New Roman" panose="02020603050405020304" pitchFamily="18" charset="0"/>
                        <a:cs typeface="Vrinda" panose="02000500000000020004" pitchFamily="2" charset="0"/>
                      </a:endParaRPr>
                    </a:p>
                  </a:txBody>
                  <a:tcPr marL="68580" marR="68580" marT="0" marB="0"/>
                </a:tc>
                <a:extLst>
                  <a:ext uri="{0D108BD9-81ED-4DB2-BD59-A6C34878D82A}">
                    <a16:rowId xmlns:a16="http://schemas.microsoft.com/office/drawing/2014/main" val="10004"/>
                  </a:ext>
                </a:extLst>
              </a:tr>
              <a:tr h="388587">
                <a:tc>
                  <a:txBody>
                    <a:bodyPr/>
                    <a:lstStyle/>
                    <a:p>
                      <a:pPr marL="0" marR="0">
                        <a:lnSpc>
                          <a:spcPct val="107000"/>
                        </a:lnSpc>
                        <a:spcBef>
                          <a:spcPts val="0"/>
                        </a:spcBef>
                        <a:spcAft>
                          <a:spcPts val="0"/>
                        </a:spcAft>
                      </a:pPr>
                      <a:r>
                        <a:rPr lang="en-US" sz="1800">
                          <a:effectLst/>
                        </a:rPr>
                        <a:t>65-69</a:t>
                      </a:r>
                      <a:endParaRPr lang="en-US" sz="1800">
                        <a:effectLst/>
                        <a:latin typeface="Arial" panose="020B0604020202020204" pitchFamily="34" charset="0"/>
                        <a:ea typeface="Times New Roman" panose="02020603050405020304" pitchFamily="18" charset="0"/>
                        <a:cs typeface="Vrinda" panose="02000500000000020004" pitchFamily="2" charset="0"/>
                      </a:endParaRPr>
                    </a:p>
                  </a:txBody>
                  <a:tcPr marL="68580" marR="68580" marT="0" marB="0"/>
                </a:tc>
                <a:tc>
                  <a:txBody>
                    <a:bodyPr/>
                    <a:lstStyle/>
                    <a:p>
                      <a:pPr marL="0" marR="0">
                        <a:lnSpc>
                          <a:spcPct val="107000"/>
                        </a:lnSpc>
                        <a:spcBef>
                          <a:spcPts val="0"/>
                        </a:spcBef>
                        <a:spcAft>
                          <a:spcPts val="0"/>
                        </a:spcAft>
                      </a:pPr>
                      <a:r>
                        <a:rPr lang="en-US" sz="1800">
                          <a:effectLst/>
                        </a:rPr>
                        <a:t>B-</a:t>
                      </a:r>
                      <a:endParaRPr lang="en-US" sz="1800">
                        <a:effectLst/>
                        <a:latin typeface="Arial" panose="020B0604020202020204" pitchFamily="34" charset="0"/>
                        <a:ea typeface="Times New Roman" panose="02020603050405020304" pitchFamily="18" charset="0"/>
                        <a:cs typeface="Vrinda" panose="02000500000000020004" pitchFamily="2" charset="0"/>
                      </a:endParaRPr>
                    </a:p>
                  </a:txBody>
                  <a:tcPr marL="68580" marR="68580" marT="0" marB="0"/>
                </a:tc>
                <a:extLst>
                  <a:ext uri="{0D108BD9-81ED-4DB2-BD59-A6C34878D82A}">
                    <a16:rowId xmlns:a16="http://schemas.microsoft.com/office/drawing/2014/main" val="10005"/>
                  </a:ext>
                </a:extLst>
              </a:tr>
              <a:tr h="388587">
                <a:tc>
                  <a:txBody>
                    <a:bodyPr/>
                    <a:lstStyle/>
                    <a:p>
                      <a:pPr marL="0" marR="0">
                        <a:lnSpc>
                          <a:spcPct val="107000"/>
                        </a:lnSpc>
                        <a:spcBef>
                          <a:spcPts val="0"/>
                        </a:spcBef>
                        <a:spcAft>
                          <a:spcPts val="0"/>
                        </a:spcAft>
                      </a:pPr>
                      <a:r>
                        <a:rPr lang="en-US" sz="1800">
                          <a:effectLst/>
                        </a:rPr>
                        <a:t>60-64</a:t>
                      </a:r>
                      <a:endParaRPr lang="en-US" sz="1800">
                        <a:effectLst/>
                        <a:latin typeface="Arial" panose="020B0604020202020204" pitchFamily="34" charset="0"/>
                        <a:ea typeface="Times New Roman" panose="02020603050405020304" pitchFamily="18" charset="0"/>
                        <a:cs typeface="Vrinda" panose="02000500000000020004" pitchFamily="2" charset="0"/>
                      </a:endParaRPr>
                    </a:p>
                  </a:txBody>
                  <a:tcPr marL="68580" marR="68580" marT="0" marB="0"/>
                </a:tc>
                <a:tc>
                  <a:txBody>
                    <a:bodyPr/>
                    <a:lstStyle/>
                    <a:p>
                      <a:pPr marL="0" marR="0">
                        <a:lnSpc>
                          <a:spcPct val="107000"/>
                        </a:lnSpc>
                        <a:spcBef>
                          <a:spcPts val="0"/>
                        </a:spcBef>
                        <a:spcAft>
                          <a:spcPts val="0"/>
                        </a:spcAft>
                      </a:pPr>
                      <a:r>
                        <a:rPr lang="en-US" sz="1800">
                          <a:effectLst/>
                        </a:rPr>
                        <a:t>C+</a:t>
                      </a:r>
                      <a:endParaRPr lang="en-US" sz="1800">
                        <a:effectLst/>
                        <a:latin typeface="Arial" panose="020B0604020202020204" pitchFamily="34" charset="0"/>
                        <a:ea typeface="Times New Roman" panose="02020603050405020304" pitchFamily="18" charset="0"/>
                        <a:cs typeface="Vrinda" panose="02000500000000020004" pitchFamily="2" charset="0"/>
                      </a:endParaRPr>
                    </a:p>
                  </a:txBody>
                  <a:tcPr marL="68580" marR="68580" marT="0" marB="0"/>
                </a:tc>
                <a:extLst>
                  <a:ext uri="{0D108BD9-81ED-4DB2-BD59-A6C34878D82A}">
                    <a16:rowId xmlns:a16="http://schemas.microsoft.com/office/drawing/2014/main" val="10006"/>
                  </a:ext>
                </a:extLst>
              </a:tr>
              <a:tr h="388587">
                <a:tc>
                  <a:txBody>
                    <a:bodyPr/>
                    <a:lstStyle/>
                    <a:p>
                      <a:pPr marL="0" marR="0">
                        <a:lnSpc>
                          <a:spcPct val="107000"/>
                        </a:lnSpc>
                        <a:spcBef>
                          <a:spcPts val="0"/>
                        </a:spcBef>
                        <a:spcAft>
                          <a:spcPts val="0"/>
                        </a:spcAft>
                      </a:pPr>
                      <a:r>
                        <a:rPr lang="en-US" sz="1800">
                          <a:effectLst/>
                        </a:rPr>
                        <a:t>55-59</a:t>
                      </a:r>
                      <a:endParaRPr lang="en-US" sz="1800">
                        <a:effectLst/>
                        <a:latin typeface="Arial" panose="020B0604020202020204" pitchFamily="34" charset="0"/>
                        <a:ea typeface="Times New Roman" panose="02020603050405020304" pitchFamily="18" charset="0"/>
                        <a:cs typeface="Vrinda" panose="02000500000000020004" pitchFamily="2" charset="0"/>
                      </a:endParaRPr>
                    </a:p>
                  </a:txBody>
                  <a:tcPr marL="68580" marR="68580" marT="0" marB="0"/>
                </a:tc>
                <a:tc>
                  <a:txBody>
                    <a:bodyPr/>
                    <a:lstStyle/>
                    <a:p>
                      <a:pPr marL="0" marR="0">
                        <a:lnSpc>
                          <a:spcPct val="107000"/>
                        </a:lnSpc>
                        <a:spcBef>
                          <a:spcPts val="0"/>
                        </a:spcBef>
                        <a:spcAft>
                          <a:spcPts val="0"/>
                        </a:spcAft>
                      </a:pPr>
                      <a:r>
                        <a:rPr lang="en-US" sz="1800">
                          <a:effectLst/>
                        </a:rPr>
                        <a:t>C</a:t>
                      </a:r>
                      <a:endParaRPr lang="en-US" sz="1800">
                        <a:effectLst/>
                        <a:latin typeface="Arial" panose="020B0604020202020204" pitchFamily="34" charset="0"/>
                        <a:ea typeface="Times New Roman" panose="02020603050405020304" pitchFamily="18" charset="0"/>
                        <a:cs typeface="Vrinda" panose="02000500000000020004" pitchFamily="2" charset="0"/>
                      </a:endParaRPr>
                    </a:p>
                  </a:txBody>
                  <a:tcPr marL="68580" marR="68580" marT="0" marB="0"/>
                </a:tc>
                <a:extLst>
                  <a:ext uri="{0D108BD9-81ED-4DB2-BD59-A6C34878D82A}">
                    <a16:rowId xmlns:a16="http://schemas.microsoft.com/office/drawing/2014/main" val="10007"/>
                  </a:ext>
                </a:extLst>
              </a:tr>
              <a:tr h="388587">
                <a:tc>
                  <a:txBody>
                    <a:bodyPr/>
                    <a:lstStyle/>
                    <a:p>
                      <a:pPr marL="0" marR="0">
                        <a:lnSpc>
                          <a:spcPct val="107000"/>
                        </a:lnSpc>
                        <a:spcBef>
                          <a:spcPts val="0"/>
                        </a:spcBef>
                        <a:spcAft>
                          <a:spcPts val="0"/>
                        </a:spcAft>
                      </a:pPr>
                      <a:r>
                        <a:rPr lang="en-US" sz="1800">
                          <a:effectLst/>
                        </a:rPr>
                        <a:t>50-54</a:t>
                      </a:r>
                      <a:endParaRPr lang="en-US" sz="1800">
                        <a:effectLst/>
                        <a:latin typeface="Arial" panose="020B0604020202020204" pitchFamily="34" charset="0"/>
                        <a:ea typeface="Times New Roman" panose="02020603050405020304" pitchFamily="18" charset="0"/>
                        <a:cs typeface="Vrinda" panose="02000500000000020004" pitchFamily="2" charset="0"/>
                      </a:endParaRPr>
                    </a:p>
                  </a:txBody>
                  <a:tcPr marL="68580" marR="68580" marT="0" marB="0"/>
                </a:tc>
                <a:tc>
                  <a:txBody>
                    <a:bodyPr/>
                    <a:lstStyle/>
                    <a:p>
                      <a:pPr marL="0" marR="0">
                        <a:lnSpc>
                          <a:spcPct val="107000"/>
                        </a:lnSpc>
                        <a:spcBef>
                          <a:spcPts val="0"/>
                        </a:spcBef>
                        <a:spcAft>
                          <a:spcPts val="0"/>
                        </a:spcAft>
                      </a:pPr>
                      <a:r>
                        <a:rPr lang="en-US" sz="1800">
                          <a:effectLst/>
                        </a:rPr>
                        <a:t>D</a:t>
                      </a:r>
                      <a:endParaRPr lang="en-US" sz="1800">
                        <a:effectLst/>
                        <a:latin typeface="Arial" panose="020B0604020202020204" pitchFamily="34" charset="0"/>
                        <a:ea typeface="Times New Roman" panose="02020603050405020304" pitchFamily="18" charset="0"/>
                        <a:cs typeface="Vrinda" panose="02000500000000020004" pitchFamily="2" charset="0"/>
                      </a:endParaRPr>
                    </a:p>
                  </a:txBody>
                  <a:tcPr marL="68580" marR="68580" marT="0" marB="0"/>
                </a:tc>
                <a:extLst>
                  <a:ext uri="{0D108BD9-81ED-4DB2-BD59-A6C34878D82A}">
                    <a16:rowId xmlns:a16="http://schemas.microsoft.com/office/drawing/2014/main" val="10008"/>
                  </a:ext>
                </a:extLst>
              </a:tr>
              <a:tr h="388587">
                <a:tc>
                  <a:txBody>
                    <a:bodyPr/>
                    <a:lstStyle/>
                    <a:p>
                      <a:pPr marL="0" marR="0">
                        <a:lnSpc>
                          <a:spcPct val="107000"/>
                        </a:lnSpc>
                        <a:spcBef>
                          <a:spcPts val="0"/>
                        </a:spcBef>
                        <a:spcAft>
                          <a:spcPts val="0"/>
                        </a:spcAft>
                      </a:pPr>
                      <a:r>
                        <a:rPr lang="en-US" sz="1800" dirty="0">
                          <a:effectLst/>
                        </a:rPr>
                        <a:t>00-49</a:t>
                      </a:r>
                      <a:endParaRPr lang="en-US" sz="1800" dirty="0">
                        <a:effectLst/>
                        <a:latin typeface="Arial" panose="020B0604020202020204" pitchFamily="34" charset="0"/>
                        <a:ea typeface="Times New Roman" panose="02020603050405020304" pitchFamily="18" charset="0"/>
                        <a:cs typeface="Vrinda" panose="02000500000000020004" pitchFamily="2" charset="0"/>
                      </a:endParaRPr>
                    </a:p>
                  </a:txBody>
                  <a:tcPr marL="68580" marR="68580" marT="0" marB="0"/>
                </a:tc>
                <a:tc>
                  <a:txBody>
                    <a:bodyPr/>
                    <a:lstStyle/>
                    <a:p>
                      <a:pPr marL="0" marR="0">
                        <a:lnSpc>
                          <a:spcPct val="107000"/>
                        </a:lnSpc>
                        <a:spcBef>
                          <a:spcPts val="0"/>
                        </a:spcBef>
                        <a:spcAft>
                          <a:spcPts val="0"/>
                        </a:spcAft>
                      </a:pPr>
                      <a:r>
                        <a:rPr lang="en-US" sz="1800" dirty="0">
                          <a:effectLst/>
                        </a:rPr>
                        <a:t>F</a:t>
                      </a:r>
                      <a:endParaRPr lang="en-US" sz="1800" dirty="0">
                        <a:effectLst/>
                        <a:latin typeface="Arial" panose="020B0604020202020204" pitchFamily="34" charset="0"/>
                        <a:ea typeface="Times New Roman" panose="02020603050405020304" pitchFamily="18" charset="0"/>
                        <a:cs typeface="Vrinda" panose="02000500000000020004" pitchFamily="2" charset="0"/>
                      </a:endParaRPr>
                    </a:p>
                  </a:txBody>
                  <a:tcPr marL="68580" marR="68580"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418729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Assignments</a:t>
            </a:r>
          </a:p>
        </p:txBody>
      </p:sp>
      <p:sp>
        <p:nvSpPr>
          <p:cNvPr id="3" name="Content Placeholder 2"/>
          <p:cNvSpPr>
            <a:spLocks noGrp="1"/>
          </p:cNvSpPr>
          <p:nvPr>
            <p:ph idx="1"/>
          </p:nvPr>
        </p:nvSpPr>
        <p:spPr/>
        <p:txBody>
          <a:bodyPr/>
          <a:lstStyle/>
          <a:p>
            <a:r>
              <a:rPr lang="en-US" dirty="0"/>
              <a:t>3-4 Assignments</a:t>
            </a:r>
          </a:p>
          <a:p>
            <a:r>
              <a:rPr lang="en-US" dirty="0"/>
              <a:t>Either programming or problem solving based</a:t>
            </a:r>
          </a:p>
          <a:p>
            <a:r>
              <a:rPr lang="en-US" dirty="0"/>
              <a:t>Programming problems will be regarding D3.JS</a:t>
            </a:r>
          </a:p>
          <a:p>
            <a:endParaRPr lang="en-US" dirty="0"/>
          </a:p>
          <a:p>
            <a:endParaRPr lang="en-US" dirty="0"/>
          </a:p>
        </p:txBody>
      </p:sp>
    </p:spTree>
    <p:extLst>
      <p:ext uri="{BB962C8B-B14F-4D97-AF65-F5344CB8AC3E}">
        <p14:creationId xmlns:p14="http://schemas.microsoft.com/office/powerpoint/2010/main" val="3682823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733</TotalTime>
  <Words>932</Words>
  <Application>Microsoft Office PowerPoint</Application>
  <PresentationFormat>宽屏</PresentationFormat>
  <Paragraphs>193</Paragraphs>
  <Slides>34</Slides>
  <Notes>0</Notes>
  <HiddenSlides>5</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34</vt:i4>
      </vt:variant>
    </vt:vector>
  </HeadingPairs>
  <TitlesOfParts>
    <vt:vector size="40" baseType="lpstr">
      <vt:lpstr>Arial</vt:lpstr>
      <vt:lpstr>Calibri</vt:lpstr>
      <vt:lpstr>Calibri Light</vt:lpstr>
      <vt:lpstr>Times New Roman</vt:lpstr>
      <vt:lpstr>Vrinda</vt:lpstr>
      <vt:lpstr>Office Theme</vt:lpstr>
      <vt:lpstr>Foundations of Data Visualization</vt:lpstr>
      <vt:lpstr>Overview</vt:lpstr>
      <vt:lpstr>Schedules</vt:lpstr>
      <vt:lpstr>Schedules</vt:lpstr>
      <vt:lpstr>Your Professor!</vt:lpstr>
      <vt:lpstr>Feedbacks</vt:lpstr>
      <vt:lpstr>Textbook</vt:lpstr>
      <vt:lpstr>Grading</vt:lpstr>
      <vt:lpstr>Assignments</vt:lpstr>
      <vt:lpstr>Paper Presentation</vt:lpstr>
      <vt:lpstr>Search for Aliens!</vt:lpstr>
      <vt:lpstr>Big Ear Data</vt:lpstr>
      <vt:lpstr>Alien Data!</vt:lpstr>
      <vt:lpstr>Why is it WOW?</vt:lpstr>
      <vt:lpstr>Definition of Visualization</vt:lpstr>
      <vt:lpstr>Advantages of Visualization</vt:lpstr>
      <vt:lpstr>Visualization Process</vt:lpstr>
      <vt:lpstr>Visualization Stages</vt:lpstr>
      <vt:lpstr>Semiotics of Graphics</vt:lpstr>
      <vt:lpstr>Arbitrary Symbols</vt:lpstr>
      <vt:lpstr>Properties of Sensory Symbols</vt:lpstr>
      <vt:lpstr>Properties of Sensory Symbols</vt:lpstr>
      <vt:lpstr>Properties of Sensory Symbols</vt:lpstr>
      <vt:lpstr>Properties of Sensory Symbols</vt:lpstr>
      <vt:lpstr>Properties of Arbitrary Symbols/Codes</vt:lpstr>
      <vt:lpstr>Properties of Arbitrary Symbols/Codes</vt:lpstr>
      <vt:lpstr>Gibson’s Affordance Theory</vt:lpstr>
      <vt:lpstr>Gibson’s Affordance Theory</vt:lpstr>
      <vt:lpstr>Problems With Gibson’s Affordance Theory</vt:lpstr>
      <vt:lpstr>A Model of Perceptual Processing</vt:lpstr>
      <vt:lpstr>Stage-1: Parallel Processing to Extract Low-Level Properties of the Visual Scene</vt:lpstr>
      <vt:lpstr>Stage 2: Pattern Perception</vt:lpstr>
      <vt:lpstr>Stage 3: Sequential Goal-Directed Processing</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rajin</dc:creator>
  <cp:lastModifiedBy>HYZH</cp:lastModifiedBy>
  <cp:revision>345</cp:revision>
  <dcterms:created xsi:type="dcterms:W3CDTF">2017-12-31T16:00:58Z</dcterms:created>
  <dcterms:modified xsi:type="dcterms:W3CDTF">2018-03-26T05:10:00Z</dcterms:modified>
</cp:coreProperties>
</file>