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1" r:id="rId13"/>
    <p:sldId id="302" r:id="rId14"/>
    <p:sldId id="300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11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1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5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798" y="365125"/>
            <a:ext cx="1524003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22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4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1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5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0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6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5480F-59DF-4DCC-8DB5-38A3BAFC4F3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of Data and Data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CAP 5738</a:t>
            </a:r>
            <a:br>
              <a:rPr lang="en-US" dirty="0" smtClean="0"/>
            </a:br>
            <a:r>
              <a:rPr lang="en-US" dirty="0" smtClean="0"/>
              <a:t>Data Visualization</a:t>
            </a:r>
          </a:p>
          <a:p>
            <a:r>
              <a:rPr lang="en-US" dirty="0" smtClean="0"/>
              <a:t>Spring 2018</a:t>
            </a:r>
          </a:p>
          <a:p>
            <a:r>
              <a:rPr lang="en-US" dirty="0" smtClean="0"/>
              <a:t>Dr. Sayeed S. Alam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795" y="270576"/>
            <a:ext cx="2154410" cy="161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XML: Extensible Markup Language</a:t>
            </a:r>
          </a:p>
          <a:p>
            <a:r>
              <a:rPr lang="en-US" dirty="0" smtClean="0"/>
              <a:t>JSON: Java Script Object Notation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064468"/>
              </p:ext>
            </p:extLst>
          </p:nvPr>
        </p:nvGraphicFramePr>
        <p:xfrm>
          <a:off x="2379616" y="3217523"/>
          <a:ext cx="6829698" cy="17156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414849"/>
                <a:gridCol w="3414849"/>
              </a:tblGrid>
              <a:tr h="336210">
                <a:tc>
                  <a:txBody>
                    <a:bodyPr/>
                    <a:lstStyle/>
                    <a:p>
                      <a:r>
                        <a:rPr lang="en-US" sz="1700" dirty="0"/>
                        <a:t>Title</a:t>
                      </a:r>
                    </a:p>
                  </a:txBody>
                  <a:tcPr marL="84052" marR="84052" marT="42026" marB="4202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Author</a:t>
                      </a:r>
                    </a:p>
                  </a:txBody>
                  <a:tcPr marL="84052" marR="84052" marT="42026" marB="4202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36210">
                <a:tc>
                  <a:txBody>
                    <a:bodyPr/>
                    <a:lstStyle/>
                    <a:p>
                      <a:r>
                        <a:rPr lang="en-US" sz="1700"/>
                        <a:t>Everyday Italian</a:t>
                      </a:r>
                    </a:p>
                  </a:txBody>
                  <a:tcPr marL="84052" marR="84052" marT="42026" marB="4202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Giada De Laurentiis</a:t>
                      </a:r>
                    </a:p>
                  </a:txBody>
                  <a:tcPr marL="84052" marR="84052" marT="42026" marB="42026" anchor="ctr"/>
                </a:tc>
              </a:tr>
              <a:tr h="336210">
                <a:tc>
                  <a:txBody>
                    <a:bodyPr/>
                    <a:lstStyle/>
                    <a:p>
                      <a:r>
                        <a:rPr lang="en-US" sz="1700"/>
                        <a:t>Harry Potter</a:t>
                      </a:r>
                    </a:p>
                  </a:txBody>
                  <a:tcPr marL="84052" marR="84052" marT="42026" marB="4202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J K. Rowling</a:t>
                      </a:r>
                    </a:p>
                  </a:txBody>
                  <a:tcPr marL="84052" marR="84052" marT="42026" marB="42026" anchor="ctr"/>
                </a:tc>
              </a:tr>
              <a:tr h="336210">
                <a:tc>
                  <a:txBody>
                    <a:bodyPr/>
                    <a:lstStyle/>
                    <a:p>
                      <a:r>
                        <a:rPr lang="en-US" sz="1700"/>
                        <a:t>XQuery Kick Start</a:t>
                      </a:r>
                    </a:p>
                  </a:txBody>
                  <a:tcPr marL="84052" marR="84052" marT="42026" marB="4202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James McGovern</a:t>
                      </a:r>
                    </a:p>
                  </a:txBody>
                  <a:tcPr marL="84052" marR="84052" marT="42026" marB="42026" anchor="ctr"/>
                </a:tc>
              </a:tr>
              <a:tr h="336210">
                <a:tc>
                  <a:txBody>
                    <a:bodyPr/>
                    <a:lstStyle/>
                    <a:p>
                      <a:r>
                        <a:rPr lang="en-US" sz="1700"/>
                        <a:t>Learning XML</a:t>
                      </a:r>
                    </a:p>
                  </a:txBody>
                  <a:tcPr marL="84052" marR="84052" marT="42026" marB="42026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Erik T. Ray</a:t>
                      </a:r>
                    </a:p>
                  </a:txBody>
                  <a:tcPr marL="84052" marR="84052" marT="42026" marB="4202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17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?xml</a:t>
            </a:r>
            <a:r>
              <a:rPr lang="en-US" dirty="0">
                <a:solidFill>
                  <a:srgbClr val="FF0000"/>
                </a:solidFill>
              </a:rPr>
              <a:t> version</a:t>
            </a:r>
            <a:r>
              <a:rPr lang="en-US" dirty="0">
                <a:solidFill>
                  <a:srgbClr val="0000CD"/>
                </a:solidFill>
              </a:rPr>
              <a:t>="1.0"</a:t>
            </a:r>
            <a:r>
              <a:rPr lang="en-US" dirty="0">
                <a:solidFill>
                  <a:srgbClr val="FF0000"/>
                </a:solidFill>
              </a:rPr>
              <a:t> encoding</a:t>
            </a:r>
            <a:r>
              <a:rPr lang="en-US" dirty="0">
                <a:solidFill>
                  <a:srgbClr val="0000CD"/>
                </a:solidFill>
              </a:rPr>
              <a:t>="UTF-8"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bookstore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book</a:t>
            </a:r>
            <a:r>
              <a:rPr lang="en-US" dirty="0">
                <a:solidFill>
                  <a:srgbClr val="FF0000"/>
                </a:solidFill>
              </a:rPr>
              <a:t> category</a:t>
            </a:r>
            <a:r>
              <a:rPr lang="en-US" dirty="0">
                <a:solidFill>
                  <a:srgbClr val="0000CD"/>
                </a:solidFill>
              </a:rPr>
              <a:t>="cooking"&gt;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title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lang</a:t>
            </a:r>
            <a:r>
              <a:rPr lang="en-US" dirty="0">
                <a:solidFill>
                  <a:srgbClr val="0000CD"/>
                </a:solidFill>
              </a:rPr>
              <a:t>="</a:t>
            </a:r>
            <a:r>
              <a:rPr lang="en-US" dirty="0" err="1">
                <a:solidFill>
                  <a:srgbClr val="0000CD"/>
                </a:solidFill>
              </a:rPr>
              <a:t>en</a:t>
            </a:r>
            <a:r>
              <a:rPr lang="en-US" dirty="0">
                <a:solidFill>
                  <a:srgbClr val="0000CD"/>
                </a:solidFill>
              </a:rPr>
              <a:t>"&gt;</a:t>
            </a:r>
            <a:r>
              <a:rPr lang="en-US" dirty="0"/>
              <a:t>Everyday Italian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/title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author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Giada De </a:t>
            </a:r>
            <a:r>
              <a:rPr lang="en-US" dirty="0" err="1"/>
              <a:t>Laurentiis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/author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year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2005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/year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price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30.00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/price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/book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book</a:t>
            </a:r>
            <a:r>
              <a:rPr lang="en-US" dirty="0">
                <a:solidFill>
                  <a:srgbClr val="FF0000"/>
                </a:solidFill>
              </a:rPr>
              <a:t> category</a:t>
            </a:r>
            <a:r>
              <a:rPr lang="en-US" dirty="0">
                <a:solidFill>
                  <a:srgbClr val="0000CD"/>
                </a:solidFill>
              </a:rPr>
              <a:t>="children"&gt;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title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lang</a:t>
            </a:r>
            <a:r>
              <a:rPr lang="en-US" dirty="0">
                <a:solidFill>
                  <a:srgbClr val="0000CD"/>
                </a:solidFill>
              </a:rPr>
              <a:t>="</a:t>
            </a:r>
            <a:r>
              <a:rPr lang="en-US" dirty="0" err="1">
                <a:solidFill>
                  <a:srgbClr val="0000CD"/>
                </a:solidFill>
              </a:rPr>
              <a:t>en</a:t>
            </a:r>
            <a:r>
              <a:rPr lang="en-US" dirty="0">
                <a:solidFill>
                  <a:srgbClr val="0000CD"/>
                </a:solidFill>
              </a:rPr>
              <a:t>"&gt;</a:t>
            </a:r>
            <a:r>
              <a:rPr lang="en-US" dirty="0"/>
              <a:t>Harry Potter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/title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author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J K. Rowling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/author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year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2005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/year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price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29.99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/price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/book</a:t>
            </a:r>
            <a:r>
              <a:rPr lang="en-US" dirty="0" smtClean="0">
                <a:solidFill>
                  <a:srgbClr val="0000CD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</a:rPr>
              <a:t>	</a:t>
            </a:r>
            <a:r>
              <a:rPr lang="en-US" dirty="0" smtClean="0">
                <a:solidFill>
                  <a:srgbClr val="0000CD"/>
                </a:solidFill>
              </a:rPr>
              <a:t>…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/bookstore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XML: Elements, Attributes</a:t>
            </a:r>
          </a:p>
          <a:p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title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lang</a:t>
            </a:r>
            <a:r>
              <a:rPr lang="en-US" dirty="0">
                <a:solidFill>
                  <a:srgbClr val="0000CD"/>
                </a:solidFill>
              </a:rPr>
              <a:t>="</a:t>
            </a:r>
            <a:r>
              <a:rPr lang="en-US" dirty="0" err="1">
                <a:solidFill>
                  <a:srgbClr val="0000CD"/>
                </a:solidFill>
              </a:rPr>
              <a:t>en</a:t>
            </a:r>
            <a:r>
              <a:rPr lang="en-US" dirty="0">
                <a:solidFill>
                  <a:srgbClr val="0000CD"/>
                </a:solidFill>
              </a:rPr>
              <a:t>"&gt;</a:t>
            </a:r>
            <a:r>
              <a:rPr lang="en-US" dirty="0"/>
              <a:t>Everyday Italian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/title</a:t>
            </a:r>
            <a:r>
              <a:rPr lang="en-US" dirty="0" smtClean="0">
                <a:solidFill>
                  <a:srgbClr val="0000CD"/>
                </a:solidFill>
              </a:rPr>
              <a:t>&gt;</a:t>
            </a:r>
          </a:p>
          <a:p>
            <a:pPr lvl="1"/>
            <a:r>
              <a:rPr lang="en-US" dirty="0" smtClean="0"/>
              <a:t>Element: title</a:t>
            </a:r>
          </a:p>
          <a:p>
            <a:pPr lvl="1"/>
            <a:r>
              <a:rPr lang="en-US" dirty="0" smtClean="0"/>
              <a:t>Text: Everyday Italian</a:t>
            </a:r>
          </a:p>
          <a:p>
            <a:pPr lvl="1"/>
            <a:r>
              <a:rPr lang="en-US" dirty="0" smtClean="0"/>
              <a:t>Attribute name = </a:t>
            </a:r>
            <a:r>
              <a:rPr lang="en-US" dirty="0" err="1" smtClean="0"/>
              <a:t>lang</a:t>
            </a:r>
            <a:endParaRPr lang="en-US" dirty="0" smtClean="0"/>
          </a:p>
          <a:p>
            <a:pPr lvl="1"/>
            <a:r>
              <a:rPr lang="en-US" dirty="0" smtClean="0"/>
              <a:t>Attribute value = </a:t>
            </a:r>
            <a:r>
              <a:rPr lang="en-US" dirty="0" err="1" smtClean="0"/>
              <a:t>en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No explicit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0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/>
              <a:t>type </a:t>
            </a:r>
            <a:r>
              <a:rPr lang="en-US" dirty="0" smtClean="0"/>
              <a:t>:”bookstore”,</a:t>
            </a:r>
          </a:p>
          <a:p>
            <a:pPr marL="457200" lvl="1" indent="0">
              <a:buNone/>
            </a:pPr>
            <a:r>
              <a:rPr lang="en-US" dirty="0" smtClean="0"/>
              <a:t>Books : [</a:t>
            </a:r>
          </a:p>
          <a:p>
            <a:pPr marL="914400" lvl="2" indent="0">
              <a:buNone/>
            </a:pPr>
            <a:r>
              <a:rPr lang="en-US" dirty="0" smtClean="0"/>
              <a:t>{type: “Book”, title: “Everyday Italian”, Price: 30.0}, </a:t>
            </a:r>
          </a:p>
          <a:p>
            <a:pPr marL="914400" lvl="2" indent="0">
              <a:buNone/>
            </a:pPr>
            <a:r>
              <a:rPr lang="en-US" dirty="0" smtClean="0"/>
              <a:t>{</a:t>
            </a:r>
            <a:r>
              <a:rPr lang="en-US" dirty="0"/>
              <a:t>type </a:t>
            </a:r>
            <a:r>
              <a:rPr lang="en-US" dirty="0" smtClean="0"/>
              <a:t>: </a:t>
            </a:r>
            <a:r>
              <a:rPr lang="en-US" dirty="0"/>
              <a:t>“Book”, title: </a:t>
            </a:r>
            <a:r>
              <a:rPr lang="en-US" dirty="0" smtClean="0"/>
              <a:t>“</a:t>
            </a:r>
            <a:r>
              <a:rPr lang="en-US" dirty="0"/>
              <a:t>Harry Potter</a:t>
            </a:r>
            <a:r>
              <a:rPr lang="en-US" dirty="0" smtClean="0"/>
              <a:t>”, </a:t>
            </a:r>
            <a:r>
              <a:rPr lang="en-US" dirty="0"/>
              <a:t>Price: 30.0}, 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1371600" lvl="3" indent="0">
              <a:buNone/>
            </a:pPr>
            <a:r>
              <a:rPr lang="en-US" dirty="0" smtClean="0"/>
              <a:t>…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]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Supports data types: string, number, object, array, Boolean,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8005" y="2967335"/>
            <a:ext cx="45759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8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29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Visualization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87" y="1304322"/>
            <a:ext cx="8591550" cy="4924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1887" y="6336405"/>
            <a:ext cx="911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search interest in "cheese" and "kale" in the UK with time (Python with Google Trends)</a:t>
            </a:r>
          </a:p>
        </p:txBody>
      </p:sp>
    </p:spTree>
    <p:extLst>
      <p:ext uri="{BB962C8B-B14F-4D97-AF65-F5344CB8AC3E}">
        <p14:creationId xmlns:p14="http://schemas.microsoft.com/office/powerpoint/2010/main" val="17120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Attributes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Profile={ </a:t>
            </a:r>
          </a:p>
          <a:p>
            <a:pPr lvl="2"/>
            <a:r>
              <a:rPr lang="en-US" dirty="0" smtClean="0"/>
              <a:t>Name = ‘</a:t>
            </a:r>
            <a:r>
              <a:rPr lang="en-US" dirty="0" err="1" smtClean="0"/>
              <a:t>JonSnow</a:t>
            </a:r>
            <a:r>
              <a:rPr lang="en-US" dirty="0" smtClean="0"/>
              <a:t>’,</a:t>
            </a:r>
          </a:p>
          <a:p>
            <a:pPr lvl="2"/>
            <a:r>
              <a:rPr lang="en-US" dirty="0" err="1" smtClean="0"/>
              <a:t>KnowsNothing</a:t>
            </a:r>
            <a:r>
              <a:rPr lang="en-US" dirty="0" smtClean="0"/>
              <a:t> = ‘True’</a:t>
            </a:r>
          </a:p>
          <a:p>
            <a:pPr lvl="2"/>
            <a:r>
              <a:rPr lang="en-US" dirty="0" smtClean="0"/>
              <a:t>Sword =‘Long Claw’</a:t>
            </a:r>
          </a:p>
          <a:p>
            <a:pPr lvl="2"/>
            <a:r>
              <a:rPr lang="en-US" dirty="0" err="1" smtClean="0"/>
              <a:t>isBastard</a:t>
            </a:r>
            <a:r>
              <a:rPr lang="en-US" dirty="0" smtClean="0"/>
              <a:t> = ‘True’</a:t>
            </a:r>
          </a:p>
          <a:p>
            <a:pPr lvl="2"/>
            <a:r>
              <a:rPr lang="en-US" dirty="0" smtClean="0"/>
              <a:t>Age = 22</a:t>
            </a:r>
          </a:p>
          <a:p>
            <a:pPr lvl="2"/>
            <a:r>
              <a:rPr lang="en-US" dirty="0" smtClean="0"/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0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Hierarchy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9273" y="2150772"/>
            <a:ext cx="2150772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9386" y="3719848"/>
            <a:ext cx="2150772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Quantitative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00045" y="3846490"/>
            <a:ext cx="2150772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Qualitative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3284" y="5160135"/>
            <a:ext cx="2150772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Continuous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53436" y="5160135"/>
            <a:ext cx="2150772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Discrete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3674772" y="2846231"/>
            <a:ext cx="2049887" cy="87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5724659" y="2846231"/>
            <a:ext cx="2150772" cy="100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9" idx="0"/>
          </p:cNvCxnSpPr>
          <p:nvPr/>
        </p:nvCxnSpPr>
        <p:spPr>
          <a:xfrm>
            <a:off x="3674772" y="4415307"/>
            <a:ext cx="1554050" cy="74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 flipH="1">
            <a:off x="1328670" y="4415307"/>
            <a:ext cx="2346102" cy="74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80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Nominal</a:t>
            </a:r>
            <a:r>
              <a:rPr lang="en-US" dirty="0" smtClean="0"/>
              <a:t> : </a:t>
            </a:r>
            <a:r>
              <a:rPr lang="en-US" dirty="0"/>
              <a:t>This is the labeling function. Fruit can be classified into apples, </a:t>
            </a:r>
            <a:r>
              <a:rPr lang="en-US" dirty="0" smtClean="0"/>
              <a:t>oranges, bananas</a:t>
            </a:r>
            <a:r>
              <a:rPr lang="en-US" dirty="0"/>
              <a:t>, and so on. There is no sense in which the fruit can be placed in an </a:t>
            </a:r>
            <a:r>
              <a:rPr lang="en-US" dirty="0" smtClean="0"/>
              <a:t>ordered sequence</a:t>
            </a:r>
            <a:r>
              <a:rPr lang="en-US" dirty="0"/>
              <a:t>. Sometimes numbers are used in this way. Thus, the number on the front of </a:t>
            </a:r>
            <a:r>
              <a:rPr lang="en-US" dirty="0" smtClean="0"/>
              <a:t>a bus </a:t>
            </a:r>
            <a:r>
              <a:rPr lang="en-US" dirty="0"/>
              <a:t>generally has a purely nominal value. It identifies the route on which the bus travels</a:t>
            </a:r>
            <a:r>
              <a:rPr lang="en-US" dirty="0" smtClean="0"/>
              <a:t>.</a:t>
            </a:r>
          </a:p>
          <a:p>
            <a:r>
              <a:rPr lang="en-US" b="1" dirty="0"/>
              <a:t>Ordinal: </a:t>
            </a:r>
            <a:r>
              <a:rPr lang="en-US" dirty="0"/>
              <a:t>The ordinal category encompasses numbers used for ordering things in </a:t>
            </a:r>
            <a:r>
              <a:rPr lang="en-US" dirty="0" smtClean="0"/>
              <a:t>a sequence</a:t>
            </a:r>
            <a:r>
              <a:rPr lang="en-US" dirty="0"/>
              <a:t>. It is possible to say that a certain item comes before or after another item. </a:t>
            </a:r>
            <a:r>
              <a:rPr lang="en-US" dirty="0" smtClean="0"/>
              <a:t>The position </a:t>
            </a:r>
            <a:r>
              <a:rPr lang="en-US" dirty="0"/>
              <a:t>of an item in a queue or list is an ordinal quality. When we ask people to </a:t>
            </a:r>
            <a:r>
              <a:rPr lang="en-US" dirty="0" smtClean="0"/>
              <a:t>rank some </a:t>
            </a:r>
            <a:r>
              <a:rPr lang="en-US" dirty="0"/>
              <a:t>group of things (films, political candidates, computers) in order of preference, we </a:t>
            </a:r>
            <a:r>
              <a:rPr lang="en-US" dirty="0" smtClean="0"/>
              <a:t>are requiring </a:t>
            </a:r>
            <a:r>
              <a:rPr lang="en-US" dirty="0"/>
              <a:t>them to create an ordinal scale.</a:t>
            </a:r>
          </a:p>
        </p:txBody>
      </p:sp>
    </p:spTree>
    <p:extLst>
      <p:ext uri="{BB962C8B-B14F-4D97-AF65-F5344CB8AC3E}">
        <p14:creationId xmlns:p14="http://schemas.microsoft.com/office/powerpoint/2010/main" val="43932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Interval: </a:t>
            </a:r>
            <a:r>
              <a:rPr lang="en-US" dirty="0"/>
              <a:t>When we have an interval scale of measurement, it becomes possible to </a:t>
            </a:r>
            <a:r>
              <a:rPr lang="en-US" dirty="0" smtClean="0"/>
              <a:t>derive the </a:t>
            </a:r>
            <a:r>
              <a:rPr lang="en-US" dirty="0"/>
              <a:t>gap between data values. The time of departure and the time of arrival of an </a:t>
            </a:r>
            <a:r>
              <a:rPr lang="en-US" dirty="0" smtClean="0"/>
              <a:t>aircraft are </a:t>
            </a:r>
            <a:r>
              <a:rPr lang="en-US" dirty="0"/>
              <a:t>defined on an interval scale.</a:t>
            </a:r>
            <a:endParaRPr lang="en-US" dirty="0" smtClean="0"/>
          </a:p>
          <a:p>
            <a:r>
              <a:rPr lang="en-US" b="1" dirty="0"/>
              <a:t>Ratio: </a:t>
            </a:r>
            <a:r>
              <a:rPr lang="en-US" dirty="0"/>
              <a:t>With a ratio scale, we have the full expressive power of a real number. We </a:t>
            </a:r>
            <a:r>
              <a:rPr lang="en-US" dirty="0" smtClean="0"/>
              <a:t>can make </a:t>
            </a:r>
            <a:r>
              <a:rPr lang="en-US" dirty="0"/>
              <a:t>statements such as “Object A is twice as large as object B.” The mass of an object </a:t>
            </a:r>
            <a:r>
              <a:rPr lang="en-US" dirty="0" smtClean="0"/>
              <a:t>is defined </a:t>
            </a:r>
            <a:r>
              <a:rPr lang="en-US" dirty="0"/>
              <a:t>on a ratio scale. Money is defined on a ratio scale. The use of a ratio scale </a:t>
            </a:r>
            <a:r>
              <a:rPr lang="en-US" dirty="0" smtClean="0"/>
              <a:t>implies a </a:t>
            </a:r>
            <a:r>
              <a:rPr lang="en-US" dirty="0"/>
              <a:t>zero value used as a reference</a:t>
            </a:r>
          </a:p>
        </p:txBody>
      </p:sp>
    </p:spTree>
    <p:extLst>
      <p:ext uri="{BB962C8B-B14F-4D97-AF65-F5344CB8AC3E}">
        <p14:creationId xmlns:p14="http://schemas.microsoft.com/office/powerpoint/2010/main" val="91329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Hierarchy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9273" y="2150772"/>
            <a:ext cx="2150772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9386" y="3719848"/>
            <a:ext cx="2150772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Quantitative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00045" y="3846490"/>
            <a:ext cx="2150772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Qualitative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3284" y="5160135"/>
            <a:ext cx="2150772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Continuous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53436" y="5160135"/>
            <a:ext cx="2150772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Discrete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3674772" y="2846231"/>
            <a:ext cx="2049887" cy="87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5724659" y="2846231"/>
            <a:ext cx="2150772" cy="100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9" idx="0"/>
          </p:cNvCxnSpPr>
          <p:nvPr/>
        </p:nvCxnSpPr>
        <p:spPr>
          <a:xfrm>
            <a:off x="3674772" y="4415307"/>
            <a:ext cx="1554050" cy="74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 flipH="1">
            <a:off x="1328670" y="4415307"/>
            <a:ext cx="2346102" cy="74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3284" y="6207617"/>
            <a:ext cx="1292181" cy="3928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Interval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57965" y="6207616"/>
            <a:ext cx="1292181" cy="3928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2"/>
            <a:endCxn id="13" idx="0"/>
          </p:cNvCxnSpPr>
          <p:nvPr/>
        </p:nvCxnSpPr>
        <p:spPr>
          <a:xfrm flipH="1">
            <a:off x="899375" y="5855594"/>
            <a:ext cx="429295" cy="35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1328670" y="5855594"/>
            <a:ext cx="1075386" cy="35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893711" y="6277377"/>
            <a:ext cx="1292181" cy="3928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Nominal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49909" y="6277377"/>
            <a:ext cx="1292181" cy="3928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Ordinal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9" idx="2"/>
            <a:endCxn id="21" idx="0"/>
          </p:cNvCxnSpPr>
          <p:nvPr/>
        </p:nvCxnSpPr>
        <p:spPr>
          <a:xfrm flipH="1">
            <a:off x="4539802" y="5855594"/>
            <a:ext cx="689020" cy="42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22" idx="0"/>
          </p:cNvCxnSpPr>
          <p:nvPr/>
        </p:nvCxnSpPr>
        <p:spPr>
          <a:xfrm>
            <a:off x="5228822" y="5855594"/>
            <a:ext cx="867178" cy="42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034011" y="6277376"/>
            <a:ext cx="1292181" cy="3928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Binary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9" idx="2"/>
            <a:endCxn id="30" idx="0"/>
          </p:cNvCxnSpPr>
          <p:nvPr/>
        </p:nvCxnSpPr>
        <p:spPr>
          <a:xfrm>
            <a:off x="5228822" y="5855594"/>
            <a:ext cx="2451280" cy="42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21886" y="4910809"/>
            <a:ext cx="1292181" cy="3928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Nominal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178084" y="4910809"/>
            <a:ext cx="1292181" cy="3928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Ordinal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762186" y="4910808"/>
            <a:ext cx="1292181" cy="3928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Binary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7" idx="2"/>
            <a:endCxn id="34" idx="0"/>
          </p:cNvCxnSpPr>
          <p:nvPr/>
        </p:nvCxnSpPr>
        <p:spPr>
          <a:xfrm flipH="1">
            <a:off x="7267977" y="4541949"/>
            <a:ext cx="607454" cy="36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35" idx="0"/>
          </p:cNvCxnSpPr>
          <p:nvPr/>
        </p:nvCxnSpPr>
        <p:spPr>
          <a:xfrm>
            <a:off x="7875431" y="4541949"/>
            <a:ext cx="948744" cy="36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  <a:endCxn id="36" idx="0"/>
          </p:cNvCxnSpPr>
          <p:nvPr/>
        </p:nvCxnSpPr>
        <p:spPr>
          <a:xfrm>
            <a:off x="7875431" y="4541949"/>
            <a:ext cx="2532846" cy="36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04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1" grpId="0" animBg="1"/>
      <p:bldP spid="22" grpId="0" animBg="1"/>
      <p:bldP spid="30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Nominal : Apples, Oranges, Panther Id</a:t>
            </a:r>
          </a:p>
          <a:p>
            <a:r>
              <a:rPr lang="en-US" dirty="0" smtClean="0"/>
              <a:t>Ordinal: Age, Level of Pain</a:t>
            </a:r>
          </a:p>
          <a:p>
            <a:r>
              <a:rPr lang="en-US" dirty="0" smtClean="0"/>
              <a:t>Binary: Male/Female</a:t>
            </a:r>
          </a:p>
          <a:p>
            <a:r>
              <a:rPr lang="en-US" dirty="0" smtClean="0"/>
              <a:t>Interval: Class interval</a:t>
            </a:r>
          </a:p>
          <a:p>
            <a:r>
              <a:rPr lang="en-US" dirty="0" smtClean="0"/>
              <a:t>Ratio: two times bigger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Flat Model: Tables/ Matrices with rows and columns</a:t>
            </a:r>
          </a:p>
          <a:p>
            <a:r>
              <a:rPr lang="en-US" dirty="0" smtClean="0"/>
              <a:t>Hierarchical Model: Tree type network connection</a:t>
            </a:r>
          </a:p>
          <a:p>
            <a:r>
              <a:rPr lang="en-US" dirty="0" smtClean="0"/>
              <a:t>Network Model: One-to many connections</a:t>
            </a:r>
          </a:p>
          <a:p>
            <a:r>
              <a:rPr lang="en-US" dirty="0" smtClean="0"/>
              <a:t>Relational Model: one-to-one/ one-to-many / many-to-many connections.</a:t>
            </a:r>
          </a:p>
          <a:p>
            <a:r>
              <a:rPr lang="en-US" dirty="0" smtClean="0"/>
              <a:t>Object-Relational Model: Supports inheritance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8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572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Types of Data and Data Models</vt:lpstr>
      <vt:lpstr>Today’s Visualization</vt:lpstr>
      <vt:lpstr>Types of Data</vt:lpstr>
      <vt:lpstr>Data Type Hierarchy</vt:lpstr>
      <vt:lpstr>Attribute Quality</vt:lpstr>
      <vt:lpstr>Attribute Quality</vt:lpstr>
      <vt:lpstr>Data Type Hierarchy</vt:lpstr>
      <vt:lpstr>Examples</vt:lpstr>
      <vt:lpstr>Data Models</vt:lpstr>
      <vt:lpstr>Popular Data Formats</vt:lpstr>
      <vt:lpstr>XML</vt:lpstr>
      <vt:lpstr>XML</vt:lpstr>
      <vt:lpstr>XML </vt:lpstr>
      <vt:lpstr>JSON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rajin</dc:creator>
  <cp:lastModifiedBy>rajin</cp:lastModifiedBy>
  <cp:revision>436</cp:revision>
  <dcterms:created xsi:type="dcterms:W3CDTF">2017-12-31T16:00:58Z</dcterms:created>
  <dcterms:modified xsi:type="dcterms:W3CDTF">2018-01-10T22:40:42Z</dcterms:modified>
</cp:coreProperties>
</file>