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23" r:id="rId4"/>
    <p:sldId id="324"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E5480F-59DF-4DCC-8DB5-38A3BAFC4F39}"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9453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5480F-59DF-4DCC-8DB5-38A3BAFC4F39}"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64271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5480F-59DF-4DCC-8DB5-38A3BAFC4F39}"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10335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5480F-59DF-4DCC-8DB5-38A3BAFC4F39}"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1798" y="365125"/>
            <a:ext cx="1524003" cy="780290"/>
          </a:xfrm>
          <a:prstGeom prst="rect">
            <a:avLst/>
          </a:prstGeom>
        </p:spPr>
      </p:pic>
    </p:spTree>
    <p:extLst>
      <p:ext uri="{BB962C8B-B14F-4D97-AF65-F5344CB8AC3E}">
        <p14:creationId xmlns:p14="http://schemas.microsoft.com/office/powerpoint/2010/main" val="248972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5480F-59DF-4DCC-8DB5-38A3BAFC4F39}"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6920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E5480F-59DF-4DCC-8DB5-38A3BAFC4F39}"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30681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E5480F-59DF-4DCC-8DB5-38A3BAFC4F39}" type="datetimeFigureOut">
              <a:rPr lang="en-US"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87875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E5480F-59DF-4DCC-8DB5-38A3BAFC4F39}" type="datetimeFigureOut">
              <a:rPr lang="en-US" smtClean="0"/>
              <a:t>3/19/2018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06873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5480F-59DF-4DCC-8DB5-38A3BAFC4F39}" type="datetimeFigureOut">
              <a:rPr lang="en-US" smtClean="0"/>
              <a:t>3/19/2018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92450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20116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790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5480F-59DF-4DCC-8DB5-38A3BAFC4F39}" type="datetimeFigureOut">
              <a:rPr lang="en-US" smtClean="0"/>
              <a:t>3/19/2018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D3C12-A9E0-4B02-BEAA-CEC652706721}" type="slidenum">
              <a:rPr lang="en-US" smtClean="0"/>
              <a:t>‹#›</a:t>
            </a:fld>
            <a:endParaRPr lang="en-US"/>
          </a:p>
        </p:txBody>
      </p:sp>
    </p:spTree>
    <p:extLst>
      <p:ext uri="{BB962C8B-B14F-4D97-AF65-F5344CB8AC3E}">
        <p14:creationId xmlns:p14="http://schemas.microsoft.com/office/powerpoint/2010/main" val="6729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 Environment, </a:t>
            </a:r>
            <a:br>
              <a:rPr lang="en-US"/>
            </a:br>
            <a:r>
              <a:rPr lang="en-US"/>
              <a:t>and Ecological </a:t>
            </a:r>
            <a:r>
              <a:rPr lang="en-US" dirty="0"/>
              <a:t>Optics</a:t>
            </a:r>
          </a:p>
        </p:txBody>
      </p:sp>
      <p:sp>
        <p:nvSpPr>
          <p:cNvPr id="3" name="Subtitle 2"/>
          <p:cNvSpPr>
            <a:spLocks noGrp="1"/>
          </p:cNvSpPr>
          <p:nvPr>
            <p:ph type="subTitle" idx="1"/>
          </p:nvPr>
        </p:nvSpPr>
        <p:spPr/>
        <p:txBody>
          <a:bodyPr>
            <a:normAutofit lnSpcReduction="10000"/>
          </a:bodyPr>
          <a:lstStyle/>
          <a:p>
            <a:r>
              <a:rPr lang="en-US" dirty="0"/>
              <a:t>CAP 5738</a:t>
            </a:r>
            <a:br>
              <a:rPr lang="en-US" dirty="0"/>
            </a:br>
            <a:r>
              <a:rPr lang="en-US" dirty="0"/>
              <a:t>Data Visualization</a:t>
            </a:r>
          </a:p>
          <a:p>
            <a:r>
              <a:rPr lang="en-US" dirty="0"/>
              <a:t>Spring 2018</a:t>
            </a:r>
          </a:p>
          <a:p>
            <a:r>
              <a:rPr lang="en-US" dirty="0"/>
              <a:t>Dr. Sayeed S. Alam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8795" y="270576"/>
            <a:ext cx="2154410" cy="1611499"/>
          </a:xfrm>
          <a:prstGeom prst="rect">
            <a:avLst/>
          </a:prstGeom>
        </p:spPr>
      </p:pic>
    </p:spTree>
    <p:extLst>
      <p:ext uri="{BB962C8B-B14F-4D97-AF65-F5344CB8AC3E}">
        <p14:creationId xmlns:p14="http://schemas.microsoft.com/office/powerpoint/2010/main" val="96640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Ambient Optical Array</a:t>
            </a:r>
          </a:p>
        </p:txBody>
      </p:sp>
      <p:pic>
        <p:nvPicPr>
          <p:cNvPr id="5" name="Picture 4"/>
          <p:cNvPicPr>
            <a:picLocks noChangeAspect="1"/>
          </p:cNvPicPr>
          <p:nvPr/>
        </p:nvPicPr>
        <p:blipFill>
          <a:blip r:embed="rId2"/>
          <a:stretch>
            <a:fillRect/>
          </a:stretch>
        </p:blipFill>
        <p:spPr>
          <a:xfrm>
            <a:off x="1183342" y="1465774"/>
            <a:ext cx="9378835" cy="5158499"/>
          </a:xfrm>
          <a:prstGeom prst="rect">
            <a:avLst/>
          </a:prstGeom>
        </p:spPr>
      </p:pic>
    </p:spTree>
    <p:extLst>
      <p:ext uri="{BB962C8B-B14F-4D97-AF65-F5344CB8AC3E}">
        <p14:creationId xmlns:p14="http://schemas.microsoft.com/office/powerpoint/2010/main" val="210176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Ambient Optical Array</a:t>
            </a:r>
          </a:p>
        </p:txBody>
      </p:sp>
      <p:sp>
        <p:nvSpPr>
          <p:cNvPr id="3" name="Content Placeholder 2"/>
          <p:cNvSpPr>
            <a:spLocks noGrp="1"/>
          </p:cNvSpPr>
          <p:nvPr>
            <p:ph idx="1"/>
          </p:nvPr>
        </p:nvSpPr>
        <p:spPr/>
        <p:txBody>
          <a:bodyPr/>
          <a:lstStyle/>
          <a:p>
            <a:r>
              <a:rPr lang="en-US" dirty="0"/>
              <a:t>From any particular stationary point in the environment, critical information is contained in the structure of the light arriving at that point.</a:t>
            </a:r>
          </a:p>
          <a:p>
            <a:r>
              <a:rPr lang="en-US" dirty="0"/>
              <a:t>This vast simplification is what Gibson called the </a:t>
            </a:r>
            <a:r>
              <a:rPr lang="en-US" i="1" dirty="0"/>
              <a:t>ambient optical array. </a:t>
            </a:r>
          </a:p>
          <a:p>
            <a:r>
              <a:rPr lang="en-US" dirty="0"/>
              <a:t>This array encompasses all the rays arriving at a particular point as they are structured in both space and time.</a:t>
            </a:r>
          </a:p>
        </p:txBody>
      </p:sp>
    </p:spTree>
    <p:extLst>
      <p:ext uri="{BB962C8B-B14F-4D97-AF65-F5344CB8AC3E}">
        <p14:creationId xmlns:p14="http://schemas.microsoft.com/office/powerpoint/2010/main" val="340407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 Flow</a:t>
            </a:r>
          </a:p>
        </p:txBody>
      </p:sp>
      <p:sp>
        <p:nvSpPr>
          <p:cNvPr id="3" name="Content Placeholder 2"/>
          <p:cNvSpPr>
            <a:spLocks noGrp="1"/>
          </p:cNvSpPr>
          <p:nvPr>
            <p:ph idx="1"/>
          </p:nvPr>
        </p:nvSpPr>
        <p:spPr/>
        <p:txBody>
          <a:bodyPr/>
          <a:lstStyle/>
          <a:p>
            <a:r>
              <a:rPr lang="en-US" dirty="0"/>
              <a:t>Optic flow is information carried by light resulting from environmental structure and the animal’s path through the environment.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529" y="2871112"/>
            <a:ext cx="5647764" cy="3746350"/>
          </a:xfrm>
          <a:prstGeom prst="rect">
            <a:avLst/>
          </a:prstGeom>
        </p:spPr>
      </p:pic>
    </p:spTree>
    <p:extLst>
      <p:ext uri="{BB962C8B-B14F-4D97-AF65-F5344CB8AC3E}">
        <p14:creationId xmlns:p14="http://schemas.microsoft.com/office/powerpoint/2010/main" val="106514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Textured Surfaces</a:t>
            </a:r>
          </a:p>
        </p:txBody>
      </p:sp>
      <p:pic>
        <p:nvPicPr>
          <p:cNvPr id="4" name="Picture 3"/>
          <p:cNvPicPr>
            <a:picLocks noChangeAspect="1"/>
          </p:cNvPicPr>
          <p:nvPr/>
        </p:nvPicPr>
        <p:blipFill>
          <a:blip r:embed="rId2"/>
          <a:stretch>
            <a:fillRect/>
          </a:stretch>
        </p:blipFill>
        <p:spPr>
          <a:xfrm>
            <a:off x="470646" y="2318365"/>
            <a:ext cx="5621714" cy="3721676"/>
          </a:xfrm>
          <a:prstGeom prst="rect">
            <a:avLst/>
          </a:prstGeom>
        </p:spPr>
      </p:pic>
      <p:pic>
        <p:nvPicPr>
          <p:cNvPr id="5" name="Picture 4"/>
          <p:cNvPicPr>
            <a:picLocks noChangeAspect="1"/>
          </p:cNvPicPr>
          <p:nvPr/>
        </p:nvPicPr>
        <p:blipFill>
          <a:blip r:embed="rId3"/>
          <a:stretch>
            <a:fillRect/>
          </a:stretch>
        </p:blipFill>
        <p:spPr>
          <a:xfrm>
            <a:off x="6477179" y="2318365"/>
            <a:ext cx="5587952" cy="3721676"/>
          </a:xfrm>
          <a:prstGeom prst="rect">
            <a:avLst/>
          </a:prstGeom>
        </p:spPr>
      </p:pic>
    </p:spTree>
    <p:extLst>
      <p:ext uri="{BB962C8B-B14F-4D97-AF65-F5344CB8AC3E}">
        <p14:creationId xmlns:p14="http://schemas.microsoft.com/office/powerpoint/2010/main" val="261257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Textured Surfaces</a:t>
            </a:r>
          </a:p>
        </p:txBody>
      </p:sp>
      <p:sp>
        <p:nvSpPr>
          <p:cNvPr id="3" name="Content Placeholder 2"/>
          <p:cNvSpPr>
            <a:spLocks noGrp="1"/>
          </p:cNvSpPr>
          <p:nvPr>
            <p:ph idx="1"/>
          </p:nvPr>
        </p:nvSpPr>
        <p:spPr/>
        <p:txBody>
          <a:bodyPr/>
          <a:lstStyle/>
          <a:p>
            <a:r>
              <a:rPr lang="en-US" dirty="0"/>
              <a:t>A surface is merely an unformed patch of light unless it is textured.</a:t>
            </a:r>
          </a:p>
          <a:p>
            <a:r>
              <a:rPr lang="en-US" dirty="0"/>
              <a:t>The texture of an object helps us see where an object is and what shape it has.</a:t>
            </a:r>
          </a:p>
          <a:p>
            <a:r>
              <a:rPr lang="en-US" dirty="0"/>
              <a:t>Texture can also be used to code information,</a:t>
            </a:r>
          </a:p>
        </p:txBody>
      </p:sp>
    </p:spTree>
    <p:extLst>
      <p:ext uri="{BB962C8B-B14F-4D97-AF65-F5344CB8AC3E}">
        <p14:creationId xmlns:p14="http://schemas.microsoft.com/office/powerpoint/2010/main" val="339940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Shadings</a:t>
            </a:r>
          </a:p>
        </p:txBody>
      </p:sp>
      <p:sp>
        <p:nvSpPr>
          <p:cNvPr id="3" name="Content Placeholder 2"/>
          <p:cNvSpPr>
            <a:spLocks noGrp="1"/>
          </p:cNvSpPr>
          <p:nvPr>
            <p:ph idx="1"/>
          </p:nvPr>
        </p:nvSpPr>
        <p:spPr/>
        <p:txBody>
          <a:bodyPr/>
          <a:lstStyle/>
          <a:p>
            <a:r>
              <a:rPr lang="en-US" dirty="0" err="1"/>
              <a:t>Lambertian</a:t>
            </a:r>
            <a:r>
              <a:rPr lang="en-US" dirty="0"/>
              <a:t> shading: A model for color diffusion</a:t>
            </a:r>
          </a:p>
          <a:p>
            <a:r>
              <a:rPr lang="en-US" dirty="0"/>
              <a:t>Specular shading: rendering glossy surfaces</a:t>
            </a:r>
          </a:p>
          <a:p>
            <a:r>
              <a:rPr lang="en-US" dirty="0"/>
              <a:t>Ambient shading: illuminating surfaces from everywhere. </a:t>
            </a:r>
          </a:p>
          <a:p>
            <a:endParaRPr lang="en-US" dirty="0"/>
          </a:p>
        </p:txBody>
      </p:sp>
      <p:pic>
        <p:nvPicPr>
          <p:cNvPr id="4" name="Picture 3"/>
          <p:cNvPicPr>
            <a:picLocks noChangeAspect="1"/>
          </p:cNvPicPr>
          <p:nvPr/>
        </p:nvPicPr>
        <p:blipFill>
          <a:blip r:embed="rId2"/>
          <a:stretch>
            <a:fillRect/>
          </a:stretch>
        </p:blipFill>
        <p:spPr>
          <a:xfrm>
            <a:off x="1251281" y="3324488"/>
            <a:ext cx="9689438" cy="3308893"/>
          </a:xfrm>
          <a:prstGeom prst="rect">
            <a:avLst/>
          </a:prstGeom>
        </p:spPr>
      </p:pic>
    </p:spTree>
    <p:extLst>
      <p:ext uri="{BB962C8B-B14F-4D97-AF65-F5344CB8AC3E}">
        <p14:creationId xmlns:p14="http://schemas.microsoft.com/office/powerpoint/2010/main" val="27944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Shadings</a:t>
            </a:r>
          </a:p>
        </p:txBody>
      </p:sp>
      <p:pic>
        <p:nvPicPr>
          <p:cNvPr id="4" name="Picture 3"/>
          <p:cNvPicPr>
            <a:picLocks noChangeAspect="1"/>
          </p:cNvPicPr>
          <p:nvPr/>
        </p:nvPicPr>
        <p:blipFill>
          <a:blip r:embed="rId2"/>
          <a:stretch>
            <a:fillRect/>
          </a:stretch>
        </p:blipFill>
        <p:spPr>
          <a:xfrm>
            <a:off x="3395424" y="365125"/>
            <a:ext cx="6761588" cy="5925384"/>
          </a:xfrm>
          <a:prstGeom prst="rect">
            <a:avLst/>
          </a:prstGeom>
        </p:spPr>
      </p:pic>
    </p:spTree>
    <p:extLst>
      <p:ext uri="{BB962C8B-B14F-4D97-AF65-F5344CB8AC3E}">
        <p14:creationId xmlns:p14="http://schemas.microsoft.com/office/powerpoint/2010/main" val="400608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Eye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354" y="1465213"/>
            <a:ext cx="6057058" cy="5090813"/>
          </a:xfrm>
          <a:prstGeom prst="rect">
            <a:avLst/>
          </a:prstGeom>
        </p:spPr>
      </p:pic>
    </p:spTree>
    <p:extLst>
      <p:ext uri="{BB962C8B-B14F-4D97-AF65-F5344CB8AC3E}">
        <p14:creationId xmlns:p14="http://schemas.microsoft.com/office/powerpoint/2010/main" val="378808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Angle</a:t>
            </a:r>
          </a:p>
        </p:txBody>
      </p:sp>
      <p:pic>
        <p:nvPicPr>
          <p:cNvPr id="4" name="Picture 3"/>
          <p:cNvPicPr>
            <a:picLocks noChangeAspect="1"/>
          </p:cNvPicPr>
          <p:nvPr/>
        </p:nvPicPr>
        <p:blipFill>
          <a:blip r:embed="rId2"/>
          <a:stretch>
            <a:fillRect/>
          </a:stretch>
        </p:blipFill>
        <p:spPr>
          <a:xfrm>
            <a:off x="0" y="2384548"/>
            <a:ext cx="11945450" cy="3384263"/>
          </a:xfrm>
          <a:prstGeom prst="rect">
            <a:avLst/>
          </a:prstGeom>
        </p:spPr>
      </p:pic>
    </p:spTree>
    <p:extLst>
      <p:ext uri="{BB962C8B-B14F-4D97-AF65-F5344CB8AC3E}">
        <p14:creationId xmlns:p14="http://schemas.microsoft.com/office/powerpoint/2010/main" val="330631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Angle</a:t>
            </a:r>
          </a:p>
        </p:txBody>
      </p:sp>
      <p:sp>
        <p:nvSpPr>
          <p:cNvPr id="3" name="Content Placeholder 2"/>
          <p:cNvSpPr>
            <a:spLocks noGrp="1"/>
          </p:cNvSpPr>
          <p:nvPr>
            <p:ph idx="1"/>
          </p:nvPr>
        </p:nvSpPr>
        <p:spPr/>
        <p:txBody>
          <a:bodyPr/>
          <a:lstStyle/>
          <a:p>
            <a:r>
              <a:rPr lang="en-US" dirty="0"/>
              <a:t>1 cm object viewed at 57 cm has a visual angle of 1 minute</a:t>
            </a:r>
          </a:p>
          <a:p>
            <a:endParaRPr lang="en-US" dirty="0"/>
          </a:p>
        </p:txBody>
      </p:sp>
      <p:pic>
        <p:nvPicPr>
          <p:cNvPr id="7" name="Picture 6"/>
          <p:cNvPicPr>
            <a:picLocks noChangeAspect="1"/>
          </p:cNvPicPr>
          <p:nvPr/>
        </p:nvPicPr>
        <p:blipFill>
          <a:blip r:embed="rId2"/>
          <a:stretch>
            <a:fillRect/>
          </a:stretch>
        </p:blipFill>
        <p:spPr>
          <a:xfrm>
            <a:off x="3402106" y="2798645"/>
            <a:ext cx="4599562" cy="2587323"/>
          </a:xfrm>
          <a:prstGeom prst="rect">
            <a:avLst/>
          </a:prstGeom>
        </p:spPr>
      </p:pic>
    </p:spTree>
    <p:extLst>
      <p:ext uri="{BB962C8B-B14F-4D97-AF65-F5344CB8AC3E}">
        <p14:creationId xmlns:p14="http://schemas.microsoft.com/office/powerpoint/2010/main" val="213539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Visualization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55" y="1354668"/>
            <a:ext cx="8085678" cy="4981737"/>
          </a:xfrm>
          <a:prstGeom prst="rect">
            <a:avLst/>
          </a:prstGeom>
        </p:spPr>
      </p:pic>
      <p:sp>
        <p:nvSpPr>
          <p:cNvPr id="5" name="TextBox 4"/>
          <p:cNvSpPr txBox="1"/>
          <p:nvPr/>
        </p:nvSpPr>
        <p:spPr>
          <a:xfrm>
            <a:off x="8925630" y="2680231"/>
            <a:ext cx="2941574" cy="461665"/>
          </a:xfrm>
          <a:prstGeom prst="rect">
            <a:avLst/>
          </a:prstGeom>
          <a:noFill/>
        </p:spPr>
        <p:txBody>
          <a:bodyPr wrap="none" rtlCol="0">
            <a:spAutoFit/>
          </a:bodyPr>
          <a:lstStyle/>
          <a:p>
            <a:r>
              <a:rPr lang="en-US" sz="2400" dirty="0">
                <a:solidFill>
                  <a:srgbClr val="FF0000"/>
                </a:solidFill>
              </a:rPr>
              <a:t>“Mom! I sold my car!”</a:t>
            </a:r>
          </a:p>
        </p:txBody>
      </p:sp>
      <p:sp>
        <p:nvSpPr>
          <p:cNvPr id="6" name="TextBox 5"/>
          <p:cNvSpPr txBox="1"/>
          <p:nvPr/>
        </p:nvSpPr>
        <p:spPr>
          <a:xfrm>
            <a:off x="838200" y="6336405"/>
            <a:ext cx="2687339" cy="369332"/>
          </a:xfrm>
          <a:prstGeom prst="rect">
            <a:avLst/>
          </a:prstGeom>
          <a:noFill/>
        </p:spPr>
        <p:txBody>
          <a:bodyPr wrap="none" rtlCol="0">
            <a:spAutoFit/>
          </a:bodyPr>
          <a:lstStyle/>
          <a:p>
            <a:r>
              <a:rPr lang="en-US" dirty="0"/>
              <a:t>Ref: https://redd.it/7qle4d</a:t>
            </a:r>
          </a:p>
        </p:txBody>
      </p:sp>
    </p:spTree>
    <p:extLst>
      <p:ext uri="{BB962C8B-B14F-4D97-AF65-F5344CB8AC3E}">
        <p14:creationId xmlns:p14="http://schemas.microsoft.com/office/powerpoint/2010/main" val="1712053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Lens</a:t>
            </a:r>
          </a:p>
        </p:txBody>
      </p:sp>
      <p:sp>
        <p:nvSpPr>
          <p:cNvPr id="5" name="Content Placeholder 4"/>
          <p:cNvSpPr>
            <a:spLocks noGrp="1"/>
          </p:cNvSpPr>
          <p:nvPr>
            <p:ph idx="1"/>
          </p:nvPr>
        </p:nvSpPr>
        <p:spPr/>
        <p:txBody>
          <a:bodyPr/>
          <a:lstStyle/>
          <a:p>
            <a:r>
              <a:rPr lang="en-US" dirty="0"/>
              <a:t>What will be the focal length of the lens when the object is at infinity?</a:t>
            </a:r>
          </a:p>
        </p:txBody>
      </p:sp>
      <p:pic>
        <p:nvPicPr>
          <p:cNvPr id="6" name="Picture 5"/>
          <p:cNvPicPr>
            <a:picLocks noChangeAspect="1"/>
          </p:cNvPicPr>
          <p:nvPr/>
        </p:nvPicPr>
        <p:blipFill>
          <a:blip r:embed="rId2"/>
          <a:stretch>
            <a:fillRect/>
          </a:stretch>
        </p:blipFill>
        <p:spPr>
          <a:xfrm>
            <a:off x="3587921" y="2712555"/>
            <a:ext cx="4621558" cy="2577477"/>
          </a:xfrm>
          <a:prstGeom prst="rect">
            <a:avLst/>
          </a:prstGeom>
        </p:spPr>
      </p:pic>
    </p:spTree>
    <p:extLst>
      <p:ext uri="{BB962C8B-B14F-4D97-AF65-F5344CB8AC3E}">
        <p14:creationId xmlns:p14="http://schemas.microsoft.com/office/powerpoint/2010/main" val="385610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Blind spot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164" y="1472453"/>
            <a:ext cx="8825753" cy="4964486"/>
          </a:xfrm>
          <a:prstGeom prst="rect">
            <a:avLst/>
          </a:prstGeom>
        </p:spPr>
      </p:pic>
    </p:spTree>
    <p:extLst>
      <p:ext uri="{BB962C8B-B14F-4D97-AF65-F5344CB8AC3E}">
        <p14:creationId xmlns:p14="http://schemas.microsoft.com/office/powerpoint/2010/main" val="3982510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Chromatic Aberration</a:t>
            </a:r>
          </a:p>
        </p:txBody>
      </p:sp>
      <p:sp>
        <p:nvSpPr>
          <p:cNvPr id="3" name="Content Placeholder 2"/>
          <p:cNvSpPr>
            <a:spLocks noGrp="1"/>
          </p:cNvSpPr>
          <p:nvPr>
            <p:ph idx="1"/>
          </p:nvPr>
        </p:nvSpPr>
        <p:spPr/>
        <p:txBody>
          <a:bodyPr/>
          <a:lstStyle/>
          <a:p>
            <a:r>
              <a:rPr lang="en-US" i="1" dirty="0"/>
              <a:t>Chromatic aberration </a:t>
            </a:r>
            <a:r>
              <a:rPr lang="en-US" dirty="0"/>
              <a:t>means that different wavelengths of light are focused at different distances within the eye.</a:t>
            </a:r>
          </a:p>
          <a:p>
            <a:r>
              <a:rPr lang="en-US" dirty="0"/>
              <a:t>The human eye is not corrected for chromatic aberration.</a:t>
            </a:r>
          </a:p>
          <a:p>
            <a:r>
              <a:rPr lang="en-US" dirty="0"/>
              <a:t>Short-wavelength blue light is refracted more than long-wavelength red light.</a:t>
            </a:r>
          </a:p>
        </p:txBody>
      </p:sp>
    </p:spTree>
    <p:extLst>
      <p:ext uri="{BB962C8B-B14F-4D97-AF65-F5344CB8AC3E}">
        <p14:creationId xmlns:p14="http://schemas.microsoft.com/office/powerpoint/2010/main" val="3376674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Chromatic Aberration</a:t>
            </a:r>
          </a:p>
        </p:txBody>
      </p:sp>
      <p:pic>
        <p:nvPicPr>
          <p:cNvPr id="4" name="Picture 3"/>
          <p:cNvPicPr>
            <a:picLocks noChangeAspect="1"/>
          </p:cNvPicPr>
          <p:nvPr/>
        </p:nvPicPr>
        <p:blipFill>
          <a:blip r:embed="rId2"/>
          <a:stretch>
            <a:fillRect/>
          </a:stretch>
        </p:blipFill>
        <p:spPr>
          <a:xfrm>
            <a:off x="1758560" y="1479177"/>
            <a:ext cx="8716699" cy="4783418"/>
          </a:xfrm>
          <a:prstGeom prst="rect">
            <a:avLst/>
          </a:prstGeom>
        </p:spPr>
      </p:pic>
    </p:spTree>
    <p:extLst>
      <p:ext uri="{BB962C8B-B14F-4D97-AF65-F5344CB8AC3E}">
        <p14:creationId xmlns:p14="http://schemas.microsoft.com/office/powerpoint/2010/main" val="1123824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8005" y="2967335"/>
            <a:ext cx="4575996"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55294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Perceptual Processing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4" y="1690688"/>
            <a:ext cx="7693615" cy="4611511"/>
          </a:xfrm>
          <a:prstGeom prst="rect">
            <a:avLst/>
          </a:prstGeom>
        </p:spPr>
      </p:pic>
    </p:spTree>
    <p:extLst>
      <p:ext uri="{BB962C8B-B14F-4D97-AF65-F5344CB8AC3E}">
        <p14:creationId xmlns:p14="http://schemas.microsoft.com/office/powerpoint/2010/main" val="56505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Stage-1: Parallel Processing to Extract Low-Level Properties of the Visual Scene</a:t>
            </a:r>
          </a:p>
        </p:txBody>
      </p:sp>
      <p:sp>
        <p:nvSpPr>
          <p:cNvPr id="3" name="Content Placeholder 2"/>
          <p:cNvSpPr>
            <a:spLocks noGrp="1"/>
          </p:cNvSpPr>
          <p:nvPr>
            <p:ph idx="1"/>
          </p:nvPr>
        </p:nvSpPr>
        <p:spPr/>
        <p:txBody>
          <a:bodyPr/>
          <a:lstStyle/>
          <a:p>
            <a:r>
              <a:rPr lang="en-US" dirty="0"/>
              <a:t>Rapid parallel processing</a:t>
            </a:r>
          </a:p>
          <a:p>
            <a:r>
              <a:rPr lang="en-US" dirty="0"/>
              <a:t>Extraction of features, orientation, color, texture, and movement patterns</a:t>
            </a:r>
          </a:p>
          <a:p>
            <a:r>
              <a:rPr lang="en-US" dirty="0"/>
              <a:t>Transitory nature of information, which is briefly held in an iconic store</a:t>
            </a:r>
          </a:p>
          <a:p>
            <a:r>
              <a:rPr lang="en-US" dirty="0"/>
              <a:t>Bottom-up, data-driven model of processing</a:t>
            </a:r>
          </a:p>
        </p:txBody>
      </p:sp>
    </p:spTree>
    <p:extLst>
      <p:ext uri="{BB962C8B-B14F-4D97-AF65-F5344CB8AC3E}">
        <p14:creationId xmlns:p14="http://schemas.microsoft.com/office/powerpoint/2010/main" val="227829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Environment</a:t>
            </a:r>
          </a:p>
        </p:txBody>
      </p:sp>
      <p:sp>
        <p:nvSpPr>
          <p:cNvPr id="3" name="Content Placeholder 2"/>
          <p:cNvSpPr>
            <a:spLocks noGrp="1"/>
          </p:cNvSpPr>
          <p:nvPr>
            <p:ph idx="1"/>
          </p:nvPr>
        </p:nvSpPr>
        <p:spPr/>
        <p:txBody>
          <a:bodyPr/>
          <a:lstStyle/>
          <a:p>
            <a:r>
              <a:rPr lang="en-US" dirty="0"/>
              <a:t>A strategy for designing a visualization is to transform the data so that it appears like a common environment—a kind of data landscape.</a:t>
            </a:r>
          </a:p>
          <a:p>
            <a:r>
              <a:rPr lang="en-US" dirty="0"/>
              <a:t>The theory of evolution tells us that the visual system must have survival value, and adopting this perspective allows us to understand visual mechanisms in the broader context of useful skills, such as navigation, food seeking (which is like information seeking), and tool use (which depends on object-shape perception).</a:t>
            </a:r>
          </a:p>
        </p:txBody>
      </p:sp>
    </p:spTree>
    <p:extLst>
      <p:ext uri="{BB962C8B-B14F-4D97-AF65-F5344CB8AC3E}">
        <p14:creationId xmlns:p14="http://schemas.microsoft.com/office/powerpoint/2010/main" val="35667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Visible Light</a:t>
            </a:r>
          </a:p>
        </p:txBody>
      </p:sp>
      <p:sp>
        <p:nvSpPr>
          <p:cNvPr id="3" name="Content Placeholder 2"/>
          <p:cNvSpPr>
            <a:spLocks noGrp="1"/>
          </p:cNvSpPr>
          <p:nvPr>
            <p:ph idx="1"/>
          </p:nvPr>
        </p:nvSpPr>
        <p:spPr>
          <a:xfrm>
            <a:off x="838200" y="1825625"/>
            <a:ext cx="4563085" cy="4351338"/>
          </a:xfrm>
        </p:spPr>
        <p:txBody>
          <a:bodyPr/>
          <a:lstStyle/>
          <a:p>
            <a:r>
              <a:rPr lang="en-US" dirty="0"/>
              <a:t>Perception is about understanding patterns of light. </a:t>
            </a:r>
          </a:p>
          <a:p>
            <a:r>
              <a:rPr lang="en-US" dirty="0"/>
              <a:t>Visible light constitutes a very small part of the electromagnetic spectrum.</a:t>
            </a:r>
          </a:p>
        </p:txBody>
      </p:sp>
      <p:pic>
        <p:nvPicPr>
          <p:cNvPr id="4" name="Picture 3"/>
          <p:cNvPicPr>
            <a:picLocks noChangeAspect="1"/>
          </p:cNvPicPr>
          <p:nvPr/>
        </p:nvPicPr>
        <p:blipFill>
          <a:blip r:embed="rId2"/>
          <a:stretch>
            <a:fillRect/>
          </a:stretch>
        </p:blipFill>
        <p:spPr>
          <a:xfrm>
            <a:off x="5773359" y="1455313"/>
            <a:ext cx="5465945" cy="4881093"/>
          </a:xfrm>
          <a:prstGeom prst="rect">
            <a:avLst/>
          </a:prstGeom>
        </p:spPr>
      </p:pic>
    </p:spTree>
    <p:extLst>
      <p:ext uri="{BB962C8B-B14F-4D97-AF65-F5344CB8AC3E}">
        <p14:creationId xmlns:p14="http://schemas.microsoft.com/office/powerpoint/2010/main" val="94906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Ecological Optics</a:t>
            </a:r>
          </a:p>
        </p:txBody>
      </p:sp>
      <p:sp>
        <p:nvSpPr>
          <p:cNvPr id="3" name="Content Placeholder 2"/>
          <p:cNvSpPr>
            <a:spLocks noGrp="1"/>
          </p:cNvSpPr>
          <p:nvPr>
            <p:ph idx="1"/>
          </p:nvPr>
        </p:nvSpPr>
        <p:spPr>
          <a:xfrm>
            <a:off x="838200" y="1825625"/>
            <a:ext cx="6934200" cy="4351338"/>
          </a:xfrm>
        </p:spPr>
        <p:txBody>
          <a:bodyPr/>
          <a:lstStyle/>
          <a:p>
            <a:r>
              <a:rPr lang="en-US" dirty="0"/>
              <a:t>Developed by J. J. Gibson</a:t>
            </a:r>
          </a:p>
          <a:p>
            <a:r>
              <a:rPr lang="en-US" dirty="0"/>
              <a:t>Keys Concepts:</a:t>
            </a:r>
          </a:p>
          <a:p>
            <a:pPr lvl="1"/>
            <a:r>
              <a:rPr lang="en-US" dirty="0"/>
              <a:t>Perception of </a:t>
            </a:r>
            <a:r>
              <a:rPr lang="en-US" i="1" dirty="0"/>
              <a:t>surfaces in the environment. </a:t>
            </a:r>
          </a:p>
          <a:p>
            <a:pPr lvl="1"/>
            <a:r>
              <a:rPr lang="en-US" dirty="0"/>
              <a:t>Ambient optical array</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2278" y="1027906"/>
            <a:ext cx="3249293" cy="4325866"/>
          </a:xfrm>
          <a:prstGeom prst="rect">
            <a:avLst/>
          </a:prstGeom>
        </p:spPr>
      </p:pic>
      <p:sp>
        <p:nvSpPr>
          <p:cNvPr id="6" name="TextBox 5"/>
          <p:cNvSpPr txBox="1"/>
          <p:nvPr/>
        </p:nvSpPr>
        <p:spPr>
          <a:xfrm>
            <a:off x="9372600" y="5488709"/>
            <a:ext cx="1646605" cy="369332"/>
          </a:xfrm>
          <a:prstGeom prst="rect">
            <a:avLst/>
          </a:prstGeom>
          <a:noFill/>
        </p:spPr>
        <p:txBody>
          <a:bodyPr wrap="none" rtlCol="0">
            <a:spAutoFit/>
          </a:bodyPr>
          <a:lstStyle/>
          <a:p>
            <a:r>
              <a:rPr lang="en-US" dirty="0"/>
              <a:t>James J. Gibson</a:t>
            </a:r>
          </a:p>
        </p:txBody>
      </p:sp>
    </p:spTree>
    <p:extLst>
      <p:ext uri="{BB962C8B-B14F-4D97-AF65-F5344CB8AC3E}">
        <p14:creationId xmlns:p14="http://schemas.microsoft.com/office/powerpoint/2010/main" val="296283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Surface vs Plane and Fiber vs Line</a:t>
            </a:r>
          </a:p>
        </p:txBody>
      </p:sp>
      <p:sp>
        <p:nvSpPr>
          <p:cNvPr id="3" name="Content Placeholder 2"/>
          <p:cNvSpPr>
            <a:spLocks noGrp="1"/>
          </p:cNvSpPr>
          <p:nvPr>
            <p:ph idx="1"/>
          </p:nvPr>
        </p:nvSpPr>
        <p:spPr/>
        <p:txBody>
          <a:bodyPr/>
          <a:lstStyle/>
          <a:p>
            <a:r>
              <a:rPr lang="en-US" dirty="0"/>
              <a:t>Surface is substantial; a plane is not. A surface is textured; a plane is not. A surface is never perfectly transparent; a plane is. A surface can be seen; a plane can only be visualized.</a:t>
            </a:r>
          </a:p>
          <a:p>
            <a:r>
              <a:rPr lang="en-US" dirty="0"/>
              <a:t>A fiber is an elongated object of small diameter, such as a wire or thread. A fiber should not be confused with a geometrical line.</a:t>
            </a:r>
          </a:p>
          <a:p>
            <a:endParaRPr lang="en-US" dirty="0"/>
          </a:p>
          <a:p>
            <a:r>
              <a:rPr lang="en-US" dirty="0"/>
              <a:t>In surface geometry the junction of two flat surfaces is either an edge or a corner; in abstract geometry the intersection of two planes is a line.</a:t>
            </a:r>
          </a:p>
        </p:txBody>
      </p:sp>
    </p:spTree>
    <p:extLst>
      <p:ext uri="{BB962C8B-B14F-4D97-AF65-F5344CB8AC3E}">
        <p14:creationId xmlns:p14="http://schemas.microsoft.com/office/powerpoint/2010/main" val="77617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Affordances</a:t>
            </a:r>
          </a:p>
        </p:txBody>
      </p:sp>
      <p:sp>
        <p:nvSpPr>
          <p:cNvPr id="3" name="Content Placeholder 2"/>
          <p:cNvSpPr>
            <a:spLocks noGrp="1"/>
          </p:cNvSpPr>
          <p:nvPr>
            <p:ph idx="1"/>
          </p:nvPr>
        </p:nvSpPr>
        <p:spPr/>
        <p:txBody>
          <a:bodyPr/>
          <a:lstStyle/>
          <a:p>
            <a:r>
              <a:rPr lang="en-US" dirty="0"/>
              <a:t>A key function of the visual system is to extract properties of surfaces.</a:t>
            </a:r>
          </a:p>
          <a:p>
            <a:r>
              <a:rPr lang="en-US" dirty="0"/>
              <a:t>As our primary interface with objects, surfaces are essential to understanding the potential for interaction and manipulation in the environment that Gibson called </a:t>
            </a:r>
            <a:r>
              <a:rPr lang="en-US" i="1" dirty="0"/>
              <a:t>affordances.</a:t>
            </a:r>
          </a:p>
          <a:p>
            <a:endParaRPr lang="en-US" i="1" dirty="0"/>
          </a:p>
          <a:p>
            <a:r>
              <a:rPr lang="en-US" dirty="0"/>
              <a:t>Affordance :</a:t>
            </a:r>
          </a:p>
          <a:p>
            <a:pPr lvl="1"/>
            <a:r>
              <a:rPr lang="en-US" dirty="0"/>
              <a:t>“the qualities or properties of an object that define its possible uses or make clear how it can or should be used “</a:t>
            </a:r>
          </a:p>
        </p:txBody>
      </p:sp>
    </p:spTree>
    <p:extLst>
      <p:ext uri="{BB962C8B-B14F-4D97-AF65-F5344CB8AC3E}">
        <p14:creationId xmlns:p14="http://schemas.microsoft.com/office/powerpoint/2010/main" val="4090869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618</Words>
  <Application>Microsoft Office PowerPoint</Application>
  <PresentationFormat>宽屏</PresentationFormat>
  <Paragraphs>66</Paragraphs>
  <Slides>24</Slides>
  <Notes>0</Notes>
  <HiddenSlides>6</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Arial</vt:lpstr>
      <vt:lpstr>Calibri</vt:lpstr>
      <vt:lpstr>Calibri Light</vt:lpstr>
      <vt:lpstr>Office Theme</vt:lpstr>
      <vt:lpstr>Visual Environment,  and Ecological Optics</vt:lpstr>
      <vt:lpstr>Today’s Visualization</vt:lpstr>
      <vt:lpstr>A Model of Perceptual Processing</vt:lpstr>
      <vt:lpstr>Stage-1: Parallel Processing to Extract Low-Level Properties of the Visual Scene</vt:lpstr>
      <vt:lpstr>Visual Environment</vt:lpstr>
      <vt:lpstr>Visible Light</vt:lpstr>
      <vt:lpstr>Ecological Optics</vt:lpstr>
      <vt:lpstr>Surface vs Plane and Fiber vs Line</vt:lpstr>
      <vt:lpstr>Affordances</vt:lpstr>
      <vt:lpstr>Ambient Optical Array</vt:lpstr>
      <vt:lpstr>Ambient Optical Array</vt:lpstr>
      <vt:lpstr>Optical Flow</vt:lpstr>
      <vt:lpstr>Textured Surfaces</vt:lpstr>
      <vt:lpstr>Textured Surfaces</vt:lpstr>
      <vt:lpstr>Shadings</vt:lpstr>
      <vt:lpstr>Shadings</vt:lpstr>
      <vt:lpstr>The Eye</vt:lpstr>
      <vt:lpstr>Visual Angle</vt:lpstr>
      <vt:lpstr>Visual Angle</vt:lpstr>
      <vt:lpstr>Lens</vt:lpstr>
      <vt:lpstr>Blind spot</vt:lpstr>
      <vt:lpstr>Chromatic Aberration</vt:lpstr>
      <vt:lpstr>Chromatic Aberration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rajin</dc:creator>
  <cp:lastModifiedBy>HYZH</cp:lastModifiedBy>
  <cp:revision>522</cp:revision>
  <dcterms:created xsi:type="dcterms:W3CDTF">2017-12-31T16:00:58Z</dcterms:created>
  <dcterms:modified xsi:type="dcterms:W3CDTF">2018-03-20T00:04:02Z</dcterms:modified>
</cp:coreProperties>
</file>