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7" r:id="rId4"/>
    <p:sldId id="308" r:id="rId5"/>
    <p:sldId id="311" r:id="rId6"/>
    <p:sldId id="306" r:id="rId7"/>
    <p:sldId id="309" r:id="rId8"/>
    <p:sldId id="310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19" r:id="rId17"/>
    <p:sldId id="320" r:id="rId18"/>
    <p:sldId id="321" r:id="rId19"/>
    <p:sldId id="323" r:id="rId20"/>
    <p:sldId id="322" r:id="rId21"/>
    <p:sldId id="324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798" y="365125"/>
            <a:ext cx="1524003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480F-59DF-4DCC-8DB5-38A3BAFC4F3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3C12-A9E0-4B02-BEAA-CEC65270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alam011@cis.fi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Acuities, and Optimal Display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CAP 5738</a:t>
            </a:r>
            <a:br>
              <a:rPr lang="en-US" dirty="0"/>
            </a:br>
            <a:r>
              <a:rPr lang="en-US" dirty="0"/>
              <a:t>Data Visualization</a:t>
            </a:r>
          </a:p>
          <a:p>
            <a:r>
              <a:rPr lang="en-US" dirty="0"/>
              <a:t>Spring 2018</a:t>
            </a:r>
          </a:p>
          <a:p>
            <a:r>
              <a:rPr lang="en-US" dirty="0"/>
              <a:t>Dr. Sayeed S. Alam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5" y="270576"/>
            <a:ext cx="2154410" cy="16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vs Fovea 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82" y="1416676"/>
            <a:ext cx="7356372" cy="50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2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Pixel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0" y="1374191"/>
            <a:ext cx="8034668" cy="54838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5482" y="1690688"/>
            <a:ext cx="1558343" cy="124569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15738" y="1914488"/>
            <a:ext cx="1983545" cy="79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Ganglion cell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5653825" y="2313535"/>
            <a:ext cx="3861913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95482" y="4684762"/>
            <a:ext cx="1558343" cy="124569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15738" y="4908562"/>
            <a:ext cx="1983545" cy="79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Rods and cones</a:t>
            </a: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 flipV="1">
            <a:off x="5653825" y="5307609"/>
            <a:ext cx="3861913" cy="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8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Fovea, 1 ganglion = 1 cone cell</a:t>
            </a:r>
          </a:p>
          <a:p>
            <a:r>
              <a:rPr lang="en-US" dirty="0"/>
              <a:t>At Peripheral, 1 ganglion = 1000 rod/cone cells</a:t>
            </a:r>
          </a:p>
        </p:txBody>
      </p:sp>
    </p:spTree>
    <p:extLst>
      <p:ext uri="{BB962C8B-B14F-4D97-AF65-F5344CB8AC3E}">
        <p14:creationId xmlns:p14="http://schemas.microsoft.com/office/powerpoint/2010/main" val="366635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Pixel and The Optimal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67" y="1531394"/>
            <a:ext cx="7824915" cy="500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6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Pixel and The Optimal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TPB = total number of brain pixels stimulated by a display</a:t>
            </a:r>
          </a:p>
          <a:p>
            <a:r>
              <a:rPr lang="en-US" dirty="0"/>
              <a:t>USBP = Uniquely stimulated brain pixels = TPB – redundant brain pixels </a:t>
            </a:r>
          </a:p>
          <a:p>
            <a:r>
              <a:rPr lang="en-US" dirty="0"/>
              <a:t>SP = Screen pixels</a:t>
            </a:r>
          </a:p>
          <a:p>
            <a:r>
              <a:rPr lang="en-US" dirty="0"/>
              <a:t>DE = Display Efficiency = USPB/ SP</a:t>
            </a:r>
          </a:p>
          <a:p>
            <a:r>
              <a:rPr lang="en-US" dirty="0"/>
              <a:t>VE = Visual Efficiency = USPB / TPB</a:t>
            </a:r>
          </a:p>
        </p:txBody>
      </p:sp>
    </p:spTree>
    <p:extLst>
      <p:ext uri="{BB962C8B-B14F-4D97-AF65-F5344CB8AC3E}">
        <p14:creationId xmlns:p14="http://schemas.microsoft.com/office/powerpoint/2010/main" val="78471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pixels vs Display Efficiency vs Visual Efficiency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7" y="1690688"/>
            <a:ext cx="6503825" cy="4750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31" y="1690688"/>
            <a:ext cx="4573002" cy="46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2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Sensitivity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46" y="2323734"/>
            <a:ext cx="6453014" cy="2502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1246" y="5106572"/>
            <a:ext cx="7920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Sine-wave grating.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Spatial frequency : cycles/degree ( number of bars per degree of view angle)</a:t>
            </a:r>
          </a:p>
        </p:txBody>
      </p:sp>
    </p:spTree>
    <p:extLst>
      <p:ext uri="{BB962C8B-B14F-4D97-AF65-F5344CB8AC3E}">
        <p14:creationId xmlns:p14="http://schemas.microsoft.com/office/powerpoint/2010/main" val="137866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Michelson Contrast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7852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  <a:p>
                <a:r>
                  <a:rPr lang="en-US" sz="3600" dirty="0" err="1"/>
                  <a:t>Lmax</a:t>
                </a:r>
                <a:r>
                  <a:rPr lang="en-US" sz="3600" dirty="0"/>
                  <a:t> = max luminance</a:t>
                </a:r>
              </a:p>
              <a:p>
                <a:r>
                  <a:rPr lang="en-US" sz="3600" dirty="0" err="1"/>
                  <a:t>Lmin</a:t>
                </a:r>
                <a:r>
                  <a:rPr lang="en-US" sz="3600" dirty="0"/>
                  <a:t>  = min luminance</a:t>
                </a:r>
              </a:p>
              <a:p>
                <a:r>
                  <a:rPr lang="en-US" sz="3600" dirty="0"/>
                  <a:t>C = Michelson contrast</a:t>
                </a:r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78526" cy="4351338"/>
              </a:xfrm>
              <a:blipFill rotWithShape="0">
                <a:blip r:embed="rId2"/>
                <a:stretch>
                  <a:fillRect l="-2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582487" y="1825625"/>
            <a:ext cx="3924886" cy="26025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 = 0</a:t>
            </a:r>
          </a:p>
        </p:txBody>
      </p:sp>
    </p:spTree>
    <p:extLst>
      <p:ext uri="{BB962C8B-B14F-4D97-AF65-F5344CB8AC3E}">
        <p14:creationId xmlns:p14="http://schemas.microsoft.com/office/powerpoint/2010/main" val="376725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Sensitivity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615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CSF = Contrast Sensitivity Function</a:t>
            </a:r>
          </a:p>
          <a:p>
            <a:r>
              <a:rPr lang="en-US" sz="3200" dirty="0"/>
              <a:t>MTF = Modulation Transfer Function</a:t>
            </a:r>
          </a:p>
          <a:p>
            <a:r>
              <a:rPr lang="en-US" sz="3200" dirty="0"/>
              <a:t>CSF = MTF(C)</a:t>
            </a:r>
          </a:p>
          <a:p>
            <a:r>
              <a:rPr lang="en-US" sz="3200" dirty="0"/>
              <a:t>Contrast Threshold = 1/CSF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24" y="1446198"/>
            <a:ext cx="5529775" cy="44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2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Sensitivity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60" y="1354444"/>
            <a:ext cx="6910314" cy="52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0" y="0"/>
            <a:ext cx="1177766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281" y="6311583"/>
            <a:ext cx="269452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Source: Informationisbeautiful.net</a:t>
            </a:r>
          </a:p>
        </p:txBody>
      </p:sp>
    </p:spTree>
    <p:extLst>
      <p:ext uri="{BB962C8B-B14F-4D97-AF65-F5344CB8AC3E}">
        <p14:creationId xmlns:p14="http://schemas.microsoft.com/office/powerpoint/2010/main" val="17120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Stress and Flickering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panic of 1997</a:t>
            </a:r>
          </a:p>
          <a:p>
            <a:r>
              <a:rPr lang="en-US" dirty="0"/>
              <a:t>Japan 1997</a:t>
            </a:r>
          </a:p>
          <a:p>
            <a:r>
              <a:rPr lang="en-US" dirty="0"/>
              <a:t>Children sat closed to the TV and bright flashing scenes caused vomiting</a:t>
            </a:r>
          </a:p>
          <a:p>
            <a:r>
              <a:rPr lang="en-US" dirty="0"/>
              <a:t>Human flicker sensitivity limit = 50 </a:t>
            </a:r>
            <a:r>
              <a:rPr lang="en-US" dirty="0" err="1"/>
              <a:t>hz</a:t>
            </a:r>
            <a:endParaRPr lang="en-US" dirty="0"/>
          </a:p>
          <a:p>
            <a:r>
              <a:rPr lang="en-US" dirty="0"/>
              <a:t>Spatial </a:t>
            </a:r>
            <a:r>
              <a:rPr lang="en-US" dirty="0" err="1"/>
              <a:t>frequence</a:t>
            </a:r>
            <a:r>
              <a:rPr lang="en-US" dirty="0"/>
              <a:t> = 3 cycles, flicker = 20hz will cause visual stress</a:t>
            </a:r>
          </a:p>
        </p:txBody>
      </p:sp>
    </p:spTree>
    <p:extLst>
      <p:ext uri="{BB962C8B-B14F-4D97-AF65-F5344CB8AC3E}">
        <p14:creationId xmlns:p14="http://schemas.microsoft.com/office/powerpoint/2010/main" val="191929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Optimal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2766" cy="4351338"/>
          </a:xfrm>
        </p:spPr>
        <p:txBody>
          <a:bodyPr/>
          <a:lstStyle/>
          <a:p>
            <a:r>
              <a:rPr lang="en-US" dirty="0"/>
              <a:t>Spatial grating : 50 cycles per degree</a:t>
            </a:r>
          </a:p>
          <a:p>
            <a:r>
              <a:rPr lang="en-US" dirty="0"/>
              <a:t>Antialiasing</a:t>
            </a:r>
          </a:p>
          <a:p>
            <a:r>
              <a:rPr lang="en-US" dirty="0"/>
              <a:t>Paper printer (Laser Printing)</a:t>
            </a:r>
          </a:p>
          <a:p>
            <a:r>
              <a:rPr lang="en-US" dirty="0"/>
              <a:t>DPI = dots per inch = ~ 1200 </a:t>
            </a:r>
          </a:p>
          <a:p>
            <a:r>
              <a:rPr lang="en-US" dirty="0"/>
              <a:t>Refresh rate : 50-75 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412" y="1965509"/>
            <a:ext cx="4268135" cy="36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8005" y="2967335"/>
            <a:ext cx="45759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294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presentation in a group of 2</a:t>
            </a:r>
          </a:p>
          <a:p>
            <a:r>
              <a:rPr lang="en-US" dirty="0"/>
              <a:t>Paper should be from renowned visualization/journals</a:t>
            </a:r>
          </a:p>
          <a:p>
            <a:r>
              <a:rPr lang="en-US" dirty="0"/>
              <a:t>Preferred conferences: </a:t>
            </a:r>
            <a:r>
              <a:rPr lang="en-US" dirty="0" err="1"/>
              <a:t>InfoVis</a:t>
            </a:r>
            <a:r>
              <a:rPr lang="en-US" dirty="0"/>
              <a:t>, </a:t>
            </a:r>
            <a:r>
              <a:rPr lang="en-US" dirty="0" err="1"/>
              <a:t>EuroVis</a:t>
            </a:r>
            <a:endParaRPr lang="en-US" dirty="0"/>
          </a:p>
          <a:p>
            <a:r>
              <a:rPr lang="en-US" dirty="0"/>
              <a:t>Journals: TVCG, CGF</a:t>
            </a:r>
          </a:p>
          <a:p>
            <a:r>
              <a:rPr lang="en-US" dirty="0"/>
              <a:t>Please select your paper and group mate ASAP</a:t>
            </a:r>
          </a:p>
        </p:txBody>
      </p:sp>
    </p:spTree>
    <p:extLst>
      <p:ext uri="{BB962C8B-B14F-4D97-AF65-F5344CB8AC3E}">
        <p14:creationId xmlns:p14="http://schemas.microsoft.com/office/powerpoint/2010/main" val="347952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your positive/negative  feedbacks (i.e. constructive criticisms).</a:t>
            </a:r>
          </a:p>
          <a:p>
            <a:r>
              <a:rPr lang="en-US" dirty="0"/>
              <a:t>To: </a:t>
            </a:r>
            <a:r>
              <a:rPr lang="en-US" dirty="0">
                <a:hlinkClick r:id="rId2"/>
              </a:rPr>
              <a:t>salam011@cis.fiu.edu</a:t>
            </a:r>
            <a:endParaRPr lang="en-US" dirty="0"/>
          </a:p>
          <a:p>
            <a:r>
              <a:rPr lang="en-US" dirty="0"/>
              <a:t>Subject Line: [CAP5738-Spring2018-Feedback]</a:t>
            </a:r>
          </a:p>
          <a:p>
            <a:r>
              <a:rPr lang="en-US" dirty="0">
                <a:solidFill>
                  <a:srgbClr val="00B050"/>
                </a:solidFill>
              </a:rPr>
              <a:t>Let your Professor listen to you.</a:t>
            </a:r>
          </a:p>
        </p:txBody>
      </p:sp>
    </p:spTree>
    <p:extLst>
      <p:ext uri="{BB962C8B-B14F-4D97-AF65-F5344CB8AC3E}">
        <p14:creationId xmlns:p14="http://schemas.microsoft.com/office/powerpoint/2010/main" val="34301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548"/>
            <a:ext cx="11945450" cy="3384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6931" y="1417230"/>
                <a:ext cx="2219069" cy="140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)=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931" y="1417230"/>
                <a:ext cx="2219069" cy="14024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15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Acuities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 acuities are measurements of our ability to see detail. </a:t>
            </a:r>
          </a:p>
          <a:p>
            <a:r>
              <a:rPr lang="en-US" sz="3600" dirty="0"/>
              <a:t>Acuities are important in display technologies because they give us an idea of the ultimate limits on the information densities that we can perceive.</a:t>
            </a:r>
          </a:p>
        </p:txBody>
      </p:sp>
    </p:spTree>
    <p:extLst>
      <p:ext uri="{BB962C8B-B14F-4D97-AF65-F5344CB8AC3E}">
        <p14:creationId xmlns:p14="http://schemas.microsoft.com/office/powerpoint/2010/main" val="415092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Acuities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28454"/>
              </p:ext>
            </p:extLst>
          </p:nvPr>
        </p:nvGraphicFramePr>
        <p:xfrm>
          <a:off x="1619876" y="2342404"/>
          <a:ext cx="8127999" cy="3266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Basic</a:t>
                      </a:r>
                      <a:r>
                        <a:rPr lang="en-US" sz="2000" b="1" baseline="0" dirty="0"/>
                        <a:t> Acuity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Visual</a:t>
                      </a:r>
                      <a:r>
                        <a:rPr lang="en-US" sz="2000" b="1" baseline="0" dirty="0"/>
                        <a:t> Angle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1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Point acuity: The ability to resolve</a:t>
                      </a:r>
                      <a:r>
                        <a:rPr lang="en-US" sz="2000" baseline="0" dirty="0"/>
                        <a:t> two distinct points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0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Grating acuity:</a:t>
                      </a:r>
                    </a:p>
                    <a:p>
                      <a:pPr algn="ctr"/>
                      <a:r>
                        <a:rPr lang="en-US" sz="2000" dirty="0"/>
                        <a:t>The ability to distinguish a</a:t>
                      </a:r>
                      <a:r>
                        <a:rPr lang="en-US" sz="2000" baseline="0" dirty="0"/>
                        <a:t> pattern of bright and dark bars from a uniform gray patch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1’-2’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04" y="3175288"/>
            <a:ext cx="1371901" cy="558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300" y="4089876"/>
            <a:ext cx="957307" cy="1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3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Acuities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10173"/>
              </p:ext>
            </p:extLst>
          </p:nvPr>
        </p:nvGraphicFramePr>
        <p:xfrm>
          <a:off x="1619876" y="2342405"/>
          <a:ext cx="9739290" cy="4001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3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Basic</a:t>
                      </a:r>
                      <a:r>
                        <a:rPr lang="en-US" sz="2000" b="1" baseline="0" dirty="0"/>
                        <a:t> Acuity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Visual</a:t>
                      </a:r>
                      <a:r>
                        <a:rPr lang="en-US" sz="2000" b="1" baseline="0" dirty="0"/>
                        <a:t> Angle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4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Letter acuity: The ability to resolve</a:t>
                      </a:r>
                      <a:r>
                        <a:rPr lang="en-US" sz="2000" baseline="0" dirty="0"/>
                        <a:t> letters. (Snellen eye-chart)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15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Stereo acuity:</a:t>
                      </a:r>
                    </a:p>
                    <a:p>
                      <a:pPr algn="ctr"/>
                      <a:r>
                        <a:rPr lang="en-US" sz="2000" dirty="0"/>
                        <a:t>The ability to resolve objects in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Vernier acuity: The ability to see if two line segments are collinear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86" y="3918469"/>
            <a:ext cx="3767124" cy="1175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383" y="5452044"/>
            <a:ext cx="3583327" cy="5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2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test- Snellen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81" y="1690688"/>
            <a:ext cx="3966361" cy="4943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33286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Visual angle = </a:t>
            </a:r>
            <a:r>
              <a:rPr lang="el-GR" sz="2800" dirty="0"/>
              <a:t>θ</a:t>
            </a:r>
            <a:r>
              <a:rPr lang="en-US" sz="2800" dirty="0"/>
              <a:t> = 5’</a:t>
            </a:r>
          </a:p>
          <a:p>
            <a:r>
              <a:rPr lang="en-US" sz="2800" dirty="0"/>
              <a:t>d= 6m</a:t>
            </a:r>
          </a:p>
          <a:p>
            <a:r>
              <a:rPr lang="en-US" sz="2800" dirty="0"/>
              <a:t>h = 2*d * tan(</a:t>
            </a:r>
            <a:r>
              <a:rPr lang="el-GR" sz="2800" dirty="0"/>
              <a:t>θ</a:t>
            </a:r>
            <a:r>
              <a:rPr lang="en-US" sz="2800" dirty="0"/>
              <a:t>/2)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003" y="3683359"/>
            <a:ext cx="7173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anyone can see characters with ~87 mm height?</a:t>
            </a:r>
          </a:p>
          <a:p>
            <a:r>
              <a:rPr lang="en-US" sz="2400" dirty="0"/>
              <a:t>h = 87mm</a:t>
            </a:r>
          </a:p>
          <a:p>
            <a:r>
              <a:rPr lang="en-US" sz="2400" dirty="0"/>
              <a:t>d = h /(2* tan(</a:t>
            </a:r>
            <a:r>
              <a:rPr lang="el-GR" sz="2400" dirty="0"/>
              <a:t>θ</a:t>
            </a:r>
            <a:r>
              <a:rPr lang="en-US" sz="2400" dirty="0"/>
              <a:t>/2)) = 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514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520</Words>
  <Application>Microsoft Office PowerPoint</Application>
  <PresentationFormat>宽屏</PresentationFormat>
  <Paragraphs>94</Paragraphs>
  <Slides>22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Visual Acuities, and Optimal Display</vt:lpstr>
      <vt:lpstr>Today’s Visualization</vt:lpstr>
      <vt:lpstr>Paper Presentation</vt:lpstr>
      <vt:lpstr>Feedbacks</vt:lpstr>
      <vt:lpstr>Visual Angle</vt:lpstr>
      <vt:lpstr>Visual Acuities</vt:lpstr>
      <vt:lpstr>Basic Acuities</vt:lpstr>
      <vt:lpstr>Basic Acuities</vt:lpstr>
      <vt:lpstr>Eye test- Snellen Chart</vt:lpstr>
      <vt:lpstr>Visibility vs Fovea distance</vt:lpstr>
      <vt:lpstr>Brain Pixel</vt:lpstr>
      <vt:lpstr>Brain Pixels</vt:lpstr>
      <vt:lpstr>Brain Pixel and The Optimal Screen</vt:lpstr>
      <vt:lpstr>Brain Pixel and The Optimal Screen</vt:lpstr>
      <vt:lpstr>Brain pixels vs Display Efficiency vs Visual Efficiency </vt:lpstr>
      <vt:lpstr>Contrast Sensitivity</vt:lpstr>
      <vt:lpstr>Michelson Contrast</vt:lpstr>
      <vt:lpstr>Contrast Sensitivity Function</vt:lpstr>
      <vt:lpstr>Temporal Sensitivity</vt:lpstr>
      <vt:lpstr>Visual Stress and Flickering</vt:lpstr>
      <vt:lpstr>The Optimal Display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rajin</dc:creator>
  <cp:lastModifiedBy>HYZH</cp:lastModifiedBy>
  <cp:revision>637</cp:revision>
  <dcterms:created xsi:type="dcterms:W3CDTF">2017-12-31T16:00:58Z</dcterms:created>
  <dcterms:modified xsi:type="dcterms:W3CDTF">2018-03-20T00:08:33Z</dcterms:modified>
</cp:coreProperties>
</file>