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798" y="365125"/>
            <a:ext cx="1524003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2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Receptive Field, and Brightness Contrast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CAP 5738</a:t>
            </a:r>
            <a:br>
              <a:rPr lang="en-US" dirty="0"/>
            </a:br>
            <a:r>
              <a:rPr lang="en-US" dirty="0"/>
              <a:t>Data Visualization</a:t>
            </a:r>
          </a:p>
          <a:p>
            <a:r>
              <a:rPr lang="en-US" dirty="0"/>
              <a:t>Spring 2018</a:t>
            </a:r>
          </a:p>
          <a:p>
            <a:r>
              <a:rPr lang="en-US" dirty="0"/>
              <a:t>Dr. Sayeed S. Alam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95" y="270576"/>
            <a:ext cx="2154410" cy="16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Hermann Grid illusion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819" y="1690688"/>
            <a:ext cx="6067840" cy="44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2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Brightness Contrast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simultaneous brightness contrast </a:t>
            </a:r>
            <a:r>
              <a:rPr lang="en-US" dirty="0"/>
              <a:t>is used to explain the general effect whereby a gray patch placed on a dark background looks lighter than the same gray patch on a light background.</a:t>
            </a:r>
          </a:p>
        </p:txBody>
      </p:sp>
    </p:spTree>
    <p:extLst>
      <p:ext uri="{BB962C8B-B14F-4D97-AF65-F5344CB8AC3E}">
        <p14:creationId xmlns:p14="http://schemas.microsoft.com/office/powerpoint/2010/main" val="293880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Brightness Contrast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56" t="6861" r="7243" b="5813"/>
          <a:stretch/>
        </p:blipFill>
        <p:spPr>
          <a:xfrm>
            <a:off x="128790" y="1690688"/>
            <a:ext cx="5808372" cy="3760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53" y="1868784"/>
            <a:ext cx="6148147" cy="34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Brightness Contrast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5" t="-1410" r="25870" b="-223"/>
          <a:stretch/>
        </p:blipFill>
        <p:spPr>
          <a:xfrm>
            <a:off x="953037" y="1803042"/>
            <a:ext cx="4649273" cy="4597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6862" y="2653048"/>
            <a:ext cx="23405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Black-Blue </a:t>
            </a:r>
          </a:p>
          <a:p>
            <a:r>
              <a:rPr lang="en-US" sz="3200" b="1" dirty="0"/>
              <a:t>Or</a:t>
            </a:r>
          </a:p>
          <a:p>
            <a:r>
              <a:rPr lang="en-US" sz="3200" b="1" dirty="0"/>
              <a:t>White-Gold?</a:t>
            </a:r>
          </a:p>
        </p:txBody>
      </p:sp>
    </p:spTree>
    <p:extLst>
      <p:ext uri="{BB962C8B-B14F-4D97-AF65-F5344CB8AC3E}">
        <p14:creationId xmlns:p14="http://schemas.microsoft.com/office/powerpoint/2010/main" val="256133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Brightness Contrast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1" y="1321230"/>
            <a:ext cx="7623881" cy="53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2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 Band and </a:t>
            </a:r>
            <a:r>
              <a:rPr lang="en-US" dirty="0" err="1"/>
              <a:t>Chevreul</a:t>
            </a:r>
            <a:r>
              <a:rPr lang="en-US" dirty="0"/>
              <a:t> Illusion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2776"/>
            <a:ext cx="6895563" cy="2955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34605" y="1501462"/>
            <a:ext cx="310434" cy="3225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55698" y="1501461"/>
            <a:ext cx="310434" cy="3225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5169" y="4918964"/>
            <a:ext cx="8426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Mach Band:</a:t>
            </a:r>
            <a:r>
              <a:rPr lang="en-US" sz="2400" dirty="0"/>
              <a:t> At the point where a uniform area meets a luminance</a:t>
            </a:r>
          </a:p>
          <a:p>
            <a:r>
              <a:rPr lang="en-US" sz="2400" dirty="0"/>
              <a:t>ramp, a bright band is seen.</a:t>
            </a:r>
          </a:p>
          <a:p>
            <a:r>
              <a:rPr lang="en-US" sz="2400" b="1" dirty="0" err="1"/>
              <a:t>Chevreul</a:t>
            </a:r>
            <a:r>
              <a:rPr lang="en-US" sz="2400" b="1" dirty="0"/>
              <a:t> Illusion:</a:t>
            </a:r>
            <a:r>
              <a:rPr lang="en-US" sz="2400" dirty="0"/>
              <a:t> The bands appear darker at one edge than</a:t>
            </a:r>
          </a:p>
          <a:p>
            <a:r>
              <a:rPr lang="en-US" sz="2400" dirty="0"/>
              <a:t> at the other, even though they are uniform.</a:t>
            </a:r>
          </a:p>
        </p:txBody>
      </p:sp>
    </p:spTree>
    <p:extLst>
      <p:ext uri="{BB962C8B-B14F-4D97-AF65-F5344CB8AC3E}">
        <p14:creationId xmlns:p14="http://schemas.microsoft.com/office/powerpoint/2010/main" val="351035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Lateral inhibition can be considered the first stage of an edge detection process that signals the positions and contrasts of edges in the environment.</a:t>
            </a:r>
          </a:p>
          <a:p>
            <a:r>
              <a:rPr lang="en-US" dirty="0"/>
              <a:t>One of the consequences is that </a:t>
            </a:r>
            <a:r>
              <a:rPr lang="en-US" dirty="0" err="1"/>
              <a:t>pseudoedges</a:t>
            </a:r>
            <a:r>
              <a:rPr lang="en-US" dirty="0"/>
              <a:t> can be created; two areas that physically have the same lightness can be made to look different by having an edge between them that shades off gradually to the two sides.</a:t>
            </a:r>
          </a:p>
          <a:p>
            <a:r>
              <a:rPr lang="en-US" b="1" dirty="0" err="1"/>
              <a:t>Cornsweet</a:t>
            </a:r>
            <a:r>
              <a:rPr lang="en-US" b="1" dirty="0"/>
              <a:t> effect: </a:t>
            </a:r>
            <a:r>
              <a:rPr lang="en-US" dirty="0"/>
              <a:t>The brain does perceptual interpolation so that the entire central region appears lighter than surrounding regions.</a:t>
            </a:r>
          </a:p>
        </p:txBody>
      </p:sp>
    </p:spTree>
    <p:extLst>
      <p:ext uri="{BB962C8B-B14F-4D97-AF65-F5344CB8AC3E}">
        <p14:creationId xmlns:p14="http://schemas.microsoft.com/office/powerpoint/2010/main" val="256828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Cornsweet</a:t>
            </a:r>
            <a:r>
              <a:rPr lang="en-US" dirty="0"/>
              <a:t> effect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37" y="1514876"/>
            <a:ext cx="3366081" cy="43992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88202" y="3341005"/>
            <a:ext cx="5151549" cy="746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Enhancement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816" b="396"/>
          <a:stretch/>
        </p:blipFill>
        <p:spPr>
          <a:xfrm>
            <a:off x="321973" y="1414272"/>
            <a:ext cx="5048518" cy="4909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572" b="553"/>
          <a:stretch/>
        </p:blipFill>
        <p:spPr>
          <a:xfrm>
            <a:off x="5756856" y="1414272"/>
            <a:ext cx="5701126" cy="49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1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8005" y="2967335"/>
            <a:ext cx="45759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294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8" y="0"/>
            <a:ext cx="887505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3824" y="3800734"/>
            <a:ext cx="234500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Source: https://redd.it/7tkl50</a:t>
            </a:r>
          </a:p>
        </p:txBody>
      </p:sp>
    </p:spTree>
    <p:extLst>
      <p:ext uri="{BB962C8B-B14F-4D97-AF65-F5344CB8AC3E}">
        <p14:creationId xmlns:p14="http://schemas.microsoft.com/office/powerpoint/2010/main" val="17120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are the basic circuits of information processing in the brain.</a:t>
            </a:r>
          </a:p>
          <a:p>
            <a:r>
              <a:rPr lang="en-US" dirty="0"/>
              <a:t>In some respects they are like transistors, only much more complex.</a:t>
            </a:r>
          </a:p>
          <a:p>
            <a:pPr lvl="1"/>
            <a:r>
              <a:rPr lang="en-US" dirty="0"/>
              <a:t>Like the digital circuits of a computer, neurons respond with discrete pulses of electricity. </a:t>
            </a:r>
          </a:p>
          <a:p>
            <a:pPr lvl="1"/>
            <a:r>
              <a:rPr lang="en-US" dirty="0"/>
              <a:t>However, unlike transistors, neurons are connected to hundreds and sometimes thousands of other neurons</a:t>
            </a:r>
          </a:p>
        </p:txBody>
      </p:sp>
    </p:spTree>
    <p:extLst>
      <p:ext uri="{BB962C8B-B14F-4D97-AF65-F5344CB8AC3E}">
        <p14:creationId xmlns:p14="http://schemas.microsoft.com/office/powerpoint/2010/main" val="80574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2433174"/>
            <a:ext cx="6708254" cy="30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79" y="2707456"/>
            <a:ext cx="4404626" cy="24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Much of our knowledge about the behavior of neurons comes from single-cell recording techniques whereby a tiny microelectrode is actually inserted into a cell and the cell’s electrical activity is monitored.</a:t>
            </a:r>
          </a:p>
          <a:p>
            <a:r>
              <a:rPr lang="en-US" dirty="0"/>
              <a:t>Most neurons are constantly active, emitting pulses of electricity through connections with other cells. </a:t>
            </a:r>
          </a:p>
          <a:p>
            <a:r>
              <a:rPr lang="en-US" dirty="0"/>
              <a:t>Depending on the input, the rate of firing can be increased or decreased as the neuron is excited or inhibited.</a:t>
            </a:r>
          </a:p>
          <a:p>
            <a:r>
              <a:rPr lang="en-US" dirty="0"/>
              <a:t>Neuroscientists often set up amplifiers and loudspeakers in their laboratories so that they can hear the activity of cells that are being probed.</a:t>
            </a:r>
          </a:p>
        </p:txBody>
      </p:sp>
    </p:spTree>
    <p:extLst>
      <p:ext uri="{BB962C8B-B14F-4D97-AF65-F5344CB8AC3E}">
        <p14:creationId xmlns:p14="http://schemas.microsoft.com/office/powerpoint/2010/main" val="388227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Processes in the Eye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considerable neural processing of information in the eye itself. </a:t>
            </a:r>
          </a:p>
          <a:p>
            <a:r>
              <a:rPr lang="en-US" dirty="0"/>
              <a:t>Several layers of cells in the eye culminate in retinal ganglion cells. </a:t>
            </a:r>
          </a:p>
          <a:p>
            <a:r>
              <a:rPr lang="en-US" dirty="0"/>
              <a:t>These ganglion cells send information through the optic nerve via a way station called the </a:t>
            </a:r>
            <a:r>
              <a:rPr lang="en-US" i="1" dirty="0"/>
              <a:t>lateral geniculate nucleus</a:t>
            </a:r>
            <a:r>
              <a:rPr lang="en-US" dirty="0"/>
              <a:t>, on to the primary visual processing areas at the back of the brain</a:t>
            </a:r>
          </a:p>
        </p:txBody>
      </p:sp>
    </p:spTree>
    <p:extLst>
      <p:ext uri="{BB962C8B-B14F-4D97-AF65-F5344CB8AC3E}">
        <p14:creationId xmlns:p14="http://schemas.microsoft.com/office/powerpoint/2010/main" val="262822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Processes in the Eye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37074" cy="49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2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Receptive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receptive field </a:t>
            </a:r>
            <a:r>
              <a:rPr lang="en-US" dirty="0"/>
              <a:t>of a cell is the visual area over which a cell responds to light. </a:t>
            </a:r>
          </a:p>
          <a:p>
            <a:r>
              <a:rPr lang="en-US" dirty="0"/>
              <a:t>This means that patterns of light falling on the retina influence the way the neuron responds, even though it may be many synapses removed from receptors.</a:t>
            </a:r>
          </a:p>
          <a:p>
            <a:r>
              <a:rPr lang="en-US" dirty="0"/>
              <a:t>Retinal ganglion cells are organized with circular receptive fields, and they can be either on-center or off-center.</a:t>
            </a:r>
          </a:p>
          <a:p>
            <a:r>
              <a:rPr lang="en-US" dirty="0"/>
              <a:t>When the cell is stimulated outside of the center of its field, it emits pulses at a lower-than-normal rate and is said to be </a:t>
            </a:r>
            <a:r>
              <a:rPr lang="en-US" b="1" i="1" dirty="0"/>
              <a:t>inhibited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81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Receptive Field- DOG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7" y="1587657"/>
            <a:ext cx="6527287" cy="5043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71193" y="3196267"/>
                <a:ext cx="4820807" cy="643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193" y="3196267"/>
                <a:ext cx="4820807" cy="6432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36476" y="2408349"/>
            <a:ext cx="358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of Gaussian model (DOG)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38950" y="4233619"/>
                <a:ext cx="5053050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 = the distance from the center of the field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 the width of the center,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=the width of the surround.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= amplitude parameters,</a:t>
                </a:r>
              </a:p>
              <a:p>
                <a:r>
                  <a:rPr lang="en-US" sz="2000" dirty="0"/>
                  <a:t>	The amount of excitation or inhibition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950" y="4233619"/>
                <a:ext cx="5053050" cy="1631216"/>
              </a:xfrm>
              <a:prstGeom prst="rect">
                <a:avLst/>
              </a:prstGeom>
              <a:blipFill rotWithShape="0">
                <a:blip r:embed="rId4"/>
                <a:stretch>
                  <a:fillRect t="-1866" r="-603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2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580</Words>
  <Application>Microsoft Office PowerPoint</Application>
  <PresentationFormat>宽屏</PresentationFormat>
  <Paragraphs>56</Paragraphs>
  <Slides>19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Receptive Field, and Brightness Contrast</vt:lpstr>
      <vt:lpstr>Today’s Visualization</vt:lpstr>
      <vt:lpstr>Neurons</vt:lpstr>
      <vt:lpstr>Neurons</vt:lpstr>
      <vt:lpstr>Neurons</vt:lpstr>
      <vt:lpstr>Neural Processes in the Eye</vt:lpstr>
      <vt:lpstr>Neural Processes in the Eye</vt:lpstr>
      <vt:lpstr>Receptive Field</vt:lpstr>
      <vt:lpstr>Receptive Field- DOG Function</vt:lpstr>
      <vt:lpstr>Hermann Grid illusion</vt:lpstr>
      <vt:lpstr>Simultaneous Brightness Contrast</vt:lpstr>
      <vt:lpstr>Simultaneous Brightness Contrast</vt:lpstr>
      <vt:lpstr>Simultaneous Brightness Contrast</vt:lpstr>
      <vt:lpstr>Simultaneous Brightness Contrast</vt:lpstr>
      <vt:lpstr>Mach Band and Chevreul Illusion</vt:lpstr>
      <vt:lpstr>Edge Enhancement</vt:lpstr>
      <vt:lpstr>The Cornsweet effect</vt:lpstr>
      <vt:lpstr>Edge Enhancement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rajin</dc:creator>
  <cp:lastModifiedBy>HYZH</cp:lastModifiedBy>
  <cp:revision>720</cp:revision>
  <dcterms:created xsi:type="dcterms:W3CDTF">2017-12-31T16:00:58Z</dcterms:created>
  <dcterms:modified xsi:type="dcterms:W3CDTF">2018-03-20T00:10:33Z</dcterms:modified>
</cp:coreProperties>
</file>