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4" r:id="rId15"/>
    <p:sldId id="316" r:id="rId16"/>
    <p:sldId id="317" r:id="rId17"/>
    <p:sldId id="31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Luminance, and Brightness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 5738</a:t>
            </a:r>
            <a:br>
              <a:rPr lang="en-US" dirty="0"/>
            </a:br>
            <a:r>
              <a:rPr lang="en-US" dirty="0"/>
              <a:t>Data Visualization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Dr. Sayeed S. Alam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Steven’s Magnitude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Perceived brightness is a very nonlinear function of the amount of light emitted by a lamp.</a:t>
            </a:r>
          </a:p>
          <a:p>
            <a:r>
              <a:rPr lang="en-US" dirty="0"/>
              <a:t>Stevens (1961) popularized a technique known as </a:t>
            </a:r>
            <a:r>
              <a:rPr lang="en-US" i="1" dirty="0"/>
              <a:t>magnitude estimation </a:t>
            </a:r>
            <a:r>
              <a:rPr lang="en-US" dirty="0"/>
              <a:t>to provide a way of measuring the perceptual impact of simple sensations.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3416" y="4292600"/>
            <a:ext cx="3112298" cy="2033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6" y="4292600"/>
            <a:ext cx="2056231" cy="2056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5" y="4292600"/>
            <a:ext cx="5000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Steven’s Magnitude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sz="3600" dirty="0"/>
                  <a:t>S = Sensitivity, I = Intensity , n =depends on the  size of patches = 0.33/0.5 (circular/ point source)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𝐵𝑟𝑖𝑔h𝑡𝑛𝑒𝑠𝑠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𝐿𝑢𝑚𝑖𝑛𝑎𝑛𝑐𝑒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sz="3600" dirty="0"/>
                  <a:t>These findings are really only applicable to lights viewed in relative isolation in the dark.</a:t>
                </a:r>
              </a:p>
              <a:p>
                <a:r>
                  <a:rPr lang="en-US" sz="3600" dirty="0"/>
                  <a:t>Thus, although they have some practical relevance to the design of control panels to be viewed in dark rooms, many other factors must be taken into account in more complex displays.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r="-9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08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Gamma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 = Luminance</a:t>
                </a:r>
              </a:p>
              <a:p>
                <a:r>
                  <a:rPr lang="en-US" dirty="0"/>
                  <a:t>V = the voltage driving one of the electron guns in the monitor</a:t>
                </a:r>
              </a:p>
              <a:p>
                <a:r>
                  <a:rPr lang="en-US" dirty="0"/>
                  <a:t>Monitor nonlinearity is not accidental; it was created by early television engineers to make the most of the available signal bandwidth. </a:t>
                </a:r>
              </a:p>
              <a:p>
                <a:r>
                  <a:rPr lang="en-US" dirty="0"/>
                  <a:t>They made television screens nonlinear precisely because the human visual system is nonlinear in the opposite direction. </a:t>
                </a:r>
              </a:p>
              <a:p>
                <a:r>
                  <a:rPr lang="en-US" dirty="0"/>
                  <a:t>For example, a gamma value of 3 will exactly cancel a brightness power function exponent of 0.333, resulting in a display that produces a linear relationship between voltage and perceived brightness.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r="-1507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06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of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first-stage mechanism is </a:t>
            </a:r>
            <a:r>
              <a:rPr lang="en-US" i="1" dirty="0"/>
              <a:t>adaptation</a:t>
            </a:r>
            <a:r>
              <a:rPr lang="en-US" dirty="0"/>
              <a:t>. </a:t>
            </a:r>
          </a:p>
          <a:p>
            <a:r>
              <a:rPr lang="en-US" dirty="0"/>
              <a:t>The second stage </a:t>
            </a:r>
            <a:r>
              <a:rPr lang="en-US" i="1" dirty="0"/>
              <a:t>lateral inhibition (contrast)</a:t>
            </a:r>
            <a:r>
              <a:rPr lang="en-US" dirty="0"/>
              <a:t>.</a:t>
            </a:r>
          </a:p>
          <a:p>
            <a:r>
              <a:rPr lang="en-US" dirty="0"/>
              <a:t>The role of adaptation in lightness constancy is straightforward. The changing sensitivity of the receptors and neurons in the eye helps factor out the overall level of illumination.</a:t>
            </a:r>
          </a:p>
          <a:p>
            <a:r>
              <a:rPr lang="en-US" dirty="0"/>
              <a:t>One mechanism is the bleaching of </a:t>
            </a:r>
            <a:r>
              <a:rPr lang="en-US" dirty="0" err="1"/>
              <a:t>photopigment</a:t>
            </a:r>
            <a:r>
              <a:rPr lang="en-US" dirty="0"/>
              <a:t> in the receptors themselves. At high light levels, more </a:t>
            </a:r>
            <a:r>
              <a:rPr lang="en-US" dirty="0" err="1"/>
              <a:t>photopigment</a:t>
            </a:r>
            <a:r>
              <a:rPr lang="en-US" dirty="0"/>
              <a:t> is bleached and the receptors become less sensitive. At low light levels, </a:t>
            </a:r>
            <a:r>
              <a:rPr lang="en-US" dirty="0" err="1"/>
              <a:t>photopigment</a:t>
            </a:r>
            <a:r>
              <a:rPr lang="en-US" dirty="0"/>
              <a:t> is regenerated and the eyes regain their sensitivity.</a:t>
            </a:r>
          </a:p>
          <a:p>
            <a:r>
              <a:rPr lang="en-US" dirty="0"/>
              <a:t>In general, adaptation allows the visual system to adjust overall sensitivity to the ambient light level.</a:t>
            </a:r>
          </a:p>
        </p:txBody>
      </p:sp>
    </p:spTree>
    <p:extLst>
      <p:ext uri="{BB962C8B-B14F-4D97-AF65-F5344CB8AC3E}">
        <p14:creationId xmlns:p14="http://schemas.microsoft.com/office/powerpoint/2010/main" val="316922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and Constancy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66" y="1690688"/>
            <a:ext cx="7011937" cy="4662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548" y="1759554"/>
            <a:ext cx="3464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two pieces of paper are illuminated by a desk lamp just to the right of the picture.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makes the amount of light reflected roughly equal.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the brain achieves lightness constancy in allowing us to differentiate the gray and the white paper.</a:t>
            </a:r>
          </a:p>
        </p:txBody>
      </p:sp>
    </p:spTree>
    <p:extLst>
      <p:ext uri="{BB962C8B-B14F-4D97-AF65-F5344CB8AC3E}">
        <p14:creationId xmlns:p14="http://schemas.microsoft.com/office/powerpoint/2010/main" val="226943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Additional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brain must somehow take the direction of illumination and surface orientation into account in lightness judgments.</a:t>
            </a:r>
          </a:p>
          <a:p>
            <a:r>
              <a:rPr lang="en-US" dirty="0"/>
              <a:t>The brain seems to use the lightest object in the scene as a kind of </a:t>
            </a:r>
            <a:r>
              <a:rPr lang="en-US" i="1" dirty="0"/>
              <a:t>reference white </a:t>
            </a:r>
            <a:r>
              <a:rPr lang="en-US" dirty="0"/>
              <a:t>to determine the gray values of all other objects.</a:t>
            </a:r>
          </a:p>
          <a:p>
            <a:r>
              <a:rPr lang="en-US" dirty="0"/>
              <a:t>The ratio of specular and </a:t>
            </a:r>
            <a:r>
              <a:rPr lang="en-US" dirty="0" err="1"/>
              <a:t>nonspecular</a:t>
            </a:r>
            <a:r>
              <a:rPr lang="en-US" dirty="0"/>
              <a:t> reflection can be important under certain circumstances.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6" y="2856754"/>
            <a:ext cx="5272002" cy="3023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114" y="2923015"/>
            <a:ext cx="4840113" cy="29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Illumination and Surrounds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65642" cy="4351338"/>
              </a:xfrm>
            </p:spPr>
            <p:txBody>
              <a:bodyPr/>
              <a:lstStyle/>
              <a:p>
                <a:r>
                  <a:rPr lang="en-US" dirty="0"/>
                  <a:t>The color and the brightness of the </a:t>
                </a:r>
                <a:r>
                  <a:rPr lang="en-US" i="1" dirty="0"/>
                  <a:t>surround </a:t>
                </a:r>
                <a:r>
                  <a:rPr lang="en-US" dirty="0"/>
                  <a:t>of the monitor can be very important in determining how screen objects appear</a:t>
                </a:r>
              </a:p>
              <a:p>
                <a:r>
                  <a:rPr lang="en-US" dirty="0"/>
                  <a:t>Under normal office conditions, between 15% and 40% of the illumination coming to the eye from the monitor screen will come indirectly from the room light, not from the luminous phosphors.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, A = ambient room illumination reflected from the screen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65642" cy="4351338"/>
              </a:xfrm>
              <a:blipFill rotWithShape="0">
                <a:blip r:embed="rId2"/>
                <a:stretch>
                  <a:fillRect l="-1490" t="-2241" r="-91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1" y="1690688"/>
            <a:ext cx="304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Illumination and Surrounds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10330" cy="4351338"/>
          </a:xfrm>
        </p:spPr>
        <p:txBody>
          <a:bodyPr/>
          <a:lstStyle/>
          <a:p>
            <a:r>
              <a:rPr lang="en-US" dirty="0"/>
              <a:t>A projector was set up containing a mask specially designed so that no light actually fell on the portion of the monitor screen containing the image. </a:t>
            </a:r>
          </a:p>
          <a:p>
            <a:r>
              <a:rPr lang="en-US" dirty="0"/>
              <a:t>In this way, the illumination in the virtual environment displayed on the monitor was made to match closely the illumination falling on the monitor and surrounding region.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946"/>
          <a:stretch/>
        </p:blipFill>
        <p:spPr>
          <a:xfrm>
            <a:off x="7173532" y="1690688"/>
            <a:ext cx="4788440" cy="47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Visualization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63824" y="3800734"/>
            <a:ext cx="202619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Source: Google News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9" y="0"/>
            <a:ext cx="7251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survive, we need to be able to manipulate objects in the environment and determine their properties.</a:t>
            </a:r>
          </a:p>
          <a:p>
            <a:r>
              <a:rPr lang="en-US" dirty="0"/>
              <a:t>Generally, information about the quantity of illumination is of very little use to us.</a:t>
            </a:r>
          </a:p>
          <a:p>
            <a:r>
              <a:rPr lang="en-US" dirty="0"/>
              <a:t>We can find out a lot about objects from their surface properties</a:t>
            </a:r>
          </a:p>
          <a:p>
            <a:r>
              <a:rPr lang="en-US" dirty="0"/>
              <a:t>In particular, we can obtain knowledge of the spectral reflectance characteristics of objects—what we call their color and lightness.</a:t>
            </a:r>
          </a:p>
          <a:p>
            <a:r>
              <a:rPr lang="en-US" dirty="0"/>
              <a:t>The human vision system evolved to extract information about surface properties of objects, often at the expense of losing information about the quality and quantity of light entering the eye.</a:t>
            </a:r>
          </a:p>
        </p:txBody>
      </p:sp>
    </p:spTree>
    <p:extLst>
      <p:ext uri="{BB962C8B-B14F-4D97-AF65-F5344CB8AC3E}">
        <p14:creationId xmlns:p14="http://schemas.microsoft.com/office/powerpoint/2010/main" val="24640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vs Lightness Constancy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Color constancy</a:t>
            </a:r>
            <a:r>
              <a:rPr lang="en-US" sz="3200" dirty="0"/>
              <a:t>: we experience colored surfaces and not colored light</a:t>
            </a:r>
          </a:p>
          <a:p>
            <a:r>
              <a:rPr lang="en-US" sz="3200" b="1" dirty="0"/>
              <a:t>Lightness constancy: </a:t>
            </a:r>
            <a:r>
              <a:rPr lang="en-US" sz="3200" dirty="0"/>
              <a:t>the apparent overall reflectance of a surface.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0" y="3732458"/>
            <a:ext cx="5121498" cy="28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of Light: 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terms are commonly used to describe the general concept of quantity of light: </a:t>
            </a:r>
            <a:r>
              <a:rPr lang="en-US" b="1" i="1" dirty="0"/>
              <a:t>luminance</a:t>
            </a:r>
            <a:r>
              <a:rPr lang="en-US" dirty="0"/>
              <a:t>, </a:t>
            </a:r>
            <a:r>
              <a:rPr lang="en-US" b="1" i="1" dirty="0"/>
              <a:t>brightness</a:t>
            </a:r>
            <a:r>
              <a:rPr lang="en-US" dirty="0"/>
              <a:t>, and </a:t>
            </a:r>
            <a:r>
              <a:rPr lang="en-US" b="1" i="1" dirty="0"/>
              <a:t>lightness</a:t>
            </a:r>
            <a:r>
              <a:rPr lang="en-US" dirty="0"/>
              <a:t>.</a:t>
            </a:r>
          </a:p>
          <a:p>
            <a:r>
              <a:rPr lang="en-US" b="1" dirty="0"/>
              <a:t>Luminance</a:t>
            </a:r>
            <a:r>
              <a:rPr lang="en-US" dirty="0"/>
              <a:t> is the easiest to define; it refers to the </a:t>
            </a:r>
            <a:r>
              <a:rPr lang="en-US" i="1" dirty="0"/>
              <a:t>measured amount of light </a:t>
            </a:r>
            <a:r>
              <a:rPr lang="en-US" dirty="0"/>
              <a:t>coming from some region of space. It is measured in units such as candelas per square meter.</a:t>
            </a:r>
          </a:p>
          <a:p>
            <a:r>
              <a:rPr lang="en-US" b="1" dirty="0"/>
              <a:t>Brightness</a:t>
            </a:r>
            <a:r>
              <a:rPr lang="en-US" dirty="0"/>
              <a:t> generally refers to the </a:t>
            </a:r>
            <a:r>
              <a:rPr lang="en-US" i="1" dirty="0"/>
              <a:t>perceived amount of light </a:t>
            </a:r>
            <a:r>
              <a:rPr lang="en-US" dirty="0"/>
              <a:t>coming from a source.</a:t>
            </a:r>
          </a:p>
          <a:p>
            <a:r>
              <a:rPr lang="en-US" b="1" dirty="0"/>
              <a:t>Lightness</a:t>
            </a:r>
            <a:r>
              <a:rPr lang="en-US" dirty="0"/>
              <a:t> generally refers to the </a:t>
            </a:r>
            <a:r>
              <a:rPr lang="en-US" i="1" dirty="0"/>
              <a:t>perceived reflectance of a surface</a:t>
            </a:r>
            <a:r>
              <a:rPr lang="en-US" dirty="0"/>
              <a:t>. A white surface is light. A black surface is dark. The shade of paint is another concept of lightness.</a:t>
            </a:r>
          </a:p>
        </p:txBody>
      </p:sp>
    </p:spTree>
    <p:extLst>
      <p:ext uri="{BB962C8B-B14F-4D97-AF65-F5344CB8AC3E}">
        <p14:creationId xmlns:p14="http://schemas.microsoft.com/office/powerpoint/2010/main" val="83762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Luminance is not a perceptual quantity at all. It is a physical measure used to define an amount of light in the visible region of the electromagnetic spectrum.</a:t>
            </a:r>
          </a:p>
          <a:p>
            <a:r>
              <a:rPr lang="en-US" dirty="0"/>
              <a:t>Unlike lightness and brightness, luminance can be read out directly from a scientific measuring instrument.</a:t>
            </a:r>
          </a:p>
          <a:p>
            <a:r>
              <a:rPr lang="en-US" dirty="0"/>
              <a:t>Luminance is a measurement of light energy weighted by the spectral sensitivity function of the human visual system.</a:t>
            </a:r>
          </a:p>
        </p:txBody>
      </p:sp>
    </p:spTree>
    <p:extLst>
      <p:ext uri="{BB962C8B-B14F-4D97-AF65-F5344CB8AC3E}">
        <p14:creationId xmlns:p14="http://schemas.microsoft.com/office/powerpoint/2010/main" val="288777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Sensitivity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3" y="1599545"/>
            <a:ext cx="6514056" cy="50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𝛿𝜆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Light wave-length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Spectral Sensitivity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: Light distribution</a:t>
                </a:r>
              </a:p>
              <a:p>
                <a:r>
                  <a:rPr lang="en-US" dirty="0"/>
                  <a:t>When multiplied by the appropriate constant, the result is luminance </a:t>
                </a:r>
                <a:r>
                  <a:rPr lang="en-US" i="1" dirty="0"/>
                  <a:t>L </a:t>
                </a:r>
                <a:r>
                  <a:rPr lang="en-US" dirty="0"/>
                  <a:t>in units of candelas per square meter.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function is extremely useful because it provides a close match to the combined sensitivities of the individual cone receptor sensitivity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5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3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brightness </a:t>
            </a:r>
            <a:r>
              <a:rPr lang="en-US" dirty="0"/>
              <a:t>usually refers to the perceived amount of light coming from self-luminous sources.</a:t>
            </a:r>
          </a:p>
          <a:p>
            <a:r>
              <a:rPr lang="en-US" dirty="0"/>
              <a:t>Thus, it is relevant to the perception of the brightness of indicator lights in an otherwise darkened display.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3505468"/>
            <a:ext cx="5662411" cy="31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1009</Words>
  <Application>Microsoft Office PowerPoint</Application>
  <PresentationFormat>宽屏</PresentationFormat>
  <Paragraphs>73</Paragraphs>
  <Slides>18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Luminance, and Brightness</vt:lpstr>
      <vt:lpstr>Today’s Visualization</vt:lpstr>
      <vt:lpstr>Illumination</vt:lpstr>
      <vt:lpstr>Color vs Lightness Constancy</vt:lpstr>
      <vt:lpstr>Quantity of Light: General Concepts</vt:lpstr>
      <vt:lpstr>Luminance</vt:lpstr>
      <vt:lpstr>Spectral Sensitivity Curve</vt:lpstr>
      <vt:lpstr>Luminance</vt:lpstr>
      <vt:lpstr>Brightness</vt:lpstr>
      <vt:lpstr>Steven’s Magnitude Estimation</vt:lpstr>
      <vt:lpstr>Steven’s Magnitude Estimation</vt:lpstr>
      <vt:lpstr>Monitor Gamma Function</vt:lpstr>
      <vt:lpstr>Factors of Perception</vt:lpstr>
      <vt:lpstr>Contrast and Constancy</vt:lpstr>
      <vt:lpstr>Three Additional Factors</vt:lpstr>
      <vt:lpstr>Monitor Illumination and Surrounds</vt:lpstr>
      <vt:lpstr>Monitor Illumination and Surrounds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HYZH</cp:lastModifiedBy>
  <cp:revision>825</cp:revision>
  <dcterms:created xsi:type="dcterms:W3CDTF">2017-12-31T16:00:58Z</dcterms:created>
  <dcterms:modified xsi:type="dcterms:W3CDTF">2018-03-26T07:11:20Z</dcterms:modified>
</cp:coreProperties>
</file>