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23" r:id="rId4"/>
    <p:sldId id="324" r:id="rId5"/>
    <p:sldId id="325" r:id="rId6"/>
    <p:sldId id="326" r:id="rId7"/>
    <p:sldId id="331" r:id="rId8"/>
    <p:sldId id="327" r:id="rId9"/>
    <p:sldId id="328" r:id="rId10"/>
    <p:sldId id="329" r:id="rId11"/>
    <p:sldId id="330"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22"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3B9041"/>
    <a:srgbClr val="FF0000"/>
    <a:srgbClr val="E04663"/>
    <a:srgbClr val="558D39"/>
    <a:srgbClr val="E252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5480F-59DF-4DCC-8DB5-38A3BAFC4F39}"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5480F-59DF-4DCC-8DB5-38A3BAFC4F39}"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Glyphs</a:t>
            </a:r>
          </a:p>
        </p:txBody>
      </p:sp>
      <p:sp>
        <p:nvSpPr>
          <p:cNvPr id="3" name="Subtitle 2"/>
          <p:cNvSpPr>
            <a:spLocks noGrp="1"/>
          </p:cNvSpPr>
          <p:nvPr>
            <p:ph type="subTitle" idx="1"/>
          </p:nvPr>
        </p:nvSpPr>
        <p:spPr/>
        <p:txBody>
          <a:bodyPr>
            <a:normAutofit lnSpcReduction="10000"/>
          </a:bodyPr>
          <a:lstStyle/>
          <a:p>
            <a:r>
              <a:rPr lang="en-US" dirty="0"/>
              <a:t>CAP 5738</a:t>
            </a:r>
            <a:br>
              <a:rPr lang="en-US" dirty="0"/>
            </a:br>
            <a:r>
              <a:rPr lang="en-US" dirty="0"/>
              <a:t>Data Visualization</a:t>
            </a:r>
          </a:p>
          <a:p>
            <a:r>
              <a:rPr lang="en-US" dirty="0"/>
              <a:t>Spring 2018</a:t>
            </a:r>
          </a:p>
          <a:p>
            <a:r>
              <a:rPr lang="en-US" dirty="0"/>
              <a:t>Dr. Sayeed S. Alam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Signs</a:t>
            </a:r>
          </a:p>
        </p:txBody>
      </p:sp>
      <p:sp>
        <p:nvSpPr>
          <p:cNvPr id="3" name="Content Placeholder 2"/>
          <p:cNvSpPr>
            <a:spLocks noGrp="1"/>
          </p:cNvSpPr>
          <p:nvPr>
            <p:ph idx="1"/>
          </p:nvPr>
        </p:nvSpPr>
        <p:spPr/>
        <p:txBody>
          <a:bodyPr/>
          <a:lstStyle/>
          <a:p>
            <a:r>
              <a:rPr lang="en-US" dirty="0"/>
              <a:t>In modern semiotics there are two principal models of signs:</a:t>
            </a:r>
          </a:p>
          <a:p>
            <a:pPr lvl="1"/>
            <a:r>
              <a:rPr lang="en-US" dirty="0"/>
              <a:t>The dyadic model due to Ferdinand de Saussure and </a:t>
            </a:r>
          </a:p>
          <a:p>
            <a:pPr lvl="1"/>
            <a:r>
              <a:rPr lang="en-US" dirty="0"/>
              <a:t>The triadic model due to Charles Peirce [PB55]</a:t>
            </a:r>
          </a:p>
        </p:txBody>
      </p:sp>
    </p:spTree>
    <p:extLst>
      <p:ext uri="{BB962C8B-B14F-4D97-AF65-F5344CB8AC3E}">
        <p14:creationId xmlns:p14="http://schemas.microsoft.com/office/powerpoint/2010/main" val="229830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Dyadic Model</a:t>
            </a:r>
          </a:p>
        </p:txBody>
      </p:sp>
      <p:sp>
        <p:nvSpPr>
          <p:cNvPr id="3" name="Content Placeholder 2"/>
          <p:cNvSpPr>
            <a:spLocks noGrp="1"/>
          </p:cNvSpPr>
          <p:nvPr>
            <p:ph idx="1"/>
          </p:nvPr>
        </p:nvSpPr>
        <p:spPr/>
        <p:txBody>
          <a:bodyPr/>
          <a:lstStyle/>
          <a:p>
            <a:r>
              <a:rPr lang="en-US" dirty="0"/>
              <a:t>In the Dyadic Model (Figure 3) introduced by Ferdinand de Saussure [SBSR83] a sign is composed of the signifier (the sound pattern of a word, either in mental projection - as when we silently recite lines from a poem to ourselves - or in actual, physical realization as part of a speech act), and the signified (the concept or meaning of the word).</a:t>
            </a:r>
          </a:p>
        </p:txBody>
      </p:sp>
      <p:pic>
        <p:nvPicPr>
          <p:cNvPr id="4" name="Picture 3"/>
          <p:cNvPicPr>
            <a:picLocks noChangeAspect="1"/>
          </p:cNvPicPr>
          <p:nvPr/>
        </p:nvPicPr>
        <p:blipFill>
          <a:blip r:embed="rId2"/>
          <a:stretch>
            <a:fillRect/>
          </a:stretch>
        </p:blipFill>
        <p:spPr>
          <a:xfrm>
            <a:off x="4005330" y="4001294"/>
            <a:ext cx="3809443" cy="2826438"/>
          </a:xfrm>
          <a:prstGeom prst="rect">
            <a:avLst/>
          </a:prstGeom>
        </p:spPr>
      </p:pic>
    </p:spTree>
    <p:extLst>
      <p:ext uri="{BB962C8B-B14F-4D97-AF65-F5344CB8AC3E}">
        <p14:creationId xmlns:p14="http://schemas.microsoft.com/office/powerpoint/2010/main" val="215140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Triadic Model</a:t>
            </a:r>
          </a:p>
        </p:txBody>
      </p:sp>
      <p:sp>
        <p:nvSpPr>
          <p:cNvPr id="3" name="Content Placeholder 2"/>
          <p:cNvSpPr>
            <a:spLocks noGrp="1"/>
          </p:cNvSpPr>
          <p:nvPr>
            <p:ph idx="1"/>
          </p:nvPr>
        </p:nvSpPr>
        <p:spPr/>
        <p:txBody>
          <a:bodyPr>
            <a:normAutofit/>
          </a:bodyPr>
          <a:lstStyle/>
          <a:p>
            <a:r>
              <a:rPr lang="en-US" dirty="0"/>
              <a:t>With its Triadic Model, Peirce viewed the symbol/index/icon triad as “the most fundamental division of signs”, and the majority of semioticians continue to agree. </a:t>
            </a:r>
          </a:p>
          <a:p>
            <a:r>
              <a:rPr lang="en-US" dirty="0"/>
              <a:t>Peirce thus defines “semiosis” as the process by which representations of objects function as signs.</a:t>
            </a:r>
          </a:p>
          <a:p>
            <a:r>
              <a:rPr lang="en-US" dirty="0"/>
              <a:t>Semiosis is a process of cooperation between signs, their objects, and their “</a:t>
            </a:r>
            <a:r>
              <a:rPr lang="en-US" dirty="0" err="1"/>
              <a:t>interpretants</a:t>
            </a:r>
            <a:r>
              <a:rPr lang="en-US" dirty="0"/>
              <a:t>” (i.e. their mental representations). </a:t>
            </a:r>
          </a:p>
          <a:p>
            <a:r>
              <a:rPr lang="en-US" dirty="0"/>
              <a:t>“Semiotic” (i.e. the science of signs) is the study of semiosis and is an inquiry into the conditions which are necessary in order for representations of objects to function as signs.</a:t>
            </a:r>
          </a:p>
        </p:txBody>
      </p:sp>
    </p:spTree>
    <p:extLst>
      <p:ext uri="{BB962C8B-B14F-4D97-AF65-F5344CB8AC3E}">
        <p14:creationId xmlns:p14="http://schemas.microsoft.com/office/powerpoint/2010/main" val="89528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Triadic Model</a:t>
            </a:r>
          </a:p>
        </p:txBody>
      </p:sp>
      <p:pic>
        <p:nvPicPr>
          <p:cNvPr id="5" name="Picture 4"/>
          <p:cNvPicPr>
            <a:picLocks noChangeAspect="1"/>
          </p:cNvPicPr>
          <p:nvPr/>
        </p:nvPicPr>
        <p:blipFill>
          <a:blip r:embed="rId2"/>
          <a:stretch>
            <a:fillRect/>
          </a:stretch>
        </p:blipFill>
        <p:spPr>
          <a:xfrm>
            <a:off x="1595340" y="1824665"/>
            <a:ext cx="8434648" cy="4522313"/>
          </a:xfrm>
          <a:prstGeom prst="rect">
            <a:avLst/>
          </a:prstGeom>
        </p:spPr>
      </p:pic>
    </p:spTree>
    <p:extLst>
      <p:ext uri="{BB962C8B-B14F-4D97-AF65-F5344CB8AC3E}">
        <p14:creationId xmlns:p14="http://schemas.microsoft.com/office/powerpoint/2010/main" val="353917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Variables</a:t>
            </a:r>
          </a:p>
        </p:txBody>
      </p:sp>
      <p:sp>
        <p:nvSpPr>
          <p:cNvPr id="3" name="Content Placeholder 2"/>
          <p:cNvSpPr>
            <a:spLocks noGrp="1"/>
          </p:cNvSpPr>
          <p:nvPr>
            <p:ph idx="1"/>
          </p:nvPr>
        </p:nvSpPr>
        <p:spPr/>
        <p:txBody>
          <a:bodyPr>
            <a:normAutofit fontScale="92500" lnSpcReduction="20000"/>
          </a:bodyPr>
          <a:lstStyle/>
          <a:p>
            <a:r>
              <a:rPr lang="en-US" dirty="0" err="1"/>
              <a:t>Bertin</a:t>
            </a:r>
            <a:r>
              <a:rPr lang="en-US" dirty="0"/>
              <a:t> identified six visual primitives, or fundamental visual variables, which are at the basis of the construction of any graphics sign: </a:t>
            </a:r>
          </a:p>
          <a:p>
            <a:pPr lvl="1"/>
            <a:r>
              <a:rPr lang="en-US" dirty="0"/>
              <a:t>size, </a:t>
            </a:r>
          </a:p>
          <a:p>
            <a:pPr lvl="1"/>
            <a:r>
              <a:rPr lang="en-US" dirty="0" err="1"/>
              <a:t>colour</a:t>
            </a:r>
            <a:r>
              <a:rPr lang="en-US" dirty="0"/>
              <a:t> hue, </a:t>
            </a:r>
          </a:p>
          <a:p>
            <a:pPr lvl="1"/>
            <a:r>
              <a:rPr lang="en-US" dirty="0" err="1"/>
              <a:t>colour</a:t>
            </a:r>
            <a:r>
              <a:rPr lang="en-US" dirty="0"/>
              <a:t> value, </a:t>
            </a:r>
          </a:p>
          <a:p>
            <a:pPr lvl="1"/>
            <a:r>
              <a:rPr lang="en-US" dirty="0"/>
              <a:t>grain,</a:t>
            </a:r>
          </a:p>
          <a:p>
            <a:pPr lvl="1"/>
            <a:r>
              <a:rPr lang="en-US" dirty="0"/>
              <a:t>orientation, </a:t>
            </a:r>
          </a:p>
          <a:p>
            <a:pPr lvl="1"/>
            <a:r>
              <a:rPr lang="en-US" dirty="0"/>
              <a:t>and shape.</a:t>
            </a:r>
          </a:p>
          <a:p>
            <a:r>
              <a:rPr lang="en-US" dirty="0" err="1"/>
              <a:t>MacEachren</a:t>
            </a:r>
            <a:r>
              <a:rPr lang="en-US" dirty="0"/>
              <a:t> proposed adding three extra variables based on advances  in graphics technology: </a:t>
            </a:r>
          </a:p>
          <a:p>
            <a:pPr lvl="1"/>
            <a:r>
              <a:rPr lang="en-US" dirty="0"/>
              <a:t>clarity (fuzziness) of sign vehicle components, </a:t>
            </a:r>
          </a:p>
          <a:p>
            <a:pPr lvl="1"/>
            <a:r>
              <a:rPr lang="en-US" dirty="0"/>
              <a:t>resolution (of boundaries and images), and</a:t>
            </a:r>
          </a:p>
          <a:p>
            <a:pPr lvl="1"/>
            <a:r>
              <a:rPr lang="en-US" dirty="0"/>
              <a:t>transparency.</a:t>
            </a:r>
          </a:p>
        </p:txBody>
      </p:sp>
    </p:spTree>
    <p:extLst>
      <p:ext uri="{BB962C8B-B14F-4D97-AF65-F5344CB8AC3E}">
        <p14:creationId xmlns:p14="http://schemas.microsoft.com/office/powerpoint/2010/main" val="119166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Variables</a:t>
            </a:r>
          </a:p>
        </p:txBody>
      </p:sp>
      <p:pic>
        <p:nvPicPr>
          <p:cNvPr id="5" name="Picture 4"/>
          <p:cNvPicPr>
            <a:picLocks noChangeAspect="1"/>
          </p:cNvPicPr>
          <p:nvPr/>
        </p:nvPicPr>
        <p:blipFill>
          <a:blip r:embed="rId2"/>
          <a:stretch>
            <a:fillRect/>
          </a:stretch>
        </p:blipFill>
        <p:spPr>
          <a:xfrm>
            <a:off x="2564626" y="1690688"/>
            <a:ext cx="7062748" cy="4750969"/>
          </a:xfrm>
          <a:prstGeom prst="rect">
            <a:avLst/>
          </a:prstGeom>
        </p:spPr>
      </p:pic>
    </p:spTree>
    <p:extLst>
      <p:ext uri="{BB962C8B-B14F-4D97-AF65-F5344CB8AC3E}">
        <p14:creationId xmlns:p14="http://schemas.microsoft.com/office/powerpoint/2010/main" val="51805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a:t>
            </a:r>
          </a:p>
        </p:txBody>
      </p:sp>
      <p:sp>
        <p:nvSpPr>
          <p:cNvPr id="3" name="Content Placeholder 2"/>
          <p:cNvSpPr>
            <a:spLocks noGrp="1"/>
          </p:cNvSpPr>
          <p:nvPr>
            <p:ph idx="1"/>
          </p:nvPr>
        </p:nvSpPr>
        <p:spPr/>
        <p:txBody>
          <a:bodyPr/>
          <a:lstStyle/>
          <a:p>
            <a:r>
              <a:rPr lang="en-US" dirty="0"/>
              <a:t>Gestalt psychologists outlined several fundamental and universal principles (or laws) of perceptual </a:t>
            </a:r>
            <a:r>
              <a:rPr lang="en-US" dirty="0" err="1"/>
              <a:t>organisation</a:t>
            </a:r>
            <a:r>
              <a:rPr lang="en-US" dirty="0"/>
              <a:t> which are assumed as a basis of a perceptual code: </a:t>
            </a:r>
          </a:p>
          <a:p>
            <a:pPr lvl="1"/>
            <a:r>
              <a:rPr lang="en-US" dirty="0"/>
              <a:t>proximity,</a:t>
            </a:r>
          </a:p>
          <a:p>
            <a:pPr lvl="1"/>
            <a:r>
              <a:rPr lang="en-US" dirty="0"/>
              <a:t>similarity, </a:t>
            </a:r>
          </a:p>
          <a:p>
            <a:pPr lvl="1"/>
            <a:r>
              <a:rPr lang="en-US" dirty="0"/>
              <a:t>continuity, </a:t>
            </a:r>
          </a:p>
          <a:p>
            <a:pPr lvl="1"/>
            <a:r>
              <a:rPr lang="en-US" dirty="0"/>
              <a:t>closure, </a:t>
            </a:r>
          </a:p>
          <a:p>
            <a:pPr lvl="1"/>
            <a:r>
              <a:rPr lang="en-US" dirty="0"/>
              <a:t>figure/ground, </a:t>
            </a:r>
          </a:p>
          <a:p>
            <a:pPr lvl="1"/>
            <a:r>
              <a:rPr lang="en-US" dirty="0"/>
              <a:t>area symmetry and </a:t>
            </a:r>
          </a:p>
          <a:p>
            <a:pPr lvl="1"/>
            <a:r>
              <a:rPr lang="en-US" dirty="0" err="1"/>
              <a:t>prägnanz</a:t>
            </a:r>
            <a:r>
              <a:rPr lang="en-US" dirty="0"/>
              <a:t>.</a:t>
            </a:r>
          </a:p>
        </p:txBody>
      </p:sp>
    </p:spTree>
    <p:extLst>
      <p:ext uri="{BB962C8B-B14F-4D97-AF65-F5344CB8AC3E}">
        <p14:creationId xmlns:p14="http://schemas.microsoft.com/office/powerpoint/2010/main" val="216170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Proximity</a:t>
            </a:r>
          </a:p>
        </p:txBody>
      </p:sp>
      <p:sp>
        <p:nvSpPr>
          <p:cNvPr id="4" name="Content Placeholder 3"/>
          <p:cNvSpPr>
            <a:spLocks noGrp="1"/>
          </p:cNvSpPr>
          <p:nvPr>
            <p:ph idx="1"/>
          </p:nvPr>
        </p:nvSpPr>
        <p:spPr/>
        <p:txBody>
          <a:bodyPr/>
          <a:lstStyle/>
          <a:p>
            <a:r>
              <a:rPr lang="en-US" dirty="0"/>
              <a:t>The proximity principle states that objects that are closer to one another are perceived to be more related than those that are spaced farther apart. The proximity relation has been proved to be stronger than color similarity.</a:t>
            </a:r>
          </a:p>
          <a:p>
            <a:endParaRPr lang="en-US" dirty="0"/>
          </a:p>
        </p:txBody>
      </p:sp>
      <p:pic>
        <p:nvPicPr>
          <p:cNvPr id="5" name="Picture 4"/>
          <p:cNvPicPr>
            <a:picLocks noChangeAspect="1"/>
          </p:cNvPicPr>
          <p:nvPr/>
        </p:nvPicPr>
        <p:blipFill>
          <a:blip r:embed="rId2"/>
          <a:stretch>
            <a:fillRect/>
          </a:stretch>
        </p:blipFill>
        <p:spPr>
          <a:xfrm>
            <a:off x="3850096" y="3875142"/>
            <a:ext cx="2997857" cy="1194094"/>
          </a:xfrm>
          <a:prstGeom prst="rect">
            <a:avLst/>
          </a:prstGeom>
        </p:spPr>
      </p:pic>
    </p:spTree>
    <p:extLst>
      <p:ext uri="{BB962C8B-B14F-4D97-AF65-F5344CB8AC3E}">
        <p14:creationId xmlns:p14="http://schemas.microsoft.com/office/powerpoint/2010/main" val="364070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Similarity</a:t>
            </a:r>
          </a:p>
        </p:txBody>
      </p:sp>
      <p:sp>
        <p:nvSpPr>
          <p:cNvPr id="4" name="Content Placeholder 3"/>
          <p:cNvSpPr>
            <a:spLocks noGrp="1"/>
          </p:cNvSpPr>
          <p:nvPr>
            <p:ph idx="1"/>
          </p:nvPr>
        </p:nvSpPr>
        <p:spPr/>
        <p:txBody>
          <a:bodyPr/>
          <a:lstStyle/>
          <a:p>
            <a:r>
              <a:rPr lang="en-US" dirty="0"/>
              <a:t>The similarity principle states that objects that are similar are perceived to be more related than those that are dissimilar.</a:t>
            </a:r>
          </a:p>
          <a:p>
            <a:endParaRPr lang="en-US" dirty="0"/>
          </a:p>
        </p:txBody>
      </p:sp>
      <p:pic>
        <p:nvPicPr>
          <p:cNvPr id="3" name="Picture 2"/>
          <p:cNvPicPr>
            <a:picLocks noChangeAspect="1"/>
          </p:cNvPicPr>
          <p:nvPr/>
        </p:nvPicPr>
        <p:blipFill>
          <a:blip r:embed="rId2"/>
          <a:stretch>
            <a:fillRect/>
          </a:stretch>
        </p:blipFill>
        <p:spPr>
          <a:xfrm>
            <a:off x="3904077" y="4001294"/>
            <a:ext cx="3353535" cy="1270313"/>
          </a:xfrm>
          <a:prstGeom prst="rect">
            <a:avLst/>
          </a:prstGeom>
        </p:spPr>
      </p:pic>
    </p:spTree>
    <p:extLst>
      <p:ext uri="{BB962C8B-B14F-4D97-AF65-F5344CB8AC3E}">
        <p14:creationId xmlns:p14="http://schemas.microsoft.com/office/powerpoint/2010/main" val="4264154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Continuity</a:t>
            </a:r>
          </a:p>
        </p:txBody>
      </p:sp>
      <p:sp>
        <p:nvSpPr>
          <p:cNvPr id="4" name="Content Placeholder 3"/>
          <p:cNvSpPr>
            <a:spLocks noGrp="1"/>
          </p:cNvSpPr>
          <p:nvPr>
            <p:ph idx="1"/>
          </p:nvPr>
        </p:nvSpPr>
        <p:spPr/>
        <p:txBody>
          <a:bodyPr/>
          <a:lstStyle/>
          <a:p>
            <a:r>
              <a:rPr lang="en-US" dirty="0"/>
              <a:t>The continuity principle states that elements that are arranged on a line or curve are perceived to be more related than elements not on the line or curve. Continuation is stronger than similarity of color.</a:t>
            </a:r>
          </a:p>
        </p:txBody>
      </p:sp>
      <p:pic>
        <p:nvPicPr>
          <p:cNvPr id="5" name="Picture 4"/>
          <p:cNvPicPr>
            <a:picLocks noChangeAspect="1"/>
          </p:cNvPicPr>
          <p:nvPr/>
        </p:nvPicPr>
        <p:blipFill>
          <a:blip r:embed="rId2"/>
          <a:stretch>
            <a:fillRect/>
          </a:stretch>
        </p:blipFill>
        <p:spPr>
          <a:xfrm>
            <a:off x="3994230" y="4109070"/>
            <a:ext cx="3353535" cy="1498969"/>
          </a:xfrm>
          <a:prstGeom prst="rect">
            <a:avLst/>
          </a:prstGeom>
        </p:spPr>
      </p:pic>
    </p:spTree>
    <p:extLst>
      <p:ext uri="{BB962C8B-B14F-4D97-AF65-F5344CB8AC3E}">
        <p14:creationId xmlns:p14="http://schemas.microsoft.com/office/powerpoint/2010/main" val="46116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Visualization</a:t>
            </a:r>
          </a:p>
        </p:txBody>
      </p:sp>
      <p:sp>
        <p:nvSpPr>
          <p:cNvPr id="6" name="TextBox 5"/>
          <p:cNvSpPr txBox="1"/>
          <p:nvPr/>
        </p:nvSpPr>
        <p:spPr>
          <a:xfrm>
            <a:off x="5915695" y="874017"/>
            <a:ext cx="3316357"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dirty="0"/>
              <a:t>Source: https://i.redd.it/fho1e6platj01.png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4717"/>
            <a:ext cx="11831391" cy="5661975"/>
          </a:xfrm>
          <a:prstGeom prst="rect">
            <a:avLst/>
          </a:prstGeom>
        </p:spPr>
      </p:pic>
    </p:spTree>
    <p:extLst>
      <p:ext uri="{BB962C8B-B14F-4D97-AF65-F5344CB8AC3E}">
        <p14:creationId xmlns:p14="http://schemas.microsoft.com/office/powerpoint/2010/main" val="171205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Closure </a:t>
            </a:r>
          </a:p>
        </p:txBody>
      </p:sp>
      <p:sp>
        <p:nvSpPr>
          <p:cNvPr id="4" name="Content Placeholder 3"/>
          <p:cNvSpPr>
            <a:spLocks noGrp="1"/>
          </p:cNvSpPr>
          <p:nvPr>
            <p:ph idx="1"/>
          </p:nvPr>
        </p:nvSpPr>
        <p:spPr/>
        <p:txBody>
          <a:bodyPr/>
          <a:lstStyle/>
          <a:p>
            <a:r>
              <a:rPr lang="en-US" dirty="0"/>
              <a:t>The closure principle states that elements in a complex arrangement tend to be grouped into a single, recognizable pattern.</a:t>
            </a:r>
          </a:p>
        </p:txBody>
      </p:sp>
      <p:pic>
        <p:nvPicPr>
          <p:cNvPr id="3" name="Picture 2"/>
          <p:cNvPicPr>
            <a:picLocks noChangeAspect="1"/>
          </p:cNvPicPr>
          <p:nvPr/>
        </p:nvPicPr>
        <p:blipFill>
          <a:blip r:embed="rId2"/>
          <a:stretch>
            <a:fillRect/>
          </a:stretch>
        </p:blipFill>
        <p:spPr>
          <a:xfrm>
            <a:off x="4404945" y="3663607"/>
            <a:ext cx="3150290" cy="1333828"/>
          </a:xfrm>
          <a:prstGeom prst="rect">
            <a:avLst/>
          </a:prstGeom>
        </p:spPr>
      </p:pic>
    </p:spTree>
    <p:extLst>
      <p:ext uri="{BB962C8B-B14F-4D97-AF65-F5344CB8AC3E}">
        <p14:creationId xmlns:p14="http://schemas.microsoft.com/office/powerpoint/2010/main" val="3635399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Symmetry </a:t>
            </a:r>
          </a:p>
        </p:txBody>
      </p:sp>
      <p:sp>
        <p:nvSpPr>
          <p:cNvPr id="4" name="Content Placeholder 3"/>
          <p:cNvSpPr>
            <a:spLocks noGrp="1"/>
          </p:cNvSpPr>
          <p:nvPr>
            <p:ph idx="1"/>
          </p:nvPr>
        </p:nvSpPr>
        <p:spPr/>
        <p:txBody>
          <a:bodyPr/>
          <a:lstStyle/>
          <a:p>
            <a:r>
              <a:rPr lang="en-US" dirty="0"/>
              <a:t>The symmetry principle states that objects are perceived as  symmetrical shapes that form around their center. In Figure (</a:t>
            </a:r>
            <a:r>
              <a:rPr lang="en-US" dirty="0" err="1"/>
              <a:t>i</a:t>
            </a:r>
            <a:r>
              <a:rPr lang="en-US" dirty="0"/>
              <a:t>) the perceived picture is usually three sets of opening and closing brackets while in Figure 6e (ii) the dominant picture would be two overlapping diamonds. In the first case symmetrical balance is  stronger than proximity while in the second case symmetrical regions tend to be seen as the dominant figures.</a:t>
            </a:r>
          </a:p>
        </p:txBody>
      </p:sp>
      <p:pic>
        <p:nvPicPr>
          <p:cNvPr id="5" name="Picture 4"/>
          <p:cNvPicPr>
            <a:picLocks noChangeAspect="1"/>
          </p:cNvPicPr>
          <p:nvPr/>
        </p:nvPicPr>
        <p:blipFill>
          <a:blip r:embed="rId2"/>
          <a:stretch>
            <a:fillRect/>
          </a:stretch>
        </p:blipFill>
        <p:spPr>
          <a:xfrm>
            <a:off x="3395062" y="4736420"/>
            <a:ext cx="6097336" cy="1892766"/>
          </a:xfrm>
          <a:prstGeom prst="rect">
            <a:avLst/>
          </a:prstGeom>
        </p:spPr>
      </p:pic>
    </p:spTree>
    <p:extLst>
      <p:ext uri="{BB962C8B-B14F-4D97-AF65-F5344CB8AC3E}">
        <p14:creationId xmlns:p14="http://schemas.microsoft.com/office/powerpoint/2010/main" val="2677349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Figure/Ground</a:t>
            </a:r>
          </a:p>
        </p:txBody>
      </p:sp>
      <p:sp>
        <p:nvSpPr>
          <p:cNvPr id="4" name="Content Placeholder 3"/>
          <p:cNvSpPr>
            <a:spLocks noGrp="1"/>
          </p:cNvSpPr>
          <p:nvPr>
            <p:ph idx="1"/>
          </p:nvPr>
        </p:nvSpPr>
        <p:spPr/>
        <p:txBody>
          <a:bodyPr/>
          <a:lstStyle/>
          <a:p>
            <a:r>
              <a:rPr lang="en-US" dirty="0"/>
              <a:t>The figure/ground principle (Figure 6f) states that elements</a:t>
            </a:r>
          </a:p>
          <a:p>
            <a:r>
              <a:rPr lang="en-US" dirty="0"/>
              <a:t>are perceived as either figure (element of focus) or ground (background or surrounding area). In this principle several factors play an important role: surrounded-ness, size (or area), symmetry, parallelism, and extremal edges. Each of these five properties can determine which parts of a figure are classified as figure or as background.</a:t>
            </a:r>
          </a:p>
        </p:txBody>
      </p:sp>
      <p:pic>
        <p:nvPicPr>
          <p:cNvPr id="3" name="Picture 2"/>
          <p:cNvPicPr>
            <a:picLocks noChangeAspect="1"/>
          </p:cNvPicPr>
          <p:nvPr/>
        </p:nvPicPr>
        <p:blipFill>
          <a:blip r:embed="rId2"/>
          <a:stretch>
            <a:fillRect/>
          </a:stretch>
        </p:blipFill>
        <p:spPr>
          <a:xfrm>
            <a:off x="3878319" y="4685900"/>
            <a:ext cx="3353535" cy="1626000"/>
          </a:xfrm>
          <a:prstGeom prst="rect">
            <a:avLst/>
          </a:prstGeom>
        </p:spPr>
      </p:pic>
    </p:spTree>
    <p:extLst>
      <p:ext uri="{BB962C8B-B14F-4D97-AF65-F5344CB8AC3E}">
        <p14:creationId xmlns:p14="http://schemas.microsoft.com/office/powerpoint/2010/main" val="2342191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Principle: </a:t>
            </a:r>
            <a:r>
              <a:rPr lang="en-US" dirty="0" err="1"/>
              <a:t>Prägnanz</a:t>
            </a:r>
            <a:r>
              <a:rPr lang="en-US" dirty="0"/>
              <a:t> </a:t>
            </a:r>
          </a:p>
        </p:txBody>
      </p:sp>
      <p:sp>
        <p:nvSpPr>
          <p:cNvPr id="4" name="Content Placeholder 3"/>
          <p:cNvSpPr>
            <a:spLocks noGrp="1"/>
          </p:cNvSpPr>
          <p:nvPr>
            <p:ph idx="1"/>
          </p:nvPr>
        </p:nvSpPr>
        <p:spPr/>
        <p:txBody>
          <a:bodyPr/>
          <a:lstStyle/>
          <a:p>
            <a:r>
              <a:rPr lang="en-US" dirty="0"/>
              <a:t>The </a:t>
            </a:r>
            <a:r>
              <a:rPr lang="en-US" dirty="0" err="1"/>
              <a:t>prägnanz</a:t>
            </a:r>
            <a:r>
              <a:rPr lang="en-US" dirty="0"/>
              <a:t> principle (Figure 6g) states that confronted with an ambiguous or complex representation the simplest and most stable interpretation is always favored.</a:t>
            </a:r>
          </a:p>
        </p:txBody>
      </p:sp>
      <p:pic>
        <p:nvPicPr>
          <p:cNvPr id="6" name="Picture 5"/>
          <p:cNvPicPr>
            <a:picLocks noChangeAspect="1"/>
          </p:cNvPicPr>
          <p:nvPr/>
        </p:nvPicPr>
        <p:blipFill>
          <a:blip r:embed="rId2"/>
          <a:stretch>
            <a:fillRect/>
          </a:stretch>
        </p:blipFill>
        <p:spPr>
          <a:xfrm>
            <a:off x="4557378" y="4614478"/>
            <a:ext cx="2845424" cy="1562485"/>
          </a:xfrm>
          <a:prstGeom prst="rect">
            <a:avLst/>
          </a:prstGeom>
        </p:spPr>
      </p:pic>
    </p:spTree>
    <p:extLst>
      <p:ext uri="{BB962C8B-B14F-4D97-AF65-F5344CB8AC3E}">
        <p14:creationId xmlns:p14="http://schemas.microsoft.com/office/powerpoint/2010/main" val="340106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Channels</a:t>
            </a:r>
          </a:p>
        </p:txBody>
      </p:sp>
      <p:sp>
        <p:nvSpPr>
          <p:cNvPr id="3" name="Content Placeholder 2"/>
          <p:cNvSpPr>
            <a:spLocks noGrp="1"/>
          </p:cNvSpPr>
          <p:nvPr>
            <p:ph idx="1"/>
          </p:nvPr>
        </p:nvSpPr>
        <p:spPr/>
        <p:txBody>
          <a:bodyPr/>
          <a:lstStyle/>
          <a:p>
            <a:r>
              <a:rPr lang="en-US" dirty="0"/>
              <a:t>A visual channel is a collection of primitive visual representations that are used to convey different values of a variable.</a:t>
            </a:r>
          </a:p>
          <a:p>
            <a:r>
              <a:rPr lang="en-US" dirty="0"/>
              <a:t>Perceptual studies have been carried out to evaluate the effectiveness of some basic visual channels, resulting in a common consensus about pop-out effects of some of them : </a:t>
            </a:r>
          </a:p>
          <a:p>
            <a:r>
              <a:rPr lang="en-US" dirty="0" err="1"/>
              <a:t>colour</a:t>
            </a:r>
            <a:r>
              <a:rPr lang="en-US" dirty="0"/>
              <a:t> &lt; size &lt;shape &lt;orientation</a:t>
            </a:r>
          </a:p>
        </p:txBody>
      </p:sp>
    </p:spTree>
    <p:extLst>
      <p:ext uri="{BB962C8B-B14F-4D97-AF65-F5344CB8AC3E}">
        <p14:creationId xmlns:p14="http://schemas.microsoft.com/office/powerpoint/2010/main" val="3340763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Channels</a:t>
            </a:r>
          </a:p>
        </p:txBody>
      </p:sp>
      <p:pic>
        <p:nvPicPr>
          <p:cNvPr id="5" name="Picture 4"/>
          <p:cNvPicPr>
            <a:picLocks noChangeAspect="1"/>
          </p:cNvPicPr>
          <p:nvPr/>
        </p:nvPicPr>
        <p:blipFill>
          <a:blip r:embed="rId2"/>
          <a:stretch>
            <a:fillRect/>
          </a:stretch>
        </p:blipFill>
        <p:spPr>
          <a:xfrm>
            <a:off x="1657973" y="1448518"/>
            <a:ext cx="8180593" cy="5068548"/>
          </a:xfrm>
          <a:prstGeom prst="rect">
            <a:avLst/>
          </a:prstGeom>
        </p:spPr>
      </p:pic>
    </p:spTree>
    <p:extLst>
      <p:ext uri="{BB962C8B-B14F-4D97-AF65-F5344CB8AC3E}">
        <p14:creationId xmlns:p14="http://schemas.microsoft.com/office/powerpoint/2010/main" val="296039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Design Criteria</a:t>
            </a:r>
          </a:p>
        </p:txBody>
      </p:sp>
      <p:sp>
        <p:nvSpPr>
          <p:cNvPr id="3" name="Content Placeholder 2"/>
          <p:cNvSpPr>
            <a:spLocks noGrp="1"/>
          </p:cNvSpPr>
          <p:nvPr>
            <p:ph idx="1"/>
          </p:nvPr>
        </p:nvSpPr>
        <p:spPr/>
        <p:txBody>
          <a:bodyPr/>
          <a:lstStyle/>
          <a:p>
            <a:r>
              <a:rPr lang="en-US" dirty="0"/>
              <a:t>A glyph is composed by a set of visual channels, each of which encodes a variable of a multivariate data record. </a:t>
            </a:r>
          </a:p>
          <a:p>
            <a:r>
              <a:rPr lang="en-US" dirty="0"/>
              <a:t>Naturally the first criterion is that the visual channel should ideally be able to encode many valid values of that variable, or collectively,  different visual channels of the glyph could encode many data records with different combinations of data values.</a:t>
            </a:r>
          </a:p>
          <a:p>
            <a:endParaRPr lang="en-US" dirty="0"/>
          </a:p>
        </p:txBody>
      </p:sp>
    </p:spTree>
    <p:extLst>
      <p:ext uri="{BB962C8B-B14F-4D97-AF65-F5344CB8AC3E}">
        <p14:creationId xmlns:p14="http://schemas.microsoft.com/office/powerpoint/2010/main" val="377884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Design Criteria</a:t>
            </a:r>
          </a:p>
        </p:txBody>
      </p:sp>
      <p:sp>
        <p:nvSpPr>
          <p:cNvPr id="3" name="Content Placeholder 2"/>
          <p:cNvSpPr>
            <a:spLocks noGrp="1"/>
          </p:cNvSpPr>
          <p:nvPr>
            <p:ph idx="1"/>
          </p:nvPr>
        </p:nvSpPr>
        <p:spPr/>
        <p:txBody>
          <a:bodyPr/>
          <a:lstStyle/>
          <a:p>
            <a:r>
              <a:rPr lang="en-US" dirty="0"/>
              <a:t>Eight criteria for glyph design in the context of sorting glyphs visually:</a:t>
            </a:r>
          </a:p>
          <a:p>
            <a:pPr lvl="1"/>
            <a:r>
              <a:rPr lang="en-US" dirty="0" err="1"/>
              <a:t>Typedness</a:t>
            </a:r>
            <a:endParaRPr lang="en-US" dirty="0"/>
          </a:p>
          <a:p>
            <a:pPr lvl="1"/>
            <a:r>
              <a:rPr lang="en-US" dirty="0"/>
              <a:t>Visual </a:t>
            </a:r>
            <a:r>
              <a:rPr lang="en-US" dirty="0" err="1"/>
              <a:t>Orderability</a:t>
            </a:r>
            <a:endParaRPr lang="en-US" dirty="0"/>
          </a:p>
          <a:p>
            <a:pPr lvl="1"/>
            <a:r>
              <a:rPr lang="en-US" dirty="0"/>
              <a:t>Channel Capacity</a:t>
            </a:r>
          </a:p>
          <a:p>
            <a:pPr lvl="1"/>
            <a:r>
              <a:rPr lang="en-US" dirty="0" err="1"/>
              <a:t>Separability</a:t>
            </a:r>
            <a:endParaRPr lang="en-US" dirty="0"/>
          </a:p>
          <a:p>
            <a:pPr lvl="1"/>
            <a:r>
              <a:rPr lang="en-US" dirty="0" err="1"/>
              <a:t>Searchability</a:t>
            </a:r>
            <a:endParaRPr lang="en-US" dirty="0"/>
          </a:p>
          <a:p>
            <a:pPr lvl="1"/>
            <a:r>
              <a:rPr lang="en-US" dirty="0"/>
              <a:t>Learnability</a:t>
            </a:r>
          </a:p>
          <a:p>
            <a:pPr lvl="1"/>
            <a:r>
              <a:rPr lang="en-US" dirty="0"/>
              <a:t>Attention Balance</a:t>
            </a:r>
          </a:p>
          <a:p>
            <a:pPr lvl="1"/>
            <a:r>
              <a:rPr lang="en-US" dirty="0"/>
              <a:t>Focus and Context</a:t>
            </a:r>
          </a:p>
        </p:txBody>
      </p:sp>
    </p:spTree>
    <p:extLst>
      <p:ext uri="{BB962C8B-B14F-4D97-AF65-F5344CB8AC3E}">
        <p14:creationId xmlns:p14="http://schemas.microsoft.com/office/powerpoint/2010/main" val="372093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Design Criteria</a:t>
            </a:r>
          </a:p>
        </p:txBody>
      </p:sp>
      <p:pic>
        <p:nvPicPr>
          <p:cNvPr id="4" name="Picture 3"/>
          <p:cNvPicPr>
            <a:picLocks noChangeAspect="1"/>
          </p:cNvPicPr>
          <p:nvPr/>
        </p:nvPicPr>
        <p:blipFill>
          <a:blip r:embed="rId2"/>
          <a:stretch>
            <a:fillRect/>
          </a:stretch>
        </p:blipFill>
        <p:spPr>
          <a:xfrm>
            <a:off x="1085468" y="1793836"/>
            <a:ext cx="9196815" cy="2858204"/>
          </a:xfrm>
          <a:prstGeom prst="rect">
            <a:avLst/>
          </a:prstGeom>
        </p:spPr>
      </p:pic>
    </p:spTree>
    <p:extLst>
      <p:ext uri="{BB962C8B-B14F-4D97-AF65-F5344CB8AC3E}">
        <p14:creationId xmlns:p14="http://schemas.microsoft.com/office/powerpoint/2010/main" val="87081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Design Criteria</a:t>
            </a:r>
          </a:p>
        </p:txBody>
      </p:sp>
      <p:sp>
        <p:nvSpPr>
          <p:cNvPr id="3" name="Content Placeholder 2"/>
          <p:cNvSpPr>
            <a:spLocks noGrp="1"/>
          </p:cNvSpPr>
          <p:nvPr>
            <p:ph idx="1"/>
          </p:nvPr>
        </p:nvSpPr>
        <p:spPr/>
        <p:txBody>
          <a:bodyPr>
            <a:normAutofit fontScale="85000" lnSpcReduction="20000"/>
          </a:bodyPr>
          <a:lstStyle/>
          <a:p>
            <a:r>
              <a:rPr lang="en-US" dirty="0" err="1"/>
              <a:t>Typedness</a:t>
            </a:r>
            <a:r>
              <a:rPr lang="en-US" dirty="0"/>
              <a:t> – This criterion refers to whether or not each visual channel in a glyph is appropriately selected to match with the data type of the variable to be encoded. Such data types may include, but not limited to: nominal, ordinal, interval, ratio, and directional.</a:t>
            </a:r>
          </a:p>
          <a:p>
            <a:r>
              <a:rPr lang="en-US" dirty="0"/>
              <a:t>Visual </a:t>
            </a:r>
            <a:r>
              <a:rPr lang="en-US" dirty="0" err="1"/>
              <a:t>Orderability</a:t>
            </a:r>
            <a:r>
              <a:rPr lang="en-US" dirty="0"/>
              <a:t> – When a variable to be encoded is orderable, the corresponding visual channel should ideally be orderable visually (e.g., size, greyscale intensity, but not an arbitrary set of shapes).</a:t>
            </a:r>
          </a:p>
          <a:p>
            <a:r>
              <a:rPr lang="en-US" dirty="0"/>
              <a:t>Channel Capacity – This refers to the number of values that may be encoded by a visual channel. Such a number is often affected by the size of a glyph and many perceptual factors (e.g., just-noticeable-difference, interference from nearby visual objects).</a:t>
            </a:r>
          </a:p>
          <a:p>
            <a:r>
              <a:rPr lang="en-US" dirty="0" err="1"/>
              <a:t>Separability</a:t>
            </a:r>
            <a:r>
              <a:rPr lang="en-US" dirty="0"/>
              <a:t> – When two or more visual channels are integrated into a compound channel, such as combining intensity, hue and saturation into a </a:t>
            </a:r>
            <a:r>
              <a:rPr lang="en-US" dirty="0" err="1"/>
              <a:t>colour</a:t>
            </a:r>
            <a:r>
              <a:rPr lang="en-US" dirty="0"/>
              <a:t> channel, the interference between different primitive channels should be </a:t>
            </a:r>
            <a:r>
              <a:rPr lang="en-US" dirty="0" err="1"/>
              <a:t>minimised</a:t>
            </a:r>
            <a:r>
              <a:rPr lang="en-US" dirty="0"/>
              <a:t>.</a:t>
            </a:r>
          </a:p>
          <a:p>
            <a:endParaRPr lang="en-US" dirty="0"/>
          </a:p>
        </p:txBody>
      </p:sp>
    </p:spTree>
    <p:extLst>
      <p:ext uri="{BB962C8B-B14F-4D97-AF65-F5344CB8AC3E}">
        <p14:creationId xmlns:p14="http://schemas.microsoft.com/office/powerpoint/2010/main" val="14892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Visualization</a:t>
            </a:r>
          </a:p>
        </p:txBody>
      </p:sp>
      <p:sp>
        <p:nvSpPr>
          <p:cNvPr id="6" name="TextBox 5"/>
          <p:cNvSpPr txBox="1"/>
          <p:nvPr/>
        </p:nvSpPr>
        <p:spPr>
          <a:xfrm>
            <a:off x="5915695" y="874017"/>
            <a:ext cx="3316357"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dirty="0"/>
              <a:t>Source: https://i.redd.it/fho1e6platj01.png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 y="1312217"/>
            <a:ext cx="11638208" cy="5545783"/>
          </a:xfrm>
          <a:prstGeom prst="rect">
            <a:avLst/>
          </a:prstGeom>
        </p:spPr>
      </p:pic>
    </p:spTree>
    <p:extLst>
      <p:ext uri="{BB962C8B-B14F-4D97-AF65-F5344CB8AC3E}">
        <p14:creationId xmlns:p14="http://schemas.microsoft.com/office/powerpoint/2010/main" val="406594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Design Criteria</a:t>
            </a:r>
          </a:p>
        </p:txBody>
      </p:sp>
      <p:sp>
        <p:nvSpPr>
          <p:cNvPr id="3" name="Content Placeholder 2"/>
          <p:cNvSpPr>
            <a:spLocks noGrp="1"/>
          </p:cNvSpPr>
          <p:nvPr>
            <p:ph idx="1"/>
          </p:nvPr>
        </p:nvSpPr>
        <p:spPr/>
        <p:txBody>
          <a:bodyPr>
            <a:normAutofit fontScale="77500" lnSpcReduction="20000"/>
          </a:bodyPr>
          <a:lstStyle/>
          <a:p>
            <a:r>
              <a:rPr lang="en-US" dirty="0" err="1"/>
              <a:t>Searchability</a:t>
            </a:r>
            <a:r>
              <a:rPr lang="en-US" dirty="0"/>
              <a:t> – This refers to the levels of ease when one needs to identify a specific visual channel within a glyph for a specific variable.</a:t>
            </a:r>
          </a:p>
          <a:p>
            <a:r>
              <a:rPr lang="en-US" dirty="0"/>
              <a:t>Learnability – This is often an important criterion in many applications. Ideally, a glyph design should be easy to learn, and easy to remember. There are many factors that may affect a visual design in this context, for instance, whether there are well-defined constructive rules, whether there are memorable metaphors, whether it is easy to guess, and so on.</a:t>
            </a:r>
          </a:p>
          <a:p>
            <a:r>
              <a:rPr lang="en-US" dirty="0"/>
              <a:t>Attention Balance – Different visual channels in a glyph will receive different levels of attention. Ideally, the levels of attention should correspond to the levels of importance of the variables. However, this is easier said than done as the relative importance of a variable is often undefined or may vary from tasks to tasks</a:t>
            </a:r>
          </a:p>
          <a:p>
            <a:r>
              <a:rPr lang="en-US" dirty="0"/>
              <a:t>Focus and Context – This refers to the need to identify an individual visual channel under a certain interactive operation. For example, when a user select a certain variable as a sort key, it is desirable to highlight the corresponding visual channel so it stands out from other channels.</a:t>
            </a:r>
          </a:p>
          <a:p>
            <a:endParaRPr lang="en-US" dirty="0"/>
          </a:p>
          <a:p>
            <a:endParaRPr lang="en-US" dirty="0"/>
          </a:p>
        </p:txBody>
      </p:sp>
    </p:spTree>
    <p:extLst>
      <p:ext uri="{BB962C8B-B14F-4D97-AF65-F5344CB8AC3E}">
        <p14:creationId xmlns:p14="http://schemas.microsoft.com/office/powerpoint/2010/main" val="416331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a:t>
            </a:r>
          </a:p>
        </p:txBody>
      </p:sp>
      <p:sp>
        <p:nvSpPr>
          <p:cNvPr id="3" name="Content Placeholder 2"/>
          <p:cNvSpPr>
            <a:spLocks noGrp="1"/>
          </p:cNvSpPr>
          <p:nvPr>
            <p:ph idx="1"/>
          </p:nvPr>
        </p:nvSpPr>
        <p:spPr/>
        <p:txBody>
          <a:bodyPr/>
          <a:lstStyle/>
          <a:p>
            <a:r>
              <a:rPr lang="en-US" dirty="0"/>
              <a:t>Each dimension or variable of a data set will map to a specific graphical attribute.</a:t>
            </a:r>
          </a:p>
          <a:p>
            <a:r>
              <a:rPr lang="en-US" dirty="0"/>
              <a:t>An important issue in using glyphs is to ascertain which ordering(s) will be most supportive of the task at hand.</a:t>
            </a:r>
          </a:p>
          <a:p>
            <a:r>
              <a:rPr lang="en-US" dirty="0"/>
              <a:t>Several possibilities exist, beyond random ordering or the order in which the variables were originally stored.</a:t>
            </a:r>
          </a:p>
        </p:txBody>
      </p:sp>
    </p:spTree>
    <p:extLst>
      <p:ext uri="{BB962C8B-B14F-4D97-AF65-F5344CB8AC3E}">
        <p14:creationId xmlns:p14="http://schemas.microsoft.com/office/powerpoint/2010/main" val="2488535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Correlation-driven Mapping</a:t>
            </a:r>
          </a:p>
        </p:txBody>
      </p:sp>
      <p:sp>
        <p:nvSpPr>
          <p:cNvPr id="3" name="Content Placeholder 2"/>
          <p:cNvSpPr>
            <a:spLocks noGrp="1"/>
          </p:cNvSpPr>
          <p:nvPr>
            <p:ph idx="1"/>
          </p:nvPr>
        </p:nvSpPr>
        <p:spPr/>
        <p:txBody>
          <a:bodyPr/>
          <a:lstStyle/>
          <a:p>
            <a:r>
              <a:rPr lang="en-US" dirty="0"/>
              <a:t>Correlation-driven. Many researchers have proposed using correlation and other similarity measures to order dimensions for improved visualization.</a:t>
            </a:r>
          </a:p>
          <a:p>
            <a:r>
              <a:rPr lang="en-US" dirty="0"/>
              <a:t>These orderings help reveal clusters of similar variables, outlier records, and gradual shifts in relationships between variables.</a:t>
            </a:r>
          </a:p>
        </p:txBody>
      </p:sp>
    </p:spTree>
    <p:extLst>
      <p:ext uri="{BB962C8B-B14F-4D97-AF65-F5344CB8AC3E}">
        <p14:creationId xmlns:p14="http://schemas.microsoft.com/office/powerpoint/2010/main" val="351255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and Symmetry-driven Mapping</a:t>
            </a:r>
          </a:p>
        </p:txBody>
      </p:sp>
      <p:sp>
        <p:nvSpPr>
          <p:cNvPr id="3" name="Content Placeholder 2"/>
          <p:cNvSpPr>
            <a:spLocks noGrp="1"/>
          </p:cNvSpPr>
          <p:nvPr>
            <p:ph idx="1"/>
          </p:nvPr>
        </p:nvSpPr>
        <p:spPr/>
        <p:txBody>
          <a:bodyPr>
            <a:normAutofit/>
          </a:bodyPr>
          <a:lstStyle/>
          <a:p>
            <a:r>
              <a:rPr lang="en-US" dirty="0"/>
              <a:t>Gestalt principles indicate we have a preference for simple shapes, and we are good at seeing and remembering symmetry. </a:t>
            </a:r>
          </a:p>
          <a:p>
            <a:r>
              <a:rPr lang="en-US" dirty="0"/>
              <a:t>The shapes of star glyphs resulting from using different dimension orders were evaluated for two attributes: monotonicity (the direction of change is constant) and symmetry (similar ray lengths on opposite sides of the glyph). </a:t>
            </a:r>
          </a:p>
          <a:p>
            <a:r>
              <a:rPr lang="en-US" dirty="0"/>
              <a:t>The ordering that maximized the number of simple and symmetric shapes was chosen as the best. User studies showed improved performance.</a:t>
            </a:r>
          </a:p>
        </p:txBody>
      </p:sp>
    </p:spTree>
    <p:extLst>
      <p:ext uri="{BB962C8B-B14F-4D97-AF65-F5344CB8AC3E}">
        <p14:creationId xmlns:p14="http://schemas.microsoft.com/office/powerpoint/2010/main" val="1314916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Mapping</a:t>
            </a:r>
          </a:p>
        </p:txBody>
      </p:sp>
      <p:sp>
        <p:nvSpPr>
          <p:cNvPr id="3" name="Content Placeholder 2"/>
          <p:cNvSpPr>
            <a:spLocks noGrp="1"/>
          </p:cNvSpPr>
          <p:nvPr>
            <p:ph idx="1"/>
          </p:nvPr>
        </p:nvSpPr>
        <p:spPr/>
        <p:txBody>
          <a:bodyPr>
            <a:normAutofit/>
          </a:bodyPr>
          <a:lstStyle/>
          <a:p>
            <a:r>
              <a:rPr lang="en-US" dirty="0"/>
              <a:t>Another option is to base the order of the dimensions on the values of a single record (base), using an ascending or descending sort of the values to specify the global dimension order. </a:t>
            </a:r>
          </a:p>
          <a:p>
            <a:r>
              <a:rPr lang="en-US" dirty="0"/>
              <a:t>This can allow users to see similarities and differences between the base record and all other records. </a:t>
            </a:r>
          </a:p>
          <a:p>
            <a:r>
              <a:rPr lang="en-US" dirty="0"/>
              <a:t>For example, sorting the exchange rates of 10 countries with the U.S. by their relative values in the first year of the time series exposes a number of interesting trends, anomalies, and periods of relative stability and instability.</a:t>
            </a:r>
          </a:p>
        </p:txBody>
      </p:sp>
    </p:spTree>
    <p:extLst>
      <p:ext uri="{BB962C8B-B14F-4D97-AF65-F5344CB8AC3E}">
        <p14:creationId xmlns:p14="http://schemas.microsoft.com/office/powerpoint/2010/main" val="1658618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Mapping</a:t>
            </a:r>
          </a:p>
        </p:txBody>
      </p:sp>
      <p:pic>
        <p:nvPicPr>
          <p:cNvPr id="5" name="Picture 4"/>
          <p:cNvPicPr>
            <a:picLocks noChangeAspect="1"/>
          </p:cNvPicPr>
          <p:nvPr/>
        </p:nvPicPr>
        <p:blipFill rotWithShape="1">
          <a:blip r:embed="rId2"/>
          <a:srcRect l="627" t="3477"/>
          <a:stretch/>
        </p:blipFill>
        <p:spPr>
          <a:xfrm>
            <a:off x="631064" y="1854558"/>
            <a:ext cx="11310329" cy="4548990"/>
          </a:xfrm>
          <a:prstGeom prst="rect">
            <a:avLst/>
          </a:prstGeom>
        </p:spPr>
      </p:pic>
    </p:spTree>
    <p:extLst>
      <p:ext uri="{BB962C8B-B14F-4D97-AF65-F5344CB8AC3E}">
        <p14:creationId xmlns:p14="http://schemas.microsoft.com/office/powerpoint/2010/main" val="1145671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Mapping</a:t>
            </a:r>
          </a:p>
        </p:txBody>
      </p:sp>
      <p:sp>
        <p:nvSpPr>
          <p:cNvPr id="3" name="Content Placeholder 2"/>
          <p:cNvSpPr>
            <a:spLocks noGrp="1"/>
          </p:cNvSpPr>
          <p:nvPr>
            <p:ph idx="1"/>
          </p:nvPr>
        </p:nvSpPr>
        <p:spPr/>
        <p:txBody>
          <a:bodyPr/>
          <a:lstStyle/>
          <a:p>
            <a:r>
              <a:rPr lang="en-US" dirty="0"/>
              <a:t>Glyph Mapping/ Instantiation</a:t>
            </a:r>
          </a:p>
          <a:p>
            <a:pPr lvl="1"/>
            <a:r>
              <a:rPr lang="en-US" dirty="0"/>
              <a:t>Shape Design</a:t>
            </a:r>
          </a:p>
          <a:p>
            <a:pPr lvl="1"/>
            <a:r>
              <a:rPr lang="en-US" dirty="0"/>
              <a:t>Appearance</a:t>
            </a:r>
          </a:p>
          <a:p>
            <a:pPr lvl="1"/>
            <a:r>
              <a:rPr lang="en-US" dirty="0"/>
              <a:t>Placement</a:t>
            </a:r>
          </a:p>
          <a:p>
            <a:r>
              <a:rPr lang="en-US" dirty="0"/>
              <a:t>Glyph Rendering</a:t>
            </a:r>
          </a:p>
          <a:p>
            <a:r>
              <a:rPr lang="en-US" dirty="0"/>
              <a:t>Glyph Interaction</a:t>
            </a:r>
          </a:p>
        </p:txBody>
      </p:sp>
    </p:spTree>
    <p:extLst>
      <p:ext uri="{BB962C8B-B14F-4D97-AF65-F5344CB8AC3E}">
        <p14:creationId xmlns:p14="http://schemas.microsoft.com/office/powerpoint/2010/main" val="400615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Medical Visualization</a:t>
            </a:r>
          </a:p>
          <a:p>
            <a:r>
              <a:rPr lang="en-US" dirty="0"/>
              <a:t>Event Visualization</a:t>
            </a:r>
          </a:p>
          <a:p>
            <a:r>
              <a:rPr lang="en-US" dirty="0"/>
              <a:t>Multi-field Visualization</a:t>
            </a:r>
          </a:p>
          <a:p>
            <a:r>
              <a:rPr lang="en-US" dirty="0"/>
              <a:t>Geo-spatial Visualization</a:t>
            </a:r>
          </a:p>
          <a:p>
            <a:r>
              <a:rPr lang="en-US" dirty="0"/>
              <a:t>Flow Visualization</a:t>
            </a:r>
          </a:p>
          <a:p>
            <a:r>
              <a:rPr lang="en-US" dirty="0"/>
              <a:t>Tensor Visualization</a:t>
            </a:r>
          </a:p>
          <a:p>
            <a:endParaRPr lang="en-US" dirty="0"/>
          </a:p>
        </p:txBody>
      </p:sp>
    </p:spTree>
    <p:extLst>
      <p:ext uri="{BB962C8B-B14F-4D97-AF65-F5344CB8AC3E}">
        <p14:creationId xmlns:p14="http://schemas.microsoft.com/office/powerpoint/2010/main" val="45034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t>Borgo</a:t>
            </a:r>
            <a:r>
              <a:rPr lang="en-US" dirty="0"/>
              <a:t>, Rita, et al. "Glyph-based Visualization: Foundations, Design Guidelines, Techniques and Applications." </a:t>
            </a:r>
            <a:r>
              <a:rPr lang="en-US" i="1" dirty="0" err="1"/>
              <a:t>Eurographics</a:t>
            </a:r>
            <a:r>
              <a:rPr lang="en-US" i="1" dirty="0"/>
              <a:t> (STARs)</a:t>
            </a:r>
            <a:r>
              <a:rPr lang="en-US" dirty="0"/>
              <a:t>. 2013.</a:t>
            </a:r>
          </a:p>
          <a:p>
            <a:endParaRPr lang="en-US" dirty="0"/>
          </a:p>
          <a:p>
            <a:endParaRPr lang="en-US" dirty="0"/>
          </a:p>
          <a:p>
            <a:endParaRPr lang="en-US" dirty="0"/>
          </a:p>
        </p:txBody>
      </p:sp>
    </p:spTree>
    <p:extLst>
      <p:ext uri="{BB962C8B-B14F-4D97-AF65-F5344CB8AC3E}">
        <p14:creationId xmlns:p14="http://schemas.microsoft.com/office/powerpoint/2010/main" val="381215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55294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 Based Visualization</a:t>
            </a:r>
          </a:p>
        </p:txBody>
      </p:sp>
      <p:sp>
        <p:nvSpPr>
          <p:cNvPr id="3" name="Content Placeholder 2"/>
          <p:cNvSpPr>
            <a:spLocks noGrp="1"/>
          </p:cNvSpPr>
          <p:nvPr>
            <p:ph idx="1"/>
          </p:nvPr>
        </p:nvSpPr>
        <p:spPr/>
        <p:txBody>
          <a:bodyPr>
            <a:normAutofit fontScale="92500" lnSpcReduction="10000"/>
          </a:bodyPr>
          <a:lstStyle/>
          <a:p>
            <a:r>
              <a:rPr lang="en-US" dirty="0"/>
              <a:t>Glyph-based visualization is a common form of visual design where a data set is depicted by a collection of visual objects referred to as glyphs.</a:t>
            </a:r>
          </a:p>
          <a:p>
            <a:r>
              <a:rPr lang="en-US" dirty="0"/>
              <a:t>A glyph is a small visual object that can be used independently and constructively to depict attributes of a data record or the composition of a set of data records.</a:t>
            </a:r>
          </a:p>
          <a:p>
            <a:r>
              <a:rPr lang="en-US" dirty="0"/>
              <a:t>Each glyph can be placed independently from others, while in some cases, glyphs can be spatially connected to convey the topological relationships between data records or geometric continuity of the underlying data space.</a:t>
            </a:r>
          </a:p>
          <a:p>
            <a:r>
              <a:rPr lang="en-US" dirty="0"/>
              <a:t>Glyphs are a type of visual sign that can make use of visual features of other types of signs such as icons, indices and symbols. </a:t>
            </a:r>
          </a:p>
        </p:txBody>
      </p:sp>
    </p:spTree>
    <p:extLst>
      <p:ext uri="{BB962C8B-B14F-4D97-AF65-F5344CB8AC3E}">
        <p14:creationId xmlns:p14="http://schemas.microsoft.com/office/powerpoint/2010/main" val="308194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Glyphs</a:t>
            </a:r>
          </a:p>
        </p:txBody>
      </p:sp>
      <p:sp>
        <p:nvSpPr>
          <p:cNvPr id="3" name="Content Placeholder 2"/>
          <p:cNvSpPr>
            <a:spLocks noGrp="1"/>
          </p:cNvSpPr>
          <p:nvPr>
            <p:ph idx="1"/>
          </p:nvPr>
        </p:nvSpPr>
        <p:spPr/>
        <p:txBody>
          <a:bodyPr/>
          <a:lstStyle/>
          <a:p>
            <a:r>
              <a:rPr lang="en-US" dirty="0"/>
              <a:t>The term glyph is originated from Greek word, </a:t>
            </a:r>
            <a:r>
              <a:rPr lang="en-US" dirty="0" err="1"/>
              <a:t>glyphe</a:t>
            </a:r>
            <a:r>
              <a:rPr lang="en-US" dirty="0"/>
              <a:t>, meaning carving.</a:t>
            </a:r>
          </a:p>
          <a:p>
            <a:r>
              <a:rPr lang="en-US" dirty="0"/>
              <a:t>The design of glyphs can make use of many different visual channels such as shape, color, texture, size, orientation, aspect ratio or curvature, enabling the depiction of multi-dimensional data attributes. </a:t>
            </a:r>
          </a:p>
          <a:p>
            <a:r>
              <a:rPr lang="en-US" dirty="0"/>
              <a:t>Meanwhile, glyphs are normally recognizable individually, offering a means of visual fusion in multi-field visualization</a:t>
            </a:r>
          </a:p>
        </p:txBody>
      </p:sp>
    </p:spTree>
    <p:extLst>
      <p:ext uri="{BB962C8B-B14F-4D97-AF65-F5344CB8AC3E}">
        <p14:creationId xmlns:p14="http://schemas.microsoft.com/office/powerpoint/2010/main" val="192810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Signs</a:t>
            </a:r>
          </a:p>
        </p:txBody>
      </p:sp>
      <p:sp>
        <p:nvSpPr>
          <p:cNvPr id="3" name="Content Placeholder 2"/>
          <p:cNvSpPr>
            <a:spLocks noGrp="1"/>
          </p:cNvSpPr>
          <p:nvPr>
            <p:ph idx="1"/>
          </p:nvPr>
        </p:nvSpPr>
        <p:spPr/>
        <p:txBody>
          <a:bodyPr/>
          <a:lstStyle/>
          <a:p>
            <a:r>
              <a:rPr lang="en-US" dirty="0"/>
              <a:t>Signs in terms of indices, icons and symbols are all different aspects of a similar unit of knowledge representation, which has been used as a fundamental concept in trade, commerce and industry from early days to present.</a:t>
            </a:r>
          </a:p>
        </p:txBody>
      </p:sp>
      <p:pic>
        <p:nvPicPr>
          <p:cNvPr id="4" name="Picture 3"/>
          <p:cNvPicPr>
            <a:picLocks noChangeAspect="1"/>
          </p:cNvPicPr>
          <p:nvPr/>
        </p:nvPicPr>
        <p:blipFill>
          <a:blip r:embed="rId2"/>
          <a:stretch>
            <a:fillRect/>
          </a:stretch>
        </p:blipFill>
        <p:spPr>
          <a:xfrm>
            <a:off x="2294874" y="3738722"/>
            <a:ext cx="7164370" cy="2883610"/>
          </a:xfrm>
          <a:prstGeom prst="rect">
            <a:avLst/>
          </a:prstGeom>
        </p:spPr>
      </p:pic>
    </p:spTree>
    <p:extLst>
      <p:ext uri="{BB962C8B-B14F-4D97-AF65-F5344CB8AC3E}">
        <p14:creationId xmlns:p14="http://schemas.microsoft.com/office/powerpoint/2010/main" val="89875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p:txBody>
          <a:bodyPr/>
          <a:lstStyle/>
          <a:p>
            <a:r>
              <a:rPr lang="en-US" dirty="0"/>
              <a:t>Coding is one of the fundamental concepts in semiotics and represents a deterministic functional relation between two sets of entities, namely: </a:t>
            </a:r>
          </a:p>
          <a:p>
            <a:pPr lvl="1"/>
            <a:r>
              <a:rPr lang="en-US" dirty="0"/>
              <a:t>a signifier </a:t>
            </a:r>
          </a:p>
          <a:p>
            <a:pPr lvl="1"/>
            <a:r>
              <a:rPr lang="en-US" dirty="0"/>
              <a:t>a signified.</a:t>
            </a:r>
          </a:p>
          <a:p>
            <a:r>
              <a:rPr lang="en-US" dirty="0"/>
              <a:t>Reading an image, like the reception of any other message, is dependent on prior knowledge of possibilities (signifier);</a:t>
            </a:r>
          </a:p>
          <a:p>
            <a:r>
              <a:rPr lang="en-US" dirty="0"/>
              <a:t>we can only </a:t>
            </a:r>
            <a:r>
              <a:rPr lang="en-US" dirty="0" err="1"/>
              <a:t>recognise</a:t>
            </a:r>
            <a:r>
              <a:rPr lang="en-US" dirty="0"/>
              <a:t> what we know (signified).</a:t>
            </a:r>
          </a:p>
        </p:txBody>
      </p:sp>
    </p:spTree>
    <p:extLst>
      <p:ext uri="{BB962C8B-B14F-4D97-AF65-F5344CB8AC3E}">
        <p14:creationId xmlns:p14="http://schemas.microsoft.com/office/powerpoint/2010/main" val="249777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947365" cy="4713287"/>
          </a:xfrm>
          <a:prstGeom prst="rect">
            <a:avLst/>
          </a:prstGeom>
        </p:spPr>
      </p:pic>
      <p:sp>
        <p:nvSpPr>
          <p:cNvPr id="5" name="TextBox 4"/>
          <p:cNvSpPr txBox="1"/>
          <p:nvPr/>
        </p:nvSpPr>
        <p:spPr>
          <a:xfrm>
            <a:off x="2318197" y="6403975"/>
            <a:ext cx="1604927" cy="369332"/>
          </a:xfrm>
          <a:prstGeom prst="rect">
            <a:avLst/>
          </a:prstGeom>
          <a:noFill/>
        </p:spPr>
        <p:txBody>
          <a:bodyPr wrap="none" rtlCol="0">
            <a:spAutoFit/>
          </a:bodyPr>
          <a:lstStyle/>
          <a:p>
            <a:r>
              <a:rPr lang="en-US" dirty="0"/>
              <a:t>Pioneer Plaque</a:t>
            </a:r>
          </a:p>
        </p:txBody>
      </p:sp>
      <p:pic>
        <p:nvPicPr>
          <p:cNvPr id="6" name="Picture 5"/>
          <p:cNvPicPr>
            <a:picLocks noChangeAspect="1"/>
          </p:cNvPicPr>
          <p:nvPr/>
        </p:nvPicPr>
        <p:blipFill>
          <a:blip r:embed="rId3"/>
          <a:stretch>
            <a:fillRect/>
          </a:stretch>
        </p:blipFill>
        <p:spPr>
          <a:xfrm>
            <a:off x="7305545" y="2740570"/>
            <a:ext cx="4877869" cy="1016250"/>
          </a:xfrm>
          <a:prstGeom prst="rect">
            <a:avLst/>
          </a:prstGeom>
        </p:spPr>
      </p:pic>
    </p:spTree>
    <p:extLst>
      <p:ext uri="{BB962C8B-B14F-4D97-AF65-F5344CB8AC3E}">
        <p14:creationId xmlns:p14="http://schemas.microsoft.com/office/powerpoint/2010/main" val="428645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 Icon, Index, and Symbol</a:t>
            </a:r>
          </a:p>
        </p:txBody>
      </p:sp>
      <p:sp>
        <p:nvSpPr>
          <p:cNvPr id="3" name="Content Placeholder 2"/>
          <p:cNvSpPr>
            <a:spLocks noGrp="1"/>
          </p:cNvSpPr>
          <p:nvPr>
            <p:ph idx="1"/>
          </p:nvPr>
        </p:nvSpPr>
        <p:spPr/>
        <p:txBody>
          <a:bodyPr>
            <a:normAutofit fontScale="85000" lnSpcReduction="20000"/>
          </a:bodyPr>
          <a:lstStyle/>
          <a:p>
            <a:r>
              <a:rPr lang="en-US" dirty="0"/>
              <a:t>A sign in itself is a stimulus pattern associated with a meaning.</a:t>
            </a:r>
          </a:p>
          <a:p>
            <a:r>
              <a:rPr lang="en-US" dirty="0"/>
              <a:t>The icon, index and symbol triad represents the different relationship between the sign and its object.</a:t>
            </a:r>
          </a:p>
          <a:p>
            <a:r>
              <a:rPr lang="en-US" dirty="0"/>
              <a:t>Icons (such as pictures, images, models, or diagrams) represent a sign that itself resembles the qualities of the object it stands for (physical correlation).</a:t>
            </a:r>
          </a:p>
          <a:p>
            <a:r>
              <a:rPr lang="en-US" dirty="0"/>
              <a:t>Indexes are defined by some sensory feature (such as a clock, thermometer, fuel gauge, or medical symptom) and therefore represent a sign which demonstrates the influence of its object (space and time correlation). </a:t>
            </a:r>
          </a:p>
          <a:p>
            <a:r>
              <a:rPr lang="en-US" dirty="0"/>
              <a:t>Symbols (such as a trophy, medal, receipt, diploma, monument, word, phrase, or sentence) represent a sign which is interpreted as a reference to its object. </a:t>
            </a:r>
          </a:p>
          <a:p>
            <a:r>
              <a:rPr lang="en-US" dirty="0"/>
              <a:t>For this reason, symbols are the only type of sign which do not require any physical, space or time correlation between the sign and its meaning (metaphysical correlation).</a:t>
            </a:r>
          </a:p>
        </p:txBody>
      </p:sp>
    </p:spTree>
    <p:extLst>
      <p:ext uri="{BB962C8B-B14F-4D97-AF65-F5344CB8AC3E}">
        <p14:creationId xmlns:p14="http://schemas.microsoft.com/office/powerpoint/2010/main" val="2711399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2082</Words>
  <Application>Microsoft Office PowerPoint</Application>
  <PresentationFormat>宽屏</PresentationFormat>
  <Paragraphs>146</Paragraphs>
  <Slides>39</Slides>
  <Notes>0</Notes>
  <HiddenSlides>6</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39</vt:i4>
      </vt:variant>
    </vt:vector>
  </HeadingPairs>
  <TitlesOfParts>
    <vt:vector size="43" baseType="lpstr">
      <vt:lpstr>Arial</vt:lpstr>
      <vt:lpstr>Calibri</vt:lpstr>
      <vt:lpstr>Calibri Light</vt:lpstr>
      <vt:lpstr>Office Theme</vt:lpstr>
      <vt:lpstr>Glyphs</vt:lpstr>
      <vt:lpstr>Today’s Visualization</vt:lpstr>
      <vt:lpstr>Today’s Visualization</vt:lpstr>
      <vt:lpstr>Glyph Based Visualization</vt:lpstr>
      <vt:lpstr>Glyphs</vt:lpstr>
      <vt:lpstr>Visual Signs</vt:lpstr>
      <vt:lpstr>Coding</vt:lpstr>
      <vt:lpstr>Sign/Code</vt:lpstr>
      <vt:lpstr>Signs – Icon, Index, and Symbol</vt:lpstr>
      <vt:lpstr>Models of Signs</vt:lpstr>
      <vt:lpstr>Dyadic Model</vt:lpstr>
      <vt:lpstr>Triadic Model</vt:lpstr>
      <vt:lpstr>Triadic Model</vt:lpstr>
      <vt:lpstr>Visual Variables</vt:lpstr>
      <vt:lpstr>Visual Variables</vt:lpstr>
      <vt:lpstr>Gestalt Principle</vt:lpstr>
      <vt:lpstr>Gestalt Principle: Proximity</vt:lpstr>
      <vt:lpstr>Gestalt Principle: Similarity</vt:lpstr>
      <vt:lpstr>Gestalt Principle: Continuity</vt:lpstr>
      <vt:lpstr>Gestalt Principle: Closure </vt:lpstr>
      <vt:lpstr>Gestalt Principle: Symmetry </vt:lpstr>
      <vt:lpstr>Gestalt Principle: Figure/Ground</vt:lpstr>
      <vt:lpstr>Gestalt Principle: Prägnanz </vt:lpstr>
      <vt:lpstr>Visual Channels</vt:lpstr>
      <vt:lpstr>Visual Channels</vt:lpstr>
      <vt:lpstr>Glyph Design Criteria</vt:lpstr>
      <vt:lpstr>Glyph Design Criteria</vt:lpstr>
      <vt:lpstr>Glyph Design Criteria</vt:lpstr>
      <vt:lpstr>Glyph Design Criteria</vt:lpstr>
      <vt:lpstr>Glyph Design Criteria</vt:lpstr>
      <vt:lpstr>Data Mapping</vt:lpstr>
      <vt:lpstr>Correlation-driven Mapping</vt:lpstr>
      <vt:lpstr>Complexity and Symmetry-driven Mapping</vt:lpstr>
      <vt:lpstr>Data-driven Mapping</vt:lpstr>
      <vt:lpstr>Data-driven Mapping</vt:lpstr>
      <vt:lpstr>Glyph Mapping</vt:lpstr>
      <vt:lpstr>Applications</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HYZH</cp:lastModifiedBy>
  <cp:revision>1195</cp:revision>
  <dcterms:created xsi:type="dcterms:W3CDTF">2017-12-31T16:00:58Z</dcterms:created>
  <dcterms:modified xsi:type="dcterms:W3CDTF">2018-03-20T00:28:56Z</dcterms:modified>
</cp:coreProperties>
</file>