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1" r:id="rId5"/>
    <p:sldId id="292" r:id="rId6"/>
    <p:sldId id="295" r:id="rId7"/>
    <p:sldId id="296" r:id="rId8"/>
    <p:sldId id="299" r:id="rId9"/>
    <p:sldId id="297" r:id="rId10"/>
    <p:sldId id="298" r:id="rId11"/>
    <p:sldId id="300" r:id="rId12"/>
    <p:sldId id="301" r:id="rId13"/>
    <p:sldId id="302" r:id="rId14"/>
    <p:sldId id="303" r:id="rId15"/>
    <p:sldId id="305" r:id="rId16"/>
    <p:sldId id="307" r:id="rId17"/>
    <p:sldId id="306"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8" r:id="rId54"/>
    <p:sldId id="349" r:id="rId55"/>
    <p:sldId id="343" r:id="rId56"/>
    <p:sldId id="344" r:id="rId57"/>
    <p:sldId id="345" r:id="rId58"/>
    <p:sldId id="346" r:id="rId59"/>
    <p:sldId id="347" r:id="rId60"/>
    <p:sldId id="350" r:id="rId61"/>
    <p:sldId id="351" r:id="rId62"/>
    <p:sldId id="352" r:id="rId63"/>
    <p:sldId id="304" r:id="rId64"/>
    <p:sldId id="29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3B9041"/>
    <a:srgbClr val="FF0000"/>
    <a:srgbClr val="E04663"/>
    <a:srgbClr val="558D39"/>
    <a:srgbClr val="E252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5480F-59DF-4DCC-8DB5-38A3BAFC4F39}"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5480F-59DF-4DCC-8DB5-38A3BAFC4F39}"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5480F-59DF-4DCC-8DB5-38A3BAFC4F39}"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4/11/2018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atavizcatalogue.com/index.html" TargetMode="External"/><Relationship Id="rId2" Type="http://schemas.openxmlformats.org/officeDocument/2006/relationships/hyperlink" Target="https://guides.library.duke.edu/datavis/vis_type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Visualization Types by Task Taxonomy</a:t>
            </a:r>
            <a:endParaRPr lang="en-US" sz="5400" dirty="0"/>
          </a:p>
        </p:txBody>
      </p:sp>
      <p:sp>
        <p:nvSpPr>
          <p:cNvPr id="3" name="Subtitle 2"/>
          <p:cNvSpPr>
            <a:spLocks noGrp="1"/>
          </p:cNvSpPr>
          <p:nvPr>
            <p:ph type="subTitle" idx="1"/>
          </p:nvPr>
        </p:nvSpPr>
        <p:spPr/>
        <p:txBody>
          <a:bodyPr>
            <a:normAutofit lnSpcReduction="10000"/>
          </a:bodyPr>
          <a:lstStyle/>
          <a:p>
            <a:r>
              <a:rPr lang="en-US" dirty="0" smtClean="0"/>
              <a:t>CAP 5738</a:t>
            </a:r>
            <a:br>
              <a:rPr lang="en-US" dirty="0" smtClean="0"/>
            </a:br>
            <a:r>
              <a:rPr lang="en-US" dirty="0" smtClean="0"/>
              <a:t>Data Visualization</a:t>
            </a:r>
          </a:p>
          <a:p>
            <a:r>
              <a:rPr lang="en-US" dirty="0" smtClean="0"/>
              <a:t>Spring 2018</a:t>
            </a:r>
          </a:p>
          <a:p>
            <a:r>
              <a:rPr lang="en-US" dirty="0" smtClean="0"/>
              <a:t>Dr. Sayeed S. Alam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Cartogram</a:t>
            </a:r>
            <a:endParaRPr lang="en-US" dirty="0"/>
          </a:p>
        </p:txBody>
      </p:sp>
      <p:sp>
        <p:nvSpPr>
          <p:cNvPr id="3" name="Content Placeholder 2"/>
          <p:cNvSpPr>
            <a:spLocks noGrp="1"/>
          </p:cNvSpPr>
          <p:nvPr>
            <p:ph idx="1"/>
          </p:nvPr>
        </p:nvSpPr>
        <p:spPr/>
        <p:txBody>
          <a:bodyPr/>
          <a:lstStyle/>
          <a:p>
            <a:r>
              <a:rPr lang="en-US" dirty="0"/>
              <a:t>An area cartogram is sometimes referred to as a </a:t>
            </a:r>
            <a:r>
              <a:rPr lang="en-US" i="1" dirty="0"/>
              <a:t>value-by-area map</a:t>
            </a:r>
            <a:r>
              <a:rPr lang="en-US" dirty="0"/>
              <a:t> or an </a:t>
            </a:r>
            <a:r>
              <a:rPr lang="en-US" i="1" dirty="0" err="1" smtClean="0"/>
              <a:t>iso</a:t>
            </a:r>
            <a:r>
              <a:rPr lang="en-US" i="1" dirty="0" smtClean="0"/>
              <a:t> demographic map.</a:t>
            </a:r>
          </a:p>
          <a:p>
            <a:r>
              <a:rPr lang="en-US" dirty="0" smtClean="0"/>
              <a:t>The </a:t>
            </a:r>
            <a:r>
              <a:rPr lang="en-US" dirty="0"/>
              <a:t>shape and relative location of each country is retained to as large an extent as possible, but inevitably a large amount of distortion results.</a:t>
            </a:r>
          </a:p>
        </p:txBody>
      </p:sp>
    </p:spTree>
    <p:extLst>
      <p:ext uri="{BB962C8B-B14F-4D97-AF65-F5344CB8AC3E}">
        <p14:creationId xmlns:p14="http://schemas.microsoft.com/office/powerpoint/2010/main" val="411500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3031" y="0"/>
            <a:ext cx="8232491" cy="6865898"/>
          </a:xfrm>
        </p:spPr>
      </p:pic>
    </p:spTree>
    <p:extLst>
      <p:ext uri="{BB962C8B-B14F-4D97-AF65-F5344CB8AC3E}">
        <p14:creationId xmlns:p14="http://schemas.microsoft.com/office/powerpoint/2010/main" val="1594480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Map</a:t>
            </a:r>
            <a:endParaRPr lang="en-US" dirty="0"/>
          </a:p>
        </p:txBody>
      </p:sp>
      <p:sp>
        <p:nvSpPr>
          <p:cNvPr id="3" name="Content Placeholder 2"/>
          <p:cNvSpPr>
            <a:spLocks noGrp="1"/>
          </p:cNvSpPr>
          <p:nvPr>
            <p:ph idx="1"/>
          </p:nvPr>
        </p:nvSpPr>
        <p:spPr/>
        <p:txBody>
          <a:bodyPr/>
          <a:lstStyle/>
          <a:p>
            <a:r>
              <a:rPr lang="en-US" dirty="0"/>
              <a:t>Also known as a </a:t>
            </a:r>
            <a:r>
              <a:rPr lang="en-US" i="1" dirty="0"/>
              <a:t>Point Map, Dot Distribution Map, Dot Density Map</a:t>
            </a:r>
            <a:r>
              <a:rPr lang="en-US" dirty="0" smtClean="0"/>
              <a:t>.</a:t>
            </a:r>
          </a:p>
          <a:p>
            <a:r>
              <a:rPr lang="en-US" dirty="0"/>
              <a:t>Dot Maps are a way of detecting spatial patterns or the distribution of data over a geographical region, by placing equally sized points over a geographical </a:t>
            </a:r>
            <a:r>
              <a:rPr lang="en-US" dirty="0" smtClean="0"/>
              <a:t>region</a:t>
            </a:r>
          </a:p>
          <a:p>
            <a:r>
              <a:rPr lang="en-US" dirty="0"/>
              <a:t>Dot Maps are ideal for seeing how things are distributed over a geographical region and can reveal patterns when the points cluster on the map. </a:t>
            </a:r>
            <a:endParaRPr lang="en-US" dirty="0" smtClean="0"/>
          </a:p>
          <a:p>
            <a:r>
              <a:rPr lang="en-US" dirty="0" smtClean="0"/>
              <a:t>Dot </a:t>
            </a:r>
            <a:r>
              <a:rPr lang="en-US" dirty="0"/>
              <a:t>Maps are easy to grasp and are better at giving an overview of the data, but are not great for retrieving exact values.</a:t>
            </a:r>
          </a:p>
        </p:txBody>
      </p:sp>
    </p:spTree>
    <p:extLst>
      <p:ext uri="{BB962C8B-B14F-4D97-AF65-F5344CB8AC3E}">
        <p14:creationId xmlns:p14="http://schemas.microsoft.com/office/powerpoint/2010/main" val="2604675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957" y="492953"/>
            <a:ext cx="9473233" cy="6157602"/>
          </a:xfrm>
        </p:spPr>
      </p:pic>
    </p:spTree>
    <p:extLst>
      <p:ext uri="{BB962C8B-B14F-4D97-AF65-F5344CB8AC3E}">
        <p14:creationId xmlns:p14="http://schemas.microsoft.com/office/powerpoint/2010/main" val="373877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Map</a:t>
            </a:r>
            <a:endParaRPr lang="en-US" dirty="0"/>
          </a:p>
        </p:txBody>
      </p:sp>
      <p:sp>
        <p:nvSpPr>
          <p:cNvPr id="3" name="Content Placeholder 2"/>
          <p:cNvSpPr>
            <a:spLocks noGrp="1"/>
          </p:cNvSpPr>
          <p:nvPr>
            <p:ph idx="1"/>
          </p:nvPr>
        </p:nvSpPr>
        <p:spPr/>
        <p:txBody>
          <a:bodyPr/>
          <a:lstStyle/>
          <a:p>
            <a:r>
              <a:rPr lang="en-US" dirty="0"/>
              <a:t>With this data map, circles are displayed over a designated geographical region with the area of the circle proportional to its value in the dataset</a:t>
            </a:r>
            <a:r>
              <a:rPr lang="en-US" dirty="0" smtClean="0"/>
              <a:t>.</a:t>
            </a:r>
          </a:p>
          <a:p>
            <a:r>
              <a:rPr lang="en-US" dirty="0"/>
              <a:t>Bubble Maps are good for comparing proportions over geographic regions without the issues caused by regional area size, as seen on Choropleth Maps. </a:t>
            </a:r>
            <a:endParaRPr lang="en-US" dirty="0" smtClean="0"/>
          </a:p>
          <a:p>
            <a:r>
              <a:rPr lang="en-US" dirty="0" smtClean="0"/>
              <a:t>However</a:t>
            </a:r>
            <a:r>
              <a:rPr lang="en-US" dirty="0"/>
              <a:t>, a major flaw with Bubble Maps is that overly large bubbles can overlap other bubbles and regions on the map, so this needs to be accounted for.</a:t>
            </a:r>
          </a:p>
        </p:txBody>
      </p:sp>
    </p:spTree>
    <p:extLst>
      <p:ext uri="{BB962C8B-B14F-4D97-AF65-F5344CB8AC3E}">
        <p14:creationId xmlns:p14="http://schemas.microsoft.com/office/powerpoint/2010/main" val="175151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928" y="192762"/>
            <a:ext cx="8435294" cy="6497813"/>
          </a:xfrm>
        </p:spPr>
      </p:pic>
    </p:spTree>
    <p:extLst>
      <p:ext uri="{BB962C8B-B14F-4D97-AF65-F5344CB8AC3E}">
        <p14:creationId xmlns:p14="http://schemas.microsoft.com/office/powerpoint/2010/main" val="3133413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2-D map visualizations</a:t>
            </a:r>
            <a:endParaRPr lang="en-US" dirty="0"/>
          </a:p>
        </p:txBody>
      </p:sp>
      <p:sp>
        <p:nvSpPr>
          <p:cNvPr id="3" name="Content Placeholder 2"/>
          <p:cNvSpPr>
            <a:spLocks noGrp="1"/>
          </p:cNvSpPr>
          <p:nvPr>
            <p:ph idx="1"/>
          </p:nvPr>
        </p:nvSpPr>
        <p:spPr/>
        <p:txBody>
          <a:bodyPr/>
          <a:lstStyle/>
          <a:p>
            <a:r>
              <a:rPr lang="en-US" dirty="0" smtClean="0"/>
              <a:t>Contour Maps</a:t>
            </a:r>
          </a:p>
          <a:p>
            <a:r>
              <a:rPr lang="en-US" dirty="0" err="1" smtClean="0"/>
              <a:t>Dasymetric</a:t>
            </a:r>
            <a:r>
              <a:rPr lang="en-US" dirty="0" smtClean="0"/>
              <a:t> Maps</a:t>
            </a:r>
          </a:p>
          <a:p>
            <a:r>
              <a:rPr lang="en-US" dirty="0" smtClean="0"/>
              <a:t>Self-organizing Map</a:t>
            </a:r>
          </a:p>
          <a:p>
            <a:endParaRPr lang="en-US" dirty="0"/>
          </a:p>
        </p:txBody>
      </p:sp>
    </p:spTree>
    <p:extLst>
      <p:ext uri="{BB962C8B-B14F-4D97-AF65-F5344CB8AC3E}">
        <p14:creationId xmlns:p14="http://schemas.microsoft.com/office/powerpoint/2010/main" val="145754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3-Dimensional Data Visualization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Real-world </a:t>
            </a:r>
            <a:r>
              <a:rPr lang="en-US" dirty="0"/>
              <a:t>objects such </a:t>
            </a:r>
            <a:r>
              <a:rPr lang="en-US" dirty="0" smtClean="0"/>
              <a:t>as molecules</a:t>
            </a:r>
            <a:r>
              <a:rPr lang="en-US" dirty="0"/>
              <a:t>, the human </a:t>
            </a:r>
            <a:r>
              <a:rPr lang="en-US" dirty="0" smtClean="0"/>
              <a:t>body</a:t>
            </a:r>
            <a:r>
              <a:rPr lang="en-US" dirty="0"/>
              <a:t>, and buildings have </a:t>
            </a:r>
            <a:r>
              <a:rPr lang="en-US" dirty="0" smtClean="0"/>
              <a:t>items with </a:t>
            </a:r>
            <a:r>
              <a:rPr lang="en-US" dirty="0"/>
              <a:t>volume and some potentially complex </a:t>
            </a:r>
            <a:r>
              <a:rPr lang="en-US" dirty="0" smtClean="0"/>
              <a:t>relationship with </a:t>
            </a:r>
            <a:r>
              <a:rPr lang="en-US" dirty="0"/>
              <a:t>other items</a:t>
            </a:r>
            <a:r>
              <a:rPr lang="en-US" dirty="0" smtClean="0"/>
              <a:t>.</a:t>
            </a:r>
          </a:p>
          <a:p>
            <a:r>
              <a:rPr lang="en-US" dirty="0"/>
              <a:t>Computer-assisted design systems </a:t>
            </a:r>
            <a:r>
              <a:rPr lang="en-US" dirty="0" smtClean="0"/>
              <a:t>for architects</a:t>
            </a:r>
            <a:r>
              <a:rPr lang="en-US" dirty="0"/>
              <a:t>, solid modelers, and mechanical engineers </a:t>
            </a:r>
            <a:r>
              <a:rPr lang="en-US" dirty="0" smtClean="0"/>
              <a:t>are built </a:t>
            </a:r>
            <a:r>
              <a:rPr lang="en-US" dirty="0"/>
              <a:t>to handle complex 3-dimensional </a:t>
            </a:r>
            <a:r>
              <a:rPr lang="en-US" dirty="0" smtClean="0"/>
              <a:t>relationships.</a:t>
            </a:r>
          </a:p>
          <a:p>
            <a:r>
              <a:rPr lang="en-US" dirty="0" smtClean="0"/>
              <a:t>In 3-dimensional </a:t>
            </a:r>
            <a:r>
              <a:rPr lang="en-US" dirty="0"/>
              <a:t>applications users must cope </a:t>
            </a:r>
            <a:r>
              <a:rPr lang="en-US" dirty="0" smtClean="0"/>
              <a:t>with understanding </a:t>
            </a:r>
            <a:r>
              <a:rPr lang="en-US" dirty="0"/>
              <a:t>their position and orientation when </a:t>
            </a:r>
            <a:r>
              <a:rPr lang="en-US" dirty="0" smtClean="0"/>
              <a:t>viewing the </a:t>
            </a:r>
            <a:r>
              <a:rPr lang="en-US" dirty="0"/>
              <a:t>objects, plus the serious problems of occlusion.</a:t>
            </a:r>
          </a:p>
          <a:p>
            <a:r>
              <a:rPr lang="en-US" dirty="0"/>
              <a:t>Solutions to some of these problems are proposed </a:t>
            </a:r>
            <a:r>
              <a:rPr lang="en-US" dirty="0" smtClean="0"/>
              <a:t>in many </a:t>
            </a:r>
            <a:r>
              <a:rPr lang="en-US" dirty="0"/>
              <a:t>prototypes with techniques such as </a:t>
            </a:r>
            <a:r>
              <a:rPr lang="en-US" dirty="0" smtClean="0"/>
              <a:t>overviews, landmarks</a:t>
            </a:r>
            <a:r>
              <a:rPr lang="en-US" dirty="0"/>
              <a:t>, perspective, stereo display, transparency, </a:t>
            </a:r>
            <a:r>
              <a:rPr lang="en-US" dirty="0" smtClean="0"/>
              <a:t>and color </a:t>
            </a:r>
            <a:r>
              <a:rPr lang="en-US" dirty="0"/>
              <a:t>coding</a:t>
            </a:r>
            <a:r>
              <a:rPr lang="en-US" dirty="0" smtClean="0"/>
              <a:t>.</a:t>
            </a:r>
          </a:p>
          <a:p>
            <a:r>
              <a:rPr lang="en-US" dirty="0" smtClean="0"/>
              <a:t>Examples: </a:t>
            </a:r>
            <a:r>
              <a:rPr lang="en-US" dirty="0"/>
              <a:t>3D computer </a:t>
            </a:r>
            <a:r>
              <a:rPr lang="en-US" dirty="0" smtClean="0"/>
              <a:t>models,  surface </a:t>
            </a:r>
            <a:r>
              <a:rPr lang="en-US" dirty="0"/>
              <a:t>and volume </a:t>
            </a:r>
            <a:r>
              <a:rPr lang="en-US" dirty="0" smtClean="0"/>
              <a:t>rendering, computer </a:t>
            </a:r>
            <a:r>
              <a:rPr lang="en-US" dirty="0"/>
              <a:t>simulations</a:t>
            </a:r>
          </a:p>
          <a:p>
            <a:endParaRPr lang="en-US" dirty="0"/>
          </a:p>
        </p:txBody>
      </p:sp>
    </p:spTree>
    <p:extLst>
      <p:ext uri="{BB962C8B-B14F-4D97-AF65-F5344CB8AC3E}">
        <p14:creationId xmlns:p14="http://schemas.microsoft.com/office/powerpoint/2010/main" val="206754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ime </a:t>
            </a:r>
            <a:r>
              <a:rPr lang="en-US" dirty="0"/>
              <a:t>lines are widely used and </a:t>
            </a:r>
            <a:r>
              <a:rPr lang="en-US" dirty="0" smtClean="0"/>
              <a:t>vital enough </a:t>
            </a:r>
            <a:r>
              <a:rPr lang="en-US" dirty="0"/>
              <a:t>for medical records, project management, </a:t>
            </a:r>
            <a:r>
              <a:rPr lang="en-US" dirty="0" smtClean="0"/>
              <a:t>or </a:t>
            </a:r>
            <a:r>
              <a:rPr lang="en-US" dirty="0"/>
              <a:t>historical presentations to create a data type that is </a:t>
            </a:r>
            <a:r>
              <a:rPr lang="en-US" dirty="0" smtClean="0"/>
              <a:t>separate from </a:t>
            </a:r>
            <a:r>
              <a:rPr lang="en-US" dirty="0"/>
              <a:t>1-dimensional data. </a:t>
            </a:r>
            <a:endParaRPr lang="en-US" dirty="0" smtClean="0"/>
          </a:p>
          <a:p>
            <a:r>
              <a:rPr lang="en-US" dirty="0" smtClean="0"/>
              <a:t>The </a:t>
            </a:r>
            <a:r>
              <a:rPr lang="en-US" dirty="0"/>
              <a:t>distinction in temporal </a:t>
            </a:r>
            <a:r>
              <a:rPr lang="en-US" dirty="0" smtClean="0"/>
              <a:t>data is </a:t>
            </a:r>
            <a:r>
              <a:rPr lang="en-US" dirty="0"/>
              <a:t>that items have a start and finish time and that </a:t>
            </a:r>
            <a:r>
              <a:rPr lang="en-US" dirty="0" smtClean="0"/>
              <a:t>items may </a:t>
            </a:r>
            <a:r>
              <a:rPr lang="en-US" dirty="0"/>
              <a:t>overlap. </a:t>
            </a:r>
            <a:endParaRPr lang="en-US" dirty="0" smtClean="0"/>
          </a:p>
          <a:p>
            <a:r>
              <a:rPr lang="en-US" dirty="0" smtClean="0"/>
              <a:t>Frequent </a:t>
            </a:r>
            <a:r>
              <a:rPr lang="en-US" dirty="0"/>
              <a:t>tasks include finding all </a:t>
            </a:r>
            <a:r>
              <a:rPr lang="en-US" dirty="0" smtClean="0"/>
              <a:t>events before</a:t>
            </a:r>
            <a:r>
              <a:rPr lang="en-US" dirty="0"/>
              <a:t>, after, or during some time period or moment, </a:t>
            </a:r>
            <a:r>
              <a:rPr lang="en-US" dirty="0" smtClean="0"/>
              <a:t>plus the </a:t>
            </a:r>
            <a:r>
              <a:rPr lang="en-US" dirty="0"/>
              <a:t>basic </a:t>
            </a:r>
            <a:r>
              <a:rPr lang="en-US" dirty="0" smtClean="0"/>
              <a:t>tasks</a:t>
            </a:r>
          </a:p>
          <a:p>
            <a:r>
              <a:rPr lang="en-US" dirty="0" smtClean="0"/>
              <a:t>Visualizations:</a:t>
            </a:r>
          </a:p>
          <a:p>
            <a:pPr lvl="1"/>
            <a:r>
              <a:rPr lang="en-US" dirty="0" smtClean="0"/>
              <a:t>Timeline</a:t>
            </a:r>
          </a:p>
          <a:p>
            <a:pPr lvl="1"/>
            <a:r>
              <a:rPr lang="en-US" dirty="0" smtClean="0"/>
              <a:t>Time series, Connected Scatter plot, Gantt Chart</a:t>
            </a:r>
          </a:p>
          <a:p>
            <a:pPr lvl="1"/>
            <a:r>
              <a:rPr lang="en-US" dirty="0" smtClean="0"/>
              <a:t>Theme River/Steam graph</a:t>
            </a:r>
          </a:p>
          <a:p>
            <a:pPr lvl="1"/>
            <a:r>
              <a:rPr lang="en-US" dirty="0" smtClean="0"/>
              <a:t>Arc Diagram</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689741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a:xfrm>
            <a:off x="838200" y="1825625"/>
            <a:ext cx="6489879" cy="4351338"/>
          </a:xfrm>
        </p:spPr>
        <p:txBody>
          <a:bodyPr/>
          <a:lstStyle/>
          <a:p>
            <a:r>
              <a:rPr lang="en-US" dirty="0"/>
              <a:t>Commonly used as an </a:t>
            </a:r>
            <a:r>
              <a:rPr lang="en-US" dirty="0" smtClean="0"/>
              <a:t>organizational </a:t>
            </a:r>
            <a:r>
              <a:rPr lang="en-US" dirty="0"/>
              <a:t>tool for project management, Gantt Charts display a list of activities (or tasks) with their duration over time, showing when each activity starts and ends. </a:t>
            </a:r>
            <a:endParaRPr lang="en-US" dirty="0" smtClean="0"/>
          </a:p>
          <a:p>
            <a:r>
              <a:rPr lang="en-US" dirty="0" smtClean="0"/>
              <a:t>This </a:t>
            </a:r>
            <a:r>
              <a:rPr lang="en-US" dirty="0"/>
              <a:t>makes Gantt Charts useful for planning and estimating how long an entire project might take. You can also see what activities are running in parallel to each other.</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079" y="1555169"/>
            <a:ext cx="4571389" cy="4351338"/>
          </a:xfrm>
          <a:prstGeom prst="rect">
            <a:avLst/>
          </a:prstGeom>
        </p:spPr>
      </p:pic>
    </p:spTree>
    <p:extLst>
      <p:ext uri="{BB962C8B-B14F-4D97-AF65-F5344CB8AC3E}">
        <p14:creationId xmlns:p14="http://schemas.microsoft.com/office/powerpoint/2010/main" val="365952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Overall, the bandwidth of information presentation </a:t>
            </a:r>
            <a:r>
              <a:rPr lang="en-US" dirty="0" smtClean="0"/>
              <a:t>is potentially </a:t>
            </a:r>
            <a:r>
              <a:rPr lang="en-US" dirty="0"/>
              <a:t>higher in the visual domain than for </a:t>
            </a:r>
            <a:r>
              <a:rPr lang="en-US" dirty="0" smtClean="0"/>
              <a:t>media reaching </a:t>
            </a:r>
            <a:r>
              <a:rPr lang="en-US" dirty="0"/>
              <a:t>any of the other </a:t>
            </a:r>
            <a:r>
              <a:rPr lang="en-US" dirty="0" smtClean="0"/>
              <a:t>senses.</a:t>
            </a:r>
          </a:p>
          <a:p>
            <a:r>
              <a:rPr lang="en-US" dirty="0"/>
              <a:t>Humans have </a:t>
            </a:r>
            <a:r>
              <a:rPr lang="en-US" dirty="0" smtClean="0"/>
              <a:t>remarkable perceptual </a:t>
            </a:r>
            <a:r>
              <a:rPr lang="en-US" dirty="0"/>
              <a:t>abilities, that are greatly </a:t>
            </a:r>
            <a:r>
              <a:rPr lang="en-US" dirty="0" smtClean="0"/>
              <a:t>under utilized </a:t>
            </a:r>
            <a:r>
              <a:rPr lang="en-US" dirty="0"/>
              <a:t>in </a:t>
            </a:r>
            <a:r>
              <a:rPr lang="en-US" dirty="0" smtClean="0"/>
              <a:t>current designs.</a:t>
            </a:r>
          </a:p>
          <a:p>
            <a:r>
              <a:rPr lang="en-US" dirty="0" smtClean="0"/>
              <a:t>Users </a:t>
            </a:r>
            <a:r>
              <a:rPr lang="en-US" dirty="0"/>
              <a:t>can scan, recognize, and recall </a:t>
            </a:r>
            <a:r>
              <a:rPr lang="en-US" dirty="0" smtClean="0"/>
              <a:t>images rapidly</a:t>
            </a:r>
            <a:r>
              <a:rPr lang="en-US" dirty="0"/>
              <a:t>, and can detect changes in size, color, </a:t>
            </a:r>
            <a:r>
              <a:rPr lang="en-US" dirty="0" smtClean="0"/>
              <a:t>shape, movement</a:t>
            </a:r>
            <a:r>
              <a:rPr lang="en-US" dirty="0"/>
              <a:t>, or texture. </a:t>
            </a:r>
            <a:endParaRPr lang="en-US" dirty="0" smtClean="0"/>
          </a:p>
          <a:p>
            <a:r>
              <a:rPr lang="en-US" dirty="0" smtClean="0"/>
              <a:t>They </a:t>
            </a:r>
            <a:r>
              <a:rPr lang="en-US" dirty="0"/>
              <a:t>can point to a single </a:t>
            </a:r>
            <a:r>
              <a:rPr lang="en-US" dirty="0" smtClean="0"/>
              <a:t>pixel, even </a:t>
            </a:r>
            <a:r>
              <a:rPr lang="en-US" dirty="0"/>
              <a:t>in a megapixel display, and can drag one object </a:t>
            </a:r>
            <a:r>
              <a:rPr lang="en-US" dirty="0" smtClean="0"/>
              <a:t>to another </a:t>
            </a:r>
            <a:r>
              <a:rPr lang="en-US" dirty="0"/>
              <a:t>to </a:t>
            </a:r>
            <a:r>
              <a:rPr lang="en-US" dirty="0" smtClean="0"/>
              <a:t>perform </a:t>
            </a:r>
            <a:r>
              <a:rPr lang="en-US" dirty="0"/>
              <a:t>an action. </a:t>
            </a:r>
            <a:endParaRPr lang="en-US" dirty="0" smtClean="0"/>
          </a:p>
          <a:p>
            <a:r>
              <a:rPr lang="en-US" dirty="0" smtClean="0"/>
              <a:t>User </a:t>
            </a:r>
            <a:r>
              <a:rPr lang="en-US" dirty="0"/>
              <a:t>interfaces have </a:t>
            </a:r>
            <a:r>
              <a:rPr lang="en-US" dirty="0" smtClean="0"/>
              <a:t>been largely </a:t>
            </a:r>
            <a:r>
              <a:rPr lang="en-US" dirty="0"/>
              <a:t>text-oriented, so as visual approaches are </a:t>
            </a:r>
            <a:r>
              <a:rPr lang="en-US" dirty="0" smtClean="0"/>
              <a:t>explored, appealing </a:t>
            </a:r>
            <a:r>
              <a:rPr lang="en-US" dirty="0"/>
              <a:t>new opportunities are emerging.</a:t>
            </a:r>
          </a:p>
        </p:txBody>
      </p:sp>
    </p:spTree>
    <p:extLst>
      <p:ext uri="{BB962C8B-B14F-4D97-AF65-F5344CB8AC3E}">
        <p14:creationId xmlns:p14="http://schemas.microsoft.com/office/powerpoint/2010/main" val="393803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130340" cy="4351338"/>
          </a:xfrm>
        </p:spPr>
      </p:pic>
    </p:spTree>
    <p:extLst>
      <p:ext uri="{BB962C8B-B14F-4D97-AF65-F5344CB8AC3E}">
        <p14:creationId xmlns:p14="http://schemas.microsoft.com/office/powerpoint/2010/main" val="3621954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River/Steam graph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a:t>type of </a:t>
            </a:r>
            <a:r>
              <a:rPr lang="en-US" dirty="0" smtClean="0"/>
              <a:t>visualization </a:t>
            </a:r>
            <a:r>
              <a:rPr lang="en-US" dirty="0"/>
              <a:t>is a variation of a Stacked Area Graph, but instead of plotting values against a fixed, straight axis, a Stream Graph has values displaced around a varying central baseline. </a:t>
            </a:r>
            <a:endParaRPr lang="en-US" dirty="0" smtClean="0"/>
          </a:p>
          <a:p>
            <a:r>
              <a:rPr lang="en-US" dirty="0" smtClean="0"/>
              <a:t>Stream </a:t>
            </a:r>
            <a:r>
              <a:rPr lang="en-US" dirty="0"/>
              <a:t>Graphs display the changes in data over time of different categories through the use of flowing, organic shapes that somewhat resemble a river-like stream. </a:t>
            </a:r>
            <a:endParaRPr lang="en-US" dirty="0" smtClean="0"/>
          </a:p>
          <a:p>
            <a:r>
              <a:rPr lang="en-US" dirty="0" smtClean="0"/>
              <a:t>This </a:t>
            </a:r>
            <a:r>
              <a:rPr lang="en-US" dirty="0"/>
              <a:t>makes Stream Graphs aesthetically pleasing and more engaging to look at. </a:t>
            </a:r>
            <a:endParaRPr lang="en-US" dirty="0" smtClean="0"/>
          </a:p>
          <a:p>
            <a:r>
              <a:rPr lang="en-US" dirty="0"/>
              <a:t>Stream Graphs are ideal for displaying high-volume datasets, in order to discover trends and patterns over time across a wide range of categories. </a:t>
            </a:r>
          </a:p>
          <a:p>
            <a:r>
              <a:rPr lang="en-US" dirty="0"/>
              <a:t>The downside to Stream Graphs is that they suffer from legibility issues, as they are often very cluttered with large </a:t>
            </a:r>
            <a:r>
              <a:rPr lang="en-US" dirty="0" smtClean="0"/>
              <a:t>datasets.</a:t>
            </a:r>
            <a:endParaRPr lang="en-US" dirty="0"/>
          </a:p>
        </p:txBody>
      </p:sp>
    </p:spTree>
    <p:extLst>
      <p:ext uri="{BB962C8B-B14F-4D97-AF65-F5344CB8AC3E}">
        <p14:creationId xmlns:p14="http://schemas.microsoft.com/office/powerpoint/2010/main" val="111718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 River/Steam graph</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2179"/>
            <a:ext cx="10515600" cy="4318229"/>
          </a:xfrm>
        </p:spPr>
      </p:pic>
    </p:spTree>
    <p:extLst>
      <p:ext uri="{BB962C8B-B14F-4D97-AF65-F5344CB8AC3E}">
        <p14:creationId xmlns:p14="http://schemas.microsoft.com/office/powerpoint/2010/main" val="3531101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 Diagram</a:t>
            </a:r>
            <a:endParaRPr lang="en-US" dirty="0"/>
          </a:p>
        </p:txBody>
      </p:sp>
      <p:sp>
        <p:nvSpPr>
          <p:cNvPr id="3" name="Content Placeholder 2"/>
          <p:cNvSpPr>
            <a:spLocks noGrp="1"/>
          </p:cNvSpPr>
          <p:nvPr>
            <p:ph idx="1"/>
          </p:nvPr>
        </p:nvSpPr>
        <p:spPr/>
        <p:txBody>
          <a:bodyPr/>
          <a:lstStyle/>
          <a:p>
            <a:r>
              <a:rPr lang="en-US" dirty="0" smtClean="0"/>
              <a:t>Arc </a:t>
            </a:r>
            <a:r>
              <a:rPr lang="en-US" dirty="0"/>
              <a:t>Diagrams are an alternate way of representing two- dimensional Network Diagrams. </a:t>
            </a:r>
            <a:endParaRPr lang="en-US" dirty="0" smtClean="0"/>
          </a:p>
          <a:p>
            <a:r>
              <a:rPr lang="en-US" dirty="0" smtClean="0"/>
              <a:t>In </a:t>
            </a:r>
            <a:r>
              <a:rPr lang="en-US" dirty="0"/>
              <a:t>Arc Diagrams, nodes are placed along a single line (a one-dimensional axis) and arcs are used to show connections between those nodes. </a:t>
            </a:r>
            <a:endParaRPr lang="en-US" dirty="0" smtClean="0"/>
          </a:p>
          <a:p>
            <a:r>
              <a:rPr lang="en-US" dirty="0"/>
              <a:t>The downside to Arc Diagrams is they don't show structure and connections between nodes as well as 2D charts do and too many links can make the diagram hard to read due to clutter. </a:t>
            </a:r>
          </a:p>
          <a:p>
            <a:endParaRPr lang="en-US" dirty="0"/>
          </a:p>
        </p:txBody>
      </p:sp>
    </p:spTree>
    <p:extLst>
      <p:ext uri="{BB962C8B-B14F-4D97-AF65-F5344CB8AC3E}">
        <p14:creationId xmlns:p14="http://schemas.microsoft.com/office/powerpoint/2010/main" val="2559678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2070"/>
            <a:ext cx="10725082" cy="4636003"/>
          </a:xfrm>
        </p:spPr>
      </p:pic>
    </p:spTree>
    <p:extLst>
      <p:ext uri="{BB962C8B-B14F-4D97-AF65-F5344CB8AC3E}">
        <p14:creationId xmlns:p14="http://schemas.microsoft.com/office/powerpoint/2010/main" val="3245694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Sankey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Sankey Diagrams display flows and their quantities in proportion to one another. </a:t>
            </a:r>
            <a:endParaRPr lang="en-US" dirty="0" smtClean="0"/>
          </a:p>
          <a:p>
            <a:r>
              <a:rPr lang="en-US" dirty="0" smtClean="0"/>
              <a:t>The </a:t>
            </a:r>
            <a:r>
              <a:rPr lang="en-US" dirty="0"/>
              <a:t>width of the arrows or lines are used to show their magnitudes, so the bigger the arrow, the larger the quantity of flow. </a:t>
            </a:r>
            <a:endParaRPr lang="en-US" dirty="0" smtClean="0"/>
          </a:p>
          <a:p>
            <a:r>
              <a:rPr lang="en-US" dirty="0" smtClean="0"/>
              <a:t>Flow </a:t>
            </a:r>
            <a:r>
              <a:rPr lang="en-US" dirty="0"/>
              <a:t>arrows or lines can combine together or split through their paths on each stage of a process. </a:t>
            </a:r>
            <a:endParaRPr lang="en-US" dirty="0" smtClean="0"/>
          </a:p>
          <a:p>
            <a:r>
              <a:rPr lang="en-US" dirty="0" smtClean="0"/>
              <a:t>Color </a:t>
            </a:r>
            <a:r>
              <a:rPr lang="en-US" dirty="0"/>
              <a:t>can be used to divide the diagram into different categories or to show the transition from one state of the process to another</a:t>
            </a:r>
            <a:r>
              <a:rPr lang="en-US" dirty="0" smtClean="0"/>
              <a:t>.</a:t>
            </a:r>
          </a:p>
          <a:p>
            <a:r>
              <a:rPr lang="en-US" dirty="0"/>
              <a:t>Typically, Sankey Diagrams are used to visually show the transfer of energy, money or materials, but they can be used to show the flow of any isolated system process. </a:t>
            </a:r>
          </a:p>
        </p:txBody>
      </p:sp>
    </p:spTree>
    <p:extLst>
      <p:ext uri="{BB962C8B-B14F-4D97-AF65-F5344CB8AC3E}">
        <p14:creationId xmlns:p14="http://schemas.microsoft.com/office/powerpoint/2010/main" val="949776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Sankey : Thermodynamic Steam Cycle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7869" y="1930174"/>
            <a:ext cx="6556261" cy="4142240"/>
          </a:xfrm>
        </p:spPr>
      </p:pic>
    </p:spTree>
    <p:extLst>
      <p:ext uri="{BB962C8B-B14F-4D97-AF65-F5344CB8AC3E}">
        <p14:creationId xmlns:p14="http://schemas.microsoft.com/office/powerpoint/2010/main" val="242913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N-D/Multidimensional Data Visualization</a:t>
            </a:r>
            <a:endParaRPr lang="en-US" dirty="0"/>
          </a:p>
        </p:txBody>
      </p:sp>
      <p:sp>
        <p:nvSpPr>
          <p:cNvPr id="3" name="Content Placeholder 2"/>
          <p:cNvSpPr>
            <a:spLocks noGrp="1"/>
          </p:cNvSpPr>
          <p:nvPr>
            <p:ph idx="1"/>
          </p:nvPr>
        </p:nvSpPr>
        <p:spPr/>
        <p:txBody>
          <a:bodyPr/>
          <a:lstStyle/>
          <a:p>
            <a:r>
              <a:rPr lang="en-US" dirty="0" smtClean="0"/>
              <a:t>Most </a:t>
            </a:r>
            <a:r>
              <a:rPr lang="en-US" dirty="0"/>
              <a:t>relational and </a:t>
            </a:r>
            <a:r>
              <a:rPr lang="en-US" dirty="0" smtClean="0"/>
              <a:t>statistical databases </a:t>
            </a:r>
            <a:r>
              <a:rPr lang="en-US" dirty="0"/>
              <a:t>are conveniently manipulated as </a:t>
            </a:r>
            <a:r>
              <a:rPr lang="en-US" dirty="0" smtClean="0"/>
              <a:t>multidimensional data </a:t>
            </a:r>
            <a:r>
              <a:rPr lang="en-US" dirty="0"/>
              <a:t>in which items with n attributes </a:t>
            </a:r>
            <a:r>
              <a:rPr lang="en-US" dirty="0" smtClean="0"/>
              <a:t>become points </a:t>
            </a:r>
            <a:r>
              <a:rPr lang="en-US" dirty="0"/>
              <a:t>in a n-dimensional space</a:t>
            </a:r>
            <a:r>
              <a:rPr lang="en-US" dirty="0" smtClean="0"/>
              <a:t>.</a:t>
            </a:r>
          </a:p>
          <a:p>
            <a:r>
              <a:rPr lang="en-US" dirty="0" smtClean="0"/>
              <a:t>Visualizations:</a:t>
            </a:r>
          </a:p>
          <a:p>
            <a:pPr lvl="1"/>
            <a:r>
              <a:rPr lang="en-US" dirty="0" smtClean="0"/>
              <a:t>Pie Chart</a:t>
            </a:r>
          </a:p>
          <a:p>
            <a:pPr lvl="1"/>
            <a:r>
              <a:rPr lang="en-US" dirty="0" smtClean="0"/>
              <a:t>Histogram</a:t>
            </a:r>
          </a:p>
          <a:p>
            <a:pPr lvl="1"/>
            <a:r>
              <a:rPr lang="en-US" dirty="0" smtClean="0"/>
              <a:t>Tag Cloud</a:t>
            </a:r>
          </a:p>
          <a:p>
            <a:pPr lvl="1"/>
            <a:r>
              <a:rPr lang="en-US" dirty="0" smtClean="0"/>
              <a:t>Parallel Coordinates</a:t>
            </a:r>
          </a:p>
          <a:p>
            <a:pPr lvl="1"/>
            <a:r>
              <a:rPr lang="en-US" dirty="0" smtClean="0"/>
              <a:t>Radial Chart</a:t>
            </a:r>
          </a:p>
          <a:p>
            <a:pPr lvl="1"/>
            <a:r>
              <a:rPr lang="en-US" dirty="0" smtClean="0"/>
              <a:t>Stacked Area Graph</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981274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sp>
        <p:nvSpPr>
          <p:cNvPr id="3" name="Content Placeholder 2"/>
          <p:cNvSpPr>
            <a:spLocks noGrp="1"/>
          </p:cNvSpPr>
          <p:nvPr>
            <p:ph idx="1"/>
          </p:nvPr>
        </p:nvSpPr>
        <p:spPr/>
        <p:txBody>
          <a:bodyPr>
            <a:normAutofit fontScale="85000" lnSpcReduction="10000"/>
          </a:bodyPr>
          <a:lstStyle/>
          <a:p>
            <a:r>
              <a:rPr lang="en-US" dirty="0"/>
              <a:t>Extensively used in presentations and offices, Pie Charts help show proportions and percentages between categories, by dividing a circle into proportional segments. </a:t>
            </a:r>
            <a:endParaRPr lang="en-US" dirty="0" smtClean="0"/>
          </a:p>
          <a:p>
            <a:r>
              <a:rPr lang="en-US" dirty="0" smtClean="0"/>
              <a:t>Each </a:t>
            </a:r>
            <a:r>
              <a:rPr lang="en-US" dirty="0"/>
              <a:t>arc length represents a proportion of each category, while the full circle represents the total sum of all the data, equal to 100%. </a:t>
            </a:r>
            <a:endParaRPr lang="en-US" dirty="0" smtClean="0"/>
          </a:p>
          <a:p>
            <a:r>
              <a:rPr lang="en-US" dirty="0"/>
              <a:t>Pie Charts are ideal for giving the reader a quick idea of the proportional distribution of the data. However the major downsides to pie charts are: </a:t>
            </a:r>
          </a:p>
          <a:p>
            <a:pPr lvl="1"/>
            <a:r>
              <a:rPr lang="en-US" dirty="0"/>
              <a:t>They cannot show more then a few values, because as the number of values shown increases, the size of each segment/slice becomes smaller. This makes them unsuitable for large amounts of data. </a:t>
            </a:r>
          </a:p>
          <a:p>
            <a:pPr lvl="1"/>
            <a:r>
              <a:rPr lang="en-US" dirty="0"/>
              <a:t>They take up more space then their alternatives, like a 100% Stacked Bar Chart for example. Mainly due to their size and for the usual need for a legend. </a:t>
            </a:r>
          </a:p>
          <a:p>
            <a:pPr lvl="1"/>
            <a:r>
              <a:rPr lang="en-US" dirty="0"/>
              <a:t>They are not great for making accurate comparisons between groups of Pie Charts. This being that it is harder to distinguish the size of items via area when it is for length. </a:t>
            </a:r>
          </a:p>
          <a:p>
            <a:endParaRPr lang="en-US" dirty="0"/>
          </a:p>
        </p:txBody>
      </p:sp>
    </p:spTree>
    <p:extLst>
      <p:ext uri="{BB962C8B-B14F-4D97-AF65-F5344CB8AC3E}">
        <p14:creationId xmlns:p14="http://schemas.microsoft.com/office/powerpoint/2010/main" val="2686789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151" y="0"/>
            <a:ext cx="4681697" cy="6768398"/>
          </a:xfrm>
        </p:spPr>
      </p:pic>
    </p:spTree>
    <p:extLst>
      <p:ext uri="{BB962C8B-B14F-4D97-AF65-F5344CB8AC3E}">
        <p14:creationId xmlns:p14="http://schemas.microsoft.com/office/powerpoint/2010/main" val="1494359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Design Guidelines</a:t>
            </a:r>
            <a:endParaRPr lang="en-US" dirty="0"/>
          </a:p>
        </p:txBody>
      </p:sp>
      <p:sp>
        <p:nvSpPr>
          <p:cNvPr id="3" name="Content Placeholder 2"/>
          <p:cNvSpPr>
            <a:spLocks noGrp="1"/>
          </p:cNvSpPr>
          <p:nvPr>
            <p:ph idx="1"/>
          </p:nvPr>
        </p:nvSpPr>
        <p:spPr/>
        <p:txBody>
          <a:bodyPr/>
          <a:lstStyle/>
          <a:p>
            <a:r>
              <a:rPr lang="en-US" dirty="0"/>
              <a:t>There are many visual design guidelines but the </a:t>
            </a:r>
            <a:r>
              <a:rPr lang="en-US" dirty="0" smtClean="0"/>
              <a:t>basic principle </a:t>
            </a:r>
            <a:r>
              <a:rPr lang="en-US" dirty="0"/>
              <a:t>might be: summarized as the Visual </a:t>
            </a:r>
            <a:r>
              <a:rPr lang="en-US" dirty="0" smtClean="0"/>
              <a:t>Information Seeking </a:t>
            </a:r>
            <a:r>
              <a:rPr lang="en-US" dirty="0"/>
              <a:t>Mantra:</a:t>
            </a:r>
          </a:p>
          <a:p>
            <a:r>
              <a:rPr lang="en-US" dirty="0"/>
              <a:t>Overview first, </a:t>
            </a:r>
            <a:endParaRPr lang="en-US" dirty="0" smtClean="0"/>
          </a:p>
          <a:p>
            <a:r>
              <a:rPr lang="en-US" dirty="0" smtClean="0"/>
              <a:t>zoom </a:t>
            </a:r>
            <a:r>
              <a:rPr lang="en-US" dirty="0"/>
              <a:t>and filter, </a:t>
            </a:r>
            <a:endParaRPr lang="en-US" dirty="0" smtClean="0"/>
          </a:p>
          <a:p>
            <a:r>
              <a:rPr lang="en-US" dirty="0" smtClean="0"/>
              <a:t>then </a:t>
            </a:r>
            <a:r>
              <a:rPr lang="en-US" dirty="0"/>
              <a:t>details-on-demand</a:t>
            </a:r>
          </a:p>
        </p:txBody>
      </p:sp>
    </p:spTree>
    <p:extLst>
      <p:ext uri="{BB962C8B-B14F-4D97-AF65-F5344CB8AC3E}">
        <p14:creationId xmlns:p14="http://schemas.microsoft.com/office/powerpoint/2010/main" val="424125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idx="1"/>
          </p:nvPr>
        </p:nvSpPr>
        <p:spPr/>
        <p:txBody>
          <a:bodyPr/>
          <a:lstStyle/>
          <a:p>
            <a:r>
              <a:rPr lang="en-US" dirty="0"/>
              <a:t>A Histogram </a:t>
            </a:r>
            <a:r>
              <a:rPr lang="en-US" dirty="0" smtClean="0"/>
              <a:t>visualizes </a:t>
            </a:r>
            <a:r>
              <a:rPr lang="en-US" dirty="0"/>
              <a:t>the distribution of data over a continuous interval or certain time period. </a:t>
            </a:r>
            <a:endParaRPr lang="en-US" dirty="0" smtClean="0"/>
          </a:p>
          <a:p>
            <a:r>
              <a:rPr lang="en-US" dirty="0" smtClean="0"/>
              <a:t>Each </a:t>
            </a:r>
            <a:r>
              <a:rPr lang="en-US" dirty="0"/>
              <a:t>bar in a histogram represents the tabulated frequency at each interval/bin. </a:t>
            </a:r>
          </a:p>
          <a:p>
            <a:r>
              <a:rPr lang="en-US" dirty="0"/>
              <a:t>Histograms help give an estimate as to where values are concentrated, what the extremes are and whether there are any gaps or unusual values. </a:t>
            </a:r>
            <a:endParaRPr lang="en-US" dirty="0" smtClean="0"/>
          </a:p>
          <a:p>
            <a:r>
              <a:rPr lang="en-US" dirty="0" smtClean="0"/>
              <a:t>They </a:t>
            </a:r>
            <a:r>
              <a:rPr lang="en-US" dirty="0"/>
              <a:t>are also useful for giving a rough view of the probability distribution. </a:t>
            </a:r>
          </a:p>
          <a:p>
            <a:endParaRPr lang="en-US" dirty="0"/>
          </a:p>
        </p:txBody>
      </p:sp>
    </p:spTree>
    <p:extLst>
      <p:ext uri="{BB962C8B-B14F-4D97-AF65-F5344CB8AC3E}">
        <p14:creationId xmlns:p14="http://schemas.microsoft.com/office/powerpoint/2010/main" val="3026107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p:txBody>
          <a:bodyPr/>
          <a:lstStyle/>
          <a:p>
            <a:r>
              <a:rPr lang="en-US" dirty="0"/>
              <a:t>A Histogram </a:t>
            </a:r>
            <a:r>
              <a:rPr lang="en-US" dirty="0" smtClean="0"/>
              <a:t>visualizes </a:t>
            </a:r>
            <a:r>
              <a:rPr lang="en-US" dirty="0"/>
              <a:t>the distribution of data over a continuous interval or certain time period. </a:t>
            </a:r>
            <a:endParaRPr lang="en-US" dirty="0" smtClean="0"/>
          </a:p>
          <a:p>
            <a:r>
              <a:rPr lang="en-US" dirty="0" smtClean="0"/>
              <a:t>Each </a:t>
            </a:r>
            <a:r>
              <a:rPr lang="en-US" dirty="0"/>
              <a:t>bar in a histogram represents the tabulated frequency at each interval/bin. </a:t>
            </a:r>
          </a:p>
          <a:p>
            <a:r>
              <a:rPr lang="en-US" dirty="0"/>
              <a:t>Histograms help give an estimate as to where values are concentrated, what the extremes are and whether there are any gaps or unusual values. </a:t>
            </a:r>
            <a:endParaRPr lang="en-US" dirty="0" smtClean="0"/>
          </a:p>
          <a:p>
            <a:r>
              <a:rPr lang="en-US" dirty="0" smtClean="0"/>
              <a:t>They </a:t>
            </a:r>
            <a:r>
              <a:rPr lang="en-US" dirty="0"/>
              <a:t>are also useful for giving a rough view of the probability distribution. </a:t>
            </a:r>
          </a:p>
          <a:p>
            <a:endParaRPr lang="en-US" dirty="0"/>
          </a:p>
        </p:txBody>
      </p:sp>
    </p:spTree>
    <p:extLst>
      <p:ext uri="{BB962C8B-B14F-4D97-AF65-F5344CB8AC3E}">
        <p14:creationId xmlns:p14="http://schemas.microsoft.com/office/powerpoint/2010/main" val="3821457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5895" y="1690688"/>
            <a:ext cx="4729310" cy="4594187"/>
          </a:xfrm>
        </p:spPr>
      </p:pic>
    </p:spTree>
    <p:extLst>
      <p:ext uri="{BB962C8B-B14F-4D97-AF65-F5344CB8AC3E}">
        <p14:creationId xmlns:p14="http://schemas.microsoft.com/office/powerpoint/2010/main" val="2072857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Word/Tag Cloud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visualization </a:t>
            </a:r>
            <a:r>
              <a:rPr lang="en-US" dirty="0"/>
              <a:t>method that displays how frequently words appear in a given body of text, by making the size of each word proportional to its frequency. </a:t>
            </a:r>
            <a:endParaRPr lang="en-US" dirty="0" smtClean="0"/>
          </a:p>
          <a:p>
            <a:r>
              <a:rPr lang="en-US" dirty="0" smtClean="0"/>
              <a:t>All </a:t>
            </a:r>
            <a:r>
              <a:rPr lang="en-US" dirty="0"/>
              <a:t>the words are then arranged in a cluster or cloud of words. Alternatively, the words can also be arranged in any format: horizontal lines, columns or within a shape</a:t>
            </a:r>
            <a:r>
              <a:rPr lang="en-US" dirty="0" smtClean="0"/>
              <a:t>.</a:t>
            </a:r>
          </a:p>
          <a:p>
            <a:r>
              <a:rPr lang="en-US" dirty="0"/>
              <a:t>Although being simple and easy to understand, Word Clouds have some major flaws: </a:t>
            </a:r>
          </a:p>
          <a:p>
            <a:pPr lvl="1"/>
            <a:r>
              <a:rPr lang="en-US" dirty="0"/>
              <a:t>Long words are </a:t>
            </a:r>
            <a:r>
              <a:rPr lang="en-US" dirty="0" smtClean="0"/>
              <a:t>emphasized </a:t>
            </a:r>
            <a:r>
              <a:rPr lang="en-US" dirty="0"/>
              <a:t>over short words. </a:t>
            </a:r>
          </a:p>
          <a:p>
            <a:pPr lvl="1"/>
            <a:r>
              <a:rPr lang="en-US" dirty="0"/>
              <a:t>Words whose letters contain many ascenders and descenders may receive more attention. </a:t>
            </a:r>
          </a:p>
          <a:p>
            <a:pPr lvl="1"/>
            <a:r>
              <a:rPr lang="en-US" dirty="0"/>
              <a:t>They're not great for analytical accuracy, so used more for aesthetic reasons instead. </a:t>
            </a:r>
          </a:p>
          <a:p>
            <a:endParaRPr lang="en-US" dirty="0"/>
          </a:p>
        </p:txBody>
      </p:sp>
    </p:spTree>
    <p:extLst>
      <p:ext uri="{BB962C8B-B14F-4D97-AF65-F5344CB8AC3E}">
        <p14:creationId xmlns:p14="http://schemas.microsoft.com/office/powerpoint/2010/main" val="4173243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Word/Tag Cloud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865" y="1690688"/>
            <a:ext cx="9269841" cy="4063492"/>
          </a:xfrm>
        </p:spPr>
      </p:pic>
    </p:spTree>
    <p:extLst>
      <p:ext uri="{BB962C8B-B14F-4D97-AF65-F5344CB8AC3E}">
        <p14:creationId xmlns:p14="http://schemas.microsoft.com/office/powerpoint/2010/main" val="3553529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t>
            </a:r>
            <a:r>
              <a:rPr lang="en-US" dirty="0"/>
              <a:t>Coordinates Plot</a:t>
            </a:r>
          </a:p>
        </p:txBody>
      </p:sp>
      <p:sp>
        <p:nvSpPr>
          <p:cNvPr id="3" name="Content Placeholder 2"/>
          <p:cNvSpPr>
            <a:spLocks noGrp="1"/>
          </p:cNvSpPr>
          <p:nvPr>
            <p:ph idx="1"/>
          </p:nvPr>
        </p:nvSpPr>
        <p:spPr/>
        <p:txBody>
          <a:bodyPr>
            <a:normAutofit fontScale="92500" lnSpcReduction="20000"/>
          </a:bodyPr>
          <a:lstStyle/>
          <a:p>
            <a:r>
              <a:rPr lang="en-US" dirty="0"/>
              <a:t>This type of </a:t>
            </a:r>
            <a:r>
              <a:rPr lang="en-US" dirty="0" err="1"/>
              <a:t>visualisation</a:t>
            </a:r>
            <a:r>
              <a:rPr lang="en-US" dirty="0"/>
              <a:t> is used for plotting multivariate, numerical data. Parallel Coordinates Plots are ideal for comparing many variables together and seeing the relationships between them. </a:t>
            </a:r>
            <a:endParaRPr lang="en-US" dirty="0" smtClean="0"/>
          </a:p>
          <a:p>
            <a:r>
              <a:rPr lang="en-US" dirty="0" smtClean="0"/>
              <a:t>For </a:t>
            </a:r>
            <a:r>
              <a:rPr lang="en-US" dirty="0"/>
              <a:t>example, if you had to compare an array of products with the same attributes (comparing computer or cars specs across different models). </a:t>
            </a:r>
            <a:endParaRPr lang="en-US" dirty="0" smtClean="0"/>
          </a:p>
          <a:p>
            <a:r>
              <a:rPr lang="en-US" dirty="0"/>
              <a:t>The downside to Parallel Coordinates Plots, is that they can become over-cluttered and therefore, illegible when they’re very data-dense. </a:t>
            </a:r>
            <a:endParaRPr lang="en-US" dirty="0" smtClean="0"/>
          </a:p>
          <a:p>
            <a:r>
              <a:rPr lang="en-US" dirty="0" smtClean="0"/>
              <a:t>The </a:t>
            </a:r>
            <a:r>
              <a:rPr lang="en-US" dirty="0"/>
              <a:t>best way to remedy this problem is through interactivity and a technique known as “Brushing”. </a:t>
            </a:r>
            <a:endParaRPr lang="en-US" dirty="0" smtClean="0"/>
          </a:p>
          <a:p>
            <a:r>
              <a:rPr lang="en-US" dirty="0" smtClean="0"/>
              <a:t>Brushing </a:t>
            </a:r>
            <a:r>
              <a:rPr lang="en-US" dirty="0"/>
              <a:t>highlights a selected line or collection of lines while fading out all the others. This allows you to isolate sections of the plot you’re interested in while filtering out the noise. </a:t>
            </a:r>
          </a:p>
        </p:txBody>
      </p:sp>
      <p:pic>
        <p:nvPicPr>
          <p:cNvPr id="1025" name="Picture 1" descr="parallel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86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rallel coordin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86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rallel coordin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286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allel coordina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286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574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Coordinates Plot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733" y="1825625"/>
            <a:ext cx="9954534" cy="4351338"/>
          </a:xfrm>
        </p:spPr>
      </p:pic>
    </p:spTree>
    <p:extLst>
      <p:ext uri="{BB962C8B-B14F-4D97-AF65-F5344CB8AC3E}">
        <p14:creationId xmlns:p14="http://schemas.microsoft.com/office/powerpoint/2010/main" val="3055301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Heatmaps</a:t>
            </a:r>
            <a:r>
              <a:rPr lang="en-US" dirty="0"/>
              <a:t> </a:t>
            </a:r>
            <a:r>
              <a:rPr lang="en-US" dirty="0" err="1"/>
              <a:t>visualise</a:t>
            </a:r>
            <a:r>
              <a:rPr lang="en-US" dirty="0"/>
              <a:t> data through variations in </a:t>
            </a:r>
            <a:r>
              <a:rPr lang="en-US" dirty="0" smtClean="0"/>
              <a:t>coloring. </a:t>
            </a:r>
          </a:p>
          <a:p>
            <a:r>
              <a:rPr lang="en-US" dirty="0" smtClean="0"/>
              <a:t>When </a:t>
            </a:r>
            <a:r>
              <a:rPr lang="en-US" dirty="0"/>
              <a:t>applied to a tabular format, </a:t>
            </a:r>
            <a:r>
              <a:rPr lang="en-US" dirty="0" err="1"/>
              <a:t>Heatmaps</a:t>
            </a:r>
            <a:r>
              <a:rPr lang="en-US" dirty="0"/>
              <a:t> are useful for cross-examining multivariate data, through placing variables in the rows and columns and </a:t>
            </a:r>
            <a:r>
              <a:rPr lang="en-US" dirty="0" smtClean="0"/>
              <a:t>coloring </a:t>
            </a:r>
            <a:r>
              <a:rPr lang="en-US" dirty="0"/>
              <a:t>the cells within the table. </a:t>
            </a:r>
            <a:endParaRPr lang="en-US" dirty="0" smtClean="0"/>
          </a:p>
          <a:p>
            <a:r>
              <a:rPr lang="en-US" dirty="0" err="1" smtClean="0"/>
              <a:t>Heatmaps</a:t>
            </a:r>
            <a:r>
              <a:rPr lang="en-US" dirty="0" smtClean="0"/>
              <a:t> </a:t>
            </a:r>
            <a:r>
              <a:rPr lang="en-US" dirty="0"/>
              <a:t>are good for showing variance across multiple variables, revealing any patterns, displaying whether any variables are similar to each other, and for detecting if any correlations exist in-between them</a:t>
            </a:r>
            <a:r>
              <a:rPr lang="en-US" dirty="0" smtClean="0"/>
              <a:t>.</a:t>
            </a:r>
          </a:p>
          <a:p>
            <a:r>
              <a:rPr lang="en-US" dirty="0"/>
              <a:t>Because of their reliance on </a:t>
            </a:r>
            <a:r>
              <a:rPr lang="en-US" dirty="0" err="1"/>
              <a:t>colour</a:t>
            </a:r>
            <a:r>
              <a:rPr lang="en-US" dirty="0"/>
              <a:t> to communicate values, </a:t>
            </a:r>
            <a:r>
              <a:rPr lang="en-US" dirty="0" err="1"/>
              <a:t>Heatmaps</a:t>
            </a:r>
            <a:r>
              <a:rPr lang="en-US" dirty="0"/>
              <a:t> are a chart better suited to displaying a more </a:t>
            </a:r>
            <a:r>
              <a:rPr lang="en-US" dirty="0" err="1"/>
              <a:t>generalised</a:t>
            </a:r>
            <a:r>
              <a:rPr lang="en-US" dirty="0"/>
              <a:t> view of numerical data, as it’s harder to accurately tell the differences between </a:t>
            </a:r>
            <a:r>
              <a:rPr lang="en-US" dirty="0" err="1"/>
              <a:t>colour</a:t>
            </a:r>
            <a:r>
              <a:rPr lang="en-US" dirty="0"/>
              <a:t> shades and to extract specific data points from (unless of course, you include the raw data in the cells). </a:t>
            </a:r>
          </a:p>
        </p:txBody>
      </p:sp>
    </p:spTree>
    <p:extLst>
      <p:ext uri="{BB962C8B-B14F-4D97-AF65-F5344CB8AC3E}">
        <p14:creationId xmlns:p14="http://schemas.microsoft.com/office/powerpoint/2010/main" val="670740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Heatmap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14" y="1690688"/>
            <a:ext cx="3791184" cy="435133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878" y="1690688"/>
            <a:ext cx="4133850" cy="4010025"/>
          </a:xfrm>
          <a:prstGeom prst="rect">
            <a:avLst/>
          </a:prstGeom>
        </p:spPr>
      </p:pic>
    </p:spTree>
    <p:extLst>
      <p:ext uri="{BB962C8B-B14F-4D97-AF65-F5344CB8AC3E}">
        <p14:creationId xmlns:p14="http://schemas.microsoft.com/office/powerpoint/2010/main" val="293732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 Chart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known as: </a:t>
            </a:r>
            <a:r>
              <a:rPr lang="en-US" i="1" dirty="0"/>
              <a:t>Spider Chart, Web Chart, Polar Chart, Star Plots</a:t>
            </a:r>
            <a:r>
              <a:rPr lang="en-US" dirty="0" smtClean="0"/>
              <a:t>.</a:t>
            </a:r>
          </a:p>
          <a:p>
            <a:r>
              <a:rPr lang="en-US" dirty="0"/>
              <a:t>Radar Charts are a way of comparing multiple quantitative variables</a:t>
            </a:r>
            <a:r>
              <a:rPr lang="en-US" dirty="0" smtClean="0"/>
              <a:t>.</a:t>
            </a:r>
          </a:p>
          <a:p>
            <a:r>
              <a:rPr lang="en-US" dirty="0" smtClean="0"/>
              <a:t>This </a:t>
            </a:r>
            <a:r>
              <a:rPr lang="en-US" dirty="0"/>
              <a:t>makes them useful for seeing which variables have similar values or if there are any outliers amongst each variable. </a:t>
            </a:r>
            <a:endParaRPr lang="en-US" dirty="0" smtClean="0"/>
          </a:p>
          <a:p>
            <a:r>
              <a:rPr lang="en-US" dirty="0" smtClean="0"/>
              <a:t>Radar </a:t>
            </a:r>
            <a:r>
              <a:rPr lang="en-US" dirty="0"/>
              <a:t>Charts are also useful for seeing which variables are scoring high or low within a dataset, making them ideal for displaying performance</a:t>
            </a:r>
            <a:r>
              <a:rPr lang="en-US" dirty="0" smtClean="0"/>
              <a:t>.</a:t>
            </a:r>
          </a:p>
          <a:p>
            <a:r>
              <a:rPr lang="en-US" dirty="0"/>
              <a:t>However, there are some major flaws with Radar Charts: </a:t>
            </a:r>
          </a:p>
          <a:p>
            <a:pPr lvl="1"/>
            <a:r>
              <a:rPr lang="en-US" dirty="0"/>
              <a:t>Having multiple polygons in one Radar Chart makes it hard to read, confusing and too cluttered. Especially if the polygons are filled in, as the top polygon covers all the other polygons underneath it. </a:t>
            </a:r>
          </a:p>
          <a:p>
            <a:pPr lvl="1"/>
            <a:r>
              <a:rPr lang="en-US" dirty="0"/>
              <a:t>Having too many variables creates too many axes and can also make the chart hard to read and complicated. So it's good practice to keep Radar Charts simple and limit the number of variables used. </a:t>
            </a:r>
          </a:p>
          <a:p>
            <a:endParaRPr lang="en-US" dirty="0"/>
          </a:p>
        </p:txBody>
      </p:sp>
    </p:spTree>
    <p:extLst>
      <p:ext uri="{BB962C8B-B14F-4D97-AF65-F5344CB8AC3E}">
        <p14:creationId xmlns:p14="http://schemas.microsoft.com/office/powerpoint/2010/main" val="4109204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1-D</a:t>
            </a:r>
          </a:p>
          <a:p>
            <a:pPr marL="514350" indent="-514350">
              <a:buFont typeface="+mj-lt"/>
              <a:buAutoNum type="arabicPeriod"/>
            </a:pPr>
            <a:r>
              <a:rPr lang="en-US" dirty="0" smtClean="0"/>
              <a:t>2-D</a:t>
            </a:r>
          </a:p>
          <a:p>
            <a:pPr marL="514350" indent="-514350">
              <a:buFont typeface="+mj-lt"/>
              <a:buAutoNum type="arabicPeriod"/>
            </a:pPr>
            <a:r>
              <a:rPr lang="en-US" dirty="0" smtClean="0"/>
              <a:t>3-D</a:t>
            </a:r>
          </a:p>
          <a:p>
            <a:pPr marL="514350" indent="-514350">
              <a:buFont typeface="+mj-lt"/>
              <a:buAutoNum type="arabicPeriod"/>
            </a:pPr>
            <a:r>
              <a:rPr lang="en-US" dirty="0" smtClean="0"/>
              <a:t>Temporal</a:t>
            </a:r>
          </a:p>
          <a:p>
            <a:pPr marL="514350" indent="-514350">
              <a:buFont typeface="+mj-lt"/>
              <a:buAutoNum type="arabicPeriod"/>
            </a:pPr>
            <a:r>
              <a:rPr lang="en-US" dirty="0" smtClean="0"/>
              <a:t>N-D / Multidimensional</a:t>
            </a:r>
          </a:p>
          <a:p>
            <a:pPr marL="514350" indent="-514350">
              <a:buFont typeface="+mj-lt"/>
              <a:buAutoNum type="arabicPeriod"/>
            </a:pPr>
            <a:r>
              <a:rPr lang="en-US" dirty="0" smtClean="0"/>
              <a:t>Tree</a:t>
            </a:r>
          </a:p>
          <a:p>
            <a:pPr marL="514350" indent="-514350">
              <a:buFont typeface="+mj-lt"/>
              <a:buAutoNum type="arabicPeriod"/>
            </a:pPr>
            <a:r>
              <a:rPr lang="en-US" dirty="0" smtClean="0"/>
              <a:t>Network</a:t>
            </a:r>
            <a:endParaRPr lang="en-US" dirty="0"/>
          </a:p>
        </p:txBody>
      </p:sp>
    </p:spTree>
    <p:extLst>
      <p:ext uri="{BB962C8B-B14F-4D97-AF65-F5344CB8AC3E}">
        <p14:creationId xmlns:p14="http://schemas.microsoft.com/office/powerpoint/2010/main" val="27356340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Radar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300" y="1690688"/>
            <a:ext cx="3376869"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950" y="2066015"/>
            <a:ext cx="7421050" cy="3253063"/>
          </a:xfrm>
          <a:prstGeom prst="rect">
            <a:avLst/>
          </a:prstGeom>
        </p:spPr>
      </p:pic>
    </p:spTree>
    <p:extLst>
      <p:ext uri="{BB962C8B-B14F-4D97-AF65-F5344CB8AC3E}">
        <p14:creationId xmlns:p14="http://schemas.microsoft.com/office/powerpoint/2010/main" val="4017850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Area Graph</a:t>
            </a:r>
          </a:p>
        </p:txBody>
      </p:sp>
      <p:sp>
        <p:nvSpPr>
          <p:cNvPr id="3" name="Content Placeholder 2"/>
          <p:cNvSpPr>
            <a:spLocks noGrp="1"/>
          </p:cNvSpPr>
          <p:nvPr>
            <p:ph idx="1"/>
          </p:nvPr>
        </p:nvSpPr>
        <p:spPr/>
        <p:txBody>
          <a:bodyPr/>
          <a:lstStyle/>
          <a:p>
            <a:r>
              <a:rPr lang="en-US" dirty="0"/>
              <a:t>Stacked Area Graphs work in the same way as simple Area Graphs do, except for the use of multiple data series that start each point from the point left by the previous data series. </a:t>
            </a:r>
          </a:p>
          <a:p>
            <a:r>
              <a:rPr lang="en-US" dirty="0"/>
              <a:t>The entire graph represents the total of all the data plotted. Stacked Area Graphs also use the areas to convey whole numbers, so they do not work for negative values. </a:t>
            </a:r>
            <a:endParaRPr lang="en-US" dirty="0" smtClean="0"/>
          </a:p>
          <a:p>
            <a:r>
              <a:rPr lang="en-US" dirty="0" smtClean="0"/>
              <a:t>Overall</a:t>
            </a:r>
            <a:r>
              <a:rPr lang="en-US" dirty="0"/>
              <a:t>, they are useful for comparing multiple variables changing over an interval. </a:t>
            </a:r>
          </a:p>
          <a:p>
            <a:endParaRPr lang="en-US" dirty="0"/>
          </a:p>
        </p:txBody>
      </p:sp>
    </p:spTree>
    <p:extLst>
      <p:ext uri="{BB962C8B-B14F-4D97-AF65-F5344CB8AC3E}">
        <p14:creationId xmlns:p14="http://schemas.microsoft.com/office/powerpoint/2010/main" val="3730811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Area Graph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80" y="1690688"/>
            <a:ext cx="4440140"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161" y="2491256"/>
            <a:ext cx="7154887" cy="3136389"/>
          </a:xfrm>
          <a:prstGeom prst="rect">
            <a:avLst/>
          </a:prstGeom>
        </p:spPr>
      </p:pic>
    </p:spTree>
    <p:extLst>
      <p:ext uri="{BB962C8B-B14F-4D97-AF65-F5344CB8AC3E}">
        <p14:creationId xmlns:p14="http://schemas.microsoft.com/office/powerpoint/2010/main" val="40175076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Data Visualizations</a:t>
            </a:r>
            <a:endParaRPr lang="en-US" dirty="0"/>
          </a:p>
        </p:txBody>
      </p:sp>
      <p:sp>
        <p:nvSpPr>
          <p:cNvPr id="3" name="Content Placeholder 2"/>
          <p:cNvSpPr>
            <a:spLocks noGrp="1"/>
          </p:cNvSpPr>
          <p:nvPr>
            <p:ph idx="1"/>
          </p:nvPr>
        </p:nvSpPr>
        <p:spPr/>
        <p:txBody>
          <a:bodyPr/>
          <a:lstStyle/>
          <a:p>
            <a:r>
              <a:rPr lang="en-US" dirty="0" smtClean="0"/>
              <a:t>Hierarchies </a:t>
            </a:r>
            <a:r>
              <a:rPr lang="en-US" dirty="0"/>
              <a:t>or tree structures are collections </a:t>
            </a:r>
            <a:r>
              <a:rPr lang="en-US" dirty="0" smtClean="0"/>
              <a:t>of items </a:t>
            </a:r>
            <a:r>
              <a:rPr lang="en-US" dirty="0"/>
              <a:t>with each item having a link to one parent </a:t>
            </a:r>
            <a:r>
              <a:rPr lang="en-US" dirty="0" smtClean="0"/>
              <a:t>item (except </a:t>
            </a:r>
            <a:r>
              <a:rPr lang="en-US" dirty="0"/>
              <a:t>the root</a:t>
            </a:r>
            <a:r>
              <a:rPr lang="en-US" dirty="0" smtClean="0"/>
              <a:t>)</a:t>
            </a:r>
          </a:p>
          <a:p>
            <a:r>
              <a:rPr lang="en-US" dirty="0"/>
              <a:t>Items and the links between parent </a:t>
            </a:r>
            <a:r>
              <a:rPr lang="en-US" dirty="0" smtClean="0"/>
              <a:t>and child </a:t>
            </a:r>
            <a:r>
              <a:rPr lang="en-US" dirty="0"/>
              <a:t>can have </a:t>
            </a:r>
            <a:r>
              <a:rPr lang="en-US" dirty="0" smtClean="0"/>
              <a:t>multiple </a:t>
            </a:r>
            <a:r>
              <a:rPr lang="en-US" dirty="0"/>
              <a:t>attributes.</a:t>
            </a:r>
          </a:p>
        </p:txBody>
      </p:sp>
    </p:spTree>
    <p:extLst>
      <p:ext uri="{BB962C8B-B14F-4D97-AF65-F5344CB8AC3E}">
        <p14:creationId xmlns:p14="http://schemas.microsoft.com/office/powerpoint/2010/main" val="20853752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a:t>
            </a:r>
            <a:endParaRPr lang="en-US" dirty="0"/>
          </a:p>
        </p:txBody>
      </p:sp>
      <p:sp>
        <p:nvSpPr>
          <p:cNvPr id="3" name="Content Placeholder 2"/>
          <p:cNvSpPr>
            <a:spLocks noGrp="1"/>
          </p:cNvSpPr>
          <p:nvPr>
            <p:ph idx="1"/>
          </p:nvPr>
        </p:nvSpPr>
        <p:spPr/>
        <p:txBody>
          <a:bodyPr>
            <a:normAutofit/>
          </a:bodyPr>
          <a:lstStyle/>
          <a:p>
            <a:r>
              <a:rPr lang="en-US" dirty="0"/>
              <a:t>A Tree Diagram is a way of visually representing hierarchy in a tree-like structure. </a:t>
            </a:r>
            <a:endParaRPr lang="en-US" dirty="0" smtClean="0"/>
          </a:p>
          <a:p>
            <a:r>
              <a:rPr lang="en-US" dirty="0" smtClean="0"/>
              <a:t>Typically </a:t>
            </a:r>
            <a:r>
              <a:rPr lang="en-US" dirty="0"/>
              <a:t>the structure of a Tree Diagram consists of elements such as a </a:t>
            </a:r>
            <a:r>
              <a:rPr lang="en-US" b="1" dirty="0"/>
              <a:t>root node</a:t>
            </a:r>
            <a:r>
              <a:rPr lang="en-US" dirty="0"/>
              <a:t>, a member that has no superior/parent</a:t>
            </a:r>
            <a:r>
              <a:rPr lang="en-US" dirty="0" smtClean="0"/>
              <a:t>.</a:t>
            </a:r>
          </a:p>
          <a:p>
            <a:r>
              <a:rPr lang="en-US" dirty="0"/>
              <a:t>Tree Diagrams are </a:t>
            </a:r>
            <a:r>
              <a:rPr lang="en-US" dirty="0" smtClean="0"/>
              <a:t>often used:</a:t>
            </a:r>
          </a:p>
          <a:p>
            <a:pPr lvl="1"/>
            <a:r>
              <a:rPr lang="en-US" dirty="0" smtClean="0"/>
              <a:t>To </a:t>
            </a:r>
            <a:r>
              <a:rPr lang="en-US" dirty="0"/>
              <a:t>show family relations and descent.</a:t>
            </a:r>
          </a:p>
          <a:p>
            <a:pPr lvl="1"/>
            <a:r>
              <a:rPr lang="en-US" dirty="0"/>
              <a:t>In taxonomy, the practice and science of classification.</a:t>
            </a:r>
          </a:p>
          <a:p>
            <a:pPr lvl="1"/>
            <a:r>
              <a:rPr lang="en-US" dirty="0"/>
              <a:t>In evolutionary science, to show the origin of species.</a:t>
            </a:r>
          </a:p>
          <a:p>
            <a:pPr lvl="1"/>
            <a:r>
              <a:rPr lang="en-US" dirty="0"/>
              <a:t>In computer science and mathematics.</a:t>
            </a:r>
          </a:p>
          <a:p>
            <a:pPr lvl="1"/>
            <a:r>
              <a:rPr lang="en-US" dirty="0"/>
              <a:t>In businesses and </a:t>
            </a:r>
            <a:r>
              <a:rPr lang="en-US" dirty="0" err="1"/>
              <a:t>organisations</a:t>
            </a:r>
            <a:r>
              <a:rPr lang="en-US" dirty="0"/>
              <a:t> for managerial purposes.</a:t>
            </a:r>
            <a:r>
              <a:rPr lang="en-US" dirty="0" smtClean="0"/>
              <a:t> </a:t>
            </a:r>
            <a:r>
              <a:rPr lang="en-US" dirty="0"/>
              <a:t>used: </a:t>
            </a:r>
          </a:p>
          <a:p>
            <a:pPr lvl="1"/>
            <a:endParaRPr lang="en-US" dirty="0"/>
          </a:p>
          <a:p>
            <a:endParaRPr lang="en-US" dirty="0"/>
          </a:p>
        </p:txBody>
      </p:sp>
    </p:spTree>
    <p:extLst>
      <p:ext uri="{BB962C8B-B14F-4D97-AF65-F5344CB8AC3E}">
        <p14:creationId xmlns:p14="http://schemas.microsoft.com/office/powerpoint/2010/main" val="926636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3778" y="2274310"/>
            <a:ext cx="4444444" cy="3453968"/>
          </a:xfrm>
        </p:spPr>
      </p:pic>
    </p:spTree>
    <p:extLst>
      <p:ext uri="{BB962C8B-B14F-4D97-AF65-F5344CB8AC3E}">
        <p14:creationId xmlns:p14="http://schemas.microsoft.com/office/powerpoint/2010/main" val="2224494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Dendogram</a:t>
            </a:r>
            <a:endParaRPr lang="en-US" dirty="0"/>
          </a:p>
        </p:txBody>
      </p:sp>
      <p:sp>
        <p:nvSpPr>
          <p:cNvPr id="3" name="Content Placeholder 2"/>
          <p:cNvSpPr>
            <a:spLocks noGrp="1"/>
          </p:cNvSpPr>
          <p:nvPr>
            <p:ph idx="1"/>
          </p:nvPr>
        </p:nvSpPr>
        <p:spPr/>
        <p:txBody>
          <a:bodyPr/>
          <a:lstStyle/>
          <a:p>
            <a:r>
              <a:rPr lang="en-US" dirty="0"/>
              <a:t>A </a:t>
            </a:r>
            <a:r>
              <a:rPr lang="en-US" dirty="0" err="1"/>
              <a:t>dendrogram</a:t>
            </a:r>
            <a:r>
              <a:rPr lang="en-US" dirty="0"/>
              <a:t> (from Greek </a:t>
            </a:r>
            <a:r>
              <a:rPr lang="en-US" dirty="0" err="1"/>
              <a:t>dendro</a:t>
            </a:r>
            <a:r>
              <a:rPr lang="en-US" dirty="0"/>
              <a:t> "tree" and gramma "drawing") is a tree diagram frequently used to illustrate the arrangement of the clusters produced by hierarchical </a:t>
            </a:r>
            <a:r>
              <a:rPr lang="en-US" dirty="0" smtClean="0"/>
              <a:t>clustering.</a:t>
            </a:r>
          </a:p>
          <a:p>
            <a:r>
              <a:rPr lang="en-US" dirty="0" err="1" smtClean="0"/>
              <a:t>Dendrograms</a:t>
            </a:r>
            <a:r>
              <a:rPr lang="en-US" dirty="0" smtClean="0"/>
              <a:t> </a:t>
            </a:r>
            <a:r>
              <a:rPr lang="en-US" dirty="0"/>
              <a:t>are often used in computational biology to illustrate the clustering of genes or samples, sometimes on top of </a:t>
            </a:r>
            <a:r>
              <a:rPr lang="en-US" dirty="0" err="1"/>
              <a:t>heatmaps</a:t>
            </a:r>
            <a:r>
              <a:rPr lang="en-US" dirty="0"/>
              <a:t>.</a:t>
            </a:r>
          </a:p>
        </p:txBody>
      </p:sp>
    </p:spTree>
    <p:extLst>
      <p:ext uri="{BB962C8B-B14F-4D97-AF65-F5344CB8AC3E}">
        <p14:creationId xmlns:p14="http://schemas.microsoft.com/office/powerpoint/2010/main" val="3080681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Dendogram</a:t>
            </a:r>
            <a:endParaRPr lang="en-US" dirty="0"/>
          </a:p>
        </p:txBody>
      </p:sp>
      <p:pic>
        <p:nvPicPr>
          <p:cNvPr id="2050" name="Picture 2" descr="https://upload.wikimedia.org/wikipedia/commons/thumb/1/12/Iris_dendrogram.png/800px-Iris_dendro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1476" y="0"/>
            <a:ext cx="4845268" cy="692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9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Tree</a:t>
            </a:r>
            <a:endParaRPr lang="en-US" dirty="0"/>
          </a:p>
        </p:txBody>
      </p:sp>
      <p:sp>
        <p:nvSpPr>
          <p:cNvPr id="3" name="Content Placeholder 2"/>
          <p:cNvSpPr>
            <a:spLocks noGrp="1"/>
          </p:cNvSpPr>
          <p:nvPr>
            <p:ph idx="1"/>
          </p:nvPr>
        </p:nvSpPr>
        <p:spPr/>
        <p:txBody>
          <a:bodyPr/>
          <a:lstStyle/>
          <a:p>
            <a:r>
              <a:rPr lang="en-US" dirty="0" smtClean="0"/>
              <a:t>A </a:t>
            </a:r>
            <a:r>
              <a:rPr lang="en-US" dirty="0"/>
              <a:t>radial tree, or radial map, is a method of displaying a tree structure (e.g., a tree data structure) in a way that expands outwards, radially. </a:t>
            </a:r>
            <a:endParaRPr lang="en-US" dirty="0" smtClean="0"/>
          </a:p>
          <a:p>
            <a:r>
              <a:rPr lang="en-US" dirty="0" smtClean="0"/>
              <a:t>It </a:t>
            </a:r>
            <a:r>
              <a:rPr lang="en-US" dirty="0"/>
              <a:t>is one of many ways to visually display a </a:t>
            </a:r>
            <a:r>
              <a:rPr lang="en-US" dirty="0" smtClean="0"/>
              <a:t>tree. In </a:t>
            </a:r>
            <a:r>
              <a:rPr lang="en-US" dirty="0"/>
              <a:t>use, it is a type of information graphic.</a:t>
            </a:r>
          </a:p>
        </p:txBody>
      </p:sp>
      <p:pic>
        <p:nvPicPr>
          <p:cNvPr id="3074" name="Picture 2" descr="https://upload.wikimedia.org/wikipedia/commons/thumb/e/e1/Radial_tree_-_Graphic_Statistics_in_Management.svg/400px-Radial_tree_-_Graphic_Statistics_in_Managemen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683877"/>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649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Hyperbolic Tree</a:t>
            </a:r>
            <a:endParaRPr lang="en-US" dirty="0"/>
          </a:p>
        </p:txBody>
      </p:sp>
      <p:sp>
        <p:nvSpPr>
          <p:cNvPr id="3" name="Content Placeholder 2"/>
          <p:cNvSpPr>
            <a:spLocks noGrp="1"/>
          </p:cNvSpPr>
          <p:nvPr>
            <p:ph idx="1"/>
          </p:nvPr>
        </p:nvSpPr>
        <p:spPr/>
        <p:txBody>
          <a:bodyPr/>
          <a:lstStyle/>
          <a:p>
            <a:r>
              <a:rPr lang="en-US" dirty="0"/>
              <a:t>A hyperbolic tree (often shortened as </a:t>
            </a:r>
            <a:r>
              <a:rPr lang="en-US" dirty="0" err="1"/>
              <a:t>hypertree</a:t>
            </a:r>
            <a:r>
              <a:rPr lang="en-US" dirty="0"/>
              <a:t>) is an information visualization and graph drawing method inspired by hyperbolic geometry.</a:t>
            </a:r>
          </a:p>
          <a:p>
            <a:r>
              <a:rPr lang="en-US" dirty="0" smtClean="0"/>
              <a:t>Displaying </a:t>
            </a:r>
            <a:r>
              <a:rPr lang="en-US" dirty="0"/>
              <a:t>hierarchical data as a tree suffers from visual clutter as the number of nodes per level can grow exponentially. </a:t>
            </a:r>
            <a:r>
              <a:rPr lang="en-US" dirty="0" smtClean="0"/>
              <a:t/>
            </a:r>
            <a:br>
              <a:rPr lang="en-US" dirty="0" smtClean="0"/>
            </a:br>
            <a:r>
              <a:rPr lang="en-US" dirty="0" smtClean="0"/>
              <a:t>For </a:t>
            </a:r>
            <a:r>
              <a:rPr lang="en-US" dirty="0"/>
              <a:t>a simple binary tree, the maximum number of nodes at a level </a:t>
            </a:r>
            <a:r>
              <a:rPr lang="en-US" i="1" dirty="0"/>
              <a:t>n</a:t>
            </a:r>
            <a:r>
              <a:rPr lang="en-US" dirty="0"/>
              <a:t> is 2</a:t>
            </a:r>
            <a:r>
              <a:rPr lang="en-US" baseline="30000" dirty="0"/>
              <a:t>n</a:t>
            </a:r>
            <a:r>
              <a:rPr lang="en-US" dirty="0"/>
              <a:t>, while the number of nodes for larger trees grows much more quickly. </a:t>
            </a:r>
            <a:endParaRPr lang="en-US" dirty="0" smtClean="0"/>
          </a:p>
          <a:p>
            <a:r>
              <a:rPr lang="en-US" dirty="0" smtClean="0"/>
              <a:t>Drawing </a:t>
            </a:r>
            <a:r>
              <a:rPr lang="en-US" dirty="0"/>
              <a:t>the tree as a node-link diagram thus requires exponential amounts of space to be displayed.</a:t>
            </a:r>
            <a:endParaRPr lang="en-US" dirty="0"/>
          </a:p>
        </p:txBody>
      </p:sp>
    </p:spTree>
    <p:extLst>
      <p:ext uri="{BB962C8B-B14F-4D97-AF65-F5344CB8AC3E}">
        <p14:creationId xmlns:p14="http://schemas.microsoft.com/office/powerpoint/2010/main" val="77179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Seven Tasks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seven tasks are at a high level of abstraction. </a:t>
            </a:r>
            <a:endParaRPr lang="en-US" dirty="0" smtClean="0"/>
          </a:p>
          <a:p>
            <a:r>
              <a:rPr lang="en-US" dirty="0" smtClean="0"/>
              <a:t>More tasks </a:t>
            </a:r>
            <a:r>
              <a:rPr lang="en-US" dirty="0"/>
              <a:t>and refinements of these tasks would be natural </a:t>
            </a:r>
            <a:r>
              <a:rPr lang="en-US" dirty="0" smtClean="0"/>
              <a:t>next steps </a:t>
            </a:r>
            <a:r>
              <a:rPr lang="en-US" dirty="0"/>
              <a:t>in expanding this table. </a:t>
            </a:r>
            <a:endParaRPr lang="en-US" dirty="0" smtClean="0"/>
          </a:p>
          <a:p>
            <a:r>
              <a:rPr lang="en-US" dirty="0" smtClean="0"/>
              <a:t>The </a:t>
            </a:r>
            <a:r>
              <a:rPr lang="en-US" dirty="0"/>
              <a:t>seven tasks are</a:t>
            </a:r>
            <a:r>
              <a:rPr lang="en-US" dirty="0" smtClean="0"/>
              <a:t>:</a:t>
            </a:r>
          </a:p>
          <a:p>
            <a:pPr marL="514350" indent="-514350">
              <a:buFont typeface="+mj-lt"/>
              <a:buAutoNum type="arabicPeriod"/>
            </a:pPr>
            <a:r>
              <a:rPr lang="en-US" b="1" dirty="0"/>
              <a:t>Overview: </a:t>
            </a:r>
            <a:r>
              <a:rPr lang="en-US" dirty="0"/>
              <a:t>Gain an overview of the entire collection.</a:t>
            </a:r>
          </a:p>
          <a:p>
            <a:pPr marL="514350" indent="-514350">
              <a:buFont typeface="+mj-lt"/>
              <a:buAutoNum type="arabicPeriod"/>
            </a:pPr>
            <a:r>
              <a:rPr lang="en-US" b="1" dirty="0"/>
              <a:t>Zoom </a:t>
            </a:r>
            <a:r>
              <a:rPr lang="en-US" dirty="0"/>
              <a:t>: Zoom in on items of interest</a:t>
            </a:r>
          </a:p>
          <a:p>
            <a:pPr marL="514350" indent="-514350">
              <a:buFont typeface="+mj-lt"/>
              <a:buAutoNum type="arabicPeriod"/>
            </a:pPr>
            <a:r>
              <a:rPr lang="en-US" b="1" dirty="0"/>
              <a:t>Filter: </a:t>
            </a:r>
            <a:r>
              <a:rPr lang="en-US" dirty="0"/>
              <a:t>filter out uninteresting items.</a:t>
            </a:r>
          </a:p>
          <a:p>
            <a:pPr marL="514350" indent="-514350">
              <a:buFont typeface="+mj-lt"/>
              <a:buAutoNum type="arabicPeriod"/>
            </a:pPr>
            <a:r>
              <a:rPr lang="en-US" b="1" dirty="0"/>
              <a:t>Details-on-demand: </a:t>
            </a:r>
            <a:r>
              <a:rPr lang="en-US" dirty="0"/>
              <a:t>Select an item or group and </a:t>
            </a:r>
            <a:r>
              <a:rPr lang="en-US" dirty="0" smtClean="0"/>
              <a:t>get </a:t>
            </a:r>
            <a:r>
              <a:rPr lang="en-US" dirty="0"/>
              <a:t>details when needed</a:t>
            </a:r>
          </a:p>
          <a:p>
            <a:pPr marL="514350" indent="-514350">
              <a:buFont typeface="+mj-lt"/>
              <a:buAutoNum type="arabicPeriod"/>
            </a:pPr>
            <a:r>
              <a:rPr lang="en-US" b="1" dirty="0"/>
              <a:t>Relate: </a:t>
            </a:r>
            <a:r>
              <a:rPr lang="en-US" dirty="0"/>
              <a:t>View </a:t>
            </a:r>
            <a:r>
              <a:rPr lang="en-US" dirty="0" smtClean="0"/>
              <a:t>relationships </a:t>
            </a:r>
            <a:r>
              <a:rPr lang="en-US" dirty="0"/>
              <a:t>among items.</a:t>
            </a:r>
          </a:p>
          <a:p>
            <a:pPr marL="514350" indent="-514350">
              <a:buFont typeface="+mj-lt"/>
              <a:buAutoNum type="arabicPeriod"/>
            </a:pPr>
            <a:r>
              <a:rPr lang="en-US" b="1" dirty="0"/>
              <a:t>History: </a:t>
            </a:r>
            <a:r>
              <a:rPr lang="en-US" dirty="0"/>
              <a:t>Keep a history of actions to support undo</a:t>
            </a:r>
            <a:r>
              <a:rPr lang="en-US" dirty="0" smtClean="0"/>
              <a:t>,</a:t>
            </a:r>
            <a:r>
              <a:rPr lang="en-US" dirty="0"/>
              <a:t> replay, and  progressive refinement. </a:t>
            </a:r>
          </a:p>
          <a:p>
            <a:pPr marL="514350" indent="-514350">
              <a:buFont typeface="+mj-lt"/>
              <a:buAutoNum type="arabicPeriod"/>
            </a:pPr>
            <a:r>
              <a:rPr lang="en-US" b="1" dirty="0"/>
              <a:t>Extract: </a:t>
            </a:r>
            <a:r>
              <a:rPr lang="en-US" dirty="0"/>
              <a:t>Allow extraction of sub-collections and of </a:t>
            </a:r>
            <a:r>
              <a:rPr lang="en-US" dirty="0" smtClean="0"/>
              <a:t>the query parameters</a:t>
            </a:r>
            <a:endParaRPr lang="en-US" dirty="0"/>
          </a:p>
        </p:txBody>
      </p:sp>
    </p:spTree>
    <p:extLst>
      <p:ext uri="{BB962C8B-B14F-4D97-AF65-F5344CB8AC3E}">
        <p14:creationId xmlns:p14="http://schemas.microsoft.com/office/powerpoint/2010/main" val="575300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Hyperbolic Tree</a:t>
            </a:r>
          </a:p>
        </p:txBody>
      </p:sp>
      <p:pic>
        <p:nvPicPr>
          <p:cNvPr id="4098" name="Picture 2" descr="http://lgimages.s3.amazonaws.com/data/imagemanager/62927/hyperbolic-d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7969" y="1173982"/>
            <a:ext cx="5770320" cy="579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56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Treemap</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Treemaps</a:t>
            </a:r>
            <a:r>
              <a:rPr lang="en-US" dirty="0"/>
              <a:t> are an alternative way of </a:t>
            </a:r>
            <a:r>
              <a:rPr lang="en-US" dirty="0" smtClean="0"/>
              <a:t>visualizing </a:t>
            </a:r>
            <a:r>
              <a:rPr lang="en-US" dirty="0"/>
              <a:t>the hierarchical structure of a Tree Diagram while also displaying quantities for each category via area size. </a:t>
            </a:r>
            <a:endParaRPr lang="en-US" dirty="0" smtClean="0"/>
          </a:p>
          <a:p>
            <a:r>
              <a:rPr lang="en-US" dirty="0" smtClean="0"/>
              <a:t>Each </a:t>
            </a:r>
            <a:r>
              <a:rPr lang="en-US" dirty="0"/>
              <a:t>category is assigned a rectangle area with their subcategory rectangles nested inside of it. </a:t>
            </a:r>
            <a:endParaRPr lang="en-US" dirty="0" smtClean="0"/>
          </a:p>
          <a:p>
            <a:r>
              <a:rPr lang="en-US" dirty="0" smtClean="0"/>
              <a:t>When </a:t>
            </a:r>
            <a:r>
              <a:rPr lang="en-US" dirty="0"/>
              <a:t>a quantity is assigned to a category, its area size is displayed in proportion to that quantity and to the other quantities within the same parent category in a part-to-whole relationship. </a:t>
            </a:r>
            <a:endParaRPr lang="en-US" dirty="0" smtClean="0"/>
          </a:p>
          <a:p>
            <a:r>
              <a:rPr lang="en-US" dirty="0" smtClean="0"/>
              <a:t>Also</a:t>
            </a:r>
            <a:r>
              <a:rPr lang="en-US" dirty="0"/>
              <a:t>, the area size of the parent category is the total of its subcategories. </a:t>
            </a:r>
            <a:endParaRPr lang="en-US" dirty="0" smtClean="0"/>
          </a:p>
          <a:p>
            <a:r>
              <a:rPr lang="en-US" dirty="0" smtClean="0"/>
              <a:t>If </a:t>
            </a:r>
            <a:r>
              <a:rPr lang="en-US" dirty="0"/>
              <a:t>no quantity is assigned to a subcategory, then it's area is divided equally amongst the other subcategories within its parent category</a:t>
            </a:r>
            <a:endParaRPr lang="en-US" dirty="0"/>
          </a:p>
        </p:txBody>
      </p:sp>
    </p:spTree>
    <p:extLst>
      <p:ext uri="{BB962C8B-B14F-4D97-AF65-F5344CB8AC3E}">
        <p14:creationId xmlns:p14="http://schemas.microsoft.com/office/powerpoint/2010/main" val="2278383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Treemap</a:t>
            </a:r>
            <a:endParaRPr lang="en-US" dirty="0"/>
          </a:p>
        </p:txBody>
      </p:sp>
      <p:pic>
        <p:nvPicPr>
          <p:cNvPr id="5122" name="Picture 2" descr="https://datavizcatalogue.com/methods/images/anatomy/treem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1278" y="365125"/>
            <a:ext cx="3878316" cy="64823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datavizcatalogue.com/methods/images/top_images/tree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1" y="2154621"/>
            <a:ext cx="8056177" cy="353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73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Sunburst Diagram</a:t>
            </a:r>
          </a:p>
        </p:txBody>
      </p:sp>
      <p:sp>
        <p:nvSpPr>
          <p:cNvPr id="3" name="Content Placeholder 2"/>
          <p:cNvSpPr>
            <a:spLocks noGrp="1"/>
          </p:cNvSpPr>
          <p:nvPr>
            <p:ph idx="1"/>
          </p:nvPr>
        </p:nvSpPr>
        <p:spPr/>
        <p:txBody>
          <a:bodyPr>
            <a:normAutofit fontScale="92500"/>
          </a:bodyPr>
          <a:lstStyle/>
          <a:p>
            <a:r>
              <a:rPr lang="en-US" dirty="0" smtClean="0"/>
              <a:t>A</a:t>
            </a:r>
            <a:r>
              <a:rPr lang="en-US" dirty="0"/>
              <a:t>s known as a </a:t>
            </a:r>
            <a:r>
              <a:rPr lang="en-US" i="1" dirty="0"/>
              <a:t>Sunburst Chart, Ring Chart, Multi-level Pie Chart, Belt Chart, Radial </a:t>
            </a:r>
            <a:r>
              <a:rPr lang="en-US" i="1" dirty="0" err="1"/>
              <a:t>Treemap</a:t>
            </a:r>
            <a:r>
              <a:rPr lang="en-US" dirty="0"/>
              <a:t>.</a:t>
            </a:r>
          </a:p>
          <a:p>
            <a:r>
              <a:rPr lang="en-US" dirty="0"/>
              <a:t>This type of </a:t>
            </a:r>
            <a:r>
              <a:rPr lang="en-US" dirty="0" smtClean="0"/>
              <a:t>visualization </a:t>
            </a:r>
            <a:r>
              <a:rPr lang="en-US" dirty="0"/>
              <a:t>shows hierarchy through a series of rings, that are sliced for each category node. Each ring corresponds to a level in the hierarchy, with the central circle representing the root node and the hierarchy moving outwards from it.</a:t>
            </a:r>
          </a:p>
          <a:p>
            <a:r>
              <a:rPr lang="en-US" dirty="0"/>
              <a:t>Rings are sliced up and divided based on their hierarchical relationship to the parent slice. The angle of each slice is either divided equally under its parent node or can be made proportional to a value.</a:t>
            </a:r>
          </a:p>
          <a:p>
            <a:r>
              <a:rPr lang="en-US" dirty="0" err="1"/>
              <a:t>Colour</a:t>
            </a:r>
            <a:r>
              <a:rPr lang="en-US" dirty="0"/>
              <a:t> can be used to highlight hierarchal groupings or specific categories</a:t>
            </a:r>
          </a:p>
          <a:p>
            <a:endParaRPr lang="en-US" dirty="0"/>
          </a:p>
        </p:txBody>
      </p:sp>
    </p:spTree>
    <p:extLst>
      <p:ext uri="{BB962C8B-B14F-4D97-AF65-F5344CB8AC3E}">
        <p14:creationId xmlns:p14="http://schemas.microsoft.com/office/powerpoint/2010/main" val="1416191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Sunburst Diagram</a:t>
            </a:r>
          </a:p>
        </p:txBody>
      </p:sp>
      <p:pic>
        <p:nvPicPr>
          <p:cNvPr id="7170" name="Picture 2" descr="https://datavizcatalogue.com/methods/images/anatomy/PNG/sunburst_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3213" y="1027906"/>
            <a:ext cx="3832043" cy="56823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unburs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83" y="2479292"/>
            <a:ext cx="695325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79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Data Visualizations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a:t>
            </a:r>
            <a:r>
              <a:rPr lang="en-US" dirty="0" smtClean="0"/>
              <a:t>ometimes </a:t>
            </a:r>
            <a:r>
              <a:rPr lang="en-US" dirty="0"/>
              <a:t>relationships among </a:t>
            </a:r>
            <a:r>
              <a:rPr lang="en-US" dirty="0" smtClean="0"/>
              <a:t>items cannot </a:t>
            </a:r>
            <a:r>
              <a:rPr lang="en-US" dirty="0"/>
              <a:t>be </a:t>
            </a:r>
            <a:r>
              <a:rPr lang="en-US" dirty="0" smtClean="0"/>
              <a:t>conveniently </a:t>
            </a:r>
            <a:r>
              <a:rPr lang="en-US" dirty="0"/>
              <a:t>captured with a tree structure and </a:t>
            </a:r>
            <a:r>
              <a:rPr lang="en-US" dirty="0" smtClean="0"/>
              <a:t>it is </a:t>
            </a:r>
            <a:r>
              <a:rPr lang="en-US" dirty="0"/>
              <a:t>useful to have items linked to an arbitrary number </a:t>
            </a:r>
            <a:r>
              <a:rPr lang="en-US" dirty="0" smtClean="0"/>
              <a:t>of other </a:t>
            </a:r>
            <a:r>
              <a:rPr lang="en-US" dirty="0"/>
              <a:t>items. </a:t>
            </a:r>
            <a:endParaRPr lang="en-US" dirty="0" smtClean="0"/>
          </a:p>
          <a:p>
            <a:r>
              <a:rPr lang="en-US" dirty="0" smtClean="0"/>
              <a:t>While </a:t>
            </a:r>
            <a:r>
              <a:rPr lang="en-US" dirty="0"/>
              <a:t>many special cases of networks </a:t>
            </a:r>
            <a:r>
              <a:rPr lang="en-US" dirty="0" smtClean="0"/>
              <a:t>exist (acyclic</a:t>
            </a:r>
            <a:r>
              <a:rPr lang="en-US" dirty="0"/>
              <a:t>, lattices, rooted vs. un-rooted, directed </a:t>
            </a:r>
            <a:r>
              <a:rPr lang="en-US" dirty="0" smtClean="0"/>
              <a:t>vs undirected</a:t>
            </a:r>
            <a:r>
              <a:rPr lang="en-US" dirty="0"/>
              <a:t>) it </a:t>
            </a:r>
            <a:r>
              <a:rPr lang="en-US" dirty="0" smtClean="0"/>
              <a:t>seems </a:t>
            </a:r>
            <a:r>
              <a:rPr lang="en-US" dirty="0"/>
              <a:t>convenient to consider them all as </a:t>
            </a:r>
            <a:r>
              <a:rPr lang="en-US" dirty="0" smtClean="0"/>
              <a:t>one data </a:t>
            </a:r>
            <a:r>
              <a:rPr lang="en-US" dirty="0"/>
              <a:t>type. </a:t>
            </a:r>
            <a:endParaRPr lang="en-US" dirty="0" smtClean="0"/>
          </a:p>
          <a:p>
            <a:r>
              <a:rPr lang="en-US" dirty="0" smtClean="0"/>
              <a:t>In addition </a:t>
            </a:r>
            <a:r>
              <a:rPr lang="en-US" dirty="0"/>
              <a:t>to the basic tasks applied to </a:t>
            </a:r>
            <a:r>
              <a:rPr lang="en-US" dirty="0" smtClean="0"/>
              <a:t>items and </a:t>
            </a:r>
            <a:r>
              <a:rPr lang="en-US" dirty="0"/>
              <a:t>links, network users often want to know </a:t>
            </a:r>
            <a:r>
              <a:rPr lang="en-US" dirty="0" smtClean="0"/>
              <a:t>about shortest </a:t>
            </a:r>
            <a:r>
              <a:rPr lang="en-US" dirty="0"/>
              <a:t>or least </a:t>
            </a:r>
            <a:r>
              <a:rPr lang="en-US" dirty="0"/>
              <a:t>m</a:t>
            </a:r>
            <a:r>
              <a:rPr lang="en-US" dirty="0" smtClean="0"/>
              <a:t>ostly </a:t>
            </a:r>
            <a:r>
              <a:rPr lang="en-US" dirty="0"/>
              <a:t>paths connecting two items </a:t>
            </a:r>
            <a:r>
              <a:rPr lang="en-US" dirty="0" smtClean="0"/>
              <a:t>or traversing </a:t>
            </a:r>
            <a:r>
              <a:rPr lang="en-US" dirty="0"/>
              <a:t>the entire network. </a:t>
            </a:r>
            <a:endParaRPr lang="en-US" dirty="0" smtClean="0"/>
          </a:p>
          <a:p>
            <a:r>
              <a:rPr lang="en-US" dirty="0" smtClean="0"/>
              <a:t>Interface representations include </a:t>
            </a:r>
            <a:r>
              <a:rPr lang="en-US" dirty="0"/>
              <a:t>a node and link diagram, and a square matrix of </a:t>
            </a:r>
            <a:r>
              <a:rPr lang="en-US" dirty="0" smtClean="0"/>
              <a:t>the items </a:t>
            </a:r>
            <a:r>
              <a:rPr lang="en-US" dirty="0"/>
              <a:t>with the value of a link attribute in the row </a:t>
            </a:r>
            <a:r>
              <a:rPr lang="en-US" dirty="0" smtClean="0"/>
              <a:t>and column </a:t>
            </a:r>
            <a:r>
              <a:rPr lang="en-US" dirty="0"/>
              <a:t>representing a link.</a:t>
            </a:r>
            <a:endParaRPr lang="en-US" dirty="0"/>
          </a:p>
        </p:txBody>
      </p:sp>
    </p:spTree>
    <p:extLst>
      <p:ext uri="{BB962C8B-B14F-4D97-AF65-F5344CB8AC3E}">
        <p14:creationId xmlns:p14="http://schemas.microsoft.com/office/powerpoint/2010/main" val="3551951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a:t>
            </a:r>
            <a:endParaRPr lang="en-US" dirty="0"/>
          </a:p>
        </p:txBody>
      </p:sp>
      <p:pic>
        <p:nvPicPr>
          <p:cNvPr id="6146" name="Picture 2" descr="http://lgimages.s3.amazonaws.com/data/imagemanager/62927/matrix-protovi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817" y="1510315"/>
            <a:ext cx="5022314" cy="490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6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Node-link Diagram</a:t>
            </a:r>
            <a:endParaRPr lang="en-US" dirty="0"/>
          </a:p>
        </p:txBody>
      </p:sp>
      <p:sp>
        <p:nvSpPr>
          <p:cNvPr id="3" name="Content Placeholder 2"/>
          <p:cNvSpPr>
            <a:spLocks noGrp="1"/>
          </p:cNvSpPr>
          <p:nvPr>
            <p:ph idx="1"/>
          </p:nvPr>
        </p:nvSpPr>
        <p:spPr/>
        <p:txBody>
          <a:bodyPr>
            <a:normAutofit fontScale="92500"/>
          </a:bodyPr>
          <a:lstStyle/>
          <a:p>
            <a:r>
              <a:rPr lang="en-US" dirty="0"/>
              <a:t>Also known as </a:t>
            </a:r>
            <a:r>
              <a:rPr lang="en-US" i="1" dirty="0"/>
              <a:t>Network Graph, Network Map, Node-Link Diagram</a:t>
            </a:r>
            <a:r>
              <a:rPr lang="en-US" dirty="0"/>
              <a:t>.</a:t>
            </a:r>
          </a:p>
          <a:p>
            <a:r>
              <a:rPr lang="en-US" dirty="0"/>
              <a:t>This type of </a:t>
            </a:r>
            <a:r>
              <a:rPr lang="en-US" dirty="0" smtClean="0"/>
              <a:t>visualization </a:t>
            </a:r>
            <a:r>
              <a:rPr lang="en-US" dirty="0"/>
              <a:t>shows how things are interconnected through the use of nodes / vertices and link lines to represent their connections and help illuminate the type of relationships between a group of entities</a:t>
            </a:r>
            <a:r>
              <a:rPr lang="en-US" dirty="0" smtClean="0"/>
              <a:t>.</a:t>
            </a:r>
          </a:p>
          <a:p>
            <a:r>
              <a:rPr lang="en-US" dirty="0"/>
              <a:t>By mapping out connected systems, Network Diagrams can be used to interpret the structure of a network through looking for any clustering of the nodes, how densely nodes are connected or by how the diagram layout is arranged</a:t>
            </a:r>
            <a:r>
              <a:rPr lang="en-US" dirty="0" smtClean="0"/>
              <a:t>.</a:t>
            </a:r>
          </a:p>
          <a:p>
            <a:r>
              <a:rPr lang="en-US" dirty="0"/>
              <a:t>Network Diagrams have a limited data capacity and start to become hard to read when there are too many nodes and resemble "hairballs".</a:t>
            </a:r>
          </a:p>
          <a:p>
            <a:endParaRPr lang="en-US" dirty="0"/>
          </a:p>
        </p:txBody>
      </p:sp>
    </p:spTree>
    <p:extLst>
      <p:ext uri="{BB962C8B-B14F-4D97-AF65-F5344CB8AC3E}">
        <p14:creationId xmlns:p14="http://schemas.microsoft.com/office/powerpoint/2010/main" val="2596897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Node-link Diagram</a:t>
            </a:r>
          </a:p>
        </p:txBody>
      </p:sp>
      <p:pic>
        <p:nvPicPr>
          <p:cNvPr id="4" name="Content Placeholder 3"/>
          <p:cNvPicPr>
            <a:picLocks noGrp="1" noChangeAspect="1"/>
          </p:cNvPicPr>
          <p:nvPr>
            <p:ph idx="1"/>
          </p:nvPr>
        </p:nvPicPr>
        <p:blipFill>
          <a:blip r:embed="rId2"/>
          <a:stretch>
            <a:fillRect/>
          </a:stretch>
        </p:blipFill>
        <p:spPr>
          <a:xfrm>
            <a:off x="3874705" y="1890385"/>
            <a:ext cx="3181350" cy="3990975"/>
          </a:xfrm>
          <a:prstGeom prst="rect">
            <a:avLst/>
          </a:prstGeom>
        </p:spPr>
      </p:pic>
    </p:spTree>
    <p:extLst>
      <p:ext uri="{BB962C8B-B14F-4D97-AF65-F5344CB8AC3E}">
        <p14:creationId xmlns:p14="http://schemas.microsoft.com/office/powerpoint/2010/main" val="3274406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Alluvial Diagram</a:t>
            </a:r>
            <a:endParaRPr lang="en-US" dirty="0"/>
          </a:p>
        </p:txBody>
      </p:sp>
      <p:sp>
        <p:nvSpPr>
          <p:cNvPr id="3" name="Content Placeholder 2"/>
          <p:cNvSpPr>
            <a:spLocks noGrp="1"/>
          </p:cNvSpPr>
          <p:nvPr>
            <p:ph idx="1"/>
          </p:nvPr>
        </p:nvSpPr>
        <p:spPr/>
        <p:txBody>
          <a:bodyPr/>
          <a:lstStyle/>
          <a:p>
            <a:r>
              <a:rPr lang="en-US" dirty="0"/>
              <a:t>Alluvial diagrams are a type of flow diagram originally developed to represent changes in network structure over time. </a:t>
            </a:r>
            <a:endParaRPr lang="en-US" dirty="0" smtClean="0"/>
          </a:p>
          <a:p>
            <a:r>
              <a:rPr lang="en-US" dirty="0" smtClean="0"/>
              <a:t>In </a:t>
            </a:r>
            <a:r>
              <a:rPr lang="en-US" dirty="0"/>
              <a:t>allusion to both their visual appearance and their emphasis on flow, alluvial diagrams are named after alluvial fans that are naturally formed by the soil deposited from streaming water.</a:t>
            </a:r>
          </a:p>
        </p:txBody>
      </p:sp>
    </p:spTree>
    <p:extLst>
      <p:ext uri="{BB962C8B-B14F-4D97-AF65-F5344CB8AC3E}">
        <p14:creationId xmlns:p14="http://schemas.microsoft.com/office/powerpoint/2010/main" val="7370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1-Dimensional Data Visualization</a:t>
            </a:r>
            <a:endParaRPr lang="en-US" dirty="0"/>
          </a:p>
        </p:txBody>
      </p:sp>
      <p:sp>
        <p:nvSpPr>
          <p:cNvPr id="3" name="Content Placeholder 2"/>
          <p:cNvSpPr>
            <a:spLocks noGrp="1"/>
          </p:cNvSpPr>
          <p:nvPr>
            <p:ph idx="1"/>
          </p:nvPr>
        </p:nvSpPr>
        <p:spPr/>
        <p:txBody>
          <a:bodyPr>
            <a:normAutofit lnSpcReduction="10000"/>
          </a:bodyPr>
          <a:lstStyle/>
          <a:p>
            <a:r>
              <a:rPr lang="en-US" dirty="0"/>
              <a:t>linear data types include </a:t>
            </a:r>
            <a:r>
              <a:rPr lang="en-US" dirty="0" smtClean="0"/>
              <a:t>textual documents</a:t>
            </a:r>
            <a:r>
              <a:rPr lang="en-US" dirty="0"/>
              <a:t>, program source code, and alphabetical lists </a:t>
            </a:r>
            <a:r>
              <a:rPr lang="en-US" dirty="0" smtClean="0"/>
              <a:t>of names </a:t>
            </a:r>
            <a:r>
              <a:rPr lang="en-US" dirty="0"/>
              <a:t>which are all organized in a sequential manner.</a:t>
            </a:r>
          </a:p>
          <a:p>
            <a:r>
              <a:rPr lang="en-US" dirty="0"/>
              <a:t>Each item in the collection is a line of text containing </a:t>
            </a:r>
            <a:r>
              <a:rPr lang="en-US" dirty="0" smtClean="0"/>
              <a:t>a string </a:t>
            </a:r>
            <a:r>
              <a:rPr lang="en-US" dirty="0"/>
              <a:t>of </a:t>
            </a:r>
            <a:r>
              <a:rPr lang="en-US" dirty="0" smtClean="0"/>
              <a:t>characters</a:t>
            </a:r>
          </a:p>
          <a:p>
            <a:r>
              <a:rPr lang="en-US" dirty="0"/>
              <a:t>Additional line attributes might be </a:t>
            </a:r>
            <a:r>
              <a:rPr lang="en-US" dirty="0" smtClean="0"/>
              <a:t>the date </a:t>
            </a:r>
            <a:r>
              <a:rPr lang="en-US" dirty="0"/>
              <a:t>of last update or </a:t>
            </a:r>
            <a:r>
              <a:rPr lang="en-US" dirty="0" smtClean="0"/>
              <a:t>author </a:t>
            </a:r>
            <a:r>
              <a:rPr lang="en-US" dirty="0"/>
              <a:t>name</a:t>
            </a:r>
            <a:r>
              <a:rPr lang="en-US" dirty="0" smtClean="0"/>
              <a:t>.</a:t>
            </a:r>
          </a:p>
          <a:p>
            <a:r>
              <a:rPr lang="en-US" dirty="0"/>
              <a:t>Examples: An early approach to dealing with large </a:t>
            </a:r>
            <a:r>
              <a:rPr lang="en-US" dirty="0" smtClean="0"/>
              <a:t>1- dimensional </a:t>
            </a:r>
            <a:r>
              <a:rPr lang="en-US" dirty="0"/>
              <a:t>data sets was the bifocal display </a:t>
            </a:r>
            <a:r>
              <a:rPr lang="en-US" dirty="0" smtClean="0"/>
              <a:t>which provided </a:t>
            </a:r>
            <a:r>
              <a:rPr lang="en-US" dirty="0"/>
              <a:t>detailed information in the focus area and </a:t>
            </a:r>
            <a:r>
              <a:rPr lang="en-US" dirty="0" smtClean="0"/>
              <a:t>less information </a:t>
            </a:r>
            <a:r>
              <a:rPr lang="en-US" dirty="0"/>
              <a:t>in the surrounding context </a:t>
            </a:r>
            <a:r>
              <a:rPr lang="en-US" dirty="0" smtClean="0"/>
              <a:t>area.</a:t>
            </a:r>
            <a:endParaRPr lang="en-US" dirty="0"/>
          </a:p>
        </p:txBody>
      </p:sp>
    </p:spTree>
    <p:extLst>
      <p:ext uri="{BB962C8B-B14F-4D97-AF65-F5344CB8AC3E}">
        <p14:creationId xmlns:p14="http://schemas.microsoft.com/office/powerpoint/2010/main" val="19287202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Alluvial Diagram</a:t>
            </a:r>
          </a:p>
        </p:txBody>
      </p:sp>
      <p:pic>
        <p:nvPicPr>
          <p:cNvPr id="8194" name="Picture 2" descr="http://lgimages.s3.amazonaws.com/data/imagemanager/62927/journal.pone.0008694.g003.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8771" y="1811749"/>
            <a:ext cx="10395029" cy="413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01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Subway/tube map</a:t>
            </a:r>
            <a:endParaRPr lang="en-US" dirty="0"/>
          </a:p>
        </p:txBody>
      </p:sp>
      <p:pic>
        <p:nvPicPr>
          <p:cNvPr id="9218" name="Picture 2" descr="http://lgimages.s3.amazonaws.com/data/imagemanager/62927/flickr_phploveme_2957594315.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82445" y="1825625"/>
            <a:ext cx="60271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4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Novel graphical and direct-manipulation approaches </a:t>
            </a:r>
            <a:r>
              <a:rPr lang="en-US" dirty="0" smtClean="0"/>
              <a:t>to query </a:t>
            </a:r>
            <a:r>
              <a:rPr lang="en-US" dirty="0"/>
              <a:t>formulation and information visualization are </a:t>
            </a:r>
            <a:r>
              <a:rPr lang="en-US" dirty="0" smtClean="0"/>
              <a:t>now possible</a:t>
            </a:r>
            <a:r>
              <a:rPr lang="en-US" dirty="0"/>
              <a:t>. </a:t>
            </a:r>
            <a:endParaRPr lang="en-US" dirty="0" smtClean="0"/>
          </a:p>
          <a:p>
            <a:r>
              <a:rPr lang="en-US" dirty="0" smtClean="0"/>
              <a:t>While </a:t>
            </a:r>
            <a:r>
              <a:rPr lang="en-US" dirty="0"/>
              <a:t>research prototypes have typically </a:t>
            </a:r>
            <a:r>
              <a:rPr lang="en-US" dirty="0" smtClean="0"/>
              <a:t>dealt with </a:t>
            </a:r>
            <a:r>
              <a:rPr lang="en-US" dirty="0"/>
              <a:t>only one data type (1-, 2-, 3-dimensional </a:t>
            </a:r>
            <a:r>
              <a:rPr lang="en-US" dirty="0" smtClean="0"/>
              <a:t>data, temporal </a:t>
            </a:r>
            <a:r>
              <a:rPr lang="en-US" dirty="0"/>
              <a:t>and </a:t>
            </a:r>
            <a:r>
              <a:rPr lang="en-US" dirty="0" smtClean="0"/>
              <a:t>multidimensional data</a:t>
            </a:r>
            <a:r>
              <a:rPr lang="en-US" dirty="0"/>
              <a:t>, and tree and </a:t>
            </a:r>
            <a:r>
              <a:rPr lang="en-US" dirty="0" smtClean="0"/>
              <a:t>network data</a:t>
            </a:r>
            <a:r>
              <a:rPr lang="en-US" dirty="0"/>
              <a:t>), successful commercial products will have </a:t>
            </a:r>
            <a:r>
              <a:rPr lang="en-US" dirty="0" smtClean="0"/>
              <a:t>to accommodate </a:t>
            </a:r>
            <a:r>
              <a:rPr lang="en-US" dirty="0"/>
              <a:t>several</a:t>
            </a:r>
            <a:r>
              <a:rPr lang="en-US" dirty="0" smtClean="0"/>
              <a:t>.</a:t>
            </a:r>
          </a:p>
          <a:p>
            <a:r>
              <a:rPr lang="en-US" dirty="0" smtClean="0"/>
              <a:t>These </a:t>
            </a:r>
            <a:r>
              <a:rPr lang="en-US" dirty="0"/>
              <a:t>products will need to </a:t>
            </a:r>
            <a:r>
              <a:rPr lang="en-US" dirty="0" smtClean="0"/>
              <a:t>provide smooth </a:t>
            </a:r>
            <a:r>
              <a:rPr lang="en-US" dirty="0"/>
              <a:t>integration with existing software and support </a:t>
            </a:r>
            <a:r>
              <a:rPr lang="en-US" dirty="0" smtClean="0"/>
              <a:t>the full </a:t>
            </a:r>
            <a:r>
              <a:rPr lang="en-US" dirty="0"/>
              <a:t>task list: Overview, zoom, filter, </a:t>
            </a:r>
            <a:r>
              <a:rPr lang="en-US" dirty="0" smtClean="0"/>
              <a:t>details-on-demand, relate</a:t>
            </a:r>
            <a:r>
              <a:rPr lang="en-US" dirty="0"/>
              <a:t>, history, and extract. These ideas are </a:t>
            </a:r>
            <a:r>
              <a:rPr lang="en-US" dirty="0" smtClean="0"/>
              <a:t>attractive because </a:t>
            </a:r>
            <a:r>
              <a:rPr lang="en-US" dirty="0"/>
              <a:t>they present information rapidly and allow </a:t>
            </a:r>
            <a:r>
              <a:rPr lang="en-US" dirty="0" smtClean="0"/>
              <a:t>for rapid </a:t>
            </a:r>
            <a:r>
              <a:rPr lang="en-US" dirty="0"/>
              <a:t>user-controlled </a:t>
            </a:r>
            <a:r>
              <a:rPr lang="en-US" dirty="0" smtClean="0"/>
              <a:t>exploration</a:t>
            </a:r>
            <a:r>
              <a:rPr lang="en-US" dirty="0"/>
              <a:t>. </a:t>
            </a:r>
            <a:endParaRPr lang="en-US" dirty="0" smtClean="0"/>
          </a:p>
          <a:p>
            <a:r>
              <a:rPr lang="en-US" dirty="0" smtClean="0"/>
              <a:t>If </a:t>
            </a:r>
            <a:r>
              <a:rPr lang="en-US" dirty="0"/>
              <a:t>they are to be </a:t>
            </a:r>
            <a:r>
              <a:rPr lang="en-US" dirty="0" smtClean="0"/>
              <a:t>fully effective</a:t>
            </a:r>
            <a:r>
              <a:rPr lang="en-US" dirty="0"/>
              <a:t>, some of these approaches require novel </a:t>
            </a:r>
            <a:r>
              <a:rPr lang="en-US" dirty="0" smtClean="0"/>
              <a:t>data structures</a:t>
            </a:r>
            <a:r>
              <a:rPr lang="en-US" dirty="0"/>
              <a:t>, high-resolution color displays, fast </a:t>
            </a:r>
            <a:r>
              <a:rPr lang="en-US" dirty="0" smtClean="0"/>
              <a:t>data retrieval</a:t>
            </a:r>
            <a:r>
              <a:rPr lang="en-US" dirty="0"/>
              <a:t>, specialized data structures, parallel </a:t>
            </a:r>
            <a:r>
              <a:rPr lang="en-US" dirty="0" smtClean="0"/>
              <a:t>computation, and </a:t>
            </a:r>
            <a:r>
              <a:rPr lang="en-US" dirty="0"/>
              <a:t>some user training.</a:t>
            </a:r>
            <a:endParaRPr lang="en-US" dirty="0"/>
          </a:p>
        </p:txBody>
      </p:sp>
    </p:spTree>
    <p:extLst>
      <p:ext uri="{BB962C8B-B14F-4D97-AF65-F5344CB8AC3E}">
        <p14:creationId xmlns:p14="http://schemas.microsoft.com/office/powerpoint/2010/main" val="1806909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Shneiderman</a:t>
            </a:r>
            <a:r>
              <a:rPr lang="en-US" dirty="0"/>
              <a:t>, Ben. "The eyes have it: A task by data type taxonomy for information visualizations." </a:t>
            </a:r>
            <a:r>
              <a:rPr lang="en-US" i="1" dirty="0"/>
              <a:t>The Craft of Information Visualization</a:t>
            </a:r>
            <a:r>
              <a:rPr lang="en-US" dirty="0"/>
              <a:t>. 2003. 364-371</a:t>
            </a:r>
            <a:r>
              <a:rPr lang="en-US" dirty="0" smtClean="0"/>
              <a:t>.</a:t>
            </a:r>
          </a:p>
          <a:p>
            <a:r>
              <a:rPr lang="en-US" dirty="0">
                <a:hlinkClick r:id="rId2"/>
              </a:rPr>
              <a:t>https://</a:t>
            </a:r>
            <a:r>
              <a:rPr lang="en-US" dirty="0" smtClean="0">
                <a:hlinkClick r:id="rId2"/>
              </a:rPr>
              <a:t>guides.library.duke.edu/datavis/vis_types</a:t>
            </a:r>
            <a:endParaRPr lang="en-US" dirty="0" smtClean="0"/>
          </a:p>
          <a:p>
            <a:r>
              <a:rPr lang="en-US" dirty="0">
                <a:hlinkClick r:id="rId3"/>
              </a:rPr>
              <a:t>https://</a:t>
            </a:r>
            <a:r>
              <a:rPr lang="en-US" dirty="0" smtClean="0">
                <a:hlinkClick r:id="rId3"/>
              </a:rPr>
              <a:t>datavizcatalogue.com/index.html</a:t>
            </a:r>
            <a:endParaRPr lang="en-US" dirty="0" smtClean="0"/>
          </a:p>
          <a:p>
            <a:endParaRPr lang="en-US" dirty="0"/>
          </a:p>
        </p:txBody>
      </p:sp>
    </p:spTree>
    <p:extLst>
      <p:ext uri="{BB962C8B-B14F-4D97-AF65-F5344CB8AC3E}">
        <p14:creationId xmlns:p14="http://schemas.microsoft.com/office/powerpoint/2010/main" val="617922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8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52949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Planar Data Visualization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Planar </a:t>
            </a:r>
            <a:r>
              <a:rPr lang="en-US" dirty="0"/>
              <a:t>or map data </a:t>
            </a:r>
            <a:r>
              <a:rPr lang="en-US" dirty="0" smtClean="0"/>
              <a:t>include geographic </a:t>
            </a:r>
            <a:r>
              <a:rPr lang="en-US" dirty="0"/>
              <a:t>maps, floorplans, or newspaper layouts. </a:t>
            </a:r>
            <a:endParaRPr lang="en-US" dirty="0" smtClean="0"/>
          </a:p>
          <a:p>
            <a:r>
              <a:rPr lang="en-US" dirty="0" smtClean="0"/>
              <a:t>Each item </a:t>
            </a:r>
            <a:r>
              <a:rPr lang="en-US" dirty="0"/>
              <a:t>in the collection covers some part of the total </a:t>
            </a:r>
            <a:r>
              <a:rPr lang="en-US" dirty="0" smtClean="0"/>
              <a:t>area and </a:t>
            </a:r>
            <a:r>
              <a:rPr lang="en-US" dirty="0"/>
              <a:t>may be rectangular or not. </a:t>
            </a:r>
            <a:endParaRPr lang="en-US" dirty="0" smtClean="0"/>
          </a:p>
          <a:p>
            <a:r>
              <a:rPr lang="en-US" dirty="0" smtClean="0"/>
              <a:t>Each </a:t>
            </a:r>
            <a:r>
              <a:rPr lang="en-US" dirty="0"/>
              <a:t>item has </a:t>
            </a:r>
            <a:r>
              <a:rPr lang="en-US" dirty="0" smtClean="0"/>
              <a:t>task-domain attributes </a:t>
            </a:r>
            <a:r>
              <a:rPr lang="en-US" dirty="0"/>
              <a:t>such as name, owner, value, etc. and </a:t>
            </a:r>
            <a:r>
              <a:rPr lang="en-US" dirty="0" smtClean="0"/>
              <a:t>interface domain features </a:t>
            </a:r>
            <a:r>
              <a:rPr lang="en-US" dirty="0"/>
              <a:t>such as size, color, opacity, etc. </a:t>
            </a:r>
            <a:endParaRPr lang="en-US" dirty="0" smtClean="0"/>
          </a:p>
          <a:p>
            <a:r>
              <a:rPr lang="en-US" dirty="0" smtClean="0"/>
              <a:t>While </a:t>
            </a:r>
            <a:r>
              <a:rPr lang="en-US" dirty="0"/>
              <a:t>many systems adopt a multiple layer approach to </a:t>
            </a:r>
            <a:r>
              <a:rPr lang="en-US" dirty="0" smtClean="0"/>
              <a:t>dealing with </a:t>
            </a:r>
            <a:r>
              <a:rPr lang="en-US" dirty="0"/>
              <a:t>map data, each layer is </a:t>
            </a:r>
            <a:r>
              <a:rPr lang="en-US" dirty="0" smtClean="0"/>
              <a:t>2-dimensional</a:t>
            </a:r>
          </a:p>
          <a:p>
            <a:r>
              <a:rPr lang="en-US" dirty="0" smtClean="0"/>
              <a:t>Visualizations:</a:t>
            </a:r>
          </a:p>
          <a:p>
            <a:pPr lvl="1"/>
            <a:r>
              <a:rPr lang="en-US" dirty="0" smtClean="0"/>
              <a:t>Choropleth Map </a:t>
            </a:r>
          </a:p>
          <a:p>
            <a:pPr lvl="1"/>
            <a:r>
              <a:rPr lang="en-US" dirty="0" smtClean="0"/>
              <a:t>Cartogram</a:t>
            </a:r>
          </a:p>
          <a:p>
            <a:pPr lvl="1"/>
            <a:r>
              <a:rPr lang="en-US" dirty="0" smtClean="0"/>
              <a:t>Dot Map</a:t>
            </a:r>
          </a:p>
          <a:p>
            <a:pPr lvl="1"/>
            <a:r>
              <a:rPr lang="en-US" dirty="0" smtClean="0"/>
              <a:t>Proportion Symbol Map/ Bubble Map</a:t>
            </a:r>
          </a:p>
          <a:p>
            <a:pPr lvl="1"/>
            <a:endParaRPr lang="en-US" dirty="0"/>
          </a:p>
        </p:txBody>
      </p:sp>
    </p:spTree>
    <p:extLst>
      <p:ext uri="{BB962C8B-B14F-4D97-AF65-F5344CB8AC3E}">
        <p14:creationId xmlns:p14="http://schemas.microsoft.com/office/powerpoint/2010/main" val="63560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Choropleth </a:t>
            </a:r>
            <a:r>
              <a:rPr lang="en-US" dirty="0" smtClean="0"/>
              <a:t>Map</a:t>
            </a:r>
            <a:endParaRPr lang="en-US" dirty="0"/>
          </a:p>
        </p:txBody>
      </p:sp>
      <p:sp>
        <p:nvSpPr>
          <p:cNvPr id="3" name="Content Placeholder 2"/>
          <p:cNvSpPr>
            <a:spLocks noGrp="1"/>
          </p:cNvSpPr>
          <p:nvPr>
            <p:ph idx="1"/>
          </p:nvPr>
        </p:nvSpPr>
        <p:spPr/>
        <p:txBody>
          <a:bodyPr/>
          <a:lstStyle/>
          <a:p>
            <a:r>
              <a:rPr lang="en-US" dirty="0"/>
              <a:t>Choropleth Maps display divided geographical areas or regions that are </a:t>
            </a:r>
            <a:r>
              <a:rPr lang="en-US" dirty="0" smtClean="0"/>
              <a:t>colored, </a:t>
            </a:r>
            <a:r>
              <a:rPr lang="en-US" dirty="0"/>
              <a:t>shaded or patterned in relation to a data variable. </a:t>
            </a:r>
            <a:endParaRPr lang="en-US" dirty="0" smtClean="0"/>
          </a:p>
          <a:p>
            <a:r>
              <a:rPr lang="en-US" dirty="0" smtClean="0"/>
              <a:t>This </a:t>
            </a:r>
            <a:r>
              <a:rPr lang="en-US" dirty="0"/>
              <a:t>provides a way to </a:t>
            </a:r>
            <a:r>
              <a:rPr lang="en-US" dirty="0" smtClean="0"/>
              <a:t>visualize </a:t>
            </a:r>
            <a:r>
              <a:rPr lang="en-US" dirty="0"/>
              <a:t>values over a geographical area, which can show variation or patterns across the displayed location</a:t>
            </a:r>
            <a:r>
              <a:rPr lang="en-US" dirty="0" smtClean="0"/>
              <a:t>.</a:t>
            </a:r>
          </a:p>
          <a:p>
            <a:r>
              <a:rPr lang="en-US" dirty="0"/>
              <a:t>One downside to the use of </a:t>
            </a:r>
            <a:r>
              <a:rPr lang="en-US" dirty="0" smtClean="0"/>
              <a:t>color </a:t>
            </a:r>
            <a:r>
              <a:rPr lang="en-US" dirty="0"/>
              <a:t>is that you can't accurately read or compare values from the map. </a:t>
            </a:r>
            <a:endParaRPr lang="en-US" dirty="0" smtClean="0"/>
          </a:p>
          <a:p>
            <a:r>
              <a:rPr lang="en-US" dirty="0" smtClean="0"/>
              <a:t>Another </a:t>
            </a:r>
            <a:r>
              <a:rPr lang="en-US" dirty="0"/>
              <a:t>issue is that larger regions appear more </a:t>
            </a:r>
            <a:r>
              <a:rPr lang="en-US" dirty="0" smtClean="0"/>
              <a:t>emphasized </a:t>
            </a:r>
            <a:r>
              <a:rPr lang="en-US" dirty="0"/>
              <a:t>then smaller ones, so the viewer's perception of the shaded values are affected.</a:t>
            </a:r>
          </a:p>
        </p:txBody>
      </p:sp>
    </p:spTree>
    <p:extLst>
      <p:ext uri="{BB962C8B-B14F-4D97-AF65-F5344CB8AC3E}">
        <p14:creationId xmlns:p14="http://schemas.microsoft.com/office/powerpoint/2010/main" val="2594837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Choropleth Map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08" y="1291132"/>
            <a:ext cx="7422490" cy="5566868"/>
          </a:xfrm>
          <a:prstGeom prst="rect">
            <a:avLst/>
          </a:prstGeom>
        </p:spPr>
      </p:pic>
    </p:spTree>
    <p:extLst>
      <p:ext uri="{BB962C8B-B14F-4D97-AF65-F5344CB8AC3E}">
        <p14:creationId xmlns:p14="http://schemas.microsoft.com/office/powerpoint/2010/main" val="254335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3081</Words>
  <Application>Microsoft Office PowerPoint</Application>
  <PresentationFormat>Widescreen</PresentationFormat>
  <Paragraphs>241</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Visualization Types by Task Taxonomy</vt:lpstr>
      <vt:lpstr>Introduction</vt:lpstr>
      <vt:lpstr>Visual Design Guidelines</vt:lpstr>
      <vt:lpstr>Data Types</vt:lpstr>
      <vt:lpstr>Seven Tasks</vt:lpstr>
      <vt:lpstr>1-Dimensional Data Visualization</vt:lpstr>
      <vt:lpstr>2-D/ Planar Data Visualization</vt:lpstr>
      <vt:lpstr>Choropleth Map</vt:lpstr>
      <vt:lpstr>Choropleth Map</vt:lpstr>
      <vt:lpstr>Cartogram</vt:lpstr>
      <vt:lpstr>PowerPoint Presentation</vt:lpstr>
      <vt:lpstr>Dot Map</vt:lpstr>
      <vt:lpstr>Dot Map</vt:lpstr>
      <vt:lpstr>Bubble Map</vt:lpstr>
      <vt:lpstr>PowerPoint Presentation</vt:lpstr>
      <vt:lpstr>Other 2-D map visualizations</vt:lpstr>
      <vt:lpstr>3-Dimensional Data Visualization</vt:lpstr>
      <vt:lpstr>Temporal</vt:lpstr>
      <vt:lpstr>Gantt Chart</vt:lpstr>
      <vt:lpstr>Gantt Chart</vt:lpstr>
      <vt:lpstr>Theme River/Steam graph</vt:lpstr>
      <vt:lpstr>Theme River/Steam graph</vt:lpstr>
      <vt:lpstr>Arc Diagram</vt:lpstr>
      <vt:lpstr>Arc Diagram</vt:lpstr>
      <vt:lpstr>Sankey Diagram</vt:lpstr>
      <vt:lpstr>Sankey : Thermodynamic Steam Cycle</vt:lpstr>
      <vt:lpstr>N-D/Multidimensional Data Visualization</vt:lpstr>
      <vt:lpstr>Pie Chart</vt:lpstr>
      <vt:lpstr>Pie Chart</vt:lpstr>
      <vt:lpstr>Histogram</vt:lpstr>
      <vt:lpstr>Histogram</vt:lpstr>
      <vt:lpstr>Histogram</vt:lpstr>
      <vt:lpstr>Word/Tag Cloud</vt:lpstr>
      <vt:lpstr>Word/Tag Cloud</vt:lpstr>
      <vt:lpstr>Parallel Coordinates Plot</vt:lpstr>
      <vt:lpstr>Parallel Coordinates Plot</vt:lpstr>
      <vt:lpstr>Heatmap</vt:lpstr>
      <vt:lpstr>Heatmap</vt:lpstr>
      <vt:lpstr>Radar Chart</vt:lpstr>
      <vt:lpstr>Radar Chart</vt:lpstr>
      <vt:lpstr>Stacked Area Graph</vt:lpstr>
      <vt:lpstr>Stacked Area Graph</vt:lpstr>
      <vt:lpstr>Tree Data Visualizations</vt:lpstr>
      <vt:lpstr>Tree Diagram</vt:lpstr>
      <vt:lpstr>Tree Diagram</vt:lpstr>
      <vt:lpstr>Dendogram</vt:lpstr>
      <vt:lpstr>Dendogram</vt:lpstr>
      <vt:lpstr>Radial Tree</vt:lpstr>
      <vt:lpstr>Hyperbolic Tree</vt:lpstr>
      <vt:lpstr>Hyperbolic Tree</vt:lpstr>
      <vt:lpstr>Treemap</vt:lpstr>
      <vt:lpstr>Treemap</vt:lpstr>
      <vt:lpstr>Sunburst Diagram</vt:lpstr>
      <vt:lpstr>Sunburst Diagram</vt:lpstr>
      <vt:lpstr>Network Data Visualizations</vt:lpstr>
      <vt:lpstr>Matrix</vt:lpstr>
      <vt:lpstr>Node-link Diagram</vt:lpstr>
      <vt:lpstr>Node-link Diagram</vt:lpstr>
      <vt:lpstr>Alluvial Diagram</vt:lpstr>
      <vt:lpstr>Alluvial Diagram</vt:lpstr>
      <vt:lpstr>Subway/tube map</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Alam, Sayeed</cp:lastModifiedBy>
  <cp:revision>1543</cp:revision>
  <dcterms:created xsi:type="dcterms:W3CDTF">2017-12-31T16:00:58Z</dcterms:created>
  <dcterms:modified xsi:type="dcterms:W3CDTF">2018-04-11T15:52:15Z</dcterms:modified>
</cp:coreProperties>
</file>