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1" r:id="rId3"/>
    <p:sldId id="292" r:id="rId4"/>
    <p:sldId id="293" r:id="rId5"/>
    <p:sldId id="294" r:id="rId6"/>
    <p:sldId id="295" r:id="rId7"/>
    <p:sldId id="296" r:id="rId8"/>
    <p:sldId id="297" r:id="rId9"/>
    <p:sldId id="298" r:id="rId10"/>
    <p:sldId id="299" r:id="rId11"/>
    <p:sldId id="300" r:id="rId12"/>
    <p:sldId id="301" r:id="rId13"/>
    <p:sldId id="302" r:id="rId14"/>
    <p:sldId id="303" r:id="rId15"/>
    <p:sldId id="304" r:id="rId16"/>
    <p:sldId id="305" r:id="rId17"/>
    <p:sldId id="306" r:id="rId18"/>
    <p:sldId id="307" r:id="rId19"/>
    <p:sldId id="308" r:id="rId20"/>
    <p:sldId id="309" r:id="rId21"/>
    <p:sldId id="310" r:id="rId22"/>
    <p:sldId id="311" r:id="rId23"/>
    <p:sldId id="312" r:id="rId24"/>
    <p:sldId id="313" r:id="rId25"/>
    <p:sldId id="314" r:id="rId26"/>
    <p:sldId id="315" r:id="rId27"/>
    <p:sldId id="316" r:id="rId28"/>
    <p:sldId id="317" r:id="rId29"/>
    <p:sldId id="318" r:id="rId30"/>
    <p:sldId id="319" r:id="rId31"/>
    <p:sldId id="322" r:id="rId32"/>
    <p:sldId id="323" r:id="rId33"/>
    <p:sldId id="321" r:id="rId34"/>
    <p:sldId id="324" r:id="rId35"/>
    <p:sldId id="325" r:id="rId36"/>
    <p:sldId id="326" r:id="rId37"/>
    <p:sldId id="327" r:id="rId38"/>
    <p:sldId id="328" r:id="rId39"/>
    <p:sldId id="329" r:id="rId40"/>
    <p:sldId id="330" r:id="rId41"/>
    <p:sldId id="331" r:id="rId42"/>
    <p:sldId id="290"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5E5480F-59DF-4DCC-8DB5-38A3BAFC4F39}"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9D3C12-A9E0-4B02-BEAA-CEC652706721}" type="slidenum">
              <a:rPr lang="en-US" smtClean="0"/>
              <a:t>‹#›</a:t>
            </a:fld>
            <a:endParaRPr lang="en-US"/>
          </a:p>
        </p:txBody>
      </p:sp>
    </p:spTree>
    <p:extLst>
      <p:ext uri="{BB962C8B-B14F-4D97-AF65-F5344CB8AC3E}">
        <p14:creationId xmlns:p14="http://schemas.microsoft.com/office/powerpoint/2010/main" val="194531146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E5480F-59DF-4DCC-8DB5-38A3BAFC4F39}"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9D3C12-A9E0-4B02-BEAA-CEC652706721}" type="slidenum">
              <a:rPr lang="en-US" smtClean="0"/>
              <a:t>‹#›</a:t>
            </a:fld>
            <a:endParaRPr lang="en-US"/>
          </a:p>
        </p:txBody>
      </p:sp>
    </p:spTree>
    <p:extLst>
      <p:ext uri="{BB962C8B-B14F-4D97-AF65-F5344CB8AC3E}">
        <p14:creationId xmlns:p14="http://schemas.microsoft.com/office/powerpoint/2010/main" val="2642715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E5480F-59DF-4DCC-8DB5-38A3BAFC4F39}"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9D3C12-A9E0-4B02-BEAA-CEC652706721}" type="slidenum">
              <a:rPr lang="en-US" smtClean="0"/>
              <a:t>‹#›</a:t>
            </a:fld>
            <a:endParaRPr lang="en-US"/>
          </a:p>
        </p:txBody>
      </p:sp>
    </p:spTree>
    <p:extLst>
      <p:ext uri="{BB962C8B-B14F-4D97-AF65-F5344CB8AC3E}">
        <p14:creationId xmlns:p14="http://schemas.microsoft.com/office/powerpoint/2010/main" val="3103358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E5480F-59DF-4DCC-8DB5-38A3BAFC4F39}"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9D3C12-A9E0-4B02-BEAA-CEC652706721}" type="slidenum">
              <a:rPr lang="en-US" smtClean="0"/>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91798" y="365125"/>
            <a:ext cx="1524003" cy="780290"/>
          </a:xfrm>
          <a:prstGeom prst="rect">
            <a:avLst/>
          </a:prstGeom>
        </p:spPr>
      </p:pic>
    </p:spTree>
    <p:extLst>
      <p:ext uri="{BB962C8B-B14F-4D97-AF65-F5344CB8AC3E}">
        <p14:creationId xmlns:p14="http://schemas.microsoft.com/office/powerpoint/2010/main" val="248972291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E5480F-59DF-4DCC-8DB5-38A3BAFC4F39}"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9D3C12-A9E0-4B02-BEAA-CEC652706721}" type="slidenum">
              <a:rPr lang="en-US" smtClean="0"/>
              <a:t>‹#›</a:t>
            </a:fld>
            <a:endParaRPr lang="en-US"/>
          </a:p>
        </p:txBody>
      </p:sp>
    </p:spTree>
    <p:extLst>
      <p:ext uri="{BB962C8B-B14F-4D97-AF65-F5344CB8AC3E}">
        <p14:creationId xmlns:p14="http://schemas.microsoft.com/office/powerpoint/2010/main" val="3692046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5E5480F-59DF-4DCC-8DB5-38A3BAFC4F39}" type="datetimeFigureOut">
              <a:rPr lang="en-US" smtClean="0"/>
              <a:t>1/24/2018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9D3C12-A9E0-4B02-BEAA-CEC652706721}" type="slidenum">
              <a:rPr lang="en-US" smtClean="0"/>
              <a:t>‹#›</a:t>
            </a:fld>
            <a:endParaRPr lang="en-US"/>
          </a:p>
        </p:txBody>
      </p:sp>
    </p:spTree>
    <p:extLst>
      <p:ext uri="{BB962C8B-B14F-4D97-AF65-F5344CB8AC3E}">
        <p14:creationId xmlns:p14="http://schemas.microsoft.com/office/powerpoint/2010/main" val="1306815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E5480F-59DF-4DCC-8DB5-38A3BAFC4F39}" type="datetimeFigureOut">
              <a:rPr lang="en-US" smtClean="0"/>
              <a:t>1/24/2018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9D3C12-A9E0-4B02-BEAA-CEC652706721}" type="slidenum">
              <a:rPr lang="en-US" smtClean="0"/>
              <a:t>‹#›</a:t>
            </a:fld>
            <a:endParaRPr lang="en-US"/>
          </a:p>
        </p:txBody>
      </p:sp>
    </p:spTree>
    <p:extLst>
      <p:ext uri="{BB962C8B-B14F-4D97-AF65-F5344CB8AC3E}">
        <p14:creationId xmlns:p14="http://schemas.microsoft.com/office/powerpoint/2010/main" val="3878757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5E5480F-59DF-4DCC-8DB5-38A3BAFC4F39}" type="datetimeFigureOut">
              <a:rPr lang="en-US" smtClean="0"/>
              <a:t>1/24/2018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9D3C12-A9E0-4B02-BEAA-CEC652706721}" type="slidenum">
              <a:rPr lang="en-US" smtClean="0"/>
              <a:t>‹#›</a:t>
            </a:fld>
            <a:endParaRPr lang="en-US"/>
          </a:p>
        </p:txBody>
      </p:sp>
    </p:spTree>
    <p:extLst>
      <p:ext uri="{BB962C8B-B14F-4D97-AF65-F5344CB8AC3E}">
        <p14:creationId xmlns:p14="http://schemas.microsoft.com/office/powerpoint/2010/main" val="2068732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E5480F-59DF-4DCC-8DB5-38A3BAFC4F39}" type="datetimeFigureOut">
              <a:rPr lang="en-US" smtClean="0"/>
              <a:t>1/24/2018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9D3C12-A9E0-4B02-BEAA-CEC652706721}" type="slidenum">
              <a:rPr lang="en-US" smtClean="0"/>
              <a:t>‹#›</a:t>
            </a:fld>
            <a:endParaRPr lang="en-US"/>
          </a:p>
        </p:txBody>
      </p:sp>
    </p:spTree>
    <p:extLst>
      <p:ext uri="{BB962C8B-B14F-4D97-AF65-F5344CB8AC3E}">
        <p14:creationId xmlns:p14="http://schemas.microsoft.com/office/powerpoint/2010/main" val="2924508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E5480F-59DF-4DCC-8DB5-38A3BAFC4F39}" type="datetimeFigureOut">
              <a:rPr lang="en-US" smtClean="0"/>
              <a:t>1/24/2018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9D3C12-A9E0-4B02-BEAA-CEC652706721}" type="slidenum">
              <a:rPr lang="en-US" smtClean="0"/>
              <a:t>‹#›</a:t>
            </a:fld>
            <a:endParaRPr lang="en-US"/>
          </a:p>
        </p:txBody>
      </p:sp>
    </p:spTree>
    <p:extLst>
      <p:ext uri="{BB962C8B-B14F-4D97-AF65-F5344CB8AC3E}">
        <p14:creationId xmlns:p14="http://schemas.microsoft.com/office/powerpoint/2010/main" val="3201168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E5480F-59DF-4DCC-8DB5-38A3BAFC4F39}" type="datetimeFigureOut">
              <a:rPr lang="en-US" smtClean="0"/>
              <a:t>1/24/2018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9D3C12-A9E0-4B02-BEAA-CEC652706721}" type="slidenum">
              <a:rPr lang="en-US" smtClean="0"/>
              <a:t>‹#›</a:t>
            </a:fld>
            <a:endParaRPr lang="en-US"/>
          </a:p>
        </p:txBody>
      </p:sp>
    </p:spTree>
    <p:extLst>
      <p:ext uri="{BB962C8B-B14F-4D97-AF65-F5344CB8AC3E}">
        <p14:creationId xmlns:p14="http://schemas.microsoft.com/office/powerpoint/2010/main" val="37907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E5480F-59DF-4DCC-8DB5-38A3BAFC4F39}" type="datetimeFigureOut">
              <a:rPr lang="en-US" smtClean="0"/>
              <a:t>1/24/2018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9D3C12-A9E0-4B02-BEAA-CEC652706721}" type="slidenum">
              <a:rPr lang="en-US" smtClean="0"/>
              <a:t>‹#›</a:t>
            </a:fld>
            <a:endParaRPr lang="en-US"/>
          </a:p>
        </p:txBody>
      </p:sp>
    </p:spTree>
    <p:extLst>
      <p:ext uri="{BB962C8B-B14F-4D97-AF65-F5344CB8AC3E}">
        <p14:creationId xmlns:p14="http://schemas.microsoft.com/office/powerpoint/2010/main" val="672907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nodejs.org/en/download/"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Basic HTML and CSS</a:t>
            </a:r>
            <a:endParaRPr lang="en-US" dirty="0"/>
          </a:p>
        </p:txBody>
      </p:sp>
      <p:sp>
        <p:nvSpPr>
          <p:cNvPr id="3" name="Subtitle 2"/>
          <p:cNvSpPr>
            <a:spLocks noGrp="1"/>
          </p:cNvSpPr>
          <p:nvPr>
            <p:ph type="subTitle" idx="1"/>
          </p:nvPr>
        </p:nvSpPr>
        <p:spPr/>
        <p:txBody>
          <a:bodyPr>
            <a:normAutofit lnSpcReduction="10000"/>
          </a:bodyPr>
          <a:lstStyle/>
          <a:p>
            <a:r>
              <a:rPr lang="en-US" dirty="0" smtClean="0"/>
              <a:t>CAP 5738</a:t>
            </a:r>
            <a:br>
              <a:rPr lang="en-US" dirty="0" smtClean="0"/>
            </a:br>
            <a:r>
              <a:rPr lang="en-US" dirty="0" smtClean="0"/>
              <a:t>Data Visualization</a:t>
            </a:r>
          </a:p>
          <a:p>
            <a:r>
              <a:rPr lang="en-US" dirty="0" smtClean="0"/>
              <a:t>Spring 2018</a:t>
            </a:r>
          </a:p>
          <a:p>
            <a:r>
              <a:rPr lang="en-US" dirty="0" smtClean="0"/>
              <a:t>Dr. Sayeed S. Alam</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18795" y="270576"/>
            <a:ext cx="2154410" cy="1611499"/>
          </a:xfrm>
          <a:prstGeom prst="rect">
            <a:avLst/>
          </a:prstGeom>
        </p:spPr>
      </p:pic>
    </p:spTree>
    <p:extLst>
      <p:ext uri="{BB962C8B-B14F-4D97-AF65-F5344CB8AC3E}">
        <p14:creationId xmlns:p14="http://schemas.microsoft.com/office/powerpoint/2010/main" val="9664067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Images</a:t>
            </a:r>
            <a:endParaRPr lang="en-US" dirty="0"/>
          </a:p>
        </p:txBody>
      </p:sp>
      <p:sp>
        <p:nvSpPr>
          <p:cNvPr id="3" name="Content Placeholder 2"/>
          <p:cNvSpPr>
            <a:spLocks noGrp="1"/>
          </p:cNvSpPr>
          <p:nvPr>
            <p:ph idx="1"/>
          </p:nvPr>
        </p:nvSpPr>
        <p:spPr/>
        <p:txBody>
          <a:bodyPr/>
          <a:lstStyle/>
          <a:p>
            <a:pPr marL="0" indent="0">
              <a:buNone/>
            </a:pPr>
            <a:r>
              <a:rPr lang="en-US" dirty="0"/>
              <a:t>&lt;</a:t>
            </a:r>
            <a:r>
              <a:rPr lang="en-US" dirty="0" err="1"/>
              <a:t>img</a:t>
            </a:r>
            <a:r>
              <a:rPr lang="en-US" dirty="0"/>
              <a:t> </a:t>
            </a:r>
            <a:r>
              <a:rPr lang="en-US" dirty="0" err="1"/>
              <a:t>src</a:t>
            </a:r>
            <a:r>
              <a:rPr lang="en-US" dirty="0"/>
              <a:t> = "/html/images/test.png" alt = "Test Image" /&gt;</a:t>
            </a:r>
          </a:p>
        </p:txBody>
      </p:sp>
    </p:spTree>
    <p:extLst>
      <p:ext uri="{BB962C8B-B14F-4D97-AF65-F5344CB8AC3E}">
        <p14:creationId xmlns:p14="http://schemas.microsoft.com/office/powerpoint/2010/main" val="12627392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 &lt;table border = "1"&gt;</a:t>
            </a:r>
          </a:p>
          <a:p>
            <a:pPr marL="0" indent="0">
              <a:buNone/>
            </a:pPr>
            <a:r>
              <a:rPr lang="en-US" dirty="0"/>
              <a:t>         &lt;</a:t>
            </a:r>
            <a:r>
              <a:rPr lang="en-US" dirty="0" err="1"/>
              <a:t>tr</a:t>
            </a:r>
            <a:r>
              <a:rPr lang="en-US" dirty="0"/>
              <a:t>&gt;</a:t>
            </a:r>
          </a:p>
          <a:p>
            <a:pPr marL="0" indent="0">
              <a:buNone/>
            </a:pPr>
            <a:r>
              <a:rPr lang="en-US" dirty="0"/>
              <a:t>            &lt;td&gt;Row 1, Column 1&lt;/td&gt;</a:t>
            </a:r>
          </a:p>
          <a:p>
            <a:pPr marL="0" indent="0">
              <a:buNone/>
            </a:pPr>
            <a:r>
              <a:rPr lang="en-US" dirty="0"/>
              <a:t>            &lt;td&gt;Row 1, Column 2&lt;/td&gt;</a:t>
            </a:r>
          </a:p>
          <a:p>
            <a:pPr marL="0" indent="0">
              <a:buNone/>
            </a:pPr>
            <a:r>
              <a:rPr lang="en-US" dirty="0"/>
              <a:t>         &lt;/</a:t>
            </a:r>
            <a:r>
              <a:rPr lang="en-US" dirty="0" err="1"/>
              <a:t>tr</a:t>
            </a:r>
            <a:r>
              <a:rPr lang="en-US" dirty="0"/>
              <a:t>&gt;</a:t>
            </a:r>
          </a:p>
          <a:p>
            <a:pPr marL="0" indent="0">
              <a:buNone/>
            </a:pPr>
            <a:r>
              <a:rPr lang="en-US" dirty="0"/>
              <a:t>         </a:t>
            </a:r>
          </a:p>
          <a:p>
            <a:pPr marL="0" indent="0">
              <a:buNone/>
            </a:pPr>
            <a:r>
              <a:rPr lang="en-US" dirty="0"/>
              <a:t>         &lt;</a:t>
            </a:r>
            <a:r>
              <a:rPr lang="en-US" dirty="0" err="1"/>
              <a:t>tr</a:t>
            </a:r>
            <a:r>
              <a:rPr lang="en-US" dirty="0"/>
              <a:t>&gt;</a:t>
            </a:r>
          </a:p>
          <a:p>
            <a:pPr marL="0" indent="0">
              <a:buNone/>
            </a:pPr>
            <a:r>
              <a:rPr lang="en-US" dirty="0"/>
              <a:t>            &lt;td&gt;Row 2, Column 1&lt;/td&gt;</a:t>
            </a:r>
          </a:p>
          <a:p>
            <a:pPr marL="0" indent="0">
              <a:buNone/>
            </a:pPr>
            <a:r>
              <a:rPr lang="en-US" dirty="0"/>
              <a:t>            &lt;td&gt;Row 2, Column 2&lt;/td&gt;</a:t>
            </a:r>
          </a:p>
          <a:p>
            <a:pPr marL="0" indent="0">
              <a:buNone/>
            </a:pPr>
            <a:r>
              <a:rPr lang="en-US" dirty="0"/>
              <a:t>         &lt;/</a:t>
            </a:r>
            <a:r>
              <a:rPr lang="en-US" dirty="0" err="1"/>
              <a:t>tr</a:t>
            </a:r>
            <a:r>
              <a:rPr lang="en-US" dirty="0"/>
              <a:t>&gt;</a:t>
            </a:r>
          </a:p>
          <a:p>
            <a:pPr marL="0" indent="0">
              <a:buNone/>
            </a:pPr>
            <a:r>
              <a:rPr lang="en-US" dirty="0"/>
              <a:t>      &lt;/table&gt;</a:t>
            </a:r>
          </a:p>
        </p:txBody>
      </p:sp>
    </p:spTree>
    <p:extLst>
      <p:ext uri="{BB962C8B-B14F-4D97-AF65-F5344CB8AC3E}">
        <p14:creationId xmlns:p14="http://schemas.microsoft.com/office/powerpoint/2010/main" val="31518195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&lt;</a:t>
            </a:r>
            <a:r>
              <a:rPr lang="en-US" dirty="0" err="1"/>
              <a:t>ul</a:t>
            </a:r>
            <a:r>
              <a:rPr lang="en-US" dirty="0"/>
              <a:t>&gt; - An unordered list. This will list items using plain bullets</a:t>
            </a:r>
            <a:r>
              <a:rPr lang="en-US" dirty="0" smtClean="0"/>
              <a:t>.</a:t>
            </a:r>
            <a:endParaRPr lang="en-US" dirty="0"/>
          </a:p>
          <a:p>
            <a:r>
              <a:rPr lang="en-US" dirty="0"/>
              <a:t>&lt;</a:t>
            </a:r>
            <a:r>
              <a:rPr lang="en-US" dirty="0" err="1"/>
              <a:t>ol</a:t>
            </a:r>
            <a:r>
              <a:rPr lang="en-US" dirty="0"/>
              <a:t>&gt; - An ordered list. This will use different schemes of numbers to list your items</a:t>
            </a:r>
            <a:r>
              <a:rPr lang="en-US" dirty="0" smtClean="0"/>
              <a:t>.</a:t>
            </a:r>
            <a:endParaRPr lang="en-US" dirty="0"/>
          </a:p>
          <a:p>
            <a:r>
              <a:rPr lang="en-US" dirty="0"/>
              <a:t>&lt;dl&gt; - A definition list. This arranges your items in the same way as they are arranged in a dictionary</a:t>
            </a:r>
            <a:r>
              <a:rPr lang="en-US" dirty="0" smtClean="0"/>
              <a:t>.</a:t>
            </a:r>
          </a:p>
          <a:p>
            <a:pPr marL="0" indent="0">
              <a:buNone/>
            </a:pPr>
            <a:r>
              <a:rPr lang="it-IT" dirty="0"/>
              <a:t>&lt;ul&gt;</a:t>
            </a:r>
          </a:p>
          <a:p>
            <a:pPr marL="0" indent="0">
              <a:buNone/>
            </a:pPr>
            <a:r>
              <a:rPr lang="it-IT" dirty="0"/>
              <a:t> &lt;li&gt;Beetroot&lt;/li&gt;</a:t>
            </a:r>
          </a:p>
          <a:p>
            <a:pPr marL="0" indent="0">
              <a:buNone/>
            </a:pPr>
            <a:r>
              <a:rPr lang="it-IT" dirty="0"/>
              <a:t> &lt;li&gt;Ginger&lt;/li&gt;</a:t>
            </a:r>
          </a:p>
          <a:p>
            <a:pPr marL="0" indent="0">
              <a:buNone/>
            </a:pPr>
            <a:r>
              <a:rPr lang="it-IT" dirty="0"/>
              <a:t> &lt;li&gt;Potato&lt;/li&gt;</a:t>
            </a:r>
          </a:p>
          <a:p>
            <a:pPr marL="0" indent="0">
              <a:buNone/>
            </a:pPr>
            <a:r>
              <a:rPr lang="it-IT" dirty="0"/>
              <a:t> &lt;li&gt;Radish&lt;/li&gt;</a:t>
            </a:r>
          </a:p>
          <a:p>
            <a:pPr marL="0" indent="0">
              <a:buNone/>
            </a:pPr>
            <a:r>
              <a:rPr lang="it-IT" dirty="0"/>
              <a:t>&lt;/ul&gt;</a:t>
            </a:r>
            <a:endParaRPr lang="en-US" dirty="0" smtClean="0"/>
          </a:p>
          <a:p>
            <a:pPr marL="0" indent="0">
              <a:buNone/>
            </a:pPr>
            <a:endParaRPr lang="en-US" dirty="0"/>
          </a:p>
          <a:p>
            <a:endParaRPr lang="en-US" dirty="0"/>
          </a:p>
        </p:txBody>
      </p:sp>
    </p:spTree>
    <p:extLst>
      <p:ext uri="{BB962C8B-B14F-4D97-AF65-F5344CB8AC3E}">
        <p14:creationId xmlns:p14="http://schemas.microsoft.com/office/powerpoint/2010/main" val="28817853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Attributes</a:t>
            </a:r>
            <a:endParaRPr lang="en-US" dirty="0"/>
          </a:p>
        </p:txBody>
      </p:sp>
      <p:sp>
        <p:nvSpPr>
          <p:cNvPr id="3" name="Content Placeholder 2"/>
          <p:cNvSpPr>
            <a:spLocks noGrp="1"/>
          </p:cNvSpPr>
          <p:nvPr>
            <p:ph idx="1"/>
          </p:nvPr>
        </p:nvSpPr>
        <p:spPr/>
        <p:txBody>
          <a:bodyPr>
            <a:normAutofit lnSpcReduction="10000"/>
          </a:bodyPr>
          <a:lstStyle/>
          <a:p>
            <a:r>
              <a:rPr lang="en-US" dirty="0" smtClean="0"/>
              <a:t>&lt;</a:t>
            </a:r>
            <a:r>
              <a:rPr lang="en-US" dirty="0" err="1" smtClean="0"/>
              <a:t>ul</a:t>
            </a:r>
            <a:r>
              <a:rPr lang="en-US" dirty="0" smtClean="0"/>
              <a:t>&gt;:</a:t>
            </a:r>
          </a:p>
          <a:p>
            <a:pPr lvl="1"/>
            <a:r>
              <a:rPr lang="en-US" dirty="0"/>
              <a:t>d</a:t>
            </a:r>
            <a:r>
              <a:rPr lang="en-US" dirty="0" smtClean="0"/>
              <a:t>isc,</a:t>
            </a:r>
          </a:p>
          <a:p>
            <a:pPr lvl="1"/>
            <a:r>
              <a:rPr lang="en-US" dirty="0"/>
              <a:t>s</a:t>
            </a:r>
            <a:r>
              <a:rPr lang="en-US" dirty="0" smtClean="0"/>
              <a:t>quare</a:t>
            </a:r>
          </a:p>
          <a:p>
            <a:pPr lvl="1"/>
            <a:r>
              <a:rPr lang="en-US" dirty="0" smtClean="0"/>
              <a:t>Circle</a:t>
            </a:r>
          </a:p>
          <a:p>
            <a:r>
              <a:rPr lang="en-US" dirty="0" smtClean="0"/>
              <a:t>&lt;</a:t>
            </a:r>
            <a:r>
              <a:rPr lang="en-US" dirty="0" err="1" smtClean="0"/>
              <a:t>ol</a:t>
            </a:r>
            <a:r>
              <a:rPr lang="en-US" dirty="0" smtClean="0"/>
              <a:t>&gt;:</a:t>
            </a:r>
          </a:p>
          <a:p>
            <a:pPr lvl="1"/>
            <a:r>
              <a:rPr lang="en-US" dirty="0"/>
              <a:t>&lt;</a:t>
            </a:r>
            <a:r>
              <a:rPr lang="en-US" dirty="0" err="1"/>
              <a:t>ol</a:t>
            </a:r>
            <a:r>
              <a:rPr lang="en-US" dirty="0"/>
              <a:t> type = "1"&gt; - Default-Case Numerals.</a:t>
            </a:r>
          </a:p>
          <a:p>
            <a:pPr lvl="1"/>
            <a:r>
              <a:rPr lang="en-US" dirty="0"/>
              <a:t>&lt;</a:t>
            </a:r>
            <a:r>
              <a:rPr lang="en-US" dirty="0" err="1"/>
              <a:t>ol</a:t>
            </a:r>
            <a:r>
              <a:rPr lang="en-US" dirty="0"/>
              <a:t> type = "I"&gt; - Upper-Case Numerals.</a:t>
            </a:r>
          </a:p>
          <a:p>
            <a:pPr lvl="1"/>
            <a:r>
              <a:rPr lang="en-US" dirty="0"/>
              <a:t>&lt;</a:t>
            </a:r>
            <a:r>
              <a:rPr lang="en-US" dirty="0" err="1"/>
              <a:t>ol</a:t>
            </a:r>
            <a:r>
              <a:rPr lang="en-US" dirty="0"/>
              <a:t> type = "</a:t>
            </a:r>
            <a:r>
              <a:rPr lang="en-US" dirty="0" err="1"/>
              <a:t>i</a:t>
            </a:r>
            <a:r>
              <a:rPr lang="en-US" dirty="0"/>
              <a:t>"&gt; - Lower-Case Numerals.</a:t>
            </a:r>
          </a:p>
          <a:p>
            <a:pPr lvl="1"/>
            <a:r>
              <a:rPr lang="en-US" dirty="0"/>
              <a:t>&lt;</a:t>
            </a:r>
            <a:r>
              <a:rPr lang="en-US" dirty="0" err="1"/>
              <a:t>ol</a:t>
            </a:r>
            <a:r>
              <a:rPr lang="en-US" dirty="0"/>
              <a:t> type = "A"&gt; - Upper-Case Letters.</a:t>
            </a:r>
          </a:p>
          <a:p>
            <a:pPr lvl="1"/>
            <a:r>
              <a:rPr lang="en-US" dirty="0"/>
              <a:t>&lt;</a:t>
            </a:r>
            <a:r>
              <a:rPr lang="en-US" dirty="0" err="1"/>
              <a:t>ol</a:t>
            </a:r>
            <a:r>
              <a:rPr lang="en-US" dirty="0"/>
              <a:t> type = "a"&gt; - Lower-Case Letters</a:t>
            </a:r>
            <a:r>
              <a:rPr lang="en-US" dirty="0" smtClean="0"/>
              <a:t>.</a:t>
            </a:r>
          </a:p>
          <a:p>
            <a:pPr lvl="1"/>
            <a:r>
              <a:rPr lang="en-US" dirty="0" smtClean="0">
                <a:solidFill>
                  <a:srgbClr val="FF0000"/>
                </a:solidFill>
              </a:rPr>
              <a:t>What happens for </a:t>
            </a:r>
            <a:r>
              <a:rPr lang="nn-NO" dirty="0">
                <a:solidFill>
                  <a:srgbClr val="FF0000"/>
                </a:solidFill>
              </a:rPr>
              <a:t>&lt;ol type = "i" start = "4</a:t>
            </a:r>
            <a:r>
              <a:rPr lang="nn-NO" dirty="0" smtClean="0">
                <a:solidFill>
                  <a:srgbClr val="FF0000"/>
                </a:solidFill>
              </a:rPr>
              <a:t>"&gt; ? </a:t>
            </a:r>
            <a:endParaRPr lang="en-US" dirty="0" smtClean="0">
              <a:solidFill>
                <a:srgbClr val="FF0000"/>
              </a:solidFill>
            </a:endParaRPr>
          </a:p>
        </p:txBody>
      </p:sp>
    </p:spTree>
    <p:extLst>
      <p:ext uri="{BB962C8B-B14F-4D97-AF65-F5344CB8AC3E}">
        <p14:creationId xmlns:p14="http://schemas.microsoft.com/office/powerpoint/2010/main" val="38704710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List</a:t>
            </a:r>
            <a:endParaRPr lang="en-US" dirty="0"/>
          </a:p>
        </p:txBody>
      </p:sp>
      <p:sp>
        <p:nvSpPr>
          <p:cNvPr id="3" name="Content Placeholder 2"/>
          <p:cNvSpPr>
            <a:spLocks noGrp="1"/>
          </p:cNvSpPr>
          <p:nvPr>
            <p:ph idx="1"/>
          </p:nvPr>
        </p:nvSpPr>
        <p:spPr/>
        <p:txBody>
          <a:bodyPr>
            <a:normAutofit fontScale="92500" lnSpcReduction="20000"/>
          </a:bodyPr>
          <a:lstStyle/>
          <a:p>
            <a:r>
              <a:rPr lang="en-US" dirty="0"/>
              <a:t>&lt;dl&gt; - Defines the start of the list</a:t>
            </a:r>
          </a:p>
          <a:p>
            <a:r>
              <a:rPr lang="en-US" dirty="0"/>
              <a:t>&lt;</a:t>
            </a:r>
            <a:r>
              <a:rPr lang="en-US" dirty="0" err="1"/>
              <a:t>dt</a:t>
            </a:r>
            <a:r>
              <a:rPr lang="en-US" dirty="0"/>
              <a:t>&gt; - A term</a:t>
            </a:r>
          </a:p>
          <a:p>
            <a:r>
              <a:rPr lang="en-US" dirty="0"/>
              <a:t>&lt;</a:t>
            </a:r>
            <a:r>
              <a:rPr lang="en-US" dirty="0" err="1"/>
              <a:t>dd</a:t>
            </a:r>
            <a:r>
              <a:rPr lang="en-US" dirty="0"/>
              <a:t>&gt; - Term definition</a:t>
            </a:r>
          </a:p>
          <a:p>
            <a:r>
              <a:rPr lang="en-US" dirty="0"/>
              <a:t>&lt;/dl&gt; - Defines the end of the </a:t>
            </a:r>
            <a:r>
              <a:rPr lang="en-US" dirty="0" smtClean="0"/>
              <a:t>list</a:t>
            </a:r>
          </a:p>
          <a:p>
            <a:pPr marL="0" indent="0">
              <a:buNone/>
            </a:pPr>
            <a:r>
              <a:rPr lang="en-US" dirty="0"/>
              <a:t>&lt;dl&gt;</a:t>
            </a:r>
          </a:p>
          <a:p>
            <a:pPr marL="0" indent="0">
              <a:buNone/>
            </a:pPr>
            <a:r>
              <a:rPr lang="en-US" dirty="0"/>
              <a:t> &lt;</a:t>
            </a:r>
            <a:r>
              <a:rPr lang="en-US" dirty="0" err="1"/>
              <a:t>dt</a:t>
            </a:r>
            <a:r>
              <a:rPr lang="en-US" dirty="0"/>
              <a:t>&gt;&lt;b&gt;HTML&lt;/b&gt;&lt;/</a:t>
            </a:r>
            <a:r>
              <a:rPr lang="en-US" dirty="0" err="1"/>
              <a:t>dt</a:t>
            </a:r>
            <a:r>
              <a:rPr lang="en-US" dirty="0"/>
              <a:t>&gt;</a:t>
            </a:r>
          </a:p>
          <a:p>
            <a:pPr marL="0" indent="0">
              <a:buNone/>
            </a:pPr>
            <a:r>
              <a:rPr lang="en-US" dirty="0"/>
              <a:t> &lt;</a:t>
            </a:r>
            <a:r>
              <a:rPr lang="en-US" dirty="0" err="1"/>
              <a:t>dd</a:t>
            </a:r>
            <a:r>
              <a:rPr lang="en-US" dirty="0"/>
              <a:t>&gt;This stands for Hyper Text Markup Language&lt;/</a:t>
            </a:r>
            <a:r>
              <a:rPr lang="en-US" dirty="0" err="1"/>
              <a:t>dd</a:t>
            </a:r>
            <a:r>
              <a:rPr lang="en-US" dirty="0"/>
              <a:t>&gt;</a:t>
            </a:r>
          </a:p>
          <a:p>
            <a:pPr marL="0" indent="0">
              <a:buNone/>
            </a:pPr>
            <a:r>
              <a:rPr lang="en-US" dirty="0"/>
              <a:t> &lt;</a:t>
            </a:r>
            <a:r>
              <a:rPr lang="en-US" dirty="0" err="1"/>
              <a:t>dt</a:t>
            </a:r>
            <a:r>
              <a:rPr lang="en-US" dirty="0"/>
              <a:t>&gt;&lt;b&gt;HTTP&lt;/b&gt;&lt;/</a:t>
            </a:r>
            <a:r>
              <a:rPr lang="en-US" dirty="0" err="1"/>
              <a:t>dt</a:t>
            </a:r>
            <a:r>
              <a:rPr lang="en-US" dirty="0"/>
              <a:t>&gt;</a:t>
            </a:r>
          </a:p>
          <a:p>
            <a:pPr marL="0" indent="0">
              <a:buNone/>
            </a:pPr>
            <a:r>
              <a:rPr lang="en-US" dirty="0"/>
              <a:t> &lt;</a:t>
            </a:r>
            <a:r>
              <a:rPr lang="en-US" dirty="0" err="1"/>
              <a:t>dd</a:t>
            </a:r>
            <a:r>
              <a:rPr lang="en-US" dirty="0"/>
              <a:t>&gt;This stands for Hyper Text Transfer Protocol&lt;/</a:t>
            </a:r>
            <a:r>
              <a:rPr lang="en-US" dirty="0" err="1"/>
              <a:t>dd</a:t>
            </a:r>
            <a:r>
              <a:rPr lang="en-US" dirty="0"/>
              <a:t>&gt;</a:t>
            </a:r>
          </a:p>
          <a:p>
            <a:pPr marL="0" indent="0">
              <a:buNone/>
            </a:pPr>
            <a:r>
              <a:rPr lang="en-US" dirty="0"/>
              <a:t>&lt;/dl&gt;</a:t>
            </a:r>
          </a:p>
        </p:txBody>
      </p:sp>
    </p:spTree>
    <p:extLst>
      <p:ext uri="{BB962C8B-B14F-4D97-AF65-F5344CB8AC3E}">
        <p14:creationId xmlns:p14="http://schemas.microsoft.com/office/powerpoint/2010/main" val="12358552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Links</a:t>
            </a:r>
            <a:endParaRPr lang="en-US" dirty="0"/>
          </a:p>
        </p:txBody>
      </p:sp>
      <p:sp>
        <p:nvSpPr>
          <p:cNvPr id="3" name="Content Placeholder 2"/>
          <p:cNvSpPr>
            <a:spLocks noGrp="1"/>
          </p:cNvSpPr>
          <p:nvPr>
            <p:ph idx="1"/>
          </p:nvPr>
        </p:nvSpPr>
        <p:spPr/>
        <p:txBody>
          <a:bodyPr/>
          <a:lstStyle/>
          <a:p>
            <a:r>
              <a:rPr lang="en-US" dirty="0"/>
              <a:t>&lt;a </a:t>
            </a:r>
            <a:r>
              <a:rPr lang="en-US" dirty="0" err="1"/>
              <a:t>href</a:t>
            </a:r>
            <a:r>
              <a:rPr lang="en-US" dirty="0"/>
              <a:t> = "Document URL" ... </a:t>
            </a:r>
            <a:r>
              <a:rPr lang="en-US" dirty="0" smtClean="0"/>
              <a:t>target=“target-</a:t>
            </a:r>
            <a:r>
              <a:rPr lang="en-US" dirty="0" err="1" smtClean="0"/>
              <a:t>val</a:t>
            </a:r>
            <a:r>
              <a:rPr lang="en-US" dirty="0" smtClean="0"/>
              <a:t>”&gt;Link </a:t>
            </a:r>
            <a:r>
              <a:rPr lang="en-US" dirty="0"/>
              <a:t>Text&lt;/a</a:t>
            </a:r>
            <a:r>
              <a:rPr lang="en-US" dirty="0" smtClean="0"/>
              <a:t>&gt;</a:t>
            </a:r>
          </a:p>
          <a:p>
            <a:r>
              <a:rPr lang="en-US" dirty="0" smtClean="0"/>
              <a:t>Target Attribute:</a:t>
            </a:r>
          </a:p>
          <a:p>
            <a:pPr lvl="1"/>
            <a:r>
              <a:rPr lang="en-US" b="1" dirty="0"/>
              <a:t>_</a:t>
            </a:r>
            <a:r>
              <a:rPr lang="en-US" b="1" dirty="0" smtClean="0"/>
              <a:t>blank: </a:t>
            </a:r>
            <a:r>
              <a:rPr lang="en-US" dirty="0"/>
              <a:t>Opens the linked document in a new window or tab</a:t>
            </a:r>
            <a:r>
              <a:rPr lang="en-US" dirty="0" smtClean="0"/>
              <a:t>.</a:t>
            </a:r>
          </a:p>
          <a:p>
            <a:pPr lvl="1"/>
            <a:endParaRPr lang="en-US" b="1" dirty="0" smtClean="0"/>
          </a:p>
          <a:p>
            <a:pPr lvl="1"/>
            <a:endParaRPr lang="en-US" dirty="0" smtClean="0"/>
          </a:p>
          <a:p>
            <a:endParaRPr lang="en-US" dirty="0"/>
          </a:p>
        </p:txBody>
      </p:sp>
    </p:spTree>
    <p:extLst>
      <p:ext uri="{BB962C8B-B14F-4D97-AF65-F5344CB8AC3E}">
        <p14:creationId xmlns:p14="http://schemas.microsoft.com/office/powerpoint/2010/main" val="9883858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Links</a:t>
            </a:r>
            <a:endParaRPr lang="en-US" dirty="0"/>
          </a:p>
        </p:txBody>
      </p:sp>
      <p:sp>
        <p:nvSpPr>
          <p:cNvPr id="3" name="Content Placeholder 2"/>
          <p:cNvSpPr>
            <a:spLocks noGrp="1"/>
          </p:cNvSpPr>
          <p:nvPr>
            <p:ph idx="1"/>
          </p:nvPr>
        </p:nvSpPr>
        <p:spPr/>
        <p:txBody>
          <a:bodyPr/>
          <a:lstStyle/>
          <a:p>
            <a:pPr marL="0" indent="0">
              <a:buNone/>
            </a:pPr>
            <a:r>
              <a:rPr lang="en-US" dirty="0" smtClean="0"/>
              <a:t>&lt;a </a:t>
            </a:r>
            <a:r>
              <a:rPr lang="en-US" dirty="0" err="1" smtClean="0"/>
              <a:t>href</a:t>
            </a:r>
            <a:r>
              <a:rPr lang="en-US" dirty="0" smtClean="0"/>
              <a:t>=“…”&gt;</a:t>
            </a:r>
          </a:p>
          <a:p>
            <a:pPr marL="457200" lvl="1" indent="0">
              <a:buNone/>
            </a:pPr>
            <a:r>
              <a:rPr lang="en-US" dirty="0" smtClean="0"/>
              <a:t>&lt;</a:t>
            </a:r>
            <a:r>
              <a:rPr lang="en-US" dirty="0" err="1" smtClean="0"/>
              <a:t>img</a:t>
            </a:r>
            <a:r>
              <a:rPr lang="en-US" dirty="0" smtClean="0"/>
              <a:t> </a:t>
            </a:r>
            <a:r>
              <a:rPr lang="en-US" dirty="0" err="1" smtClean="0"/>
              <a:t>src</a:t>
            </a:r>
            <a:r>
              <a:rPr lang="en-US" dirty="0" smtClean="0"/>
              <a:t>=“…” /&gt;</a:t>
            </a:r>
          </a:p>
          <a:p>
            <a:pPr marL="0" indent="0">
              <a:buNone/>
            </a:pPr>
            <a:r>
              <a:rPr lang="en-US" dirty="0" smtClean="0"/>
              <a:t>&lt;/a&gt;				</a:t>
            </a:r>
          </a:p>
          <a:p>
            <a:pPr marL="457200" lvl="1" indent="0">
              <a:buNone/>
            </a:pPr>
            <a:endParaRPr lang="en-US" dirty="0"/>
          </a:p>
        </p:txBody>
      </p:sp>
    </p:spTree>
    <p:extLst>
      <p:ext uri="{BB962C8B-B14F-4D97-AF65-F5344CB8AC3E}">
        <p14:creationId xmlns:p14="http://schemas.microsoft.com/office/powerpoint/2010/main" val="26662735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Inputs</a:t>
            </a:r>
            <a:endParaRPr lang="en-US" dirty="0"/>
          </a:p>
        </p:txBody>
      </p:sp>
      <p:sp>
        <p:nvSpPr>
          <p:cNvPr id="3" name="Content Placeholder 2"/>
          <p:cNvSpPr>
            <a:spLocks noGrp="1"/>
          </p:cNvSpPr>
          <p:nvPr>
            <p:ph idx="1"/>
          </p:nvPr>
        </p:nvSpPr>
        <p:spPr/>
        <p:txBody>
          <a:bodyPr/>
          <a:lstStyle/>
          <a:p>
            <a:pPr marL="0" indent="0">
              <a:buNone/>
            </a:pPr>
            <a:r>
              <a:rPr lang="en-US" dirty="0"/>
              <a:t>First name: &lt;input type = "text" name = "</a:t>
            </a:r>
            <a:r>
              <a:rPr lang="en-US" dirty="0" err="1"/>
              <a:t>first_name</a:t>
            </a:r>
            <a:r>
              <a:rPr lang="en-US" dirty="0"/>
              <a:t>" /&gt;</a:t>
            </a:r>
          </a:p>
          <a:p>
            <a:pPr marL="0" indent="0">
              <a:buNone/>
            </a:pPr>
            <a:r>
              <a:rPr lang="en-US" dirty="0"/>
              <a:t> &lt;</a:t>
            </a:r>
            <a:r>
              <a:rPr lang="en-US" dirty="0" err="1"/>
              <a:t>br</a:t>
            </a:r>
            <a:r>
              <a:rPr lang="en-US" dirty="0"/>
              <a:t>&gt;</a:t>
            </a:r>
          </a:p>
          <a:p>
            <a:pPr marL="0" indent="0">
              <a:buNone/>
            </a:pPr>
            <a:r>
              <a:rPr lang="en-US" dirty="0"/>
              <a:t> Last name: &lt;input type = "text" name = "</a:t>
            </a:r>
            <a:r>
              <a:rPr lang="en-US" dirty="0" err="1"/>
              <a:t>last_name</a:t>
            </a:r>
            <a:r>
              <a:rPr lang="en-US" dirty="0"/>
              <a:t>" </a:t>
            </a:r>
            <a:r>
              <a:rPr lang="en-US" dirty="0" smtClean="0"/>
              <a:t>/&gt;</a:t>
            </a:r>
          </a:p>
          <a:p>
            <a:pPr marL="0" indent="0">
              <a:buNone/>
            </a:pPr>
            <a:endParaRPr lang="en-US" dirty="0"/>
          </a:p>
          <a:p>
            <a:r>
              <a:rPr lang="en-US" dirty="0" smtClean="0"/>
              <a:t>Types of Inputs</a:t>
            </a:r>
          </a:p>
          <a:p>
            <a:pPr lvl="1"/>
            <a:r>
              <a:rPr lang="en-US" dirty="0" smtClean="0"/>
              <a:t>text/password</a:t>
            </a:r>
          </a:p>
          <a:p>
            <a:pPr lvl="1"/>
            <a:r>
              <a:rPr lang="en-US" dirty="0" smtClean="0"/>
              <a:t>button</a:t>
            </a:r>
          </a:p>
          <a:p>
            <a:pPr lvl="1"/>
            <a:r>
              <a:rPr lang="en-US" dirty="0" smtClean="0"/>
              <a:t>checkbox</a:t>
            </a:r>
          </a:p>
          <a:p>
            <a:pPr lvl="1"/>
            <a:r>
              <a:rPr lang="en-US" dirty="0" smtClean="0"/>
              <a:t>radio</a:t>
            </a:r>
            <a:endParaRPr lang="en-US" dirty="0"/>
          </a:p>
        </p:txBody>
      </p:sp>
    </p:spTree>
    <p:extLst>
      <p:ext uri="{BB962C8B-B14F-4D97-AF65-F5344CB8AC3E}">
        <p14:creationId xmlns:p14="http://schemas.microsoft.com/office/powerpoint/2010/main" val="22834912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a:t>
            </a:r>
            <a:endParaRPr lang="en-US" dirty="0"/>
          </a:p>
        </p:txBody>
      </p:sp>
      <p:sp>
        <p:nvSpPr>
          <p:cNvPr id="3" name="Content Placeholder 2"/>
          <p:cNvSpPr>
            <a:spLocks noGrp="1"/>
          </p:cNvSpPr>
          <p:nvPr>
            <p:ph idx="1"/>
          </p:nvPr>
        </p:nvSpPr>
        <p:spPr/>
        <p:txBody>
          <a:bodyPr/>
          <a:lstStyle/>
          <a:p>
            <a:pPr marL="0" indent="0">
              <a:buNone/>
            </a:pPr>
            <a:r>
              <a:rPr lang="en-US" dirty="0"/>
              <a:t>&lt;select name = "dropdown"&gt;</a:t>
            </a:r>
          </a:p>
          <a:p>
            <a:pPr marL="0" indent="0">
              <a:buNone/>
            </a:pPr>
            <a:r>
              <a:rPr lang="en-US" dirty="0"/>
              <a:t>	&lt;option value = "</a:t>
            </a:r>
            <a:r>
              <a:rPr lang="en-US" dirty="0" err="1"/>
              <a:t>Maths</a:t>
            </a:r>
            <a:r>
              <a:rPr lang="en-US" dirty="0"/>
              <a:t>" selected&gt;</a:t>
            </a:r>
            <a:r>
              <a:rPr lang="en-US" dirty="0" err="1"/>
              <a:t>Maths</a:t>
            </a:r>
            <a:r>
              <a:rPr lang="en-US" dirty="0"/>
              <a:t>&lt;/option&gt;</a:t>
            </a:r>
          </a:p>
          <a:p>
            <a:pPr marL="0" indent="0">
              <a:buNone/>
            </a:pPr>
            <a:r>
              <a:rPr lang="en-US" dirty="0"/>
              <a:t>	&lt;option value = "Physics"&gt;Physics&lt;/option&gt;</a:t>
            </a:r>
          </a:p>
          <a:p>
            <a:pPr marL="0" indent="0">
              <a:buNone/>
            </a:pPr>
            <a:r>
              <a:rPr lang="en-US" dirty="0"/>
              <a:t> &lt;/select&gt;</a:t>
            </a:r>
          </a:p>
        </p:txBody>
      </p:sp>
    </p:spTree>
    <p:extLst>
      <p:ext uri="{BB962C8B-B14F-4D97-AF65-F5344CB8AC3E}">
        <p14:creationId xmlns:p14="http://schemas.microsoft.com/office/powerpoint/2010/main" val="28470223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form tags</a:t>
            </a:r>
            <a:endParaRPr lang="en-US" dirty="0"/>
          </a:p>
        </p:txBody>
      </p:sp>
      <p:sp>
        <p:nvSpPr>
          <p:cNvPr id="3" name="Content Placeholder 2"/>
          <p:cNvSpPr>
            <a:spLocks noGrp="1"/>
          </p:cNvSpPr>
          <p:nvPr>
            <p:ph idx="1"/>
          </p:nvPr>
        </p:nvSpPr>
        <p:spPr/>
        <p:txBody>
          <a:bodyPr/>
          <a:lstStyle/>
          <a:p>
            <a:r>
              <a:rPr lang="en-US" dirty="0" smtClean="0"/>
              <a:t>&lt;</a:t>
            </a:r>
            <a:r>
              <a:rPr lang="en-US" dirty="0" err="1" smtClean="0"/>
              <a:t>textarea</a:t>
            </a:r>
            <a:r>
              <a:rPr lang="en-US" dirty="0" smtClean="0"/>
              <a:t>&gt;</a:t>
            </a:r>
          </a:p>
          <a:p>
            <a:r>
              <a:rPr lang="en-US" dirty="0" smtClean="0"/>
              <a:t>&lt;input type=‘button’&gt;</a:t>
            </a:r>
          </a:p>
          <a:p>
            <a:r>
              <a:rPr lang="en-US" dirty="0"/>
              <a:t>&lt;input type</a:t>
            </a:r>
            <a:r>
              <a:rPr lang="en-US" dirty="0" smtClean="0"/>
              <a:t>=‘file’&gt;</a:t>
            </a:r>
          </a:p>
          <a:p>
            <a:r>
              <a:rPr lang="en-US" dirty="0" smtClean="0"/>
              <a:t>&lt;input type=‘hidden’&gt;</a:t>
            </a:r>
          </a:p>
          <a:p>
            <a:endParaRPr lang="en-US" dirty="0"/>
          </a:p>
          <a:p>
            <a:endParaRPr lang="en-US" dirty="0" smtClean="0"/>
          </a:p>
          <a:p>
            <a:endParaRPr lang="en-US" dirty="0"/>
          </a:p>
        </p:txBody>
      </p:sp>
    </p:spTree>
    <p:extLst>
      <p:ext uri="{BB962C8B-B14F-4D97-AF65-F5344CB8AC3E}">
        <p14:creationId xmlns:p14="http://schemas.microsoft.com/office/powerpoint/2010/main" val="21215523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your web application</a:t>
            </a:r>
            <a:endParaRPr lang="en-US" dirty="0"/>
          </a:p>
        </p:txBody>
      </p:sp>
      <p:sp>
        <p:nvSpPr>
          <p:cNvPr id="3" name="Content Placeholder 2"/>
          <p:cNvSpPr>
            <a:spLocks noGrp="1"/>
          </p:cNvSpPr>
          <p:nvPr>
            <p:ph idx="1"/>
          </p:nvPr>
        </p:nvSpPr>
        <p:spPr/>
        <p:txBody>
          <a:bodyPr/>
          <a:lstStyle/>
          <a:p>
            <a:r>
              <a:rPr lang="en-US" dirty="0" smtClean="0"/>
              <a:t>Download </a:t>
            </a:r>
            <a:r>
              <a:rPr lang="en-US" dirty="0" err="1" smtClean="0"/>
              <a:t>nodejs</a:t>
            </a:r>
            <a:r>
              <a:rPr lang="en-US" dirty="0"/>
              <a:t> from </a:t>
            </a:r>
            <a:r>
              <a:rPr lang="en-US" dirty="0">
                <a:hlinkClick r:id="rId2"/>
              </a:rPr>
              <a:t>https://nodejs.org/en/download</a:t>
            </a:r>
            <a:r>
              <a:rPr lang="en-US" dirty="0" smtClean="0">
                <a:hlinkClick r:id="rId2"/>
              </a:rPr>
              <a:t>/</a:t>
            </a:r>
            <a:endParaRPr lang="en-US" dirty="0" smtClean="0"/>
          </a:p>
          <a:p>
            <a:r>
              <a:rPr lang="en-US" dirty="0" smtClean="0"/>
              <a:t>You may download installer (.</a:t>
            </a:r>
            <a:r>
              <a:rPr lang="en-US" dirty="0" err="1" smtClean="0"/>
              <a:t>msi</a:t>
            </a:r>
            <a:r>
              <a:rPr lang="en-US" dirty="0" smtClean="0"/>
              <a:t>) or zip file</a:t>
            </a:r>
          </a:p>
          <a:p>
            <a:r>
              <a:rPr lang="en-US" dirty="0" smtClean="0"/>
              <a:t>Install / Unzip </a:t>
            </a:r>
            <a:r>
              <a:rPr lang="en-US" dirty="0" err="1" smtClean="0"/>
              <a:t>nodejs</a:t>
            </a:r>
            <a:endParaRPr lang="en-US" dirty="0" smtClean="0"/>
          </a:p>
          <a:p>
            <a:endParaRPr lang="en-US" dirty="0"/>
          </a:p>
        </p:txBody>
      </p:sp>
    </p:spTree>
    <p:extLst>
      <p:ext uri="{BB962C8B-B14F-4D97-AF65-F5344CB8AC3E}">
        <p14:creationId xmlns:p14="http://schemas.microsoft.com/office/powerpoint/2010/main" val="1533625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Style Sheets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&lt;html&gt;</a:t>
            </a:r>
          </a:p>
          <a:p>
            <a:pPr marL="0" indent="0">
              <a:buNone/>
            </a:pPr>
            <a:endParaRPr lang="en-US" dirty="0"/>
          </a:p>
          <a:p>
            <a:pPr marL="0" indent="0">
              <a:buNone/>
            </a:pPr>
            <a:r>
              <a:rPr lang="en-US" dirty="0"/>
              <a:t>   &lt;head&gt;</a:t>
            </a:r>
          </a:p>
          <a:p>
            <a:pPr marL="0" indent="0">
              <a:buNone/>
            </a:pPr>
            <a:r>
              <a:rPr lang="en-US" dirty="0"/>
              <a:t>      &lt;title&gt;HTML CSS&lt;/title&gt;</a:t>
            </a:r>
          </a:p>
          <a:p>
            <a:pPr marL="0" indent="0">
              <a:buNone/>
            </a:pPr>
            <a:r>
              <a:rPr lang="en-US" dirty="0"/>
              <a:t>   &lt;/head&gt;</a:t>
            </a:r>
          </a:p>
          <a:p>
            <a:pPr marL="0" indent="0">
              <a:buNone/>
            </a:pPr>
            <a:endParaRPr lang="en-US" dirty="0"/>
          </a:p>
          <a:p>
            <a:pPr marL="0" indent="0">
              <a:buNone/>
            </a:pPr>
            <a:r>
              <a:rPr lang="en-US" dirty="0"/>
              <a:t>   &lt;body&gt;</a:t>
            </a:r>
          </a:p>
          <a:p>
            <a:pPr marL="0" indent="0">
              <a:buNone/>
            </a:pPr>
            <a:r>
              <a:rPr lang="en-US" dirty="0"/>
              <a:t>      &lt;p style = "</a:t>
            </a:r>
            <a:r>
              <a:rPr lang="en-US" dirty="0" err="1"/>
              <a:t>color:green</a:t>
            </a:r>
            <a:r>
              <a:rPr lang="en-US" dirty="0"/>
              <a:t>; font-size:24px;" &gt;Hello, World!&lt;/p&gt;</a:t>
            </a:r>
          </a:p>
          <a:p>
            <a:pPr marL="0" indent="0">
              <a:buNone/>
            </a:pPr>
            <a:r>
              <a:rPr lang="en-US" dirty="0"/>
              <a:t>   &lt;/body&gt;</a:t>
            </a:r>
          </a:p>
          <a:p>
            <a:pPr marL="0" indent="0">
              <a:buNone/>
            </a:pPr>
            <a:endParaRPr lang="en-US" dirty="0"/>
          </a:p>
          <a:p>
            <a:pPr marL="0" indent="0">
              <a:buNone/>
            </a:pPr>
            <a:r>
              <a:rPr lang="en-US" dirty="0"/>
              <a:t>&lt;/html&gt;</a:t>
            </a:r>
          </a:p>
        </p:txBody>
      </p:sp>
    </p:spTree>
    <p:extLst>
      <p:ext uri="{BB962C8B-B14F-4D97-AF65-F5344CB8AC3E}">
        <p14:creationId xmlns:p14="http://schemas.microsoft.com/office/powerpoint/2010/main" val="2750881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a:t>
            </a:r>
            <a:r>
              <a:rPr lang="en-US" dirty="0"/>
              <a:t> Cascading Style Sheets</a:t>
            </a:r>
          </a:p>
        </p:txBody>
      </p:sp>
      <p:sp>
        <p:nvSpPr>
          <p:cNvPr id="3" name="Content Placeholder 2"/>
          <p:cNvSpPr>
            <a:spLocks noGrp="1"/>
          </p:cNvSpPr>
          <p:nvPr>
            <p:ph idx="1"/>
          </p:nvPr>
        </p:nvSpPr>
        <p:spPr/>
        <p:txBody>
          <a:bodyPr/>
          <a:lstStyle/>
          <a:p>
            <a:r>
              <a:rPr lang="en-US" b="1" dirty="0"/>
              <a:t>C</a:t>
            </a:r>
            <a:r>
              <a:rPr lang="en-US" dirty="0"/>
              <a:t>ascading </a:t>
            </a:r>
            <a:r>
              <a:rPr lang="en-US" b="1" dirty="0"/>
              <a:t>S</a:t>
            </a:r>
            <a:r>
              <a:rPr lang="en-US" dirty="0"/>
              <a:t>tyle </a:t>
            </a:r>
            <a:r>
              <a:rPr lang="en-US" b="1" dirty="0"/>
              <a:t>S</a:t>
            </a:r>
            <a:r>
              <a:rPr lang="en-US" dirty="0"/>
              <a:t>heets, fondly referred to as CSS, is a simple design language intended to simplify the process of making web pages presentable</a:t>
            </a:r>
            <a:r>
              <a:rPr lang="en-US" dirty="0" smtClean="0"/>
              <a:t>.</a:t>
            </a:r>
          </a:p>
          <a:p>
            <a:r>
              <a:rPr lang="en-US" dirty="0"/>
              <a:t>CSS handles the look and feel part of a web page. Using CSS, you can control the color of the text, the style of fonts, the spacing between paragraphs, how columns are sized and laid out, what background images or colors are used, layout designs</a:t>
            </a:r>
            <a:r>
              <a:rPr lang="en-US" dirty="0" smtClean="0"/>
              <a:t>, variations </a:t>
            </a:r>
            <a:r>
              <a:rPr lang="en-US" dirty="0"/>
              <a:t>in display for different devices and screen sizes as well as a variety of other effects.</a:t>
            </a:r>
          </a:p>
        </p:txBody>
      </p:sp>
    </p:spTree>
    <p:extLst>
      <p:ext uri="{BB962C8B-B14F-4D97-AF65-F5344CB8AC3E}">
        <p14:creationId xmlns:p14="http://schemas.microsoft.com/office/powerpoint/2010/main" val="34542527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is made of three parts</a:t>
            </a:r>
            <a:endParaRPr lang="en-US" dirty="0"/>
          </a:p>
        </p:txBody>
      </p:sp>
      <p:sp>
        <p:nvSpPr>
          <p:cNvPr id="3" name="Content Placeholder 2"/>
          <p:cNvSpPr>
            <a:spLocks noGrp="1"/>
          </p:cNvSpPr>
          <p:nvPr>
            <p:ph idx="1"/>
          </p:nvPr>
        </p:nvSpPr>
        <p:spPr/>
        <p:txBody>
          <a:bodyPr/>
          <a:lstStyle/>
          <a:p>
            <a:r>
              <a:rPr lang="en-US" b="1" dirty="0"/>
              <a:t>Selector</a:t>
            </a:r>
            <a:r>
              <a:rPr lang="en-US" dirty="0"/>
              <a:t> − A selector is an HTML tag at which a style will be applied. This could be any tag like &lt;h1&gt; or &lt;table&gt; etc.</a:t>
            </a:r>
          </a:p>
          <a:p>
            <a:r>
              <a:rPr lang="en-US" b="1" dirty="0"/>
              <a:t>Property</a:t>
            </a:r>
            <a:r>
              <a:rPr lang="en-US" dirty="0"/>
              <a:t> - A property is a type of attribute of HTML tag. Put simply, all the HTML attributes are converted into CSS properties. They could be </a:t>
            </a:r>
            <a:r>
              <a:rPr lang="en-US" i="1" dirty="0"/>
              <a:t>color</a:t>
            </a:r>
            <a:r>
              <a:rPr lang="en-US" dirty="0"/>
              <a:t>, </a:t>
            </a:r>
            <a:r>
              <a:rPr lang="en-US" i="1" dirty="0"/>
              <a:t>border</a:t>
            </a:r>
            <a:r>
              <a:rPr lang="en-US" dirty="0"/>
              <a:t> etc.</a:t>
            </a:r>
          </a:p>
          <a:p>
            <a:r>
              <a:rPr lang="en-US" b="1" dirty="0"/>
              <a:t>Value</a:t>
            </a:r>
            <a:r>
              <a:rPr lang="en-US" dirty="0"/>
              <a:t> - Values are assigned to properties. For example, </a:t>
            </a:r>
            <a:r>
              <a:rPr lang="en-US" i="1" dirty="0"/>
              <a:t>color</a:t>
            </a:r>
            <a:r>
              <a:rPr lang="en-US" dirty="0"/>
              <a:t> property can have value either </a:t>
            </a:r>
            <a:r>
              <a:rPr lang="en-US" i="1" dirty="0"/>
              <a:t>red</a:t>
            </a:r>
            <a:r>
              <a:rPr lang="en-US" dirty="0"/>
              <a:t> or </a:t>
            </a:r>
            <a:r>
              <a:rPr lang="en-US" i="1" dirty="0"/>
              <a:t>#F1F1F1</a:t>
            </a:r>
            <a:r>
              <a:rPr lang="en-US" dirty="0"/>
              <a:t> etc.</a:t>
            </a:r>
          </a:p>
          <a:p>
            <a:pPr marL="0" indent="0">
              <a:buNone/>
            </a:pPr>
            <a:r>
              <a:rPr lang="en-US" dirty="0"/>
              <a:t>selector { property: value </a:t>
            </a:r>
            <a:r>
              <a:rPr lang="en-US" dirty="0" smtClean="0"/>
              <a:t>}</a:t>
            </a:r>
          </a:p>
          <a:p>
            <a:pPr marL="0" indent="0">
              <a:buNone/>
            </a:pPr>
            <a:r>
              <a:rPr lang="en-US" dirty="0"/>
              <a:t>s</a:t>
            </a:r>
            <a:r>
              <a:rPr lang="en-US" dirty="0" smtClean="0"/>
              <a:t>tyle=“color:#FF00FF;”</a:t>
            </a:r>
            <a:endParaRPr lang="en-US" dirty="0"/>
          </a:p>
        </p:txBody>
      </p:sp>
    </p:spTree>
    <p:extLst>
      <p:ext uri="{BB962C8B-B14F-4D97-AF65-F5344CB8AC3E}">
        <p14:creationId xmlns:p14="http://schemas.microsoft.com/office/powerpoint/2010/main" val="774446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Inclusion</a:t>
            </a:r>
            <a:endParaRPr lang="en-US" dirty="0"/>
          </a:p>
        </p:txBody>
      </p:sp>
      <p:sp>
        <p:nvSpPr>
          <p:cNvPr id="3" name="Content Placeholder 2"/>
          <p:cNvSpPr>
            <a:spLocks noGrp="1"/>
          </p:cNvSpPr>
          <p:nvPr>
            <p:ph idx="1"/>
          </p:nvPr>
        </p:nvSpPr>
        <p:spPr/>
        <p:txBody>
          <a:bodyPr/>
          <a:lstStyle/>
          <a:p>
            <a:r>
              <a:rPr lang="en-US" dirty="0" smtClean="0"/>
              <a:t>Embedded</a:t>
            </a:r>
          </a:p>
          <a:p>
            <a:pPr lvl="1"/>
            <a:r>
              <a:rPr lang="en-US" dirty="0" smtClean="0"/>
              <a:t>&lt;style&gt; tag</a:t>
            </a:r>
          </a:p>
          <a:p>
            <a:r>
              <a:rPr lang="en-US" dirty="0" smtClean="0"/>
              <a:t>In-line:</a:t>
            </a:r>
          </a:p>
          <a:p>
            <a:pPr lvl="1"/>
            <a:r>
              <a:rPr lang="en-US" dirty="0" smtClean="0"/>
              <a:t>Style attribute</a:t>
            </a:r>
          </a:p>
          <a:p>
            <a:r>
              <a:rPr lang="en-US" dirty="0" smtClean="0"/>
              <a:t>External CSS</a:t>
            </a:r>
          </a:p>
          <a:p>
            <a:pPr lvl="1"/>
            <a:r>
              <a:rPr lang="en-US" dirty="0"/>
              <a:t>&lt;link type = "text/</a:t>
            </a:r>
            <a:r>
              <a:rPr lang="en-US" dirty="0" err="1"/>
              <a:t>css</a:t>
            </a:r>
            <a:r>
              <a:rPr lang="en-US" dirty="0"/>
              <a:t>" </a:t>
            </a:r>
            <a:r>
              <a:rPr lang="en-US" dirty="0" err="1"/>
              <a:t>href</a:t>
            </a:r>
            <a:r>
              <a:rPr lang="en-US" dirty="0"/>
              <a:t> = "..." media = "..." </a:t>
            </a:r>
            <a:r>
              <a:rPr lang="en-US" dirty="0" smtClean="0"/>
              <a:t>/&gt;</a:t>
            </a:r>
          </a:p>
          <a:p>
            <a:pPr lvl="1"/>
            <a:r>
              <a:rPr lang="en-US" dirty="0" smtClean="0"/>
              <a:t>@import </a:t>
            </a:r>
            <a:r>
              <a:rPr lang="en-US" dirty="0" err="1" smtClean="0"/>
              <a:t>url</a:t>
            </a:r>
            <a:r>
              <a:rPr lang="en-US" dirty="0" smtClean="0"/>
              <a:t>(“URL”)</a:t>
            </a:r>
            <a:endParaRPr lang="en-US" dirty="0"/>
          </a:p>
        </p:txBody>
      </p:sp>
    </p:spTree>
    <p:extLst>
      <p:ext uri="{BB962C8B-B14F-4D97-AF65-F5344CB8AC3E}">
        <p14:creationId xmlns:p14="http://schemas.microsoft.com/office/powerpoint/2010/main" val="31220433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&lt;html</a:t>
            </a:r>
            <a:r>
              <a:rPr lang="en-US" dirty="0" smtClean="0"/>
              <a:t>&gt;</a:t>
            </a:r>
            <a:endParaRPr lang="en-US" dirty="0"/>
          </a:p>
          <a:p>
            <a:pPr marL="0" indent="0">
              <a:buNone/>
            </a:pPr>
            <a:r>
              <a:rPr lang="en-US" dirty="0"/>
              <a:t>   &lt;head&gt;</a:t>
            </a:r>
          </a:p>
          <a:p>
            <a:pPr marL="0" indent="0">
              <a:buNone/>
            </a:pPr>
            <a:r>
              <a:rPr lang="en-US" dirty="0"/>
              <a:t>      &lt;title&gt;HTML CSS&lt;/title&gt;</a:t>
            </a:r>
          </a:p>
          <a:p>
            <a:pPr marL="0" indent="0">
              <a:buNone/>
            </a:pPr>
            <a:r>
              <a:rPr lang="en-US" dirty="0"/>
              <a:t>	  &lt;style&gt;</a:t>
            </a:r>
          </a:p>
          <a:p>
            <a:pPr marL="0" indent="0">
              <a:buNone/>
            </a:pPr>
            <a:r>
              <a:rPr lang="en-US" dirty="0"/>
              <a:t>		p </a:t>
            </a:r>
            <a:r>
              <a:rPr lang="en-US" dirty="0" smtClean="0"/>
              <a:t>{</a:t>
            </a:r>
            <a:r>
              <a:rPr lang="en-US" dirty="0"/>
              <a:t>	</a:t>
            </a:r>
            <a:r>
              <a:rPr lang="en-US" dirty="0" err="1"/>
              <a:t>color:blue</a:t>
            </a:r>
            <a:r>
              <a:rPr lang="en-US" dirty="0"/>
              <a:t>;</a:t>
            </a:r>
          </a:p>
          <a:p>
            <a:pPr marL="0" indent="0">
              <a:buNone/>
            </a:pPr>
            <a:r>
              <a:rPr lang="en-US" dirty="0"/>
              <a:t>			font-size:24px</a:t>
            </a:r>
            <a:r>
              <a:rPr lang="en-US" dirty="0" smtClean="0"/>
              <a:t>;}</a:t>
            </a:r>
            <a:endParaRPr lang="en-US" dirty="0"/>
          </a:p>
          <a:p>
            <a:pPr marL="0" indent="0">
              <a:buNone/>
            </a:pPr>
            <a:r>
              <a:rPr lang="en-US" dirty="0"/>
              <a:t>	  &lt;/style&gt;</a:t>
            </a:r>
          </a:p>
          <a:p>
            <a:pPr marL="0" indent="0">
              <a:buNone/>
            </a:pPr>
            <a:r>
              <a:rPr lang="en-US" dirty="0"/>
              <a:t>   &lt;/head</a:t>
            </a:r>
            <a:r>
              <a:rPr lang="en-US" dirty="0" smtClean="0"/>
              <a:t>&gt;</a:t>
            </a:r>
            <a:endParaRPr lang="en-US" dirty="0"/>
          </a:p>
          <a:p>
            <a:pPr marL="0" indent="0">
              <a:buNone/>
            </a:pPr>
            <a:r>
              <a:rPr lang="en-US" dirty="0"/>
              <a:t>   &lt;body&gt;</a:t>
            </a:r>
          </a:p>
          <a:p>
            <a:pPr marL="0" indent="0">
              <a:buNone/>
            </a:pPr>
            <a:r>
              <a:rPr lang="en-US" dirty="0"/>
              <a:t>      &lt;p &gt;Hello, World!&lt;/p&gt;</a:t>
            </a:r>
          </a:p>
          <a:p>
            <a:pPr marL="0" indent="0">
              <a:buNone/>
            </a:pPr>
            <a:r>
              <a:rPr lang="en-US" dirty="0"/>
              <a:t>   &lt;/body</a:t>
            </a:r>
            <a:r>
              <a:rPr lang="en-US" dirty="0" smtClean="0"/>
              <a:t>&gt;</a:t>
            </a:r>
            <a:endParaRPr lang="en-US" dirty="0"/>
          </a:p>
          <a:p>
            <a:pPr marL="0" indent="0">
              <a:buNone/>
            </a:pPr>
            <a:r>
              <a:rPr lang="en-US" dirty="0"/>
              <a:t>&lt;/html&gt;</a:t>
            </a:r>
          </a:p>
        </p:txBody>
      </p:sp>
    </p:spTree>
    <p:extLst>
      <p:ext uri="{BB962C8B-B14F-4D97-AF65-F5344CB8AC3E}">
        <p14:creationId xmlns:p14="http://schemas.microsoft.com/office/powerpoint/2010/main" val="22459798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measurement units</a:t>
            </a:r>
            <a:endParaRPr lang="en-US" dirty="0"/>
          </a:p>
        </p:txBody>
      </p:sp>
      <p:sp>
        <p:nvSpPr>
          <p:cNvPr id="3" name="Content Placeholder 2"/>
          <p:cNvSpPr>
            <a:spLocks noGrp="1"/>
          </p:cNvSpPr>
          <p:nvPr>
            <p:ph idx="1"/>
          </p:nvPr>
        </p:nvSpPr>
        <p:spPr/>
        <p:txBody>
          <a:bodyPr/>
          <a:lstStyle/>
          <a:p>
            <a:r>
              <a:rPr lang="en-US" dirty="0" smtClean="0"/>
              <a:t>% </a:t>
            </a:r>
            <a:r>
              <a:rPr lang="en-US" dirty="0"/>
              <a:t>- Defines a measurement as a percentage relative to another value, typically an enclosing element</a:t>
            </a:r>
            <a:r>
              <a:rPr lang="en-US" dirty="0" smtClean="0"/>
              <a:t>.</a:t>
            </a:r>
          </a:p>
          <a:p>
            <a:pPr lvl="1"/>
            <a:r>
              <a:rPr lang="en-US" dirty="0"/>
              <a:t>p {font-size: 16pt; line-height: 125</a:t>
            </a:r>
            <a:r>
              <a:rPr lang="en-US" dirty="0" smtClean="0"/>
              <a:t>%;}</a:t>
            </a:r>
          </a:p>
          <a:p>
            <a:r>
              <a:rPr lang="en-US" dirty="0"/>
              <a:t>cm - Defines a measurement in centimeters</a:t>
            </a:r>
            <a:r>
              <a:rPr lang="en-US" dirty="0" smtClean="0"/>
              <a:t>.</a:t>
            </a:r>
          </a:p>
          <a:p>
            <a:r>
              <a:rPr lang="en-US" dirty="0" err="1" smtClean="0"/>
              <a:t>em</a:t>
            </a:r>
            <a:r>
              <a:rPr lang="en-US" dirty="0" smtClean="0"/>
              <a:t> - A </a:t>
            </a:r>
            <a:r>
              <a:rPr lang="en-US" dirty="0"/>
              <a:t>relative measurement for the height of a font in </a:t>
            </a:r>
            <a:r>
              <a:rPr lang="en-US" dirty="0" err="1"/>
              <a:t>em</a:t>
            </a:r>
            <a:r>
              <a:rPr lang="en-US" dirty="0"/>
              <a:t> spaces. Because an </a:t>
            </a:r>
            <a:r>
              <a:rPr lang="en-US" dirty="0" err="1"/>
              <a:t>em</a:t>
            </a:r>
            <a:r>
              <a:rPr lang="en-US" dirty="0"/>
              <a:t> unit is equivalent to the size of a given font, if you assign a font to 12pt, each "</a:t>
            </a:r>
            <a:r>
              <a:rPr lang="en-US" dirty="0" err="1"/>
              <a:t>em</a:t>
            </a:r>
            <a:r>
              <a:rPr lang="en-US" dirty="0"/>
              <a:t>" unit would be 12pt; thus, 2em would be 24pt.</a:t>
            </a:r>
            <a:endParaRPr lang="en-US" dirty="0" smtClean="0"/>
          </a:p>
          <a:p>
            <a:endParaRPr lang="en-US" dirty="0"/>
          </a:p>
        </p:txBody>
      </p:sp>
    </p:spTree>
    <p:extLst>
      <p:ext uri="{BB962C8B-B14F-4D97-AF65-F5344CB8AC3E}">
        <p14:creationId xmlns:p14="http://schemas.microsoft.com/office/powerpoint/2010/main" val="16128767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measurement units</a:t>
            </a:r>
            <a:endParaRPr lang="en-US" dirty="0"/>
          </a:p>
        </p:txBody>
      </p:sp>
      <p:sp>
        <p:nvSpPr>
          <p:cNvPr id="3" name="Content Placeholder 2"/>
          <p:cNvSpPr>
            <a:spLocks noGrp="1"/>
          </p:cNvSpPr>
          <p:nvPr>
            <p:ph idx="1"/>
          </p:nvPr>
        </p:nvSpPr>
        <p:spPr/>
        <p:txBody>
          <a:bodyPr/>
          <a:lstStyle/>
          <a:p>
            <a:endParaRPr lang="en-US" dirty="0" smtClean="0"/>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1075" y="1538454"/>
            <a:ext cx="7843343" cy="4418024"/>
          </a:xfrm>
          <a:prstGeom prst="rect">
            <a:avLst/>
          </a:prstGeom>
        </p:spPr>
      </p:pic>
      <p:sp>
        <p:nvSpPr>
          <p:cNvPr id="7" name="Up-Down Arrow 6"/>
          <p:cNvSpPr/>
          <p:nvPr/>
        </p:nvSpPr>
        <p:spPr>
          <a:xfrm>
            <a:off x="1777285" y="2279274"/>
            <a:ext cx="193183" cy="2936383"/>
          </a:xfrm>
          <a:prstGeom prst="up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8" name="TextBox 7"/>
          <p:cNvSpPr txBox="1"/>
          <p:nvPr/>
        </p:nvSpPr>
        <p:spPr>
          <a:xfrm>
            <a:off x="597903" y="3142445"/>
            <a:ext cx="1020600" cy="369332"/>
          </a:xfrm>
          <a:prstGeom prst="rect">
            <a:avLst/>
          </a:prstGeom>
          <a:noFill/>
        </p:spPr>
        <p:txBody>
          <a:bodyPr wrap="none" rtlCol="0">
            <a:spAutoFit/>
          </a:bodyPr>
          <a:lstStyle/>
          <a:p>
            <a:r>
              <a:rPr lang="en-US" dirty="0" smtClean="0"/>
              <a:t>Font-size</a:t>
            </a:r>
            <a:endParaRPr lang="en-US" dirty="0"/>
          </a:p>
        </p:txBody>
      </p:sp>
    </p:spTree>
    <p:extLst>
      <p:ext uri="{BB962C8B-B14F-4D97-AF65-F5344CB8AC3E}">
        <p14:creationId xmlns:p14="http://schemas.microsoft.com/office/powerpoint/2010/main" val="10444737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measurement units</a:t>
            </a:r>
            <a:endParaRPr lang="en-US" dirty="0"/>
          </a:p>
        </p:txBody>
      </p:sp>
      <p:sp>
        <p:nvSpPr>
          <p:cNvPr id="3" name="Content Placeholder 2"/>
          <p:cNvSpPr>
            <a:spLocks noGrp="1"/>
          </p:cNvSpPr>
          <p:nvPr>
            <p:ph idx="1"/>
          </p:nvPr>
        </p:nvSpPr>
        <p:spPr/>
        <p:txBody>
          <a:bodyPr/>
          <a:lstStyle/>
          <a:p>
            <a:r>
              <a:rPr lang="en-US" dirty="0" smtClean="0"/>
              <a:t>ex- This </a:t>
            </a:r>
            <a:r>
              <a:rPr lang="en-US" dirty="0"/>
              <a:t>value defines a measurement relative to a font's x-height. The x-height is determined by the height of the font's lowercase letter x</a:t>
            </a:r>
            <a:r>
              <a:rPr lang="en-US" dirty="0" smtClean="0"/>
              <a:t>.</a:t>
            </a:r>
          </a:p>
          <a:p>
            <a:r>
              <a:rPr lang="en-US" dirty="0"/>
              <a:t>in - Defines a measurement in inches</a:t>
            </a:r>
            <a:r>
              <a:rPr lang="en-US" dirty="0" smtClean="0"/>
              <a:t>.</a:t>
            </a:r>
          </a:p>
          <a:p>
            <a:r>
              <a:rPr lang="en-US" dirty="0"/>
              <a:t>mm - Defines a measurement in millimeters</a:t>
            </a:r>
            <a:r>
              <a:rPr lang="en-US" dirty="0" smtClean="0"/>
              <a:t>.</a:t>
            </a:r>
          </a:p>
          <a:p>
            <a:r>
              <a:rPr lang="en-US" dirty="0" smtClean="0"/>
              <a:t>pc/</a:t>
            </a:r>
            <a:r>
              <a:rPr lang="en-US" dirty="0" err="1" smtClean="0"/>
              <a:t>pt</a:t>
            </a:r>
            <a:r>
              <a:rPr lang="en-US" dirty="0" smtClean="0"/>
              <a:t> – 1inch = 72 </a:t>
            </a:r>
            <a:r>
              <a:rPr lang="en-US" dirty="0" err="1" smtClean="0"/>
              <a:t>pt</a:t>
            </a:r>
            <a:r>
              <a:rPr lang="en-US" dirty="0" smtClean="0"/>
              <a:t> = 6picas ,</a:t>
            </a:r>
          </a:p>
          <a:p>
            <a:r>
              <a:rPr lang="en-US" dirty="0" err="1" smtClean="0"/>
              <a:t>vh</a:t>
            </a:r>
            <a:r>
              <a:rPr lang="en-US" dirty="0" smtClean="0"/>
              <a:t>/</a:t>
            </a:r>
            <a:r>
              <a:rPr lang="en-US" dirty="0" err="1" smtClean="0"/>
              <a:t>vw</a:t>
            </a:r>
            <a:r>
              <a:rPr lang="en-US" dirty="0" smtClean="0"/>
              <a:t>/</a:t>
            </a:r>
            <a:r>
              <a:rPr lang="en-US" dirty="0" err="1" smtClean="0"/>
              <a:t>vmin</a:t>
            </a:r>
            <a:r>
              <a:rPr lang="en-US" dirty="0" smtClean="0"/>
              <a:t> – 1% of viewport height/width/min(height, width)</a:t>
            </a:r>
          </a:p>
          <a:p>
            <a:endParaRPr lang="en-US" dirty="0" smtClean="0"/>
          </a:p>
          <a:p>
            <a:endParaRPr lang="en-US" dirty="0"/>
          </a:p>
        </p:txBody>
      </p:sp>
    </p:spTree>
    <p:extLst>
      <p:ext uri="{BB962C8B-B14F-4D97-AF65-F5344CB8AC3E}">
        <p14:creationId xmlns:p14="http://schemas.microsoft.com/office/powerpoint/2010/main" val="12342755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Colors</a:t>
            </a:r>
            <a:endParaRPr lang="en-US" dirty="0"/>
          </a:p>
        </p:txBody>
      </p:sp>
      <p:sp>
        <p:nvSpPr>
          <p:cNvPr id="3" name="Content Placeholder 2"/>
          <p:cNvSpPr>
            <a:spLocks noGrp="1"/>
          </p:cNvSpPr>
          <p:nvPr>
            <p:ph idx="1"/>
          </p:nvPr>
        </p:nvSpPr>
        <p:spPr/>
        <p:txBody>
          <a:bodyPr/>
          <a:lstStyle/>
          <a:p>
            <a:r>
              <a:rPr lang="en-US" dirty="0" smtClean="0"/>
              <a:t>Hex Code</a:t>
            </a:r>
          </a:p>
          <a:p>
            <a:r>
              <a:rPr lang="en-US" dirty="0" smtClean="0"/>
              <a:t>Red, Green, and Blue</a:t>
            </a:r>
          </a:p>
          <a:p>
            <a:r>
              <a:rPr lang="en-US" dirty="0" err="1"/>
              <a:t>r</a:t>
            </a:r>
            <a:r>
              <a:rPr lang="en-US" dirty="0" err="1" smtClean="0"/>
              <a:t>gb</a:t>
            </a:r>
            <a:r>
              <a:rPr lang="en-US" dirty="0" smtClean="0"/>
              <a:t>(0,0,0) -&gt; white</a:t>
            </a:r>
          </a:p>
          <a:p>
            <a:r>
              <a:rPr lang="en-US" dirty="0" err="1" smtClean="0"/>
              <a:t>rgb</a:t>
            </a:r>
            <a:r>
              <a:rPr lang="en-US" dirty="0" smtClean="0"/>
              <a:t>(255,255,0) -&gt; </a:t>
            </a:r>
            <a:r>
              <a:rPr lang="en-US" dirty="0" smtClean="0">
                <a:solidFill>
                  <a:srgbClr val="FF0000"/>
                </a:solidFill>
              </a:rPr>
              <a:t>?</a:t>
            </a:r>
            <a:endParaRPr lang="en-US" dirty="0">
              <a:solidFill>
                <a:srgbClr val="FF000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0424" y="1467521"/>
            <a:ext cx="6122831" cy="5300784"/>
          </a:xfrm>
          <a:prstGeom prst="rect">
            <a:avLst/>
          </a:prstGeom>
        </p:spPr>
      </p:pic>
    </p:spTree>
    <p:extLst>
      <p:ext uri="{BB962C8B-B14F-4D97-AF65-F5344CB8AC3E}">
        <p14:creationId xmlns:p14="http://schemas.microsoft.com/office/powerpoint/2010/main" val="20676543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Dimensions</a:t>
            </a:r>
            <a:endParaRPr lang="en-US" dirty="0"/>
          </a:p>
        </p:txBody>
      </p:sp>
      <p:sp>
        <p:nvSpPr>
          <p:cNvPr id="3" name="Content Placeholder 2"/>
          <p:cNvSpPr>
            <a:spLocks noGrp="1"/>
          </p:cNvSpPr>
          <p:nvPr>
            <p:ph idx="1"/>
          </p:nvPr>
        </p:nvSpPr>
        <p:spPr/>
        <p:txBody>
          <a:bodyPr/>
          <a:lstStyle/>
          <a:p>
            <a:r>
              <a:rPr lang="en-US" b="1" dirty="0"/>
              <a:t>height</a:t>
            </a:r>
            <a:r>
              <a:rPr lang="en-US" dirty="0"/>
              <a:t> property is used to set the height of a box</a:t>
            </a:r>
            <a:r>
              <a:rPr lang="en-US" dirty="0" smtClean="0"/>
              <a:t>.</a:t>
            </a:r>
          </a:p>
          <a:p>
            <a:r>
              <a:rPr lang="en-US" b="1" dirty="0"/>
              <a:t>width</a:t>
            </a:r>
            <a:r>
              <a:rPr lang="en-US" dirty="0"/>
              <a:t> property is used to set the width of a box</a:t>
            </a:r>
            <a:r>
              <a:rPr lang="en-US" dirty="0" smtClean="0"/>
              <a:t>.</a:t>
            </a:r>
          </a:p>
          <a:p>
            <a:r>
              <a:rPr lang="en-US" b="1" dirty="0"/>
              <a:t>line-height</a:t>
            </a:r>
            <a:r>
              <a:rPr lang="en-US" dirty="0"/>
              <a:t> property is used to set the height of a line of text</a:t>
            </a:r>
            <a:r>
              <a:rPr lang="en-US" dirty="0" smtClean="0"/>
              <a:t>.</a:t>
            </a:r>
          </a:p>
          <a:p>
            <a:r>
              <a:rPr lang="en-US" b="1" dirty="0" smtClean="0"/>
              <a:t>Max/min-height/width</a:t>
            </a:r>
            <a:r>
              <a:rPr lang="en-US" dirty="0" smtClean="0"/>
              <a:t> </a:t>
            </a:r>
            <a:r>
              <a:rPr lang="en-US" dirty="0"/>
              <a:t>property is used to set a </a:t>
            </a:r>
            <a:r>
              <a:rPr lang="en-US" dirty="0" smtClean="0"/>
              <a:t>maximum/minimum height/width </a:t>
            </a:r>
            <a:r>
              <a:rPr lang="en-US" dirty="0"/>
              <a:t>that a box can be</a:t>
            </a:r>
            <a:r>
              <a:rPr lang="en-US" dirty="0" smtClean="0"/>
              <a:t>.</a:t>
            </a:r>
          </a:p>
        </p:txBody>
      </p:sp>
    </p:spTree>
    <p:extLst>
      <p:ext uri="{BB962C8B-B14F-4D97-AF65-F5344CB8AC3E}">
        <p14:creationId xmlns:p14="http://schemas.microsoft.com/office/powerpoint/2010/main" val="37895884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a:t>
            </a:r>
            <a:r>
              <a:rPr lang="en-US" dirty="0" err="1" smtClean="0"/>
              <a:t>NodeJS</a:t>
            </a:r>
            <a:r>
              <a:rPr lang="en-US" dirty="0" smtClean="0"/>
              <a:t> Http-server</a:t>
            </a:r>
            <a:endParaRPr lang="en-US" dirty="0"/>
          </a:p>
        </p:txBody>
      </p:sp>
      <p:sp>
        <p:nvSpPr>
          <p:cNvPr id="3" name="Content Placeholder 2"/>
          <p:cNvSpPr>
            <a:spLocks noGrp="1"/>
          </p:cNvSpPr>
          <p:nvPr>
            <p:ph idx="1"/>
          </p:nvPr>
        </p:nvSpPr>
        <p:spPr/>
        <p:txBody>
          <a:bodyPr/>
          <a:lstStyle/>
          <a:p>
            <a:r>
              <a:rPr lang="en-US" dirty="0"/>
              <a:t>Run “Command Prompt”</a:t>
            </a:r>
          </a:p>
          <a:p>
            <a:r>
              <a:rPr lang="en-US" dirty="0"/>
              <a:t>Run : “cd &lt;</a:t>
            </a:r>
            <a:r>
              <a:rPr lang="en-US" dirty="0" err="1"/>
              <a:t>nodejs</a:t>
            </a:r>
            <a:r>
              <a:rPr lang="en-US" dirty="0"/>
              <a:t> directory&gt;”</a:t>
            </a:r>
          </a:p>
          <a:p>
            <a:r>
              <a:rPr lang="en-US" dirty="0"/>
              <a:t>You have installed/unzipped </a:t>
            </a:r>
            <a:r>
              <a:rPr lang="en-US" dirty="0" err="1"/>
              <a:t>nodejs</a:t>
            </a:r>
            <a:r>
              <a:rPr lang="en-US" dirty="0"/>
              <a:t> to c:\NodeJS then:</a:t>
            </a:r>
          </a:p>
          <a:p>
            <a:pPr lvl="1"/>
            <a:r>
              <a:rPr lang="en-US" dirty="0"/>
              <a:t>Run: “cd c:\nodeJS”</a:t>
            </a:r>
          </a:p>
          <a:p>
            <a:r>
              <a:rPr lang="en-US" dirty="0"/>
              <a:t>Then Run: “</a:t>
            </a:r>
            <a:r>
              <a:rPr lang="en-US" dirty="0" err="1"/>
              <a:t>npm</a:t>
            </a:r>
            <a:r>
              <a:rPr lang="en-US" dirty="0"/>
              <a:t> install http-server –g</a:t>
            </a:r>
            <a:r>
              <a:rPr lang="en-US" dirty="0" smtClean="0"/>
              <a:t>”</a:t>
            </a:r>
          </a:p>
        </p:txBody>
      </p:sp>
    </p:spTree>
    <p:extLst>
      <p:ext uri="{BB962C8B-B14F-4D97-AF65-F5344CB8AC3E}">
        <p14:creationId xmlns:p14="http://schemas.microsoft.com/office/powerpoint/2010/main" val="32997427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Texts</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color</a:t>
            </a:r>
            <a:r>
              <a:rPr lang="en-US" dirty="0"/>
              <a:t> - used to set the color of a text</a:t>
            </a:r>
            <a:r>
              <a:rPr lang="en-US" dirty="0" smtClean="0"/>
              <a:t>.</a:t>
            </a:r>
          </a:p>
          <a:p>
            <a:r>
              <a:rPr lang="en-US" b="1" dirty="0"/>
              <a:t>direction</a:t>
            </a:r>
            <a:r>
              <a:rPr lang="en-US" dirty="0"/>
              <a:t> - used to set the text direction</a:t>
            </a:r>
            <a:r>
              <a:rPr lang="en-US" dirty="0" smtClean="0"/>
              <a:t>.</a:t>
            </a:r>
          </a:p>
          <a:p>
            <a:r>
              <a:rPr lang="en-US" b="1" dirty="0"/>
              <a:t>letter-spacing</a:t>
            </a:r>
            <a:r>
              <a:rPr lang="en-US" dirty="0"/>
              <a:t> - used to add or subtract space between the letters that make up a word</a:t>
            </a:r>
            <a:r>
              <a:rPr lang="en-US" dirty="0" smtClean="0"/>
              <a:t>.</a:t>
            </a:r>
          </a:p>
          <a:p>
            <a:r>
              <a:rPr lang="en-US" b="1" dirty="0" smtClean="0"/>
              <a:t>word-spacing - </a:t>
            </a:r>
            <a:r>
              <a:rPr lang="en-US" dirty="0"/>
              <a:t>used to add or subtract space between the words of a sentence</a:t>
            </a:r>
            <a:r>
              <a:rPr lang="en-US" dirty="0" smtClean="0"/>
              <a:t>.</a:t>
            </a:r>
          </a:p>
          <a:p>
            <a:r>
              <a:rPr lang="en-US" b="1" dirty="0" smtClean="0"/>
              <a:t>text-</a:t>
            </a:r>
          </a:p>
          <a:p>
            <a:pPr lvl="1"/>
            <a:r>
              <a:rPr lang="en-US" b="1" dirty="0" smtClean="0"/>
              <a:t>indent /align/decoration - </a:t>
            </a:r>
            <a:r>
              <a:rPr lang="en-US" dirty="0"/>
              <a:t>used to </a:t>
            </a:r>
            <a:r>
              <a:rPr lang="en-US" dirty="0" smtClean="0"/>
              <a:t>indent/align </a:t>
            </a:r>
            <a:r>
              <a:rPr lang="en-US" dirty="0"/>
              <a:t>the text of a paragraph</a:t>
            </a:r>
            <a:r>
              <a:rPr lang="en-US" dirty="0" smtClean="0"/>
              <a:t>.</a:t>
            </a:r>
          </a:p>
          <a:p>
            <a:pPr lvl="1"/>
            <a:r>
              <a:rPr lang="en-US" b="1" dirty="0"/>
              <a:t>decoration</a:t>
            </a:r>
            <a:r>
              <a:rPr lang="en-US" dirty="0"/>
              <a:t> - used to underline, </a:t>
            </a:r>
            <a:r>
              <a:rPr lang="en-US" dirty="0" err="1"/>
              <a:t>overline</a:t>
            </a:r>
            <a:r>
              <a:rPr lang="en-US" dirty="0"/>
              <a:t>, and strikethrough text</a:t>
            </a:r>
            <a:r>
              <a:rPr lang="en-US" dirty="0" smtClean="0"/>
              <a:t>.</a:t>
            </a:r>
          </a:p>
          <a:p>
            <a:pPr lvl="1"/>
            <a:r>
              <a:rPr lang="en-US" b="1" dirty="0"/>
              <a:t>transform</a:t>
            </a:r>
            <a:r>
              <a:rPr lang="en-US" dirty="0"/>
              <a:t>  - used to capitalize text or convert text to uppercase or lowercase letters.</a:t>
            </a:r>
            <a:endParaRPr lang="en-US" dirty="0" smtClean="0"/>
          </a:p>
          <a:p>
            <a:r>
              <a:rPr lang="en-US" b="1" dirty="0" smtClean="0"/>
              <a:t>white-space, text-shadow: </a:t>
            </a:r>
            <a:endParaRPr lang="en-US" dirty="0"/>
          </a:p>
        </p:txBody>
      </p:sp>
    </p:spTree>
    <p:extLst>
      <p:ext uri="{BB962C8B-B14F-4D97-AF65-F5344CB8AC3E}">
        <p14:creationId xmlns:p14="http://schemas.microsoft.com/office/powerpoint/2010/main" val="19839816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Font</a:t>
            </a:r>
            <a:endParaRPr lang="en-US" dirty="0"/>
          </a:p>
        </p:txBody>
      </p:sp>
      <p:sp>
        <p:nvSpPr>
          <p:cNvPr id="3" name="Content Placeholder 2"/>
          <p:cNvSpPr>
            <a:spLocks noGrp="1"/>
          </p:cNvSpPr>
          <p:nvPr>
            <p:ph idx="1"/>
          </p:nvPr>
        </p:nvSpPr>
        <p:spPr/>
        <p:txBody>
          <a:bodyPr/>
          <a:lstStyle/>
          <a:p>
            <a:r>
              <a:rPr lang="en-US" b="1" dirty="0" smtClean="0"/>
              <a:t>font-family - </a:t>
            </a:r>
            <a:r>
              <a:rPr lang="en-US" dirty="0"/>
              <a:t>used to change the face of a font</a:t>
            </a:r>
            <a:r>
              <a:rPr lang="en-US" dirty="0" smtClean="0"/>
              <a:t>.</a:t>
            </a:r>
          </a:p>
          <a:p>
            <a:r>
              <a:rPr lang="en-US" b="1" dirty="0" smtClean="0"/>
              <a:t>font-style - </a:t>
            </a:r>
            <a:r>
              <a:rPr lang="en-US" dirty="0"/>
              <a:t>used to make a font italic or oblique</a:t>
            </a:r>
            <a:r>
              <a:rPr lang="en-US" dirty="0" smtClean="0"/>
              <a:t>.</a:t>
            </a:r>
          </a:p>
          <a:p>
            <a:r>
              <a:rPr lang="en-US" b="1" dirty="0" smtClean="0"/>
              <a:t>font-variant- </a:t>
            </a:r>
            <a:r>
              <a:rPr lang="en-US" dirty="0"/>
              <a:t>used to create a small-caps effect</a:t>
            </a:r>
            <a:r>
              <a:rPr lang="en-US" dirty="0" smtClean="0"/>
              <a:t>.</a:t>
            </a:r>
          </a:p>
          <a:p>
            <a:r>
              <a:rPr lang="en-US" b="1" dirty="0"/>
              <a:t>font-weight</a:t>
            </a:r>
            <a:r>
              <a:rPr lang="en-US" dirty="0"/>
              <a:t> - used to increase or decrease how bold or light a font appears</a:t>
            </a:r>
            <a:r>
              <a:rPr lang="en-US" dirty="0" smtClean="0"/>
              <a:t>.</a:t>
            </a:r>
          </a:p>
          <a:p>
            <a:r>
              <a:rPr lang="en-US" b="1" dirty="0"/>
              <a:t>font-size</a:t>
            </a:r>
            <a:r>
              <a:rPr lang="en-US" dirty="0"/>
              <a:t> - used to increase or decrease the size of a font</a:t>
            </a:r>
            <a:r>
              <a:rPr lang="en-US" dirty="0" smtClean="0"/>
              <a:t>.</a:t>
            </a:r>
          </a:p>
          <a:p>
            <a:r>
              <a:rPr lang="en-US" b="1" dirty="0"/>
              <a:t>font</a:t>
            </a:r>
            <a:r>
              <a:rPr lang="en-US" dirty="0"/>
              <a:t> </a:t>
            </a:r>
            <a:r>
              <a:rPr lang="en-US" dirty="0" smtClean="0"/>
              <a:t>– short hand</a:t>
            </a:r>
            <a:endParaRPr lang="en-US" dirty="0"/>
          </a:p>
        </p:txBody>
      </p:sp>
    </p:spTree>
    <p:extLst>
      <p:ext uri="{BB962C8B-B14F-4D97-AF65-F5344CB8AC3E}">
        <p14:creationId xmlns:p14="http://schemas.microsoft.com/office/powerpoint/2010/main" val="17595123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r>
              <a:rPr lang="en-US" dirty="0" smtClean="0"/>
              <a:t>Create a web page with Marvel super hero list with different formatting.</a:t>
            </a:r>
          </a:p>
          <a:p>
            <a:pPr lvl="1"/>
            <a:r>
              <a:rPr lang="en-US" dirty="0" smtClean="0"/>
              <a:t>Iron man – Red, Arial Bold</a:t>
            </a:r>
          </a:p>
          <a:p>
            <a:pPr lvl="1"/>
            <a:r>
              <a:rPr lang="en-US" dirty="0" smtClean="0"/>
              <a:t>Captain America – blue, Helvetica</a:t>
            </a:r>
          </a:p>
          <a:p>
            <a:pPr lvl="1"/>
            <a:r>
              <a:rPr lang="en-US" dirty="0" smtClean="0"/>
              <a:t>Spider man – red and blue , Times new roman italic, underline</a:t>
            </a:r>
          </a:p>
          <a:p>
            <a:pPr lvl="1"/>
            <a:r>
              <a:rPr lang="en-US" dirty="0" smtClean="0"/>
              <a:t>Hulk – Green, Verdana Bold, All caps</a:t>
            </a:r>
          </a:p>
          <a:p>
            <a:pPr lvl="1"/>
            <a:r>
              <a:rPr lang="en-US" dirty="0" smtClean="0"/>
              <a:t>Thor – Red , Georgia Italic</a:t>
            </a:r>
          </a:p>
          <a:p>
            <a:pPr lvl="1"/>
            <a:r>
              <a:rPr lang="en-US" dirty="0" smtClean="0"/>
              <a:t>Black widow – black, Arial</a:t>
            </a:r>
          </a:p>
          <a:p>
            <a:pPr lvl="1"/>
            <a:r>
              <a:rPr lang="en-US" dirty="0" smtClean="0"/>
              <a:t>Hawk-eye – purple, Italic, Helvetica</a:t>
            </a:r>
          </a:p>
          <a:p>
            <a:pPr lvl="1"/>
            <a:endParaRPr lang="en-US" dirty="0"/>
          </a:p>
        </p:txBody>
      </p:sp>
    </p:spTree>
    <p:extLst>
      <p:ext uri="{BB962C8B-B14F-4D97-AF65-F5344CB8AC3E}">
        <p14:creationId xmlns:p14="http://schemas.microsoft.com/office/powerpoint/2010/main" val="375007169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lstStyle/>
          <a:p>
            <a:r>
              <a:rPr lang="en-US" b="1" dirty="0" smtClean="0"/>
              <a:t>background-color: </a:t>
            </a:r>
            <a:r>
              <a:rPr lang="en-US" dirty="0" smtClean="0"/>
              <a:t>used </a:t>
            </a:r>
            <a:r>
              <a:rPr lang="en-US" dirty="0"/>
              <a:t>to set the background color of an element</a:t>
            </a:r>
            <a:r>
              <a:rPr lang="en-US" dirty="0" smtClean="0"/>
              <a:t>.</a:t>
            </a:r>
          </a:p>
          <a:p>
            <a:r>
              <a:rPr lang="en-US" b="1" dirty="0" smtClean="0"/>
              <a:t>background-image: </a:t>
            </a:r>
            <a:r>
              <a:rPr lang="en-US" dirty="0"/>
              <a:t>used to set the background image of an element</a:t>
            </a:r>
            <a:r>
              <a:rPr lang="en-US" dirty="0" smtClean="0"/>
              <a:t>.</a:t>
            </a:r>
          </a:p>
          <a:p>
            <a:r>
              <a:rPr lang="en-US" b="1" dirty="0" smtClean="0"/>
              <a:t>background-repeat: </a:t>
            </a:r>
            <a:r>
              <a:rPr lang="en-US" dirty="0"/>
              <a:t>used to control the repetition of an image in the background</a:t>
            </a:r>
            <a:r>
              <a:rPr lang="en-US" dirty="0" smtClean="0"/>
              <a:t>.</a:t>
            </a:r>
          </a:p>
          <a:p>
            <a:r>
              <a:rPr lang="en-US" b="1" dirty="0" smtClean="0"/>
              <a:t>background-position: </a:t>
            </a:r>
            <a:r>
              <a:rPr lang="en-US" dirty="0"/>
              <a:t>used to control the position of an image in the background</a:t>
            </a:r>
            <a:r>
              <a:rPr lang="en-US" dirty="0" smtClean="0"/>
              <a:t>.</a:t>
            </a:r>
          </a:p>
          <a:p>
            <a:r>
              <a:rPr lang="en-US" b="1" dirty="0" smtClean="0"/>
              <a:t>background-attachment: </a:t>
            </a:r>
            <a:r>
              <a:rPr lang="en-US" dirty="0"/>
              <a:t>used to control the scrolling of an image in the background.</a:t>
            </a:r>
          </a:p>
        </p:txBody>
      </p:sp>
    </p:spTree>
    <p:extLst>
      <p:ext uri="{BB962C8B-B14F-4D97-AF65-F5344CB8AC3E}">
        <p14:creationId xmlns:p14="http://schemas.microsoft.com/office/powerpoint/2010/main" val="249439122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Borders</a:t>
            </a:r>
            <a:endParaRPr lang="en-US" dirty="0"/>
          </a:p>
        </p:txBody>
      </p:sp>
      <p:sp>
        <p:nvSpPr>
          <p:cNvPr id="3" name="Content Placeholder 2"/>
          <p:cNvSpPr>
            <a:spLocks noGrp="1"/>
          </p:cNvSpPr>
          <p:nvPr>
            <p:ph idx="1"/>
          </p:nvPr>
        </p:nvSpPr>
        <p:spPr/>
        <p:txBody>
          <a:bodyPr/>
          <a:lstStyle/>
          <a:p>
            <a:r>
              <a:rPr lang="en-US" b="1" dirty="0"/>
              <a:t>border-color:</a:t>
            </a:r>
            <a:r>
              <a:rPr lang="en-US" dirty="0"/>
              <a:t> specifies the color of a border.</a:t>
            </a:r>
            <a:endParaRPr lang="en-US" dirty="0" smtClean="0"/>
          </a:p>
          <a:p>
            <a:r>
              <a:rPr lang="en-US" b="1" dirty="0"/>
              <a:t>border-style</a:t>
            </a:r>
            <a:r>
              <a:rPr lang="en-US" b="1" dirty="0" smtClean="0"/>
              <a:t>: </a:t>
            </a:r>
            <a:r>
              <a:rPr lang="en-US" dirty="0" smtClean="0"/>
              <a:t>specifies </a:t>
            </a:r>
            <a:r>
              <a:rPr lang="en-US" dirty="0"/>
              <a:t>whether a border should be solid, dashed line, double line, or one of the other possible values</a:t>
            </a:r>
            <a:r>
              <a:rPr lang="en-US" dirty="0" smtClean="0"/>
              <a:t>.</a:t>
            </a:r>
          </a:p>
          <a:p>
            <a:pPr lvl="1"/>
            <a:r>
              <a:rPr lang="en-US" dirty="0" smtClean="0"/>
              <a:t>None/solid/dotted/ dashed …</a:t>
            </a:r>
          </a:p>
          <a:p>
            <a:r>
              <a:rPr lang="en-US" b="1" dirty="0" smtClean="0"/>
              <a:t>border-width: </a:t>
            </a:r>
            <a:r>
              <a:rPr lang="en-US" dirty="0"/>
              <a:t>specifies the width of a border</a:t>
            </a:r>
            <a:r>
              <a:rPr lang="en-US" dirty="0" smtClean="0"/>
              <a:t>.</a:t>
            </a:r>
          </a:p>
          <a:p>
            <a:r>
              <a:rPr lang="en-US" dirty="0" smtClean="0"/>
              <a:t>Specific borders:</a:t>
            </a:r>
          </a:p>
          <a:p>
            <a:pPr lvl="1"/>
            <a:r>
              <a:rPr lang="en-US" dirty="0" smtClean="0"/>
              <a:t>border-top/left/right/bottom</a:t>
            </a:r>
            <a:endParaRPr lang="en-US" dirty="0"/>
          </a:p>
        </p:txBody>
      </p:sp>
    </p:spTree>
    <p:extLst>
      <p:ext uri="{BB962C8B-B14F-4D97-AF65-F5344CB8AC3E}">
        <p14:creationId xmlns:p14="http://schemas.microsoft.com/office/powerpoint/2010/main" val="22118181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Margins/Padding</a:t>
            </a:r>
            <a:endParaRPr lang="en-US" dirty="0"/>
          </a:p>
        </p:txBody>
      </p:sp>
      <p:sp>
        <p:nvSpPr>
          <p:cNvPr id="3" name="Content Placeholder 2"/>
          <p:cNvSpPr>
            <a:spLocks noGrp="1"/>
          </p:cNvSpPr>
          <p:nvPr>
            <p:ph idx="1"/>
          </p:nvPr>
        </p:nvSpPr>
        <p:spPr/>
        <p:txBody>
          <a:bodyPr/>
          <a:lstStyle/>
          <a:p>
            <a:r>
              <a:rPr lang="en-US" dirty="0"/>
              <a:t>The </a:t>
            </a:r>
            <a:r>
              <a:rPr lang="en-US" i="1" dirty="0"/>
              <a:t>margin</a:t>
            </a:r>
            <a:r>
              <a:rPr lang="en-US" dirty="0"/>
              <a:t> property defines the space around an HTML element</a:t>
            </a:r>
            <a:r>
              <a:rPr lang="en-US" dirty="0" smtClean="0"/>
              <a:t>.</a:t>
            </a:r>
          </a:p>
          <a:p>
            <a:r>
              <a:rPr lang="en-US" dirty="0"/>
              <a:t>The </a:t>
            </a:r>
            <a:r>
              <a:rPr lang="en-US" i="1" dirty="0"/>
              <a:t>padding</a:t>
            </a:r>
            <a:r>
              <a:rPr lang="en-US" dirty="0"/>
              <a:t> property allows you to specify how much space should appear between the content of an element and its </a:t>
            </a:r>
            <a:r>
              <a:rPr lang="en-US" dirty="0" smtClean="0"/>
              <a:t>border</a:t>
            </a:r>
          </a:p>
          <a:p>
            <a:r>
              <a:rPr lang="en-US" dirty="0" smtClean="0"/>
              <a:t>Specific margin/padding</a:t>
            </a:r>
          </a:p>
          <a:p>
            <a:pPr lvl="1"/>
            <a:r>
              <a:rPr lang="en-US" dirty="0" smtClean="0"/>
              <a:t>margin/padding-top/left/right/bottom</a:t>
            </a:r>
            <a:endParaRPr lang="en-US" dirty="0"/>
          </a:p>
        </p:txBody>
      </p:sp>
    </p:spTree>
    <p:extLst>
      <p:ext uri="{BB962C8B-B14F-4D97-AF65-F5344CB8AC3E}">
        <p14:creationId xmlns:p14="http://schemas.microsoft.com/office/powerpoint/2010/main" val="362158221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Links</a:t>
            </a:r>
            <a:endParaRPr lang="en-US" dirty="0"/>
          </a:p>
        </p:txBody>
      </p:sp>
      <p:sp>
        <p:nvSpPr>
          <p:cNvPr id="3" name="Content Placeholder 2"/>
          <p:cNvSpPr>
            <a:spLocks noGrp="1"/>
          </p:cNvSpPr>
          <p:nvPr>
            <p:ph idx="1"/>
          </p:nvPr>
        </p:nvSpPr>
        <p:spPr/>
        <p:txBody>
          <a:bodyPr/>
          <a:lstStyle/>
          <a:p>
            <a:pPr marL="0" indent="0">
              <a:buNone/>
            </a:pPr>
            <a:r>
              <a:rPr lang="en-US" dirty="0"/>
              <a:t>&lt;style type="text/</a:t>
            </a:r>
            <a:r>
              <a:rPr lang="en-US" dirty="0" err="1"/>
              <a:t>css</a:t>
            </a:r>
            <a:r>
              <a:rPr lang="en-US" dirty="0"/>
              <a:t>"&gt;</a:t>
            </a:r>
          </a:p>
          <a:p>
            <a:pPr marL="0" indent="0">
              <a:buNone/>
            </a:pPr>
            <a:r>
              <a:rPr lang="en-US" dirty="0"/>
              <a:t>   a:link {color: #000000}</a:t>
            </a:r>
          </a:p>
          <a:p>
            <a:pPr marL="0" indent="0">
              <a:buNone/>
            </a:pPr>
            <a:r>
              <a:rPr lang="en-US" dirty="0"/>
              <a:t>   a:visited {color: #006600}</a:t>
            </a:r>
          </a:p>
          <a:p>
            <a:pPr marL="0" indent="0">
              <a:buNone/>
            </a:pPr>
            <a:r>
              <a:rPr lang="en-US" dirty="0"/>
              <a:t>   a:hover {color: #FFCC00}</a:t>
            </a:r>
          </a:p>
          <a:p>
            <a:pPr marL="0" indent="0">
              <a:buNone/>
            </a:pPr>
            <a:r>
              <a:rPr lang="en-US" dirty="0"/>
              <a:t>   a:active {color: #FF00CC}</a:t>
            </a:r>
          </a:p>
          <a:p>
            <a:pPr marL="0" indent="0">
              <a:buNone/>
            </a:pPr>
            <a:r>
              <a:rPr lang="en-US" dirty="0"/>
              <a:t>&lt;/style</a:t>
            </a:r>
            <a:r>
              <a:rPr lang="en-US" dirty="0" smtClean="0"/>
              <a:t>&gt;</a:t>
            </a:r>
          </a:p>
          <a:p>
            <a:pPr marL="0" indent="0">
              <a:buNone/>
            </a:pPr>
            <a:endParaRPr lang="en-US" dirty="0"/>
          </a:p>
          <a:p>
            <a:pPr marL="0" indent="0">
              <a:buNone/>
            </a:pPr>
            <a:r>
              <a:rPr lang="en-US" dirty="0"/>
              <a:t>&lt;a </a:t>
            </a:r>
            <a:r>
              <a:rPr lang="en-US" dirty="0" err="1"/>
              <a:t>href</a:t>
            </a:r>
            <a:r>
              <a:rPr lang="en-US" dirty="0"/>
              <a:t>=""&gt;Link&lt;/a&gt;</a:t>
            </a:r>
          </a:p>
        </p:txBody>
      </p:sp>
    </p:spTree>
    <p:extLst>
      <p:ext uri="{BB962C8B-B14F-4D97-AF65-F5344CB8AC3E}">
        <p14:creationId xmlns:p14="http://schemas.microsoft.com/office/powerpoint/2010/main" val="266005290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Tables</a:t>
            </a:r>
            <a:endParaRPr lang="en-US" dirty="0"/>
          </a:p>
        </p:txBody>
      </p:sp>
      <p:sp>
        <p:nvSpPr>
          <p:cNvPr id="3" name="Content Placeholder 2"/>
          <p:cNvSpPr>
            <a:spLocks noGrp="1"/>
          </p:cNvSpPr>
          <p:nvPr>
            <p:ph idx="1"/>
          </p:nvPr>
        </p:nvSpPr>
        <p:spPr/>
        <p:txBody>
          <a:bodyPr>
            <a:normAutofit/>
          </a:bodyPr>
          <a:lstStyle/>
          <a:p>
            <a:r>
              <a:rPr lang="en-US" b="1" dirty="0" smtClean="0"/>
              <a:t>border-collapse: </a:t>
            </a:r>
            <a:r>
              <a:rPr lang="en-US" dirty="0"/>
              <a:t>specifies whether the browser should control the appearance of the adjacent borders that touch each other or whether each cell should maintain its style</a:t>
            </a:r>
            <a:r>
              <a:rPr lang="en-US" dirty="0" smtClean="0"/>
              <a:t>.</a:t>
            </a:r>
          </a:p>
          <a:p>
            <a:r>
              <a:rPr lang="en-US" b="1" dirty="0"/>
              <a:t>border-spacing</a:t>
            </a:r>
            <a:r>
              <a:rPr lang="en-US" dirty="0"/>
              <a:t> specifies the width that should appear between table cells</a:t>
            </a:r>
            <a:r>
              <a:rPr lang="en-US" dirty="0" smtClean="0"/>
              <a:t>.</a:t>
            </a:r>
          </a:p>
          <a:p>
            <a:r>
              <a:rPr lang="en-US" b="1" dirty="0"/>
              <a:t>caption-side</a:t>
            </a:r>
            <a:r>
              <a:rPr lang="en-US" dirty="0"/>
              <a:t> captions are presented in the &lt;caption&gt; element.</a:t>
            </a:r>
          </a:p>
        </p:txBody>
      </p:sp>
    </p:spTree>
    <p:extLst>
      <p:ext uri="{BB962C8B-B14F-4D97-AF65-F5344CB8AC3E}">
        <p14:creationId xmlns:p14="http://schemas.microsoft.com/office/powerpoint/2010/main" val="15428980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CSS Example</a:t>
            </a:r>
            <a:endParaRPr lang="en-US" dirty="0"/>
          </a:p>
        </p:txBody>
      </p:sp>
      <p:sp>
        <p:nvSpPr>
          <p:cNvPr id="3" name="Content Placeholder 2"/>
          <p:cNvSpPr>
            <a:spLocks noGrp="1"/>
          </p:cNvSpPr>
          <p:nvPr>
            <p:ph idx="1"/>
          </p:nvPr>
        </p:nvSpPr>
        <p:spPr>
          <a:xfrm>
            <a:off x="838200" y="1825625"/>
            <a:ext cx="7301248" cy="4351338"/>
          </a:xfrm>
        </p:spPr>
        <p:txBody>
          <a:bodyPr>
            <a:normAutofit fontScale="47500" lnSpcReduction="20000"/>
          </a:bodyPr>
          <a:lstStyle/>
          <a:p>
            <a:pPr marL="0" indent="0">
              <a:buNone/>
            </a:pPr>
            <a:r>
              <a:rPr lang="en-US" sz="3500" dirty="0"/>
              <a:t>&lt;table&gt;</a:t>
            </a:r>
          </a:p>
          <a:p>
            <a:pPr marL="0" indent="0">
              <a:buNone/>
            </a:pPr>
            <a:r>
              <a:rPr lang="en-US" sz="3500" dirty="0"/>
              <a:t>	&lt;</a:t>
            </a:r>
            <a:r>
              <a:rPr lang="en-US" sz="3500" dirty="0" err="1"/>
              <a:t>thead</a:t>
            </a:r>
            <a:r>
              <a:rPr lang="en-US" sz="3500" dirty="0"/>
              <a:t>&gt;</a:t>
            </a:r>
          </a:p>
          <a:p>
            <a:pPr marL="0" indent="0">
              <a:buNone/>
            </a:pPr>
            <a:r>
              <a:rPr lang="en-US" sz="3500" dirty="0"/>
              <a:t>		&lt;td&gt;Character&lt;/td&gt; td&gt;Actor &lt;/td&gt;</a:t>
            </a:r>
          </a:p>
          <a:p>
            <a:pPr marL="0" indent="0">
              <a:buNone/>
            </a:pPr>
            <a:r>
              <a:rPr lang="en-US" sz="3500" dirty="0"/>
              <a:t>	&lt;/</a:t>
            </a:r>
            <a:r>
              <a:rPr lang="en-US" sz="3500" dirty="0" err="1"/>
              <a:t>thead</a:t>
            </a:r>
            <a:r>
              <a:rPr lang="en-US" sz="3500" dirty="0"/>
              <a:t>&gt;</a:t>
            </a:r>
          </a:p>
          <a:p>
            <a:pPr marL="0" indent="0">
              <a:buNone/>
            </a:pPr>
            <a:r>
              <a:rPr lang="en-US" sz="3500" dirty="0"/>
              <a:t>	&lt;</a:t>
            </a:r>
            <a:r>
              <a:rPr lang="en-US" sz="3500" dirty="0" err="1"/>
              <a:t>tbody</a:t>
            </a:r>
            <a:r>
              <a:rPr lang="en-US" sz="3500" dirty="0"/>
              <a:t>&gt;</a:t>
            </a:r>
          </a:p>
          <a:p>
            <a:pPr marL="0" indent="0">
              <a:buNone/>
            </a:pPr>
            <a:r>
              <a:rPr lang="en-US" sz="3500" dirty="0"/>
              <a:t>		&lt;</a:t>
            </a:r>
            <a:r>
              <a:rPr lang="en-US" sz="3500" dirty="0" err="1"/>
              <a:t>tr</a:t>
            </a:r>
            <a:r>
              <a:rPr lang="en-US" sz="3500" dirty="0"/>
              <a:t>&gt;</a:t>
            </a:r>
          </a:p>
          <a:p>
            <a:pPr marL="0" indent="0">
              <a:buNone/>
            </a:pPr>
            <a:r>
              <a:rPr lang="en-US" sz="3500" dirty="0"/>
              <a:t>			&lt;td&gt;Mark </a:t>
            </a:r>
            <a:r>
              <a:rPr lang="en-US" sz="3500" dirty="0" err="1"/>
              <a:t>Hamil</a:t>
            </a:r>
            <a:r>
              <a:rPr lang="en-US" sz="3500" dirty="0"/>
              <a:t>&lt;/td&gt; &lt;td&gt;Luke Skywalker&lt;/td&gt;</a:t>
            </a:r>
          </a:p>
          <a:p>
            <a:pPr marL="0" indent="0">
              <a:buNone/>
            </a:pPr>
            <a:r>
              <a:rPr lang="en-US" sz="3500" dirty="0"/>
              <a:t>		&lt;/</a:t>
            </a:r>
            <a:r>
              <a:rPr lang="en-US" sz="3500" dirty="0" err="1"/>
              <a:t>tr</a:t>
            </a:r>
            <a:r>
              <a:rPr lang="en-US" sz="3500" dirty="0"/>
              <a:t>&gt;</a:t>
            </a:r>
          </a:p>
          <a:p>
            <a:pPr marL="0" indent="0">
              <a:buNone/>
            </a:pPr>
            <a:r>
              <a:rPr lang="en-US" sz="3500" dirty="0"/>
              <a:t>		&lt;</a:t>
            </a:r>
            <a:r>
              <a:rPr lang="en-US" sz="3500" dirty="0" err="1"/>
              <a:t>tr</a:t>
            </a:r>
            <a:r>
              <a:rPr lang="en-US" sz="3500" dirty="0"/>
              <a:t>&gt;</a:t>
            </a:r>
          </a:p>
          <a:p>
            <a:pPr marL="0" indent="0">
              <a:buNone/>
            </a:pPr>
            <a:r>
              <a:rPr lang="en-US" sz="3500" dirty="0"/>
              <a:t>			&lt;td&gt;Han Solo&lt;/td&gt;&lt;td&gt;Harrison Ford&lt;/td&gt;</a:t>
            </a:r>
          </a:p>
          <a:p>
            <a:pPr marL="0" indent="0">
              <a:buNone/>
            </a:pPr>
            <a:r>
              <a:rPr lang="en-US" sz="3500" dirty="0"/>
              <a:t>		&lt;/</a:t>
            </a:r>
            <a:r>
              <a:rPr lang="en-US" sz="3500" dirty="0" err="1"/>
              <a:t>tr</a:t>
            </a:r>
            <a:r>
              <a:rPr lang="en-US" sz="3500" dirty="0"/>
              <a:t>&gt;</a:t>
            </a:r>
          </a:p>
          <a:p>
            <a:pPr marL="0" indent="0">
              <a:buNone/>
            </a:pPr>
            <a:r>
              <a:rPr lang="en-US" sz="3500" dirty="0"/>
              <a:t>	&lt;/</a:t>
            </a:r>
            <a:r>
              <a:rPr lang="en-US" sz="3500" dirty="0" err="1"/>
              <a:t>tbody</a:t>
            </a:r>
            <a:r>
              <a:rPr lang="en-US" sz="3500" dirty="0"/>
              <a:t>&gt;</a:t>
            </a:r>
          </a:p>
          <a:p>
            <a:pPr marL="0" indent="0">
              <a:buNone/>
            </a:pPr>
            <a:r>
              <a:rPr lang="en-US" sz="3500" dirty="0"/>
              <a:t>&lt;/table&gt;</a:t>
            </a:r>
          </a:p>
        </p:txBody>
      </p:sp>
      <p:sp>
        <p:nvSpPr>
          <p:cNvPr id="4" name="TextBox 3"/>
          <p:cNvSpPr txBox="1"/>
          <p:nvPr/>
        </p:nvSpPr>
        <p:spPr>
          <a:xfrm>
            <a:off x="8358389" y="1825625"/>
            <a:ext cx="3333990" cy="2031325"/>
          </a:xfrm>
          <a:prstGeom prst="rect">
            <a:avLst/>
          </a:prstGeom>
          <a:noFill/>
        </p:spPr>
        <p:txBody>
          <a:bodyPr wrap="none" rtlCol="0">
            <a:spAutoFit/>
          </a:bodyPr>
          <a:lstStyle/>
          <a:p>
            <a:r>
              <a:rPr lang="en-US" b="1" dirty="0" smtClean="0"/>
              <a:t>td</a:t>
            </a:r>
            <a:r>
              <a:rPr lang="en-US" b="1" dirty="0"/>
              <a:t>{</a:t>
            </a:r>
          </a:p>
          <a:p>
            <a:r>
              <a:rPr lang="en-US" b="1" dirty="0"/>
              <a:t>	border: 1px solid black;</a:t>
            </a:r>
          </a:p>
          <a:p>
            <a:r>
              <a:rPr lang="en-US" b="1" dirty="0"/>
              <a:t>}</a:t>
            </a:r>
          </a:p>
          <a:p>
            <a:r>
              <a:rPr lang="en-US" b="1" dirty="0" err="1"/>
              <a:t>thead</a:t>
            </a:r>
            <a:endParaRPr lang="en-US" b="1" dirty="0"/>
          </a:p>
          <a:p>
            <a:r>
              <a:rPr lang="en-US" b="1" dirty="0"/>
              <a:t>{</a:t>
            </a:r>
          </a:p>
          <a:p>
            <a:r>
              <a:rPr lang="en-US" b="1" dirty="0"/>
              <a:t>	font-weight: bold;</a:t>
            </a:r>
          </a:p>
          <a:p>
            <a:r>
              <a:rPr lang="en-US" b="1" dirty="0"/>
              <a:t>}</a:t>
            </a:r>
          </a:p>
        </p:txBody>
      </p:sp>
      <p:sp>
        <p:nvSpPr>
          <p:cNvPr id="5" name="TextBox 4"/>
          <p:cNvSpPr txBox="1"/>
          <p:nvPr/>
        </p:nvSpPr>
        <p:spPr>
          <a:xfrm>
            <a:off x="8358389" y="4128724"/>
            <a:ext cx="3553152" cy="1200329"/>
          </a:xfrm>
          <a:prstGeom prst="rect">
            <a:avLst/>
          </a:prstGeom>
          <a:noFill/>
        </p:spPr>
        <p:txBody>
          <a:bodyPr wrap="none" rtlCol="0">
            <a:spAutoFit/>
          </a:bodyPr>
          <a:lstStyle/>
          <a:p>
            <a:r>
              <a:rPr lang="en-US" b="1" dirty="0" smtClean="0"/>
              <a:t>table {</a:t>
            </a:r>
          </a:p>
          <a:p>
            <a:r>
              <a:rPr lang="en-US" b="1" dirty="0"/>
              <a:t>	border-collapse: </a:t>
            </a:r>
            <a:r>
              <a:rPr lang="en-US" b="1" dirty="0" smtClean="0"/>
              <a:t>collapse;</a:t>
            </a:r>
            <a:endParaRPr lang="en-US" b="1" dirty="0"/>
          </a:p>
          <a:p>
            <a:endParaRPr lang="en-US" b="1" dirty="0" smtClean="0"/>
          </a:p>
          <a:p>
            <a:r>
              <a:rPr lang="en-US" b="1" dirty="0"/>
              <a:t>}</a:t>
            </a:r>
          </a:p>
        </p:txBody>
      </p:sp>
    </p:spTree>
    <p:extLst>
      <p:ext uri="{BB962C8B-B14F-4D97-AF65-F5344CB8AC3E}">
        <p14:creationId xmlns:p14="http://schemas.microsoft.com/office/powerpoint/2010/main" val="1245003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Visibility</a:t>
            </a:r>
            <a:endParaRPr lang="en-US" dirty="0"/>
          </a:p>
        </p:txBody>
      </p:sp>
      <p:sp>
        <p:nvSpPr>
          <p:cNvPr id="3" name="Content Placeholder 2"/>
          <p:cNvSpPr>
            <a:spLocks noGrp="1"/>
          </p:cNvSpPr>
          <p:nvPr>
            <p:ph idx="1"/>
          </p:nvPr>
        </p:nvSpPr>
        <p:spPr/>
        <p:txBody>
          <a:bodyPr/>
          <a:lstStyle/>
          <a:p>
            <a:r>
              <a:rPr lang="en-US" b="1" dirty="0"/>
              <a:t>Visible</a:t>
            </a:r>
            <a:r>
              <a:rPr lang="en-US" b="1" dirty="0" smtClean="0"/>
              <a:t>: </a:t>
            </a:r>
            <a:r>
              <a:rPr lang="en-US" dirty="0" smtClean="0"/>
              <a:t>The </a:t>
            </a:r>
            <a:r>
              <a:rPr lang="en-US" dirty="0"/>
              <a:t>box and its contents are shown to the user</a:t>
            </a:r>
            <a:r>
              <a:rPr lang="en-US" dirty="0" smtClean="0"/>
              <a:t>.</a:t>
            </a:r>
          </a:p>
          <a:p>
            <a:r>
              <a:rPr lang="en-US" b="1" dirty="0" smtClean="0"/>
              <a:t>Hidden: </a:t>
            </a:r>
            <a:r>
              <a:rPr lang="en-US" dirty="0"/>
              <a:t>The box and its content are made invisible, although they still affect the layout of the page</a:t>
            </a:r>
            <a:r>
              <a:rPr lang="en-US" dirty="0" smtClean="0"/>
              <a:t>.</a:t>
            </a:r>
          </a:p>
          <a:p>
            <a:endParaRPr lang="en-US" dirty="0" smtClean="0"/>
          </a:p>
          <a:p>
            <a:pPr marL="0" indent="0">
              <a:buNone/>
            </a:pPr>
            <a:r>
              <a:rPr lang="en-US" b="1" dirty="0"/>
              <a:t>&lt;p style="</a:t>
            </a:r>
            <a:r>
              <a:rPr lang="en-US" b="1" dirty="0" err="1"/>
              <a:t>visibility:hidden</a:t>
            </a:r>
            <a:r>
              <a:rPr lang="en-US" b="1" dirty="0"/>
              <a:t>;"&gt;</a:t>
            </a:r>
          </a:p>
          <a:p>
            <a:pPr marL="0" indent="0">
              <a:buNone/>
            </a:pPr>
            <a:r>
              <a:rPr lang="en-US" b="1" dirty="0"/>
              <a:t>	This paragraph should not be visible.</a:t>
            </a:r>
          </a:p>
          <a:p>
            <a:pPr marL="0" indent="0">
              <a:buNone/>
            </a:pPr>
            <a:r>
              <a:rPr lang="en-US" b="1" dirty="0"/>
              <a:t>&lt;/p&gt;</a:t>
            </a:r>
          </a:p>
        </p:txBody>
      </p:sp>
    </p:spTree>
    <p:extLst>
      <p:ext uri="{BB962C8B-B14F-4D97-AF65-F5344CB8AC3E}">
        <p14:creationId xmlns:p14="http://schemas.microsoft.com/office/powerpoint/2010/main" val="123913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your web application</a:t>
            </a:r>
            <a:endParaRPr lang="en-US" dirty="0"/>
          </a:p>
        </p:txBody>
      </p:sp>
      <p:sp>
        <p:nvSpPr>
          <p:cNvPr id="3" name="Content Placeholder 2"/>
          <p:cNvSpPr>
            <a:spLocks noGrp="1"/>
          </p:cNvSpPr>
          <p:nvPr>
            <p:ph idx="1"/>
          </p:nvPr>
        </p:nvSpPr>
        <p:spPr/>
        <p:txBody>
          <a:bodyPr>
            <a:normAutofit lnSpcReduction="10000"/>
          </a:bodyPr>
          <a:lstStyle/>
          <a:p>
            <a:r>
              <a:rPr lang="en-US" dirty="0" smtClean="0"/>
              <a:t>Create a folder. </a:t>
            </a:r>
          </a:p>
          <a:p>
            <a:r>
              <a:rPr lang="en-US" dirty="0" smtClean="0"/>
              <a:t>Add the following directories:</a:t>
            </a:r>
          </a:p>
          <a:p>
            <a:pPr lvl="1"/>
            <a:r>
              <a:rPr lang="en-US" dirty="0" smtClean="0"/>
              <a:t>images</a:t>
            </a:r>
          </a:p>
          <a:p>
            <a:pPr lvl="1"/>
            <a:r>
              <a:rPr lang="en-US" dirty="0" err="1" smtClean="0"/>
              <a:t>css</a:t>
            </a:r>
            <a:endParaRPr lang="en-US" dirty="0" smtClean="0"/>
          </a:p>
          <a:p>
            <a:pPr lvl="1"/>
            <a:r>
              <a:rPr lang="en-US" dirty="0" err="1" smtClean="0"/>
              <a:t>js</a:t>
            </a:r>
            <a:endParaRPr lang="en-US" dirty="0" smtClean="0"/>
          </a:p>
          <a:p>
            <a:r>
              <a:rPr lang="en-US" dirty="0" smtClean="0"/>
              <a:t>Add file:</a:t>
            </a:r>
          </a:p>
          <a:p>
            <a:pPr lvl="1"/>
            <a:r>
              <a:rPr lang="en-US" dirty="0" smtClean="0"/>
              <a:t>Index.html</a:t>
            </a:r>
          </a:p>
          <a:p>
            <a:r>
              <a:rPr lang="en-US" dirty="0" smtClean="0"/>
              <a:t>Go to </a:t>
            </a:r>
            <a:r>
              <a:rPr lang="en-US" dirty="0" err="1" smtClean="0"/>
              <a:t>NodeJS</a:t>
            </a:r>
            <a:r>
              <a:rPr lang="en-US" dirty="0" smtClean="0"/>
              <a:t> directory:</a:t>
            </a:r>
          </a:p>
          <a:p>
            <a:pPr lvl="1"/>
            <a:r>
              <a:rPr lang="en-US" dirty="0" smtClean="0"/>
              <a:t>Run: “http-server &lt;</a:t>
            </a:r>
            <a:r>
              <a:rPr lang="en-US" dirty="0" err="1" smtClean="0"/>
              <a:t>folder_path</a:t>
            </a:r>
            <a:r>
              <a:rPr lang="en-US" dirty="0" smtClean="0"/>
              <a:t>&gt; -p &lt;port&gt;”</a:t>
            </a:r>
          </a:p>
          <a:p>
            <a:r>
              <a:rPr lang="en-US" dirty="0" smtClean="0"/>
              <a:t>Use a safe port number. E.g. 1337/9080</a:t>
            </a:r>
          </a:p>
          <a:p>
            <a:endParaRPr lang="en-US" dirty="0" smtClean="0"/>
          </a:p>
          <a:p>
            <a:pPr marL="457200" lvl="1" indent="0">
              <a:buNone/>
            </a:pPr>
            <a:endParaRPr lang="en-US" dirty="0"/>
          </a:p>
        </p:txBody>
      </p:sp>
    </p:spTree>
    <p:extLst>
      <p:ext uri="{BB962C8B-B14F-4D97-AF65-F5344CB8AC3E}">
        <p14:creationId xmlns:p14="http://schemas.microsoft.com/office/powerpoint/2010/main" val="366621641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Position</a:t>
            </a:r>
            <a:endParaRPr lang="en-US" dirty="0"/>
          </a:p>
        </p:txBody>
      </p:sp>
      <p:sp>
        <p:nvSpPr>
          <p:cNvPr id="3" name="Content Placeholder 2"/>
          <p:cNvSpPr>
            <a:spLocks noGrp="1"/>
          </p:cNvSpPr>
          <p:nvPr>
            <p:ph idx="1"/>
          </p:nvPr>
        </p:nvSpPr>
        <p:spPr/>
        <p:txBody>
          <a:bodyPr/>
          <a:lstStyle/>
          <a:p>
            <a:r>
              <a:rPr lang="en-US" dirty="0" smtClean="0"/>
              <a:t>Position: relative/absolute/fixed </a:t>
            </a:r>
          </a:p>
          <a:p>
            <a:pPr marL="0" indent="0">
              <a:buNone/>
            </a:pPr>
            <a:r>
              <a:rPr lang="en-US" dirty="0"/>
              <a:t>&lt;div style="position:relative;left:80px;top:2px;background-color:yellow;"&gt;</a:t>
            </a:r>
          </a:p>
          <a:p>
            <a:pPr marL="0" indent="0">
              <a:buNone/>
            </a:pPr>
            <a:r>
              <a:rPr lang="en-US" dirty="0" smtClean="0"/>
              <a:t>	This </a:t>
            </a:r>
            <a:r>
              <a:rPr lang="en-US" dirty="0"/>
              <a:t>div has relative positioning.</a:t>
            </a:r>
          </a:p>
          <a:p>
            <a:pPr marL="0" indent="0">
              <a:buNone/>
            </a:pPr>
            <a:r>
              <a:rPr lang="en-US" dirty="0"/>
              <a:t>&lt;/div&gt;</a:t>
            </a:r>
          </a:p>
        </p:txBody>
      </p:sp>
    </p:spTree>
    <p:extLst>
      <p:ext uri="{BB962C8B-B14F-4D97-AF65-F5344CB8AC3E}">
        <p14:creationId xmlns:p14="http://schemas.microsoft.com/office/powerpoint/2010/main" val="1630751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38566" y="0"/>
            <a:ext cx="7325140" cy="7049300"/>
          </a:xfrm>
        </p:spPr>
      </p:pic>
      <p:sp>
        <p:nvSpPr>
          <p:cNvPr id="5" name="TextBox 4"/>
          <p:cNvSpPr txBox="1"/>
          <p:nvPr/>
        </p:nvSpPr>
        <p:spPr>
          <a:xfrm>
            <a:off x="1237445" y="2871989"/>
            <a:ext cx="2394397" cy="1815882"/>
          </a:xfrm>
          <a:prstGeom prst="rect">
            <a:avLst/>
          </a:prstGeom>
          <a:noFill/>
        </p:spPr>
        <p:txBody>
          <a:bodyPr wrap="square" rtlCol="0">
            <a:spAutoFit/>
          </a:bodyPr>
          <a:lstStyle/>
          <a:p>
            <a:r>
              <a:rPr lang="en-US" sz="2800" dirty="0" smtClean="0"/>
              <a:t>Create this web page using </a:t>
            </a:r>
          </a:p>
          <a:p>
            <a:r>
              <a:rPr lang="en-US" sz="2800" dirty="0" smtClean="0"/>
              <a:t>Tables, lists</a:t>
            </a:r>
            <a:endParaRPr lang="en-US" sz="2800" dirty="0"/>
          </a:p>
        </p:txBody>
      </p:sp>
    </p:spTree>
    <p:extLst>
      <p:ext uri="{BB962C8B-B14F-4D97-AF65-F5344CB8AC3E}">
        <p14:creationId xmlns:p14="http://schemas.microsoft.com/office/powerpoint/2010/main" val="239904898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08005" y="2967335"/>
            <a:ext cx="4575996" cy="1323439"/>
          </a:xfrm>
          <a:prstGeom prst="rect">
            <a:avLst/>
          </a:prstGeom>
          <a:noFill/>
        </p:spPr>
        <p:txBody>
          <a:bodyPr wrap="none" lIns="91440" tIns="45720" rIns="91440" bIns="45720">
            <a:spAutoFit/>
          </a:bodyPr>
          <a:lstStyle/>
          <a:p>
            <a:pPr algn="ctr"/>
            <a:r>
              <a:rPr lang="en-US" sz="8000" b="1" dirty="0" smtClean="0">
                <a:ln w="9525">
                  <a:solidFill>
                    <a:schemeClr val="bg1"/>
                  </a:solidFill>
                  <a:prstDash val="solid"/>
                </a:ln>
                <a:effectLst>
                  <a:outerShdw blurRad="12700" dist="38100" dir="2700000" algn="tl" rotWithShape="0">
                    <a:schemeClr val="bg1">
                      <a:lumMod val="50000"/>
                    </a:schemeClr>
                  </a:outerShdw>
                </a:effectLst>
              </a:rPr>
              <a:t>Thank You</a:t>
            </a:r>
            <a:endParaRPr lang="en-US" sz="8000" b="1" dirty="0">
              <a:ln w="9525">
                <a:solidFill>
                  <a:schemeClr val="bg1"/>
                </a:solidFill>
                <a:prstDash val="solid"/>
              </a:ln>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35529494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a:t>
            </a: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Sample: </a:t>
            </a:r>
          </a:p>
          <a:p>
            <a:pPr marL="0" indent="0">
              <a:buNone/>
            </a:pPr>
            <a:r>
              <a:rPr lang="en-US" sz="3300" dirty="0"/>
              <a:t>&lt;!DOCTYPE html&gt;</a:t>
            </a:r>
          </a:p>
          <a:p>
            <a:pPr marL="0" indent="0">
              <a:buNone/>
            </a:pPr>
            <a:r>
              <a:rPr lang="en-US" sz="3300" dirty="0"/>
              <a:t>&lt;html&gt;</a:t>
            </a:r>
          </a:p>
          <a:p>
            <a:pPr marL="0" indent="0">
              <a:buNone/>
            </a:pPr>
            <a:endParaRPr lang="en-US" sz="3300" dirty="0"/>
          </a:p>
          <a:p>
            <a:pPr marL="0" indent="0">
              <a:buNone/>
            </a:pPr>
            <a:r>
              <a:rPr lang="en-US" sz="3300" dirty="0"/>
              <a:t>   &lt;head&gt;</a:t>
            </a:r>
          </a:p>
          <a:p>
            <a:pPr marL="0" indent="0">
              <a:buNone/>
            </a:pPr>
            <a:r>
              <a:rPr lang="en-US" sz="3300" dirty="0"/>
              <a:t>      &lt;title&gt;This is document title&lt;/title&gt;</a:t>
            </a:r>
          </a:p>
          <a:p>
            <a:pPr marL="0" indent="0">
              <a:buNone/>
            </a:pPr>
            <a:r>
              <a:rPr lang="en-US" sz="3300" dirty="0"/>
              <a:t>   &lt;/head&gt;</a:t>
            </a:r>
          </a:p>
          <a:p>
            <a:pPr marL="0" indent="0">
              <a:buNone/>
            </a:pPr>
            <a:r>
              <a:rPr lang="en-US" sz="3300" dirty="0"/>
              <a:t>	</a:t>
            </a:r>
          </a:p>
          <a:p>
            <a:pPr marL="0" indent="0">
              <a:buNone/>
            </a:pPr>
            <a:r>
              <a:rPr lang="en-US" sz="3300" dirty="0"/>
              <a:t>   &lt;body&gt;</a:t>
            </a:r>
          </a:p>
          <a:p>
            <a:pPr marL="0" indent="0">
              <a:buNone/>
            </a:pPr>
            <a:r>
              <a:rPr lang="en-US" sz="3300" dirty="0"/>
              <a:t>      &lt;h1&gt;This is a heading&lt;/h1&gt;</a:t>
            </a:r>
          </a:p>
          <a:p>
            <a:pPr marL="0" indent="0">
              <a:buNone/>
            </a:pPr>
            <a:r>
              <a:rPr lang="en-US" sz="3300" dirty="0"/>
              <a:t>      &lt;p&gt;Document content goes here.....&lt;/p&gt;</a:t>
            </a:r>
          </a:p>
          <a:p>
            <a:pPr marL="0" indent="0">
              <a:buNone/>
            </a:pPr>
            <a:r>
              <a:rPr lang="en-US" sz="3300" dirty="0"/>
              <a:t>   &lt;/body&gt;</a:t>
            </a:r>
          </a:p>
          <a:p>
            <a:pPr marL="0" indent="0">
              <a:buNone/>
            </a:pPr>
            <a:r>
              <a:rPr lang="en-US" sz="3300" dirty="0"/>
              <a:t>	</a:t>
            </a:r>
          </a:p>
          <a:p>
            <a:pPr marL="0" indent="0">
              <a:buNone/>
            </a:pPr>
            <a:r>
              <a:rPr lang="en-US" sz="3300" dirty="0"/>
              <a:t>&lt;/html&gt;</a:t>
            </a:r>
            <a:endParaRPr lang="en-US" dirty="0"/>
          </a:p>
        </p:txBody>
      </p:sp>
      <p:sp>
        <p:nvSpPr>
          <p:cNvPr id="5" name="TextBox 4"/>
          <p:cNvSpPr txBox="1"/>
          <p:nvPr/>
        </p:nvSpPr>
        <p:spPr>
          <a:xfrm>
            <a:off x="5989424" y="2070699"/>
            <a:ext cx="4031873" cy="1077218"/>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4400" b="1" dirty="0"/>
              <a:t>This is a heading</a:t>
            </a:r>
          </a:p>
          <a:p>
            <a:r>
              <a:rPr lang="en-US" sz="2000" dirty="0"/>
              <a:t>Document content goes here</a:t>
            </a:r>
            <a:r>
              <a:rPr lang="en-US" sz="2000" dirty="0" smtClean="0"/>
              <a:t>.....</a:t>
            </a:r>
            <a:endParaRPr lang="en-US" sz="2000" dirty="0"/>
          </a:p>
        </p:txBody>
      </p:sp>
    </p:spTree>
    <p:extLst>
      <p:ext uri="{BB962C8B-B14F-4D97-AF65-F5344CB8AC3E}">
        <p14:creationId xmlns:p14="http://schemas.microsoft.com/office/powerpoint/2010/main" val="36253363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Tag Glossary</a:t>
            </a:r>
            <a:endParaRPr lang="en-US" dirty="0"/>
          </a:p>
        </p:txBody>
      </p:sp>
      <p:sp>
        <p:nvSpPr>
          <p:cNvPr id="3" name="Content Placeholder 2"/>
          <p:cNvSpPr>
            <a:spLocks noGrp="1"/>
          </p:cNvSpPr>
          <p:nvPr>
            <p:ph idx="1"/>
          </p:nvPr>
        </p:nvSpPr>
        <p:spPr/>
        <p:txBody>
          <a:bodyPr>
            <a:normAutofit/>
          </a:bodyPr>
          <a:lstStyle/>
          <a:p>
            <a:r>
              <a:rPr lang="en-US" sz="2000" b="1" dirty="0"/>
              <a:t>&lt;html&gt;</a:t>
            </a:r>
            <a:r>
              <a:rPr lang="en-US" sz="2000" dirty="0"/>
              <a:t> : This tag encloses the complete HTML document and mainly comprises of document header which is represented by &lt;head&gt;...&lt;/head&gt; and document body which is represented by &lt;body&gt;...&lt;/body&gt; tags</a:t>
            </a:r>
            <a:r>
              <a:rPr lang="en-US" sz="2000" dirty="0" smtClean="0"/>
              <a:t>.</a:t>
            </a:r>
          </a:p>
          <a:p>
            <a:r>
              <a:rPr lang="en-US" sz="2000" b="1" dirty="0"/>
              <a:t>&lt;head</a:t>
            </a:r>
            <a:r>
              <a:rPr lang="en-US" sz="2000" b="1" dirty="0" smtClean="0"/>
              <a:t>&gt;:</a:t>
            </a:r>
            <a:r>
              <a:rPr lang="en-US" sz="2000" dirty="0" smtClean="0"/>
              <a:t> </a:t>
            </a:r>
            <a:r>
              <a:rPr lang="en-US" sz="2000" dirty="0"/>
              <a:t>This tag represents the document's header which can keep other HTML tags like &lt;title&gt;, &lt;link&gt; etc.</a:t>
            </a:r>
          </a:p>
          <a:p>
            <a:r>
              <a:rPr lang="en-US" sz="2000" b="1" dirty="0"/>
              <a:t>&lt;title&gt;</a:t>
            </a:r>
            <a:r>
              <a:rPr lang="en-US" sz="2000" dirty="0"/>
              <a:t> The &lt;title&gt; tag is used inside the &lt;head&gt; tag to mention the document title.</a:t>
            </a:r>
          </a:p>
          <a:p>
            <a:r>
              <a:rPr lang="en-US" sz="2000" b="1" dirty="0"/>
              <a:t>&lt;body&gt;</a:t>
            </a:r>
            <a:r>
              <a:rPr lang="en-US" sz="2000" dirty="0"/>
              <a:t> This tag represents the document's body which keeps other HTML tags like &lt;h1&gt;, &lt;div&gt;, &lt;p&gt; etc</a:t>
            </a:r>
            <a:r>
              <a:rPr lang="en-US" sz="2000" dirty="0" smtClean="0"/>
              <a:t>.</a:t>
            </a:r>
          </a:p>
          <a:p>
            <a:r>
              <a:rPr lang="en-US" sz="2000" b="1" dirty="0"/>
              <a:t>&lt;h1&gt;</a:t>
            </a:r>
            <a:r>
              <a:rPr lang="en-US" sz="2000" dirty="0"/>
              <a:t> This tag represents the heading.</a:t>
            </a:r>
          </a:p>
          <a:p>
            <a:r>
              <a:rPr lang="en-US" sz="2000" b="1" dirty="0"/>
              <a:t>&lt;p&gt;</a:t>
            </a:r>
            <a:r>
              <a:rPr lang="en-US" sz="2000" dirty="0"/>
              <a:t> This tag represents a paragraph.</a:t>
            </a:r>
          </a:p>
          <a:p>
            <a:endParaRPr lang="en-US" sz="2000" dirty="0" smtClean="0"/>
          </a:p>
          <a:p>
            <a:endParaRPr lang="en-US" sz="2000" dirty="0"/>
          </a:p>
          <a:p>
            <a:endParaRPr lang="en-US" sz="2000" dirty="0"/>
          </a:p>
        </p:txBody>
      </p:sp>
    </p:spTree>
    <p:extLst>
      <p:ext uri="{BB962C8B-B14F-4D97-AF65-F5344CB8AC3E}">
        <p14:creationId xmlns:p14="http://schemas.microsoft.com/office/powerpoint/2010/main" val="22987858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Tags – Heading Tags</a:t>
            </a:r>
            <a:endParaRPr lang="en-US" dirty="0"/>
          </a:p>
        </p:txBody>
      </p:sp>
      <p:sp>
        <p:nvSpPr>
          <p:cNvPr id="3" name="Content Placeholder 2"/>
          <p:cNvSpPr>
            <a:spLocks noGrp="1"/>
          </p:cNvSpPr>
          <p:nvPr>
            <p:ph idx="1"/>
          </p:nvPr>
        </p:nvSpPr>
        <p:spPr/>
        <p:txBody>
          <a:bodyPr>
            <a:normAutofit fontScale="25000" lnSpcReduction="20000"/>
          </a:bodyPr>
          <a:lstStyle/>
          <a:p>
            <a:pPr marL="0" indent="0">
              <a:buNone/>
            </a:pPr>
            <a:r>
              <a:rPr lang="en-US" sz="4800" dirty="0"/>
              <a:t>&lt;!DOCTYPE html&gt;</a:t>
            </a:r>
          </a:p>
          <a:p>
            <a:pPr marL="0" indent="0">
              <a:buNone/>
            </a:pPr>
            <a:r>
              <a:rPr lang="en-US" sz="4800" dirty="0"/>
              <a:t>&lt;html&gt;</a:t>
            </a:r>
          </a:p>
          <a:p>
            <a:pPr marL="0" indent="0">
              <a:buNone/>
            </a:pPr>
            <a:endParaRPr lang="en-US" sz="4800" dirty="0"/>
          </a:p>
          <a:p>
            <a:pPr marL="0" indent="0">
              <a:buNone/>
            </a:pPr>
            <a:r>
              <a:rPr lang="en-US" sz="4800" dirty="0"/>
              <a:t>   &lt;head&gt;</a:t>
            </a:r>
          </a:p>
          <a:p>
            <a:pPr marL="0" indent="0">
              <a:buNone/>
            </a:pPr>
            <a:r>
              <a:rPr lang="en-US" sz="4800" dirty="0"/>
              <a:t>      &lt;title&gt;Heading Example&lt;/title&gt;</a:t>
            </a:r>
          </a:p>
          <a:p>
            <a:pPr marL="0" indent="0">
              <a:buNone/>
            </a:pPr>
            <a:r>
              <a:rPr lang="en-US" sz="4800" dirty="0"/>
              <a:t>   &lt;/head&gt;</a:t>
            </a:r>
          </a:p>
          <a:p>
            <a:pPr marL="0" indent="0">
              <a:buNone/>
            </a:pPr>
            <a:r>
              <a:rPr lang="en-US" sz="4800" dirty="0"/>
              <a:t>	</a:t>
            </a:r>
          </a:p>
          <a:p>
            <a:pPr marL="0" indent="0">
              <a:buNone/>
            </a:pPr>
            <a:r>
              <a:rPr lang="en-US" sz="4800" dirty="0"/>
              <a:t>   &lt;body&gt;</a:t>
            </a:r>
          </a:p>
          <a:p>
            <a:pPr marL="0" indent="0">
              <a:buNone/>
            </a:pPr>
            <a:r>
              <a:rPr lang="en-US" sz="4800" dirty="0"/>
              <a:t>      &lt;h1&gt;This is heading 1&lt;/h1&gt;</a:t>
            </a:r>
          </a:p>
          <a:p>
            <a:pPr marL="0" indent="0">
              <a:buNone/>
            </a:pPr>
            <a:r>
              <a:rPr lang="en-US" sz="4800" dirty="0"/>
              <a:t>      &lt;h2&gt;This is heading 2&lt;/h2&gt;</a:t>
            </a:r>
          </a:p>
          <a:p>
            <a:pPr marL="0" indent="0">
              <a:buNone/>
            </a:pPr>
            <a:r>
              <a:rPr lang="en-US" sz="4800" dirty="0"/>
              <a:t>      &lt;h3&gt;This is heading 3&lt;/h3&gt;</a:t>
            </a:r>
          </a:p>
          <a:p>
            <a:pPr marL="0" indent="0">
              <a:buNone/>
            </a:pPr>
            <a:r>
              <a:rPr lang="en-US" sz="4800" dirty="0"/>
              <a:t>      &lt;h4&gt;This is heading 4&lt;/h4&gt;</a:t>
            </a:r>
          </a:p>
          <a:p>
            <a:pPr marL="0" indent="0">
              <a:buNone/>
            </a:pPr>
            <a:r>
              <a:rPr lang="en-US" sz="4800" dirty="0"/>
              <a:t>      &lt;h5&gt;This is heading 5&lt;/h5&gt;</a:t>
            </a:r>
          </a:p>
          <a:p>
            <a:pPr marL="0" indent="0">
              <a:buNone/>
            </a:pPr>
            <a:r>
              <a:rPr lang="en-US" sz="4800" dirty="0"/>
              <a:t>      &lt;h6&gt;This is heading 6&lt;/h6&gt;</a:t>
            </a:r>
          </a:p>
          <a:p>
            <a:pPr marL="0" indent="0">
              <a:buNone/>
            </a:pPr>
            <a:r>
              <a:rPr lang="en-US" sz="4800" dirty="0"/>
              <a:t>   &lt;/body&gt;</a:t>
            </a:r>
          </a:p>
          <a:p>
            <a:pPr marL="0" indent="0">
              <a:buNone/>
            </a:pPr>
            <a:r>
              <a:rPr lang="en-US" sz="4800" dirty="0"/>
              <a:t>	</a:t>
            </a:r>
          </a:p>
          <a:p>
            <a:pPr marL="0" indent="0">
              <a:buNone/>
            </a:pPr>
            <a:r>
              <a:rPr lang="en-US" sz="4800" dirty="0"/>
              <a:t>&lt;/html&gt;</a:t>
            </a:r>
            <a:endParaRPr lang="en-US" dirty="0"/>
          </a:p>
        </p:txBody>
      </p:sp>
      <p:sp>
        <p:nvSpPr>
          <p:cNvPr id="5" name="TextBox 4"/>
          <p:cNvSpPr txBox="1"/>
          <p:nvPr/>
        </p:nvSpPr>
        <p:spPr>
          <a:xfrm>
            <a:off x="5989424" y="2070699"/>
            <a:ext cx="4038285" cy="3231654"/>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4400" b="1" dirty="0"/>
              <a:t>This is heading 1</a:t>
            </a:r>
          </a:p>
          <a:p>
            <a:r>
              <a:rPr lang="en-US" sz="4000" b="1" dirty="0"/>
              <a:t>This is heading 2</a:t>
            </a:r>
          </a:p>
          <a:p>
            <a:r>
              <a:rPr lang="en-US" sz="3600" b="1" dirty="0"/>
              <a:t>This is heading 3</a:t>
            </a:r>
          </a:p>
          <a:p>
            <a:r>
              <a:rPr lang="en-US" sz="3200" b="1" dirty="0"/>
              <a:t>This is heading 4</a:t>
            </a:r>
          </a:p>
          <a:p>
            <a:r>
              <a:rPr lang="en-US" sz="2800" b="1" dirty="0"/>
              <a:t>This is heading 5</a:t>
            </a:r>
          </a:p>
          <a:p>
            <a:r>
              <a:rPr lang="en-US" sz="2400" b="1" dirty="0"/>
              <a:t>This is heading 6</a:t>
            </a:r>
          </a:p>
        </p:txBody>
      </p:sp>
    </p:spTree>
    <p:extLst>
      <p:ext uri="{BB962C8B-B14F-4D97-AF65-F5344CB8AC3E}">
        <p14:creationId xmlns:p14="http://schemas.microsoft.com/office/powerpoint/2010/main" val="8988566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Paragraph Tags</a:t>
            </a:r>
            <a:endParaRPr lang="en-US" dirty="0"/>
          </a:p>
        </p:txBody>
      </p:sp>
      <p:sp>
        <p:nvSpPr>
          <p:cNvPr id="3" name="Content Placeholder 2"/>
          <p:cNvSpPr>
            <a:spLocks noGrp="1"/>
          </p:cNvSpPr>
          <p:nvPr>
            <p:ph idx="1"/>
          </p:nvPr>
        </p:nvSpPr>
        <p:spPr/>
        <p:txBody>
          <a:bodyPr>
            <a:normAutofit fontScale="55000" lnSpcReduction="20000"/>
          </a:bodyPr>
          <a:lstStyle/>
          <a:p>
            <a:r>
              <a:rPr lang="en-US" dirty="0"/>
              <a:t>The </a:t>
            </a:r>
            <a:r>
              <a:rPr lang="en-US" b="1" dirty="0"/>
              <a:t>&lt;p&gt;</a:t>
            </a:r>
            <a:r>
              <a:rPr lang="en-US" dirty="0"/>
              <a:t> tag offers a way to structure your text into different paragraphs</a:t>
            </a:r>
            <a:r>
              <a:rPr lang="en-US" dirty="0" smtClean="0"/>
              <a:t>.</a:t>
            </a:r>
          </a:p>
          <a:p>
            <a:pPr marL="0" indent="0">
              <a:buNone/>
            </a:pPr>
            <a:r>
              <a:rPr lang="en-US" dirty="0"/>
              <a:t>&lt;!DOCTYPE html&gt;</a:t>
            </a:r>
          </a:p>
          <a:p>
            <a:pPr marL="0" indent="0">
              <a:buNone/>
            </a:pPr>
            <a:r>
              <a:rPr lang="en-US" dirty="0"/>
              <a:t>&lt;html&gt;</a:t>
            </a:r>
          </a:p>
          <a:p>
            <a:pPr marL="0" indent="0">
              <a:buNone/>
            </a:pPr>
            <a:endParaRPr lang="en-US" dirty="0"/>
          </a:p>
          <a:p>
            <a:pPr marL="0" indent="0">
              <a:buNone/>
            </a:pPr>
            <a:r>
              <a:rPr lang="en-US" dirty="0"/>
              <a:t>   &lt;head&gt;</a:t>
            </a:r>
          </a:p>
          <a:p>
            <a:pPr marL="0" indent="0">
              <a:buNone/>
            </a:pPr>
            <a:r>
              <a:rPr lang="en-US" dirty="0"/>
              <a:t>      &lt;title&gt;Paragraph Example&lt;/title&gt;</a:t>
            </a:r>
          </a:p>
          <a:p>
            <a:pPr marL="0" indent="0">
              <a:buNone/>
            </a:pPr>
            <a:r>
              <a:rPr lang="en-US" dirty="0"/>
              <a:t>   &lt;/head&gt;</a:t>
            </a:r>
          </a:p>
          <a:p>
            <a:pPr marL="0" indent="0">
              <a:buNone/>
            </a:pPr>
            <a:r>
              <a:rPr lang="en-US" dirty="0"/>
              <a:t>	</a:t>
            </a:r>
          </a:p>
          <a:p>
            <a:pPr marL="0" indent="0">
              <a:buNone/>
            </a:pPr>
            <a:r>
              <a:rPr lang="en-US" dirty="0"/>
              <a:t>   &lt;body&gt;</a:t>
            </a:r>
          </a:p>
          <a:p>
            <a:pPr marL="0" indent="0">
              <a:buNone/>
            </a:pPr>
            <a:r>
              <a:rPr lang="en-US" dirty="0"/>
              <a:t>      &lt;p&gt;Here is a first paragraph of text.&lt;/p&gt;</a:t>
            </a:r>
          </a:p>
          <a:p>
            <a:pPr marL="0" indent="0">
              <a:buNone/>
            </a:pPr>
            <a:r>
              <a:rPr lang="en-US" dirty="0"/>
              <a:t>      &lt;p&gt;Here is a second paragraph of text.&lt;/p&gt;</a:t>
            </a:r>
          </a:p>
          <a:p>
            <a:pPr marL="0" indent="0">
              <a:buNone/>
            </a:pPr>
            <a:r>
              <a:rPr lang="en-US" dirty="0"/>
              <a:t>      &lt;p&gt;Here is a third paragraph of text.&lt;/p&gt;</a:t>
            </a:r>
          </a:p>
          <a:p>
            <a:pPr marL="0" indent="0">
              <a:buNone/>
            </a:pPr>
            <a:r>
              <a:rPr lang="en-US" dirty="0"/>
              <a:t>   &lt;/body&gt;</a:t>
            </a:r>
          </a:p>
          <a:p>
            <a:pPr marL="0" indent="0">
              <a:buNone/>
            </a:pPr>
            <a:r>
              <a:rPr lang="en-US" dirty="0"/>
              <a:t>	</a:t>
            </a:r>
          </a:p>
          <a:p>
            <a:pPr marL="0" indent="0">
              <a:buNone/>
            </a:pPr>
            <a:r>
              <a:rPr lang="en-US" dirty="0"/>
              <a:t>&lt;/html&gt;</a:t>
            </a:r>
          </a:p>
        </p:txBody>
      </p:sp>
    </p:spTree>
    <p:extLst>
      <p:ext uri="{BB962C8B-B14F-4D97-AF65-F5344CB8AC3E}">
        <p14:creationId xmlns:p14="http://schemas.microsoft.com/office/powerpoint/2010/main" val="33803943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Grouping Contents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&lt;div&gt;, &lt;span&gt;</a:t>
            </a:r>
          </a:p>
          <a:p>
            <a:pPr marL="0" indent="0">
              <a:buNone/>
            </a:pPr>
            <a:r>
              <a:rPr lang="en-US" dirty="0"/>
              <a:t> </a:t>
            </a:r>
            <a:r>
              <a:rPr lang="en-US" dirty="0" smtClean="0"/>
              <a:t>    &lt;</a:t>
            </a:r>
            <a:r>
              <a:rPr lang="en-US" dirty="0"/>
              <a:t>div id = "menu" align = "middle" &gt;</a:t>
            </a:r>
          </a:p>
          <a:p>
            <a:pPr marL="0" indent="0">
              <a:buNone/>
            </a:pPr>
            <a:r>
              <a:rPr lang="en-US" dirty="0"/>
              <a:t>         &lt;a </a:t>
            </a:r>
            <a:r>
              <a:rPr lang="en-US" dirty="0" err="1"/>
              <a:t>href</a:t>
            </a:r>
            <a:r>
              <a:rPr lang="en-US" dirty="0"/>
              <a:t> = "/index.htm"&gt;HOME&lt;/a&gt; | </a:t>
            </a:r>
          </a:p>
          <a:p>
            <a:pPr marL="0" indent="0">
              <a:buNone/>
            </a:pPr>
            <a:r>
              <a:rPr lang="en-US" dirty="0"/>
              <a:t>         &lt;a </a:t>
            </a:r>
            <a:r>
              <a:rPr lang="en-US" dirty="0" err="1"/>
              <a:t>href</a:t>
            </a:r>
            <a:r>
              <a:rPr lang="en-US" dirty="0"/>
              <a:t> = "/about/contact_us.htm"&gt;CONTACT&lt;/a&gt; | </a:t>
            </a:r>
          </a:p>
          <a:p>
            <a:pPr marL="0" indent="0">
              <a:buNone/>
            </a:pPr>
            <a:r>
              <a:rPr lang="en-US" dirty="0"/>
              <a:t>         &lt;a </a:t>
            </a:r>
            <a:r>
              <a:rPr lang="en-US" dirty="0" err="1"/>
              <a:t>href</a:t>
            </a:r>
            <a:r>
              <a:rPr lang="en-US" dirty="0"/>
              <a:t> = "/about/index.htm"&gt;ABOUT&lt;/a&gt;</a:t>
            </a:r>
          </a:p>
          <a:p>
            <a:pPr marL="0" indent="0">
              <a:buNone/>
            </a:pPr>
            <a:r>
              <a:rPr lang="en-US" dirty="0"/>
              <a:t>      &lt;/div&gt;</a:t>
            </a:r>
          </a:p>
          <a:p>
            <a:pPr marL="0" indent="0">
              <a:buNone/>
            </a:pPr>
            <a:endParaRPr lang="en-US" dirty="0"/>
          </a:p>
          <a:p>
            <a:pPr marL="0" indent="0">
              <a:buNone/>
            </a:pPr>
            <a:r>
              <a:rPr lang="en-US" dirty="0"/>
              <a:t>      &lt;div id = "content" align = "left" </a:t>
            </a:r>
            <a:r>
              <a:rPr lang="en-US" dirty="0" err="1"/>
              <a:t>bgcolor</a:t>
            </a:r>
            <a:r>
              <a:rPr lang="en-US" dirty="0"/>
              <a:t> = "white"&gt;</a:t>
            </a:r>
          </a:p>
          <a:p>
            <a:pPr marL="0" indent="0">
              <a:buNone/>
            </a:pPr>
            <a:r>
              <a:rPr lang="en-US" dirty="0"/>
              <a:t>         &lt;h5&gt;Content Articles&lt;/h5&gt;</a:t>
            </a:r>
          </a:p>
          <a:p>
            <a:pPr marL="0" indent="0">
              <a:buNone/>
            </a:pPr>
            <a:r>
              <a:rPr lang="en-US" dirty="0"/>
              <a:t>         &lt;p&gt;Actual content goes here.....&lt;/p&gt;</a:t>
            </a:r>
          </a:p>
          <a:p>
            <a:pPr marL="0" indent="0">
              <a:buNone/>
            </a:pPr>
            <a:r>
              <a:rPr lang="en-US" dirty="0"/>
              <a:t>      &lt;/div&gt;</a:t>
            </a:r>
          </a:p>
        </p:txBody>
      </p:sp>
    </p:spTree>
    <p:extLst>
      <p:ext uri="{BB962C8B-B14F-4D97-AF65-F5344CB8AC3E}">
        <p14:creationId xmlns:p14="http://schemas.microsoft.com/office/powerpoint/2010/main" val="25316282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937</TotalTime>
  <Words>2042</Words>
  <Application>Microsoft Office PowerPoint</Application>
  <PresentationFormat>Widescreen</PresentationFormat>
  <Paragraphs>342</Paragraphs>
  <Slides>42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42</vt:i4>
      </vt:variant>
    </vt:vector>
  </HeadingPairs>
  <TitlesOfParts>
    <vt:vector size="46" baseType="lpstr">
      <vt:lpstr>Arial</vt:lpstr>
      <vt:lpstr>Calibri</vt:lpstr>
      <vt:lpstr>Calibri Light</vt:lpstr>
      <vt:lpstr>Office Theme</vt:lpstr>
      <vt:lpstr>Basic HTML and CSS</vt:lpstr>
      <vt:lpstr>Create your web application</vt:lpstr>
      <vt:lpstr>Install NodeJS Http-server</vt:lpstr>
      <vt:lpstr>Run your web application</vt:lpstr>
      <vt:lpstr>HTML</vt:lpstr>
      <vt:lpstr>Tag Glossary</vt:lpstr>
      <vt:lpstr>Basic Tags – Heading Tags</vt:lpstr>
      <vt:lpstr>Paragraph Tags</vt:lpstr>
      <vt:lpstr>Grouping Contents</vt:lpstr>
      <vt:lpstr>Images</vt:lpstr>
      <vt:lpstr>Tables</vt:lpstr>
      <vt:lpstr>Lists</vt:lpstr>
      <vt:lpstr>Type Attributes</vt:lpstr>
      <vt:lpstr>Definition List</vt:lpstr>
      <vt:lpstr>Links</vt:lpstr>
      <vt:lpstr>Image Links</vt:lpstr>
      <vt:lpstr>Inputs</vt:lpstr>
      <vt:lpstr>Selection</vt:lpstr>
      <vt:lpstr>Other form tags</vt:lpstr>
      <vt:lpstr>Style Sheets</vt:lpstr>
      <vt:lpstr>CSS- Cascading Style Sheets</vt:lpstr>
      <vt:lpstr>CSS is made of three parts</vt:lpstr>
      <vt:lpstr>CSS Inclusion</vt:lpstr>
      <vt:lpstr>Example</vt:lpstr>
      <vt:lpstr>CSS measurement units</vt:lpstr>
      <vt:lpstr>CSS measurement units</vt:lpstr>
      <vt:lpstr>CSS measurement units</vt:lpstr>
      <vt:lpstr>Colors</vt:lpstr>
      <vt:lpstr>Dimensions</vt:lpstr>
      <vt:lpstr>Texts</vt:lpstr>
      <vt:lpstr>Font</vt:lpstr>
      <vt:lpstr>Exercise</vt:lpstr>
      <vt:lpstr>Background</vt:lpstr>
      <vt:lpstr>Borders</vt:lpstr>
      <vt:lpstr>Margins/Padding</vt:lpstr>
      <vt:lpstr>Links</vt:lpstr>
      <vt:lpstr>Using Tables</vt:lpstr>
      <vt:lpstr>Table CSS Example</vt:lpstr>
      <vt:lpstr>Visibility</vt:lpstr>
      <vt:lpstr>Position</vt:lpstr>
      <vt:lpstr>Exercise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rajin</dc:creator>
  <cp:lastModifiedBy>rajin</cp:lastModifiedBy>
  <cp:revision>583</cp:revision>
  <dcterms:created xsi:type="dcterms:W3CDTF">2017-12-31T16:00:58Z</dcterms:created>
  <dcterms:modified xsi:type="dcterms:W3CDTF">2018-01-24T19:04:36Z</dcterms:modified>
</cp:coreProperties>
</file>