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4" r:id="rId13"/>
    <p:sldId id="302" r:id="rId14"/>
    <p:sldId id="303" r:id="rId15"/>
    <p:sldId id="305" r:id="rId16"/>
    <p:sldId id="306" r:id="rId17"/>
    <p:sldId id="307" r:id="rId18"/>
    <p:sldId id="308" r:id="rId19"/>
    <p:sldId id="309" r:id="rId20"/>
    <p:sldId id="311" r:id="rId21"/>
    <p:sldId id="310" r:id="rId22"/>
    <p:sldId id="293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1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98" y="365125"/>
            <a:ext cx="1524003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480F-59DF-4DCC-8DB5-38A3BAFC4F3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SVG/Tutorial" TargetMode="External"/><Relationship Id="rId2" Type="http://schemas.openxmlformats.org/officeDocument/2006/relationships/hyperlink" Target="https://www.tutorialspoint.com/sv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 5738</a:t>
            </a:r>
            <a:br>
              <a:rPr lang="en-US" dirty="0" smtClean="0"/>
            </a:br>
            <a:r>
              <a:rPr lang="en-US" dirty="0" smtClean="0"/>
              <a:t>Data Visualization</a:t>
            </a:r>
          </a:p>
          <a:p>
            <a:r>
              <a:rPr lang="en-US" dirty="0" smtClean="0"/>
              <a:t>Spring 2018</a:t>
            </a:r>
          </a:p>
          <a:p>
            <a:r>
              <a:rPr lang="en-US" dirty="0" smtClean="0"/>
              <a:t>Dr. Sayeed S. Alam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5" y="270576"/>
            <a:ext cx="2154410" cy="16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</a:t>
            </a:r>
            <a:r>
              <a:rPr lang="en-US" dirty="0"/>
              <a:t> − </a:t>
            </a:r>
            <a:r>
              <a:rPr lang="en-US" dirty="0" smtClean="0"/>
              <a:t>move to </a:t>
            </a:r>
            <a:r>
              <a:rPr lang="en-US" dirty="0"/>
              <a:t>− move from one point to another point</a:t>
            </a:r>
            <a:r>
              <a:rPr lang="en-US" dirty="0" smtClean="0"/>
              <a:t>.</a:t>
            </a:r>
          </a:p>
          <a:p>
            <a:r>
              <a:rPr lang="en-US" b="1" dirty="0"/>
              <a:t>L</a:t>
            </a:r>
            <a:r>
              <a:rPr lang="en-US" dirty="0"/>
              <a:t> − </a:t>
            </a:r>
            <a:r>
              <a:rPr lang="en-US" dirty="0" smtClean="0"/>
              <a:t>line to </a:t>
            </a:r>
            <a:r>
              <a:rPr lang="en-US" dirty="0"/>
              <a:t>− create a line</a:t>
            </a:r>
            <a:r>
              <a:rPr lang="en-US" dirty="0" smtClean="0"/>
              <a:t>.</a:t>
            </a:r>
          </a:p>
          <a:p>
            <a:r>
              <a:rPr lang="en-US" b="1" dirty="0"/>
              <a:t>H</a:t>
            </a:r>
            <a:r>
              <a:rPr lang="en-US" dirty="0"/>
              <a:t> − horizontal </a:t>
            </a:r>
            <a:r>
              <a:rPr lang="en-US" dirty="0" smtClean="0"/>
              <a:t>line to </a:t>
            </a:r>
            <a:r>
              <a:rPr lang="en-US" dirty="0"/>
              <a:t>− create a horizontal line</a:t>
            </a:r>
            <a:r>
              <a:rPr lang="en-US" dirty="0" smtClean="0"/>
              <a:t>.</a:t>
            </a:r>
          </a:p>
          <a:p>
            <a:r>
              <a:rPr lang="en-US" b="1" dirty="0"/>
              <a:t>V</a:t>
            </a:r>
            <a:r>
              <a:rPr lang="en-US" dirty="0"/>
              <a:t> − vertical </a:t>
            </a:r>
            <a:r>
              <a:rPr lang="en-US" dirty="0" smtClean="0"/>
              <a:t>line to </a:t>
            </a:r>
            <a:r>
              <a:rPr lang="en-US" dirty="0"/>
              <a:t>− create a vertical line</a:t>
            </a:r>
            <a:r>
              <a:rPr lang="en-US" dirty="0" smtClean="0"/>
              <a:t>.</a:t>
            </a:r>
          </a:p>
          <a:p>
            <a:r>
              <a:rPr lang="en-US" b="1" dirty="0"/>
              <a:t>C</a:t>
            </a:r>
            <a:r>
              <a:rPr lang="en-US" dirty="0"/>
              <a:t> − </a:t>
            </a:r>
            <a:r>
              <a:rPr lang="en-US" dirty="0" smtClean="0"/>
              <a:t>curve to </a:t>
            </a:r>
            <a:r>
              <a:rPr lang="en-US" dirty="0"/>
              <a:t>− create a curve</a:t>
            </a:r>
            <a:r>
              <a:rPr lang="en-US" dirty="0" smtClean="0"/>
              <a:t>.</a:t>
            </a:r>
          </a:p>
          <a:p>
            <a:r>
              <a:rPr lang="en-US" b="1" dirty="0"/>
              <a:t>S</a:t>
            </a:r>
            <a:r>
              <a:rPr lang="en-US" dirty="0"/>
              <a:t> − smooth </a:t>
            </a:r>
            <a:r>
              <a:rPr lang="en-US" dirty="0" smtClean="0"/>
              <a:t>curve to </a:t>
            </a:r>
            <a:r>
              <a:rPr lang="en-US" dirty="0"/>
              <a:t>− create a smooth curve</a:t>
            </a:r>
            <a:r>
              <a:rPr lang="en-US" dirty="0" smtClean="0"/>
              <a:t>.</a:t>
            </a:r>
          </a:p>
          <a:p>
            <a:r>
              <a:rPr lang="en-US" b="1" dirty="0"/>
              <a:t>Q</a:t>
            </a:r>
            <a:r>
              <a:rPr lang="en-US" dirty="0"/>
              <a:t> − quadratic Bezier curve − create a quadratic Bezier curve</a:t>
            </a:r>
            <a:r>
              <a:rPr lang="en-US" dirty="0" smtClean="0"/>
              <a:t>.</a:t>
            </a:r>
          </a:p>
          <a:p>
            <a:r>
              <a:rPr lang="en-US" b="1" dirty="0"/>
              <a:t>T</a:t>
            </a:r>
            <a:r>
              <a:rPr lang="en-US" dirty="0"/>
              <a:t> − smooth quadratic Bezier </a:t>
            </a:r>
            <a:r>
              <a:rPr lang="en-US" dirty="0" smtClean="0"/>
              <a:t>curve to </a:t>
            </a:r>
            <a:r>
              <a:rPr lang="en-US" dirty="0"/>
              <a:t>− create a smooth quadratic Bezier </a:t>
            </a:r>
            <a:r>
              <a:rPr lang="en-US" dirty="0" smtClean="0"/>
              <a:t>curve</a:t>
            </a:r>
          </a:p>
          <a:p>
            <a:r>
              <a:rPr lang="en-US" b="1" dirty="0"/>
              <a:t>A</a:t>
            </a:r>
            <a:r>
              <a:rPr lang="en-US" dirty="0"/>
              <a:t> − elliptical Arc − create a elliptical arc</a:t>
            </a:r>
            <a:r>
              <a:rPr lang="en-US" dirty="0" smtClean="0"/>
              <a:t>.</a:t>
            </a:r>
          </a:p>
          <a:p>
            <a:r>
              <a:rPr lang="en-US" b="1" dirty="0"/>
              <a:t>Z</a:t>
            </a:r>
            <a:r>
              <a:rPr lang="en-US" dirty="0"/>
              <a:t> − </a:t>
            </a:r>
            <a:r>
              <a:rPr lang="en-US" dirty="0" smtClean="0"/>
              <a:t>close path </a:t>
            </a:r>
            <a:r>
              <a:rPr lang="en-US" dirty="0"/>
              <a:t>− close the path.</a:t>
            </a:r>
          </a:p>
        </p:txBody>
      </p:sp>
    </p:spTree>
    <p:extLst>
      <p:ext uri="{BB962C8B-B14F-4D97-AF65-F5344CB8AC3E}">
        <p14:creationId xmlns:p14="http://schemas.microsoft.com/office/powerpoint/2010/main" val="23600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Commands – lower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of lower </a:t>
            </a:r>
            <a:r>
              <a:rPr lang="en-US" dirty="0"/>
              <a:t>case </a:t>
            </a:r>
            <a:r>
              <a:rPr lang="en-US" dirty="0" smtClean="0"/>
              <a:t>commands, the </a:t>
            </a:r>
            <a:r>
              <a:rPr lang="en-US" dirty="0"/>
              <a:t>relative path is used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 smtClean="0"/>
              <a:t>100 100 L 200 100 Z is Equivalent to </a:t>
            </a:r>
          </a:p>
          <a:p>
            <a:r>
              <a:rPr lang="en-US" dirty="0" smtClean="0"/>
              <a:t>M 100 100 l 100 0 z</a:t>
            </a:r>
          </a:p>
          <a:p>
            <a:endParaRPr lang="en-US" dirty="0"/>
          </a:p>
          <a:p>
            <a:r>
              <a:rPr lang="en-US" dirty="0" smtClean="0"/>
              <a:t>L 200 100 – draws a line from 100,100 to 200,100</a:t>
            </a:r>
          </a:p>
          <a:p>
            <a:r>
              <a:rPr lang="en-US" dirty="0" smtClean="0"/>
              <a:t>l 100 0 draws a line from current pointer to 100 right side to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</a:t>
            </a:r>
            <a:r>
              <a:rPr lang="en-US" dirty="0" err="1" smtClean="0"/>
              <a:t>Curvers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&lt;path d="M10 80 C 40 10, 65 10, 95 80 S 150 150, 180 80" stroke="black" fill="transparent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36" y="3171892"/>
            <a:ext cx="3810510" cy="2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&lt;text x="30" y="12" &gt;Text: &lt;/text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x/y , dx/</a:t>
            </a:r>
            <a:r>
              <a:rPr lang="en-US" dirty="0" err="1" smtClean="0"/>
              <a:t>dy</a:t>
            </a:r>
            <a:r>
              <a:rPr lang="en-US" dirty="0" smtClean="0"/>
              <a:t> – absolute/relative position</a:t>
            </a:r>
          </a:p>
          <a:p>
            <a:r>
              <a:rPr lang="en-US" dirty="0" smtClean="0"/>
              <a:t>Rotate: rotation of all characters</a:t>
            </a:r>
          </a:p>
          <a:p>
            <a:r>
              <a:rPr lang="en-US" dirty="0" err="1" smtClean="0"/>
              <a:t>Textlength</a:t>
            </a:r>
            <a:r>
              <a:rPr lang="en-US" dirty="0" smtClean="0"/>
              <a:t>: rendering </a:t>
            </a:r>
            <a:r>
              <a:rPr lang="en-US" dirty="0"/>
              <a:t>length of the text.</a:t>
            </a:r>
          </a:p>
        </p:txBody>
      </p:sp>
    </p:spTree>
    <p:extLst>
      <p:ext uri="{BB962C8B-B14F-4D97-AF65-F5344CB8AC3E}">
        <p14:creationId xmlns:p14="http://schemas.microsoft.com/office/powerpoint/2010/main" val="25343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Tspan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&lt;text </a:t>
            </a:r>
            <a:r>
              <a:rPr lang="en-US" dirty="0" smtClean="0"/>
              <a:t>x</a:t>
            </a:r>
            <a:r>
              <a:rPr lang="en-US" dirty="0"/>
              <a:t>="10" </a:t>
            </a:r>
            <a:r>
              <a:rPr lang="en-US" dirty="0" smtClean="0"/>
              <a:t>y</a:t>
            </a:r>
            <a:r>
              <a:rPr lang="en-US" dirty="0"/>
              <a:t>="22" &gt;Text: 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tspan</a:t>
            </a:r>
            <a:r>
              <a:rPr lang="en-US" dirty="0" smtClean="0"/>
              <a:t> </a:t>
            </a:r>
            <a:r>
              <a:rPr lang="en-US" dirty="0"/>
              <a:t>dx ="10" </a:t>
            </a:r>
            <a:r>
              <a:rPr lang="en-US" dirty="0" err="1"/>
              <a:t>dy</a:t>
            </a:r>
            <a:r>
              <a:rPr lang="en-US" dirty="0"/>
              <a:t> ="10"&gt; Text2 &lt;/</a:t>
            </a:r>
            <a:r>
              <a:rPr lang="en-US" dirty="0" err="1"/>
              <a:t>tspan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&lt;/text&gt;</a:t>
            </a:r>
          </a:p>
          <a:p>
            <a:r>
              <a:rPr lang="en-US" dirty="0" err="1" smtClean="0"/>
              <a:t>Tpath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&lt;path id="</a:t>
            </a:r>
            <a:r>
              <a:rPr lang="en-US" dirty="0" err="1"/>
              <a:t>my_path</a:t>
            </a:r>
            <a:r>
              <a:rPr lang="en-US" dirty="0"/>
              <a:t>" d="M 20,20 C 40,40 80,40 100,20" fill="transparent" /&gt;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text&gt;</a:t>
            </a:r>
          </a:p>
          <a:p>
            <a:pPr marL="457200" lvl="1" indent="0">
              <a:buNone/>
            </a:pPr>
            <a:r>
              <a:rPr lang="en-US" dirty="0" smtClean="0"/>
              <a:t>	 </a:t>
            </a:r>
            <a:r>
              <a:rPr lang="en-US" dirty="0"/>
              <a:t>&lt;</a:t>
            </a:r>
            <a:r>
              <a:rPr lang="en-US" dirty="0" err="1"/>
              <a:t>textPath</a:t>
            </a:r>
            <a:r>
              <a:rPr lang="en-US" dirty="0"/>
              <a:t> </a:t>
            </a:r>
            <a:r>
              <a:rPr lang="en-US" dirty="0" err="1"/>
              <a:t>xlink:href</a:t>
            </a:r>
            <a:r>
              <a:rPr lang="en-US" dirty="0"/>
              <a:t>="#</a:t>
            </a:r>
            <a:r>
              <a:rPr lang="en-US" dirty="0" err="1"/>
              <a:t>my_path</a:t>
            </a:r>
            <a:r>
              <a:rPr lang="en-US" dirty="0"/>
              <a:t>"&gt;This text follows a curve.&lt;/</a:t>
            </a:r>
            <a:r>
              <a:rPr lang="en-US" dirty="0" err="1"/>
              <a:t>textPath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text&gt;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&lt;a </a:t>
            </a:r>
            <a:r>
              <a:rPr lang="en-US" dirty="0" err="1"/>
              <a:t>xlink:href</a:t>
            </a:r>
            <a:r>
              <a:rPr lang="en-US" dirty="0"/>
              <a:t>="http://www.tutorialspoint.com"&gt; 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rect</a:t>
            </a:r>
            <a:r>
              <a:rPr lang="en-US" dirty="0"/>
              <a:t> x="100" y="80" width="300" height="</a:t>
            </a:r>
            <a:r>
              <a:rPr lang="en-US" dirty="0" smtClean="0"/>
              <a:t>100“               	style</a:t>
            </a:r>
            <a:r>
              <a:rPr lang="en-US" dirty="0"/>
              <a:t>="</a:t>
            </a:r>
            <a:r>
              <a:rPr lang="en-US" dirty="0" err="1"/>
              <a:t>fill:rgb</a:t>
            </a:r>
            <a:r>
              <a:rPr lang="en-US" dirty="0"/>
              <a:t>(121,0,121);stroke-width:3;stroke:rgb(0,0,0)" /&gt; 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12049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&lt;image </a:t>
            </a:r>
            <a:r>
              <a:rPr lang="en-US" dirty="0" err="1"/>
              <a:t>xlink:href</a:t>
            </a:r>
            <a:r>
              <a:rPr lang="en-US" dirty="0"/>
              <a:t>="images/cartman.jpg" x="0" y="0" height="50px" width="50px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98" y="2981526"/>
            <a:ext cx="2857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x="0" y="0" width="10" height="10" transform="translate(30,40)" </a:t>
            </a:r>
            <a:r>
              <a:rPr lang="en-US" dirty="0" smtClean="0"/>
              <a:t>/&gt;</a:t>
            </a:r>
          </a:p>
          <a:p>
            <a:pPr lvl="1"/>
            <a:endParaRPr lang="en-US" dirty="0"/>
          </a:p>
          <a:p>
            <a:r>
              <a:rPr lang="en-US" dirty="0" smtClean="0"/>
              <a:t>Rotations:</a:t>
            </a:r>
          </a:p>
          <a:p>
            <a:pPr lvl="1"/>
            <a:r>
              <a:rPr lang="en-US" dirty="0"/>
              <a:t> &lt;</a:t>
            </a:r>
            <a:r>
              <a:rPr lang="en-US" dirty="0" err="1"/>
              <a:t>rect</a:t>
            </a:r>
            <a:r>
              <a:rPr lang="en-US" dirty="0"/>
              <a:t> x="12" y="-10" width="20" height="20" transform="rotate(45)" /&gt;</a:t>
            </a:r>
          </a:p>
        </p:txBody>
      </p:sp>
    </p:spTree>
    <p:extLst>
      <p:ext uri="{BB962C8B-B14F-4D97-AF65-F5344CB8AC3E}">
        <p14:creationId xmlns:p14="http://schemas.microsoft.com/office/powerpoint/2010/main" val="7522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&lt;g&gt; SVG element is a container used to group other SVG elements. Transformations applied to the &lt;g&gt; element are performed on all of its child elements, and any of its attributes are inherited by its child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&lt;g stroke="green" fill="white" stroke-width="5"&gt;</a:t>
            </a:r>
          </a:p>
          <a:p>
            <a:pPr marL="0" indent="0">
              <a:buNone/>
            </a:pPr>
            <a:r>
              <a:rPr lang="en-US" dirty="0"/>
              <a:t>     &lt;circle cx="25" cy="25" r="15"/&gt;</a:t>
            </a:r>
          </a:p>
          <a:p>
            <a:pPr marL="0" indent="0">
              <a:buNone/>
            </a:pPr>
            <a:r>
              <a:rPr lang="en-US" dirty="0"/>
              <a:t>     &lt;circle cx="40" cy="25" r="15"/&gt;</a:t>
            </a:r>
          </a:p>
          <a:p>
            <a:pPr marL="0" indent="0">
              <a:buNone/>
            </a:pPr>
            <a:r>
              <a:rPr lang="en-US" dirty="0"/>
              <a:t>     &lt;circle cx="55" cy="25" r="15"/&gt;</a:t>
            </a:r>
          </a:p>
          <a:p>
            <a:pPr marL="0" indent="0">
              <a:buNone/>
            </a:pPr>
            <a:r>
              <a:rPr lang="en-US" dirty="0"/>
              <a:t>     &lt;circle cx="70" cy="25" r="15"/&gt;</a:t>
            </a:r>
          </a:p>
          <a:p>
            <a:pPr marL="0" indent="0">
              <a:buNone/>
            </a:pPr>
            <a:r>
              <a:rPr lang="en-US" dirty="0"/>
              <a:t>   &lt;/g&gt;</a:t>
            </a:r>
          </a:p>
        </p:txBody>
      </p:sp>
    </p:spTree>
    <p:extLst>
      <p:ext uri="{BB962C8B-B14F-4D97-AF65-F5344CB8AC3E}">
        <p14:creationId xmlns:p14="http://schemas.microsoft.com/office/powerpoint/2010/main" val="22469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SVG allows graphical objects to be defined for later reuse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b="1" dirty="0" err="1"/>
              <a:t>defs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&lt;g id="Port"&gt;</a:t>
            </a:r>
          </a:p>
          <a:p>
            <a:pPr marL="0" indent="0">
              <a:buNone/>
            </a:pPr>
            <a:r>
              <a:rPr lang="en-US" dirty="0"/>
              <a:t>	  &lt;circle style="fill: inherit;" r="10"/&gt;</a:t>
            </a:r>
          </a:p>
          <a:p>
            <a:pPr marL="0" indent="0">
              <a:buNone/>
            </a:pPr>
            <a:r>
              <a:rPr lang="en-US" dirty="0"/>
              <a:t>	&lt;/g&gt;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defs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/>
              <a:t>use</a:t>
            </a:r>
            <a:r>
              <a:rPr lang="en-US" dirty="0"/>
              <a:t> x="50" y="50" </a:t>
            </a:r>
            <a:r>
              <a:rPr lang="en-US" dirty="0" err="1"/>
              <a:t>href</a:t>
            </a:r>
            <a:r>
              <a:rPr lang="en-US" dirty="0"/>
              <a:t>="#Port" style="fill: blue;"/&gt;</a:t>
            </a:r>
          </a:p>
        </p:txBody>
      </p:sp>
    </p:spTree>
    <p:extLst>
      <p:ext uri="{BB962C8B-B14F-4D97-AF65-F5344CB8AC3E}">
        <p14:creationId xmlns:p14="http://schemas.microsoft.com/office/powerpoint/2010/main" val="47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calable </a:t>
            </a:r>
            <a:r>
              <a:rPr lang="en-US" b="1" dirty="0"/>
              <a:t>V</a:t>
            </a:r>
            <a:r>
              <a:rPr lang="en-US" dirty="0"/>
              <a:t>ector </a:t>
            </a:r>
            <a:r>
              <a:rPr lang="en-US" b="1" dirty="0"/>
              <a:t>G</a:t>
            </a:r>
            <a:r>
              <a:rPr lang="en-US" dirty="0"/>
              <a:t>raphics commonly known as SVG is a XML based format to draw vector images.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draw two </a:t>
            </a:r>
            <a:r>
              <a:rPr lang="en-US" dirty="0" smtClean="0"/>
              <a:t>dimensional </a:t>
            </a:r>
            <a:r>
              <a:rPr lang="en-US" dirty="0"/>
              <a:t>vector images</a:t>
            </a:r>
            <a:r>
              <a:rPr lang="en-US" dirty="0" smtClean="0"/>
              <a:t>.</a:t>
            </a:r>
          </a:p>
          <a:p>
            <a:r>
              <a:rPr lang="en-US" dirty="0"/>
              <a:t>SVG is intended to display images over the web</a:t>
            </a:r>
            <a:r>
              <a:rPr lang="en-US" dirty="0" smtClean="0"/>
              <a:t>.</a:t>
            </a:r>
          </a:p>
          <a:p>
            <a:r>
              <a:rPr lang="en-US" dirty="0"/>
              <a:t>Being vector images, SVG image never loses quality no matter how they are zoomed out or resized</a:t>
            </a:r>
            <a:r>
              <a:rPr lang="en-US" dirty="0" smtClean="0"/>
              <a:t>.</a:t>
            </a:r>
          </a:p>
          <a:p>
            <a:r>
              <a:rPr lang="en-US" dirty="0"/>
              <a:t>SVG images supports interactivity and animation</a:t>
            </a:r>
            <a:r>
              <a:rPr lang="en-US" dirty="0" smtClean="0"/>
              <a:t>.</a:t>
            </a:r>
          </a:p>
          <a:p>
            <a:r>
              <a:rPr lang="en-US" dirty="0"/>
              <a:t>SVG is a W3C standard.</a:t>
            </a:r>
          </a:p>
        </p:txBody>
      </p:sp>
    </p:spTree>
    <p:extLst>
      <p:ext uri="{BB962C8B-B14F-4D97-AF65-F5344CB8AC3E}">
        <p14:creationId xmlns:p14="http://schemas.microsoft.com/office/powerpoint/2010/main" val="38147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and Stroke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x="10" y="10" width="100" height="100" stroke="blue" fill="purple</a:t>
            </a:r>
            <a:r>
              <a:rPr lang="en-US" dirty="0" smtClean="0"/>
              <a:t>"       </a:t>
            </a:r>
            <a:r>
              <a:rPr lang="en-US" dirty="0"/>
              <a:t>fill-opacity="0.5" stroke-opacity="0.8</a:t>
            </a:r>
            <a:r>
              <a:rPr lang="en-US" dirty="0" smtClean="0"/>
              <a:t>"/&gt;</a:t>
            </a:r>
          </a:p>
          <a:p>
            <a:endParaRPr lang="en-US" dirty="0"/>
          </a:p>
          <a:p>
            <a:r>
              <a:rPr lang="en-US" dirty="0" smtClean="0"/>
              <a:t>Stroke properties:</a:t>
            </a:r>
          </a:p>
          <a:p>
            <a:pPr lvl="1"/>
            <a:r>
              <a:rPr lang="en-US" dirty="0" smtClean="0"/>
              <a:t>Stroke (for color)</a:t>
            </a:r>
          </a:p>
          <a:p>
            <a:pPr lvl="1"/>
            <a:r>
              <a:rPr lang="en-US" dirty="0" smtClean="0"/>
              <a:t>Stroke-width</a:t>
            </a:r>
          </a:p>
          <a:p>
            <a:pPr lvl="1"/>
            <a:r>
              <a:rPr lang="en-US" dirty="0" smtClean="0"/>
              <a:t>stroke-</a:t>
            </a:r>
            <a:r>
              <a:rPr lang="en-US" dirty="0" err="1" smtClean="0"/>
              <a:t>linecap</a:t>
            </a:r>
            <a:endParaRPr lang="en-US" dirty="0" smtClean="0"/>
          </a:p>
          <a:p>
            <a:pPr lvl="1"/>
            <a:r>
              <a:rPr lang="en-US" dirty="0"/>
              <a:t>stroke-opacity</a:t>
            </a:r>
          </a:p>
        </p:txBody>
      </p:sp>
    </p:spTree>
    <p:extLst>
      <p:ext uri="{BB962C8B-B14F-4D97-AF65-F5344CB8AC3E}">
        <p14:creationId xmlns:p14="http://schemas.microsoft.com/office/powerpoint/2010/main" val="1796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</a:p>
          <a:p>
            <a:r>
              <a:rPr lang="en-US" dirty="0" smtClean="0"/>
              <a:t>Gradients</a:t>
            </a:r>
          </a:p>
          <a:p>
            <a:r>
              <a:rPr lang="en-US" dirty="0" smtClean="0"/>
              <a:t>Patterns</a:t>
            </a:r>
          </a:p>
          <a:p>
            <a:r>
              <a:rPr lang="en-US" dirty="0" smtClean="0"/>
              <a:t>Clipping and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www.tutorialspoint.com/svg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developer.mozilla.org/en-US/docs/Web/SVG/Tutorial</a:t>
            </a:r>
            <a:endParaRPr lang="en-US" dirty="0" smtClean="0"/>
          </a:p>
          <a:p>
            <a:r>
              <a:rPr lang="en-US" dirty="0"/>
              <a:t>https://www.w3schools.com/graphics/svg_intro.asp</a:t>
            </a:r>
          </a:p>
        </p:txBody>
      </p:sp>
    </p:spTree>
    <p:extLst>
      <p:ext uri="{BB962C8B-B14F-4D97-AF65-F5344CB8AC3E}">
        <p14:creationId xmlns:p14="http://schemas.microsoft.com/office/powerpoint/2010/main" val="42721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8005" y="2967335"/>
            <a:ext cx="45759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9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 of 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Use any text editor to create and edit SVG images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Being XML based, SVG images are searchable, </a:t>
            </a:r>
            <a:r>
              <a:rPr lang="en-US" dirty="0" err="1"/>
              <a:t>indexable</a:t>
            </a:r>
            <a:r>
              <a:rPr lang="en-US" dirty="0"/>
              <a:t> and can be scripted and compressed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SVG images are highly scalable as they never loses quality no matter how they are zoomed out or </a:t>
            </a:r>
            <a:r>
              <a:rPr lang="en-US" dirty="0" smtClean="0"/>
              <a:t>resized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/>
              <a:t>Being text format size is larger then compared to binary formatted raster images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Size can be big even for small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width="100" height="100"&gt;</a:t>
            </a:r>
          </a:p>
          <a:p>
            <a:pPr marL="0" indent="0">
              <a:buNone/>
            </a:pPr>
            <a:r>
              <a:rPr lang="en-US" dirty="0"/>
              <a:t>         &lt;circle cx="50" cy="50" r="40" stroke="red" stroke-width="2" fill="green" /&gt;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sp>
        <p:nvSpPr>
          <p:cNvPr id="6" name="Oval 5"/>
          <p:cNvSpPr/>
          <p:nvPr/>
        </p:nvSpPr>
        <p:spPr>
          <a:xfrm>
            <a:off x="4572000" y="3606085"/>
            <a:ext cx="2421228" cy="2421228"/>
          </a:xfrm>
          <a:prstGeom prst="ellipse">
            <a:avLst/>
          </a:prstGeom>
          <a:solidFill>
            <a:schemeClr val="accent6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SVG shapes:</a:t>
            </a:r>
          </a:p>
          <a:p>
            <a:pPr lvl="1"/>
            <a:r>
              <a:rPr lang="en-US" dirty="0" err="1" smtClean="0"/>
              <a:t>rect</a:t>
            </a:r>
            <a:endParaRPr lang="en-US" dirty="0" smtClean="0"/>
          </a:p>
          <a:p>
            <a:pPr lvl="1"/>
            <a:r>
              <a:rPr lang="en-US" dirty="0" smtClean="0"/>
              <a:t>circle</a:t>
            </a:r>
          </a:p>
          <a:p>
            <a:pPr lvl="1"/>
            <a:r>
              <a:rPr lang="en-US" dirty="0" smtClean="0"/>
              <a:t>ellipse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polygon</a:t>
            </a:r>
          </a:p>
          <a:p>
            <a:pPr lvl="1"/>
            <a:r>
              <a:rPr lang="en-US" dirty="0" smtClean="0"/>
              <a:t>polyline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x="10" y="10" width="30" height="30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X</a:t>
            </a:r>
            <a:r>
              <a:rPr lang="en-US" dirty="0"/>
              <a:t>: The x position of the top left corner of the rectangle</a:t>
            </a:r>
            <a:r>
              <a:rPr lang="en-US" dirty="0" smtClean="0"/>
              <a:t>.</a:t>
            </a:r>
          </a:p>
          <a:p>
            <a:r>
              <a:rPr lang="en-US" dirty="0"/>
              <a:t>Y: The y position of the top left corner of the rectangle</a:t>
            </a:r>
            <a:r>
              <a:rPr lang="en-US" dirty="0" smtClean="0"/>
              <a:t>.</a:t>
            </a:r>
          </a:p>
          <a:p>
            <a:r>
              <a:rPr lang="en-US" dirty="0"/>
              <a:t>width: The width of the </a:t>
            </a:r>
            <a:r>
              <a:rPr lang="en-US" dirty="0" smtClean="0"/>
              <a:t>rectangle</a:t>
            </a:r>
          </a:p>
          <a:p>
            <a:r>
              <a:rPr lang="en-US" dirty="0"/>
              <a:t>height</a:t>
            </a:r>
            <a:r>
              <a:rPr lang="en-US" dirty="0" smtClean="0"/>
              <a:t>: The </a:t>
            </a:r>
            <a:r>
              <a:rPr lang="en-US" dirty="0"/>
              <a:t>height of the </a:t>
            </a:r>
            <a:r>
              <a:rPr lang="en-US" dirty="0" smtClean="0"/>
              <a:t>rectangle</a:t>
            </a:r>
          </a:p>
          <a:p>
            <a:r>
              <a:rPr lang="en-US" dirty="0" err="1" smtClean="0"/>
              <a:t>rx</a:t>
            </a:r>
            <a:r>
              <a:rPr lang="en-US" dirty="0" smtClean="0"/>
              <a:t>, </a:t>
            </a:r>
            <a:r>
              <a:rPr lang="en-US" dirty="0" err="1" smtClean="0"/>
              <a:t>ry</a:t>
            </a:r>
            <a:r>
              <a:rPr lang="en-US" dirty="0" smtClean="0"/>
              <a:t> : x-radius/y-radius of the corners of the rectangle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x="60" y="10" </a:t>
            </a:r>
            <a:r>
              <a:rPr lang="en-US" dirty="0" err="1"/>
              <a:t>rx</a:t>
            </a:r>
            <a:r>
              <a:rPr lang="en-US" dirty="0"/>
              <a:t>="10" </a:t>
            </a:r>
            <a:r>
              <a:rPr lang="en-US" dirty="0" err="1"/>
              <a:t>ry</a:t>
            </a:r>
            <a:r>
              <a:rPr lang="en-US" dirty="0"/>
              <a:t>="10" width="30" height="30" fill='green</a:t>
            </a:r>
            <a:r>
              <a:rPr lang="en-US" dirty="0" smtClean="0"/>
              <a:t>'/&gt;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3" y="1980261"/>
            <a:ext cx="3381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0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Circle/Ellipse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&lt;circle cx="250" cy="250" r="50" style="</a:t>
            </a:r>
            <a:r>
              <a:rPr lang="en-US" dirty="0" err="1"/>
              <a:t>fill:red</a:t>
            </a:r>
            <a:r>
              <a:rPr lang="en-US" dirty="0" smtClean="0"/>
              <a:t>"/&gt;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&lt;</a:t>
            </a:r>
            <a:r>
              <a:rPr lang="fr-FR" dirty="0"/>
              <a:t>ellipse cx="75" </a:t>
            </a:r>
            <a:r>
              <a:rPr lang="fr-FR" dirty="0" err="1"/>
              <a:t>cy</a:t>
            </a:r>
            <a:r>
              <a:rPr lang="fr-FR" dirty="0"/>
              <a:t>="75" </a:t>
            </a:r>
            <a:r>
              <a:rPr lang="fr-FR" dirty="0" err="1"/>
              <a:t>rx</a:t>
            </a:r>
            <a:r>
              <a:rPr lang="fr-FR" dirty="0"/>
              <a:t>="20" </a:t>
            </a:r>
            <a:r>
              <a:rPr lang="fr-FR" dirty="0" err="1"/>
              <a:t>ry</a:t>
            </a:r>
            <a:r>
              <a:rPr lang="fr-FR" dirty="0"/>
              <a:t>="50"/&gt;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26" y="2255211"/>
            <a:ext cx="1590675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00" y="4631095"/>
            <a:ext cx="9239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Line/Polyline/Polygon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&lt;line x1="10" x2="50" y1="110" y2="150" stroke="orange" stroke-width="5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polyline </a:t>
            </a:r>
            <a:r>
              <a:rPr lang="en-US" dirty="0"/>
              <a:t>points="60 110, 65 120, 70 115, 75 130, 80 125, 85 140, 90 135, 95 150, 100 145</a:t>
            </a:r>
            <a:r>
              <a:rPr lang="en-US" dirty="0" smtClean="0"/>
              <a:t>"  </a:t>
            </a:r>
            <a:r>
              <a:rPr lang="en-US" dirty="0"/>
              <a:t>stroke="orange" fill="transparent" stroke-width="5</a:t>
            </a:r>
            <a:r>
              <a:rPr lang="en-US" dirty="0" smtClean="0"/>
              <a:t>"/&gt;</a:t>
            </a:r>
          </a:p>
          <a:p>
            <a:r>
              <a:rPr lang="en-US" dirty="0"/>
              <a:t>&lt;polygon points="50 160 55 180 70 180 60 190 65 205 50 195 35 205 40 190 30 180 45 180</a:t>
            </a:r>
            <a:r>
              <a:rPr lang="en-US" dirty="0" smtClean="0"/>
              <a:t>"    </a:t>
            </a:r>
            <a:r>
              <a:rPr lang="en-US" dirty="0"/>
              <a:t>stroke="green" fill="transparent" stroke-width="5"/&gt;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18" y="5285745"/>
            <a:ext cx="1282655" cy="1241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08" y="5120612"/>
            <a:ext cx="1623140" cy="1579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49" y="4880214"/>
            <a:ext cx="1539697" cy="18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&lt;path d="M 100 100 L 300 100 L 200 300 </a:t>
            </a:r>
            <a:r>
              <a:rPr lang="en-US" dirty="0" smtClean="0"/>
              <a:t>Z"   </a:t>
            </a:r>
            <a:r>
              <a:rPr lang="en-US" dirty="0"/>
              <a:t>stroke="black" stroke-width="3" fill="</a:t>
            </a:r>
            <a:r>
              <a:rPr lang="en-US" dirty="0" err="1"/>
              <a:t>rgb</a:t>
            </a:r>
            <a:r>
              <a:rPr lang="en-US" dirty="0"/>
              <a:t>(121,0,121)"&gt; &lt;/path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M 100 100 moves drawing pointer to (100,100</a:t>
            </a:r>
            <a:r>
              <a:rPr lang="en-US" dirty="0" smtClean="0"/>
              <a:t>)</a:t>
            </a:r>
          </a:p>
          <a:p>
            <a:r>
              <a:rPr lang="en-US" dirty="0"/>
              <a:t>L 300 100 draws a line from (100,100) to (300,100</a:t>
            </a:r>
            <a:r>
              <a:rPr lang="en-US" dirty="0" smtClean="0"/>
              <a:t>)</a:t>
            </a:r>
          </a:p>
          <a:p>
            <a:r>
              <a:rPr lang="en-US" dirty="0"/>
              <a:t>L 200 300 draws a line from (300,100) to (200,300) </a:t>
            </a:r>
            <a:endParaRPr lang="en-US" dirty="0" smtClean="0"/>
          </a:p>
          <a:p>
            <a:r>
              <a:rPr lang="en-US" dirty="0"/>
              <a:t>z closes the path.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88" y="3270630"/>
            <a:ext cx="2390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1076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SVG</vt:lpstr>
      <vt:lpstr>SVG</vt:lpstr>
      <vt:lpstr>Advantages/Disadvantages of SVG</vt:lpstr>
      <vt:lpstr>Syntax</vt:lpstr>
      <vt:lpstr>SVG Shapes</vt:lpstr>
      <vt:lpstr>Rectangles</vt:lpstr>
      <vt:lpstr>Circle/Ellipse</vt:lpstr>
      <vt:lpstr>Line/Polyline/Polygon</vt:lpstr>
      <vt:lpstr>Paths</vt:lpstr>
      <vt:lpstr>Path Commands</vt:lpstr>
      <vt:lpstr>Path Commands – lower cases</vt:lpstr>
      <vt:lpstr>Path Curvers</vt:lpstr>
      <vt:lpstr>SVG Texts</vt:lpstr>
      <vt:lpstr>Nested elements</vt:lpstr>
      <vt:lpstr>Hyperlinks</vt:lpstr>
      <vt:lpstr>Images</vt:lpstr>
      <vt:lpstr>SVG Transformations</vt:lpstr>
      <vt:lpstr>Grouping</vt:lpstr>
      <vt:lpstr>SVG Reusability</vt:lpstr>
      <vt:lpstr>Fill and Stroke</vt:lpstr>
      <vt:lpstr>Advanced Topics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rajin</dc:creator>
  <cp:lastModifiedBy>rajin</cp:lastModifiedBy>
  <cp:revision>705</cp:revision>
  <dcterms:created xsi:type="dcterms:W3CDTF">2017-12-31T16:00:58Z</dcterms:created>
  <dcterms:modified xsi:type="dcterms:W3CDTF">2018-02-05T04:12:18Z</dcterms:modified>
</cp:coreProperties>
</file>