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38" r:id="rId36"/>
    <p:sldId id="339"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40" r:id="rId52"/>
    <p:sldId id="341" r:id="rId53"/>
    <p:sldId id="342" r:id="rId54"/>
    <p:sldId id="343" r:id="rId55"/>
    <p:sldId id="344" r:id="rId56"/>
    <p:sldId id="345" r:id="rId57"/>
    <p:sldId id="346" r:id="rId58"/>
    <p:sldId id="347" r:id="rId59"/>
    <p:sldId id="29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E5480F-59DF-4DCC-8DB5-38A3BAFC4F39}"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19453114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5480F-59DF-4DCC-8DB5-38A3BAFC4F39}"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64271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5480F-59DF-4DCC-8DB5-38A3BAFC4F39}"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10335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5480F-59DF-4DCC-8DB5-38A3BAFC4F39}"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1798" y="365125"/>
            <a:ext cx="1524003" cy="780290"/>
          </a:xfrm>
          <a:prstGeom prst="rect">
            <a:avLst/>
          </a:prstGeom>
        </p:spPr>
      </p:pic>
    </p:spTree>
    <p:extLst>
      <p:ext uri="{BB962C8B-B14F-4D97-AF65-F5344CB8AC3E}">
        <p14:creationId xmlns:p14="http://schemas.microsoft.com/office/powerpoint/2010/main" val="24897229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E5480F-59DF-4DCC-8DB5-38A3BAFC4F39}"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69204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E5480F-59DF-4DCC-8DB5-38A3BAFC4F39}"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130681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E5480F-59DF-4DCC-8DB5-38A3BAFC4F39}"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87875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5480F-59DF-4DCC-8DB5-38A3BAFC4F39}"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06873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5480F-59DF-4DCC-8DB5-38A3BAFC4F39}"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292450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5480F-59DF-4DCC-8DB5-38A3BAFC4F39}"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20116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5480F-59DF-4DCC-8DB5-38A3BAFC4F39}"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D3C12-A9E0-4B02-BEAA-CEC652706721}" type="slidenum">
              <a:rPr lang="en-US" smtClean="0"/>
              <a:t>‹#›</a:t>
            </a:fld>
            <a:endParaRPr lang="en-US"/>
          </a:p>
        </p:txBody>
      </p:sp>
    </p:spTree>
    <p:extLst>
      <p:ext uri="{BB962C8B-B14F-4D97-AF65-F5344CB8AC3E}">
        <p14:creationId xmlns:p14="http://schemas.microsoft.com/office/powerpoint/2010/main" val="3790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5480F-59DF-4DCC-8DB5-38A3BAFC4F39}" type="datetimeFigureOut">
              <a:rPr lang="en-US" smtClean="0"/>
              <a:t>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D3C12-A9E0-4B02-BEAA-CEC652706721}" type="slidenum">
              <a:rPr lang="en-US" smtClean="0"/>
              <a:t>‹#›</a:t>
            </a:fld>
            <a:endParaRPr lang="en-US"/>
          </a:p>
        </p:txBody>
      </p:sp>
    </p:spTree>
    <p:extLst>
      <p:ext uri="{BB962C8B-B14F-4D97-AF65-F5344CB8AC3E}">
        <p14:creationId xmlns:p14="http://schemas.microsoft.com/office/powerpoint/2010/main" val="67290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w3schools.com/js" TargetMode="External"/><Relationship Id="rId2" Type="http://schemas.openxmlformats.org/officeDocument/2006/relationships/hyperlink" Target="https://www.tutorialspoint.com/javascript"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a:t>
            </a:r>
            <a:endParaRPr lang="en-US" dirty="0"/>
          </a:p>
        </p:txBody>
      </p:sp>
      <p:sp>
        <p:nvSpPr>
          <p:cNvPr id="3" name="Subtitle 2"/>
          <p:cNvSpPr>
            <a:spLocks noGrp="1"/>
          </p:cNvSpPr>
          <p:nvPr>
            <p:ph type="subTitle" idx="1"/>
          </p:nvPr>
        </p:nvSpPr>
        <p:spPr/>
        <p:txBody>
          <a:bodyPr>
            <a:normAutofit lnSpcReduction="10000"/>
          </a:bodyPr>
          <a:lstStyle/>
          <a:p>
            <a:r>
              <a:rPr lang="en-US" dirty="0" smtClean="0"/>
              <a:t>CAP 5738</a:t>
            </a:r>
            <a:br>
              <a:rPr lang="en-US" dirty="0" smtClean="0"/>
            </a:br>
            <a:r>
              <a:rPr lang="en-US" dirty="0" smtClean="0"/>
              <a:t>Data Visualization</a:t>
            </a:r>
          </a:p>
          <a:p>
            <a:r>
              <a:rPr lang="en-US" dirty="0" smtClean="0"/>
              <a:t>Spring 2018</a:t>
            </a:r>
          </a:p>
          <a:p>
            <a:r>
              <a:rPr lang="en-US" dirty="0" smtClean="0"/>
              <a:t>Dr. Sayeed S. Alam</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8795" y="270576"/>
            <a:ext cx="2154410" cy="1611499"/>
          </a:xfrm>
          <a:prstGeom prst="rect">
            <a:avLst/>
          </a:prstGeom>
        </p:spPr>
      </p:pic>
    </p:spTree>
    <p:extLst>
      <p:ext uri="{BB962C8B-B14F-4D97-AF65-F5344CB8AC3E}">
        <p14:creationId xmlns:p14="http://schemas.microsoft.com/office/powerpoint/2010/main" val="966406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a:t>" Patch my boat with c h e w </a:t>
            </a:r>
            <a:r>
              <a:rPr lang="en-US" dirty="0" err="1"/>
              <a:t>i</a:t>
            </a:r>
            <a:r>
              <a:rPr lang="en-US" dirty="0"/>
              <a:t> n g gum "</a:t>
            </a:r>
          </a:p>
          <a:p>
            <a:r>
              <a:rPr lang="pt-BR" dirty="0"/>
              <a:t>' </a:t>
            </a:r>
            <a:r>
              <a:rPr lang="pt-BR" dirty="0" smtClean="0"/>
              <a:t>Monkeys </a:t>
            </a:r>
            <a:r>
              <a:rPr lang="pt-BR" dirty="0"/>
              <a:t>wave goodbye </a:t>
            </a:r>
            <a:r>
              <a:rPr lang="pt-BR" dirty="0" smtClean="0"/>
              <a:t>‘</a:t>
            </a:r>
          </a:p>
          <a:p>
            <a:endParaRPr lang="pt-BR" dirty="0"/>
          </a:p>
          <a:p>
            <a:r>
              <a:rPr lang="pt-BR" dirty="0" smtClean="0"/>
              <a:t>Both double quote or single quote</a:t>
            </a:r>
          </a:p>
          <a:p>
            <a:r>
              <a:rPr lang="en-US" dirty="0"/>
              <a:t>" This is the first line \ </a:t>
            </a:r>
            <a:r>
              <a:rPr lang="en-US" dirty="0" err="1"/>
              <a:t>nAnd</a:t>
            </a:r>
            <a:r>
              <a:rPr lang="en-US" dirty="0"/>
              <a:t> this is the s e c o n d </a:t>
            </a:r>
            <a:r>
              <a:rPr lang="en-US" dirty="0" smtClean="0"/>
              <a:t>“</a:t>
            </a:r>
          </a:p>
          <a:p>
            <a:r>
              <a:rPr lang="en-US" dirty="0" smtClean="0"/>
              <a:t>\n = escape character</a:t>
            </a:r>
            <a:endParaRPr lang="en-US" dirty="0"/>
          </a:p>
        </p:txBody>
      </p:sp>
    </p:spTree>
    <p:extLst>
      <p:ext uri="{BB962C8B-B14F-4D97-AF65-F5344CB8AC3E}">
        <p14:creationId xmlns:p14="http://schemas.microsoft.com/office/powerpoint/2010/main" val="1524855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on Strings</a:t>
            </a:r>
            <a:endParaRPr lang="en-US" dirty="0"/>
          </a:p>
        </p:txBody>
      </p:sp>
      <p:sp>
        <p:nvSpPr>
          <p:cNvPr id="3" name="Content Placeholder 2"/>
          <p:cNvSpPr>
            <a:spLocks noGrp="1"/>
          </p:cNvSpPr>
          <p:nvPr>
            <p:ph idx="1"/>
          </p:nvPr>
        </p:nvSpPr>
        <p:spPr/>
        <p:txBody>
          <a:bodyPr/>
          <a:lstStyle/>
          <a:p>
            <a:r>
              <a:rPr lang="en-US" dirty="0" smtClean="0"/>
              <a:t>‘She said “Hello”’</a:t>
            </a:r>
            <a:endParaRPr lang="en-US" dirty="0"/>
          </a:p>
          <a:p>
            <a:pPr lvl="1"/>
            <a:r>
              <a:rPr lang="en-US" dirty="0" smtClean="0"/>
              <a:t>She said “Hello”</a:t>
            </a:r>
          </a:p>
          <a:p>
            <a:r>
              <a:rPr lang="en-US" dirty="0" smtClean="0"/>
              <a:t>“She said ‘Hello’”</a:t>
            </a:r>
          </a:p>
          <a:p>
            <a:pPr lvl="1"/>
            <a:r>
              <a:rPr lang="en-US" dirty="0" smtClean="0"/>
              <a:t>She said ‘Hello’</a:t>
            </a:r>
          </a:p>
          <a:p>
            <a:pPr lvl="1"/>
            <a:endParaRPr lang="en-US" dirty="0"/>
          </a:p>
          <a:p>
            <a:r>
              <a:rPr lang="en-US" dirty="0" smtClean="0"/>
              <a:t>What if I use only double quote to print: </a:t>
            </a:r>
          </a:p>
          <a:p>
            <a:pPr lvl="1"/>
            <a:r>
              <a:rPr lang="en-US" dirty="0" smtClean="0"/>
              <a:t>She said “Hello”  ?</a:t>
            </a:r>
          </a:p>
          <a:p>
            <a:r>
              <a:rPr lang="en-US" dirty="0" smtClean="0"/>
              <a:t>“She said \”Hello\””</a:t>
            </a:r>
            <a:endParaRPr lang="en-US" dirty="0"/>
          </a:p>
        </p:txBody>
      </p:sp>
    </p:spTree>
    <p:extLst>
      <p:ext uri="{BB962C8B-B14F-4D97-AF65-F5344CB8AC3E}">
        <p14:creationId xmlns:p14="http://schemas.microsoft.com/office/powerpoint/2010/main" val="79525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Print the following:</a:t>
            </a:r>
          </a:p>
          <a:p>
            <a:pPr lvl="1"/>
            <a:r>
              <a:rPr lang="en-US" dirty="0"/>
              <a:t>"Daenerys </a:t>
            </a:r>
            <a:r>
              <a:rPr lang="en-US" dirty="0" err="1"/>
              <a:t>Stormborn</a:t>
            </a:r>
            <a:r>
              <a:rPr lang="en-US" dirty="0"/>
              <a:t> of the House Targaryen, </a:t>
            </a:r>
            <a:r>
              <a:rPr lang="en-US" b="1" dirty="0"/>
              <a:t>First of Her Name</a:t>
            </a:r>
            <a:r>
              <a:rPr lang="en-US" dirty="0"/>
              <a:t>, the Unburnt, Queen of the </a:t>
            </a:r>
            <a:r>
              <a:rPr lang="en-US" dirty="0" err="1"/>
              <a:t>Andals</a:t>
            </a:r>
            <a:r>
              <a:rPr lang="en-US" dirty="0"/>
              <a:t> and the First Men, </a:t>
            </a:r>
            <a:r>
              <a:rPr lang="en-US" b="1" dirty="0"/>
              <a:t>Khaleesi</a:t>
            </a:r>
            <a:r>
              <a:rPr lang="en-US" dirty="0"/>
              <a:t> of the Great Grass Sea, </a:t>
            </a:r>
            <a:r>
              <a:rPr lang="en-US" dirty="0" smtClean="0"/>
              <a:t>Breaker </a:t>
            </a:r>
            <a:r>
              <a:rPr lang="en-US" dirty="0"/>
              <a:t>of Chains, and </a:t>
            </a:r>
            <a:r>
              <a:rPr lang="en-US" b="1" dirty="0"/>
              <a:t>Mother of Dragons</a:t>
            </a:r>
            <a:r>
              <a:rPr lang="en-US" dirty="0" smtClean="0"/>
              <a:t>.“</a:t>
            </a:r>
          </a:p>
          <a:p>
            <a:pPr lvl="1"/>
            <a:endParaRPr lang="en-US" dirty="0"/>
          </a:p>
          <a:p>
            <a:pPr lvl="1"/>
            <a:r>
              <a:rPr lang="en-US" dirty="0" smtClean="0"/>
              <a:t>Use &lt;span&gt; tag for making text bold</a:t>
            </a:r>
          </a:p>
          <a:p>
            <a:pPr lvl="1"/>
            <a:r>
              <a:rPr lang="en-US" dirty="0" smtClean="0"/>
              <a:t>CSS tag: font-weight : bold;</a:t>
            </a:r>
            <a:endParaRPr lang="en-US" dirty="0"/>
          </a:p>
        </p:txBody>
      </p:sp>
    </p:spTree>
    <p:extLst>
      <p:ext uri="{BB962C8B-B14F-4D97-AF65-F5344CB8AC3E}">
        <p14:creationId xmlns:p14="http://schemas.microsoft.com/office/powerpoint/2010/main" val="700951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Unary Operators</a:t>
            </a:r>
            <a:endParaRPr lang="en-US" dirty="0"/>
          </a:p>
        </p:txBody>
      </p:sp>
      <p:sp>
        <p:nvSpPr>
          <p:cNvPr id="3" name="Content Placeholder 2"/>
          <p:cNvSpPr>
            <a:spLocks noGrp="1"/>
          </p:cNvSpPr>
          <p:nvPr>
            <p:ph idx="1"/>
          </p:nvPr>
        </p:nvSpPr>
        <p:spPr/>
        <p:txBody>
          <a:bodyPr/>
          <a:lstStyle/>
          <a:p>
            <a:r>
              <a:rPr lang="en-US" dirty="0" smtClean="0"/>
              <a:t>Example:</a:t>
            </a:r>
          </a:p>
          <a:p>
            <a:r>
              <a:rPr lang="en-US" dirty="0" err="1" smtClean="0"/>
              <a:t>TypeOf</a:t>
            </a:r>
            <a:r>
              <a:rPr lang="en-US" dirty="0" smtClean="0"/>
              <a:t> operator: Determines type of a value.</a:t>
            </a:r>
          </a:p>
          <a:p>
            <a:r>
              <a:rPr lang="en-US" dirty="0" smtClean="0"/>
              <a:t>print(</a:t>
            </a:r>
            <a:r>
              <a:rPr lang="en-US" dirty="0" err="1" smtClean="0"/>
              <a:t>typeof</a:t>
            </a:r>
            <a:r>
              <a:rPr lang="en-US" dirty="0" smtClean="0"/>
              <a:t> 4.5)</a:t>
            </a:r>
          </a:p>
          <a:p>
            <a:r>
              <a:rPr lang="en-US" dirty="0" smtClean="0"/>
              <a:t>print(</a:t>
            </a:r>
            <a:r>
              <a:rPr lang="en-US" dirty="0" err="1" smtClean="0"/>
              <a:t>typeof</a:t>
            </a:r>
            <a:r>
              <a:rPr lang="en-US" dirty="0" smtClean="0"/>
              <a:t> print)</a:t>
            </a:r>
          </a:p>
          <a:p>
            <a:endParaRPr lang="en-US" dirty="0"/>
          </a:p>
          <a:p>
            <a:r>
              <a:rPr lang="en-US" dirty="0" smtClean="0"/>
              <a:t>Negation operator:</a:t>
            </a:r>
          </a:p>
          <a:p>
            <a:r>
              <a:rPr lang="en-US" dirty="0" smtClean="0"/>
              <a:t>print(-(10-2))</a:t>
            </a:r>
            <a:endParaRPr lang="en-US" dirty="0"/>
          </a:p>
        </p:txBody>
      </p:sp>
    </p:spTree>
    <p:extLst>
      <p:ext uri="{BB962C8B-B14F-4D97-AF65-F5344CB8AC3E}">
        <p14:creationId xmlns:p14="http://schemas.microsoft.com/office/powerpoint/2010/main" val="3878835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Values and Logical Operators</a:t>
            </a:r>
            <a:endParaRPr lang="en-US" dirty="0"/>
          </a:p>
        </p:txBody>
      </p:sp>
      <p:sp>
        <p:nvSpPr>
          <p:cNvPr id="3" name="Content Placeholder 2"/>
          <p:cNvSpPr>
            <a:spLocks noGrp="1"/>
          </p:cNvSpPr>
          <p:nvPr>
            <p:ph idx="1"/>
          </p:nvPr>
        </p:nvSpPr>
        <p:spPr/>
        <p:txBody>
          <a:bodyPr/>
          <a:lstStyle/>
          <a:p>
            <a:r>
              <a:rPr lang="en-US" dirty="0" smtClean="0"/>
              <a:t>Boolean values: true or false</a:t>
            </a:r>
          </a:p>
          <a:p>
            <a:r>
              <a:rPr lang="en-US" dirty="0" smtClean="0"/>
              <a:t>Comparison operators:</a:t>
            </a:r>
          </a:p>
          <a:p>
            <a:pPr lvl="1"/>
            <a:r>
              <a:rPr lang="en-US" dirty="0" smtClean="0"/>
              <a:t>==, &lt;,&gt;, &lt;=, &gt;=, !=</a:t>
            </a:r>
          </a:p>
          <a:p>
            <a:r>
              <a:rPr lang="en-US" dirty="0" smtClean="0"/>
              <a:t>===	vs ==</a:t>
            </a:r>
          </a:p>
          <a:p>
            <a:pPr lvl="1"/>
            <a:r>
              <a:rPr lang="en-US" dirty="0" smtClean="0"/>
              <a:t>== </a:t>
            </a:r>
            <a:r>
              <a:rPr lang="en-US" dirty="0"/>
              <a:t>: Equal, Returns true if the operands are equal</a:t>
            </a:r>
            <a:r>
              <a:rPr lang="en-US" dirty="0" smtClean="0"/>
              <a:t>.</a:t>
            </a:r>
          </a:p>
          <a:p>
            <a:pPr lvl="1"/>
            <a:r>
              <a:rPr lang="en-US" dirty="0"/>
              <a:t>===: Strict equal, </a:t>
            </a:r>
            <a:r>
              <a:rPr lang="en-US" dirty="0" smtClean="0"/>
              <a:t>Returns </a:t>
            </a:r>
            <a:r>
              <a:rPr lang="en-US" dirty="0"/>
              <a:t>true if the operands are equal and of the same type</a:t>
            </a:r>
            <a:r>
              <a:rPr lang="en-US" dirty="0" smtClean="0"/>
              <a:t>.</a:t>
            </a:r>
          </a:p>
          <a:p>
            <a:r>
              <a:rPr lang="en-US" dirty="0" err="1" smtClean="0"/>
              <a:t>var</a:t>
            </a:r>
            <a:r>
              <a:rPr lang="en-US" dirty="0" smtClean="0"/>
              <a:t> val1=‘3’;</a:t>
            </a:r>
          </a:p>
          <a:p>
            <a:r>
              <a:rPr lang="en-US" dirty="0" smtClean="0"/>
              <a:t>print(val1==3)</a:t>
            </a:r>
          </a:p>
          <a:p>
            <a:r>
              <a:rPr lang="en-US" dirty="0" smtClean="0"/>
              <a:t>print(val1===3)</a:t>
            </a:r>
            <a:endParaRPr lang="en-US" dirty="0"/>
          </a:p>
        </p:txBody>
      </p:sp>
    </p:spTree>
    <p:extLst>
      <p:ext uri="{BB962C8B-B14F-4D97-AF65-F5344CB8AC3E}">
        <p14:creationId xmlns:p14="http://schemas.microsoft.com/office/powerpoint/2010/main" val="1879983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Ternary Operators</a:t>
            </a:r>
            <a:endParaRPr lang="en-US" dirty="0"/>
          </a:p>
        </p:txBody>
      </p:sp>
      <p:sp>
        <p:nvSpPr>
          <p:cNvPr id="3" name="Content Placeholder 2"/>
          <p:cNvSpPr>
            <a:spLocks noGrp="1"/>
          </p:cNvSpPr>
          <p:nvPr>
            <p:ph idx="1"/>
          </p:nvPr>
        </p:nvSpPr>
        <p:spPr/>
        <p:txBody>
          <a:bodyPr/>
          <a:lstStyle/>
          <a:p>
            <a:r>
              <a:rPr lang="en-US" dirty="0" err="1" smtClean="0"/>
              <a:t>var</a:t>
            </a:r>
            <a:r>
              <a:rPr lang="en-US" dirty="0" smtClean="0"/>
              <a:t> </a:t>
            </a:r>
            <a:r>
              <a:rPr lang="en-US" dirty="0" err="1" smtClean="0"/>
              <a:t>val</a:t>
            </a:r>
            <a:r>
              <a:rPr lang="en-US" dirty="0" smtClean="0"/>
              <a:t> = &lt;</a:t>
            </a:r>
            <a:r>
              <a:rPr lang="en-US" dirty="0" err="1" smtClean="0"/>
              <a:t>logic_test</a:t>
            </a:r>
            <a:r>
              <a:rPr lang="en-US" dirty="0" smtClean="0"/>
              <a:t>&gt;?</a:t>
            </a:r>
            <a:r>
              <a:rPr lang="en-US" dirty="0" err="1" smtClean="0"/>
              <a:t>success_val</a:t>
            </a:r>
            <a:r>
              <a:rPr lang="en-US" dirty="0" smtClean="0"/>
              <a:t> ? </a:t>
            </a:r>
            <a:r>
              <a:rPr lang="en-US" dirty="0" err="1" smtClean="0"/>
              <a:t>fail_val</a:t>
            </a:r>
            <a:r>
              <a:rPr lang="en-US" dirty="0" smtClean="0"/>
              <a:t>;</a:t>
            </a:r>
          </a:p>
          <a:p>
            <a:endParaRPr lang="en-US" dirty="0"/>
          </a:p>
          <a:p>
            <a:r>
              <a:rPr lang="en-US" dirty="0" err="1" smtClean="0"/>
              <a:t>var</a:t>
            </a:r>
            <a:r>
              <a:rPr lang="en-US" dirty="0" smtClean="0"/>
              <a:t> val1=‘Barry’;</a:t>
            </a:r>
          </a:p>
          <a:p>
            <a:r>
              <a:rPr lang="en-US" dirty="0" err="1" smtClean="0"/>
              <a:t>var</a:t>
            </a:r>
            <a:r>
              <a:rPr lang="en-US" dirty="0" smtClean="0"/>
              <a:t> </a:t>
            </a:r>
            <a:r>
              <a:rPr lang="en-US" dirty="0" err="1" smtClean="0"/>
              <a:t>isBarry</a:t>
            </a:r>
            <a:r>
              <a:rPr lang="en-US" dirty="0" smtClean="0"/>
              <a:t> = val1===‘Barry’? 1:0;</a:t>
            </a:r>
            <a:endParaRPr lang="en-US" dirty="0"/>
          </a:p>
        </p:txBody>
      </p:sp>
    </p:spTree>
    <p:extLst>
      <p:ext uri="{BB962C8B-B14F-4D97-AF65-F5344CB8AC3E}">
        <p14:creationId xmlns:p14="http://schemas.microsoft.com/office/powerpoint/2010/main" val="2713622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Undefined</a:t>
            </a:r>
            <a:endParaRPr lang="en-US" dirty="0"/>
          </a:p>
        </p:txBody>
      </p:sp>
      <p:sp>
        <p:nvSpPr>
          <p:cNvPr id="3" name="Content Placeholder 2"/>
          <p:cNvSpPr>
            <a:spLocks noGrp="1"/>
          </p:cNvSpPr>
          <p:nvPr>
            <p:ph idx="1"/>
          </p:nvPr>
        </p:nvSpPr>
        <p:spPr/>
        <p:txBody>
          <a:bodyPr/>
          <a:lstStyle/>
          <a:p>
            <a:r>
              <a:rPr lang="en-US" dirty="0"/>
              <a:t>There are two special values, written </a:t>
            </a:r>
            <a:r>
              <a:rPr lang="en-US" b="1" dirty="0"/>
              <a:t>null</a:t>
            </a:r>
            <a:r>
              <a:rPr lang="en-US" dirty="0"/>
              <a:t> and </a:t>
            </a:r>
            <a:r>
              <a:rPr lang="en-US" b="1" dirty="0"/>
              <a:t>undefined</a:t>
            </a:r>
            <a:r>
              <a:rPr lang="en-US" dirty="0"/>
              <a:t>, that are used </a:t>
            </a:r>
            <a:r>
              <a:rPr lang="en-US" dirty="0" smtClean="0"/>
              <a:t>to denote </a:t>
            </a:r>
            <a:r>
              <a:rPr lang="en-US" dirty="0"/>
              <a:t>the absence of a meaningful value. They are themselves </a:t>
            </a:r>
            <a:r>
              <a:rPr lang="en-US" dirty="0" smtClean="0"/>
              <a:t>values, but </a:t>
            </a:r>
            <a:r>
              <a:rPr lang="en-US" dirty="0"/>
              <a:t>they carry no information.</a:t>
            </a:r>
          </a:p>
        </p:txBody>
      </p:sp>
    </p:spTree>
    <p:extLst>
      <p:ext uri="{BB962C8B-B14F-4D97-AF65-F5344CB8AC3E}">
        <p14:creationId xmlns:p14="http://schemas.microsoft.com/office/powerpoint/2010/main" val="4078458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Type Conversions</a:t>
            </a:r>
            <a:endParaRPr lang="en-US" dirty="0"/>
          </a:p>
        </p:txBody>
      </p:sp>
      <p:sp>
        <p:nvSpPr>
          <p:cNvPr id="3" name="Content Placeholder 2"/>
          <p:cNvSpPr>
            <a:spLocks noGrp="1"/>
          </p:cNvSpPr>
          <p:nvPr>
            <p:ph idx="1"/>
          </p:nvPr>
        </p:nvSpPr>
        <p:spPr/>
        <p:txBody>
          <a:bodyPr>
            <a:normAutofit/>
          </a:bodyPr>
          <a:lstStyle/>
          <a:p>
            <a:pPr marL="0" indent="0">
              <a:buNone/>
            </a:pPr>
            <a:r>
              <a:rPr lang="en-US" dirty="0"/>
              <a:t>print(8 * null )</a:t>
            </a:r>
          </a:p>
          <a:p>
            <a:pPr marL="0" indent="0">
              <a:buNone/>
            </a:pPr>
            <a:r>
              <a:rPr lang="en-US" dirty="0" smtClean="0"/>
              <a:t>print</a:t>
            </a:r>
            <a:r>
              <a:rPr lang="en-US" dirty="0"/>
              <a:t>("5" - 1)</a:t>
            </a:r>
          </a:p>
          <a:p>
            <a:pPr marL="0" indent="0">
              <a:buNone/>
            </a:pPr>
            <a:r>
              <a:rPr lang="en-US" dirty="0" smtClean="0"/>
              <a:t>print</a:t>
            </a:r>
            <a:r>
              <a:rPr lang="en-US" dirty="0"/>
              <a:t>("5" + 1)</a:t>
            </a:r>
          </a:p>
          <a:p>
            <a:pPr marL="0" indent="0">
              <a:buNone/>
            </a:pPr>
            <a:r>
              <a:rPr lang="en-US" dirty="0" smtClean="0"/>
              <a:t>print</a:t>
            </a:r>
            <a:r>
              <a:rPr lang="en-US" dirty="0"/>
              <a:t>(" five " * 2)</a:t>
            </a:r>
          </a:p>
          <a:p>
            <a:pPr marL="0" indent="0">
              <a:buNone/>
            </a:pPr>
            <a:r>
              <a:rPr lang="en-US" dirty="0" smtClean="0"/>
              <a:t>print</a:t>
            </a:r>
            <a:r>
              <a:rPr lang="en-US" dirty="0"/>
              <a:t>( false == 0)</a:t>
            </a:r>
          </a:p>
          <a:p>
            <a:pPr marL="0" indent="0">
              <a:buNone/>
            </a:pPr>
            <a:r>
              <a:rPr lang="en-US" dirty="0" smtClean="0"/>
              <a:t>print</a:t>
            </a:r>
            <a:r>
              <a:rPr lang="en-US" dirty="0"/>
              <a:t>( null == u n d e f </a:t>
            </a:r>
            <a:r>
              <a:rPr lang="en-US" dirty="0" err="1"/>
              <a:t>i</a:t>
            </a:r>
            <a:r>
              <a:rPr lang="en-US" dirty="0"/>
              <a:t> n e d ) ;</a:t>
            </a:r>
          </a:p>
          <a:p>
            <a:pPr marL="0" indent="0">
              <a:buNone/>
            </a:pPr>
            <a:r>
              <a:rPr lang="en-US" dirty="0" smtClean="0"/>
              <a:t>print</a:t>
            </a:r>
            <a:r>
              <a:rPr lang="en-US" dirty="0"/>
              <a:t>( null == 0) </a:t>
            </a:r>
            <a:r>
              <a:rPr lang="en-US" dirty="0" smtClean="0"/>
              <a:t>;</a:t>
            </a:r>
            <a:endParaRPr lang="en-US" dirty="0"/>
          </a:p>
        </p:txBody>
      </p:sp>
    </p:spTree>
    <p:extLst>
      <p:ext uri="{BB962C8B-B14F-4D97-AF65-F5344CB8AC3E}">
        <p14:creationId xmlns:p14="http://schemas.microsoft.com/office/powerpoint/2010/main" val="2914414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Short-circuiting Logical Operators</a:t>
            </a:r>
            <a:endParaRPr lang="en-US" dirty="0"/>
          </a:p>
        </p:txBody>
      </p:sp>
      <p:sp>
        <p:nvSpPr>
          <p:cNvPr id="3" name="Content Placeholder 2"/>
          <p:cNvSpPr>
            <a:spLocks noGrp="1"/>
          </p:cNvSpPr>
          <p:nvPr>
            <p:ph idx="1"/>
          </p:nvPr>
        </p:nvSpPr>
        <p:spPr/>
        <p:txBody>
          <a:bodyPr/>
          <a:lstStyle/>
          <a:p>
            <a:r>
              <a:rPr lang="en-US" dirty="0"/>
              <a:t>print( null || " user ")</a:t>
            </a:r>
          </a:p>
          <a:p>
            <a:r>
              <a:rPr lang="en-US" dirty="0"/>
              <a:t>// </a:t>
            </a:r>
            <a:r>
              <a:rPr lang="en-US" dirty="0" smtClean="0"/>
              <a:t>user</a:t>
            </a:r>
            <a:endParaRPr lang="en-US" dirty="0"/>
          </a:p>
          <a:p>
            <a:r>
              <a:rPr lang="en-US" dirty="0"/>
              <a:t>print(" Karl " || " user ")</a:t>
            </a:r>
          </a:p>
          <a:p>
            <a:r>
              <a:rPr lang="en-US" dirty="0"/>
              <a:t>// </a:t>
            </a:r>
            <a:r>
              <a:rPr lang="en-US" dirty="0" smtClean="0"/>
              <a:t>Karl</a:t>
            </a:r>
            <a:endParaRPr lang="en-US" dirty="0"/>
          </a:p>
        </p:txBody>
      </p:sp>
    </p:spTree>
    <p:extLst>
      <p:ext uri="{BB962C8B-B14F-4D97-AF65-F5344CB8AC3E}">
        <p14:creationId xmlns:p14="http://schemas.microsoft.com/office/powerpoint/2010/main" val="1195019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lstStyle/>
          <a:p>
            <a:r>
              <a:rPr lang="en-US" dirty="0"/>
              <a:t>A fragment of code that produces a value is called an </a:t>
            </a:r>
            <a:r>
              <a:rPr lang="en-US" i="1" dirty="0" smtClean="0"/>
              <a:t>expression.</a:t>
            </a:r>
          </a:p>
          <a:p>
            <a:r>
              <a:rPr lang="en-US" dirty="0" smtClean="0"/>
              <a:t>Every value </a:t>
            </a:r>
            <a:r>
              <a:rPr lang="en-US" dirty="0"/>
              <a:t>that is written literally (such as 22 or "psychoanalysis") is </a:t>
            </a:r>
            <a:r>
              <a:rPr lang="en-US" dirty="0" smtClean="0"/>
              <a:t>an expression.</a:t>
            </a:r>
          </a:p>
          <a:p>
            <a:r>
              <a:rPr lang="en-US" i="1" dirty="0" err="1" smtClean="0"/>
              <a:t>val</a:t>
            </a:r>
            <a:r>
              <a:rPr lang="en-US" i="1" dirty="0" smtClean="0"/>
              <a:t> = (5+3) * 4;</a:t>
            </a:r>
            <a:endParaRPr lang="en-US" i="1" dirty="0"/>
          </a:p>
          <a:p>
            <a:r>
              <a:rPr lang="en-US" dirty="0" smtClean="0"/>
              <a:t>5 = Value, 3 = Value, 5+3 = Expression, (5+3)*4 = Expression</a:t>
            </a:r>
          </a:p>
          <a:p>
            <a:endParaRPr lang="en-US" dirty="0"/>
          </a:p>
        </p:txBody>
      </p:sp>
    </p:spTree>
    <p:extLst>
      <p:ext uri="{BB962C8B-B14F-4D97-AF65-F5344CB8AC3E}">
        <p14:creationId xmlns:p14="http://schemas.microsoft.com/office/powerpoint/2010/main" val="3514225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JavaScript?</a:t>
            </a:r>
            <a:endParaRPr lang="en-US" dirty="0"/>
          </a:p>
        </p:txBody>
      </p:sp>
      <p:sp>
        <p:nvSpPr>
          <p:cNvPr id="3" name="Content Placeholder 2"/>
          <p:cNvSpPr>
            <a:spLocks noGrp="1"/>
          </p:cNvSpPr>
          <p:nvPr>
            <p:ph idx="1"/>
          </p:nvPr>
        </p:nvSpPr>
        <p:spPr/>
        <p:txBody>
          <a:bodyPr/>
          <a:lstStyle/>
          <a:p>
            <a:r>
              <a:rPr lang="en-US" dirty="0"/>
              <a:t>JavaScript was introduced in 1995 as a way to add programs to web </a:t>
            </a:r>
            <a:r>
              <a:rPr lang="en-US" dirty="0" smtClean="0"/>
              <a:t>pages in </a:t>
            </a:r>
            <a:r>
              <a:rPr lang="en-US" dirty="0"/>
              <a:t>the Netscape Navigator browser</a:t>
            </a:r>
            <a:r>
              <a:rPr lang="en-US" dirty="0" smtClean="0"/>
              <a:t>.</a:t>
            </a:r>
          </a:p>
          <a:p>
            <a:r>
              <a:rPr lang="en-US" dirty="0"/>
              <a:t>The language has since been </a:t>
            </a:r>
            <a:r>
              <a:rPr lang="en-US" dirty="0" smtClean="0"/>
              <a:t>adopted by </a:t>
            </a:r>
            <a:r>
              <a:rPr lang="en-US" dirty="0"/>
              <a:t>all other major graphical web </a:t>
            </a:r>
            <a:r>
              <a:rPr lang="en-US" dirty="0" smtClean="0"/>
              <a:t>browsers</a:t>
            </a:r>
          </a:p>
          <a:p>
            <a:r>
              <a:rPr lang="en-US" dirty="0"/>
              <a:t>JavaScript has almost nothing to </a:t>
            </a:r>
            <a:r>
              <a:rPr lang="en-US" dirty="0" smtClean="0"/>
              <a:t>do with </a:t>
            </a:r>
            <a:r>
              <a:rPr lang="en-US" dirty="0"/>
              <a:t>the programming language named Java</a:t>
            </a:r>
            <a:r>
              <a:rPr lang="en-US" dirty="0" smtClean="0"/>
              <a:t>.</a:t>
            </a:r>
            <a:endParaRPr lang="en-US" dirty="0"/>
          </a:p>
          <a:p>
            <a:r>
              <a:rPr lang="en-US" dirty="0" smtClean="0"/>
              <a:t>When JavaScript </a:t>
            </a:r>
            <a:r>
              <a:rPr lang="en-US" dirty="0"/>
              <a:t>was being introduced, the Java language was being </a:t>
            </a:r>
            <a:r>
              <a:rPr lang="en-US" dirty="0" smtClean="0"/>
              <a:t>heavily marketed </a:t>
            </a:r>
            <a:r>
              <a:rPr lang="en-US" dirty="0"/>
              <a:t>and was gaining popularity.</a:t>
            </a:r>
          </a:p>
        </p:txBody>
      </p:sp>
    </p:spTree>
    <p:extLst>
      <p:ext uri="{BB962C8B-B14F-4D97-AF65-F5344CB8AC3E}">
        <p14:creationId xmlns:p14="http://schemas.microsoft.com/office/powerpoint/2010/main" val="1732882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Statement is </a:t>
            </a:r>
            <a:r>
              <a:rPr lang="en-US" dirty="0"/>
              <a:t>an expression with a semicolon </a:t>
            </a:r>
            <a:r>
              <a:rPr lang="en-US" dirty="0" smtClean="0"/>
              <a:t>after it.</a:t>
            </a:r>
          </a:p>
          <a:p>
            <a:r>
              <a:rPr lang="en-US" b="1" dirty="0"/>
              <a:t>Statements</a:t>
            </a:r>
            <a:r>
              <a:rPr lang="en-US" dirty="0"/>
              <a:t> are similar to sentences in the English language. A sentence forms a complete idea which can include one or more clauses. Likewise, a </a:t>
            </a:r>
            <a:r>
              <a:rPr lang="en-US" b="1" dirty="0"/>
              <a:t>statement in </a:t>
            </a:r>
            <a:r>
              <a:rPr lang="en-US" b="1" dirty="0" smtClean="0"/>
              <a:t>JavaScript</a:t>
            </a:r>
            <a:r>
              <a:rPr lang="en-US" dirty="0" smtClean="0"/>
              <a:t> </a:t>
            </a:r>
            <a:r>
              <a:rPr lang="en-US" dirty="0"/>
              <a:t>forms a complete command to be executed and can include one or more expressions</a:t>
            </a:r>
            <a:r>
              <a:rPr lang="en-US" dirty="0" smtClean="0"/>
              <a:t>.</a:t>
            </a:r>
          </a:p>
          <a:p>
            <a:r>
              <a:rPr lang="en-US" dirty="0"/>
              <a:t>In some cases, JavaScript allows you to omit the semicolon at the </a:t>
            </a:r>
            <a:r>
              <a:rPr lang="en-US" dirty="0" smtClean="0"/>
              <a:t>end of </a:t>
            </a:r>
            <a:r>
              <a:rPr lang="en-US" dirty="0"/>
              <a:t>a statement</a:t>
            </a:r>
            <a:r>
              <a:rPr lang="en-US" dirty="0" smtClean="0"/>
              <a:t>.</a:t>
            </a:r>
          </a:p>
          <a:p>
            <a:r>
              <a:rPr lang="en-US" dirty="0"/>
              <a:t>In other cases, it has to be there, or the next line </a:t>
            </a:r>
            <a:r>
              <a:rPr lang="en-US" dirty="0" smtClean="0"/>
              <a:t>will be </a:t>
            </a:r>
            <a:r>
              <a:rPr lang="en-US" dirty="0"/>
              <a:t>treated as part of the same statement</a:t>
            </a:r>
            <a:r>
              <a:rPr lang="en-US" dirty="0" smtClean="0"/>
              <a:t>.</a:t>
            </a:r>
          </a:p>
          <a:p>
            <a:pPr marL="0" indent="0">
              <a:buNone/>
            </a:pPr>
            <a:r>
              <a:rPr lang="en-US" dirty="0" err="1" smtClean="0"/>
              <a:t>var</a:t>
            </a:r>
            <a:r>
              <a:rPr lang="en-US" dirty="0" smtClean="0"/>
              <a:t> </a:t>
            </a:r>
            <a:r>
              <a:rPr lang="en-US" dirty="0" err="1" smtClean="0"/>
              <a:t>val</a:t>
            </a:r>
            <a:r>
              <a:rPr lang="en-US" dirty="0" smtClean="0"/>
              <a:t> = 5 </a:t>
            </a:r>
          </a:p>
          <a:p>
            <a:pPr marL="0" indent="0">
              <a:buNone/>
            </a:pPr>
            <a:r>
              <a:rPr lang="en-US" dirty="0" smtClean="0"/>
              <a:t>*3 ; </a:t>
            </a:r>
          </a:p>
          <a:p>
            <a:pPr marL="0" indent="0">
              <a:buNone/>
            </a:pPr>
            <a:r>
              <a:rPr lang="en-US" dirty="0" smtClean="0"/>
              <a:t>print(</a:t>
            </a:r>
            <a:r>
              <a:rPr lang="en-US" dirty="0" err="1" smtClean="0"/>
              <a:t>val</a:t>
            </a:r>
            <a:r>
              <a:rPr lang="en-US" dirty="0" smtClean="0"/>
              <a:t>);</a:t>
            </a:r>
            <a:endParaRPr lang="en-US" dirty="0"/>
          </a:p>
        </p:txBody>
      </p:sp>
    </p:spTree>
    <p:extLst>
      <p:ext uri="{BB962C8B-B14F-4D97-AF65-F5344CB8AC3E}">
        <p14:creationId xmlns:p14="http://schemas.microsoft.com/office/powerpoint/2010/main" val="584406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a:t>To catch and hold values, </a:t>
            </a:r>
            <a:r>
              <a:rPr lang="en-US" dirty="0" smtClean="0"/>
              <a:t>JavaScript provides </a:t>
            </a:r>
            <a:r>
              <a:rPr lang="en-US" dirty="0"/>
              <a:t>a thing called a </a:t>
            </a:r>
            <a:r>
              <a:rPr lang="en-US" i="1" dirty="0"/>
              <a:t>variable</a:t>
            </a:r>
            <a:r>
              <a:rPr lang="en-US" dirty="0" smtClean="0"/>
              <a:t>.</a:t>
            </a:r>
          </a:p>
          <a:p>
            <a:r>
              <a:rPr lang="en-US" dirty="0"/>
              <a:t>The special word (</a:t>
            </a:r>
            <a:r>
              <a:rPr lang="en-US" i="1" dirty="0" smtClean="0"/>
              <a:t>keyword</a:t>
            </a:r>
            <a:r>
              <a:rPr lang="en-US" dirty="0" smtClean="0"/>
              <a:t>) </a:t>
            </a:r>
            <a:r>
              <a:rPr lang="en-US" dirty="0" err="1" smtClean="0"/>
              <a:t>var</a:t>
            </a:r>
            <a:r>
              <a:rPr lang="en-US" dirty="0" smtClean="0"/>
              <a:t> </a:t>
            </a:r>
            <a:r>
              <a:rPr lang="en-US" dirty="0"/>
              <a:t>indicates that this sentence is going to define a variable. </a:t>
            </a:r>
            <a:endParaRPr lang="en-US" dirty="0" smtClean="0"/>
          </a:p>
          <a:p>
            <a:r>
              <a:rPr lang="en-US" dirty="0" smtClean="0"/>
              <a:t>It is followed </a:t>
            </a:r>
            <a:r>
              <a:rPr lang="en-US" dirty="0"/>
              <a:t>by the name of the variable and, if we want to immediately </a:t>
            </a:r>
            <a:r>
              <a:rPr lang="en-US" dirty="0" smtClean="0"/>
              <a:t>give it </a:t>
            </a:r>
            <a:r>
              <a:rPr lang="en-US" dirty="0"/>
              <a:t>a value, by an = operator and an expression</a:t>
            </a:r>
            <a:r>
              <a:rPr lang="en-US" dirty="0" smtClean="0"/>
              <a:t>.</a:t>
            </a:r>
          </a:p>
          <a:p>
            <a:pPr marL="0" indent="0">
              <a:buNone/>
            </a:pPr>
            <a:r>
              <a:rPr lang="en-US" dirty="0" err="1"/>
              <a:t>var</a:t>
            </a:r>
            <a:r>
              <a:rPr lang="en-US" dirty="0"/>
              <a:t> </a:t>
            </a:r>
            <a:r>
              <a:rPr lang="en-US" dirty="0" err="1"/>
              <a:t>val</a:t>
            </a:r>
            <a:r>
              <a:rPr lang="en-US" dirty="0"/>
              <a:t> = 3*5;</a:t>
            </a:r>
          </a:p>
        </p:txBody>
      </p:sp>
    </p:spTree>
    <p:extLst>
      <p:ext uri="{BB962C8B-B14F-4D97-AF65-F5344CB8AC3E}">
        <p14:creationId xmlns:p14="http://schemas.microsoft.com/office/powerpoint/2010/main" val="3372730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lnSpcReduction="10000"/>
          </a:bodyPr>
          <a:lstStyle/>
          <a:p>
            <a:r>
              <a:rPr lang="en-US" dirty="0"/>
              <a:t>Variable names can be any word that isn’t a reserved word (such </a:t>
            </a:r>
            <a:r>
              <a:rPr lang="en-US" dirty="0" smtClean="0"/>
              <a:t>as </a:t>
            </a:r>
            <a:r>
              <a:rPr lang="en-US" dirty="0" err="1" smtClean="0"/>
              <a:t>var</a:t>
            </a:r>
            <a:r>
              <a:rPr lang="en-US" dirty="0" smtClean="0"/>
              <a:t>).</a:t>
            </a:r>
          </a:p>
          <a:p>
            <a:r>
              <a:rPr lang="en-US" dirty="0"/>
              <a:t>They may not include spaces. </a:t>
            </a:r>
            <a:endParaRPr lang="en-US" dirty="0" smtClean="0"/>
          </a:p>
          <a:p>
            <a:r>
              <a:rPr lang="en-US" dirty="0" smtClean="0"/>
              <a:t>Digits </a:t>
            </a:r>
            <a:r>
              <a:rPr lang="en-US" dirty="0"/>
              <a:t>can also be part of </a:t>
            </a:r>
            <a:r>
              <a:rPr lang="en-US" dirty="0" smtClean="0"/>
              <a:t>variable names—catch22 </a:t>
            </a:r>
            <a:r>
              <a:rPr lang="en-US" dirty="0"/>
              <a:t>is a valid name, for example—but the name must </a:t>
            </a:r>
            <a:r>
              <a:rPr lang="en-US" dirty="0" smtClean="0"/>
              <a:t>not start </a:t>
            </a:r>
            <a:r>
              <a:rPr lang="en-US" dirty="0"/>
              <a:t>with a digit</a:t>
            </a:r>
            <a:r>
              <a:rPr lang="en-US" dirty="0" smtClean="0"/>
              <a:t>.</a:t>
            </a:r>
          </a:p>
          <a:p>
            <a:r>
              <a:rPr lang="en-US" dirty="0"/>
              <a:t>A variable name cannot include punctuation, </a:t>
            </a:r>
            <a:r>
              <a:rPr lang="en-US" dirty="0" smtClean="0"/>
              <a:t>except for </a:t>
            </a:r>
            <a:r>
              <a:rPr lang="en-US" dirty="0"/>
              <a:t>the characters $ and </a:t>
            </a:r>
            <a:r>
              <a:rPr lang="en-US" dirty="0" smtClean="0"/>
              <a:t>_.</a:t>
            </a:r>
          </a:p>
          <a:p>
            <a:r>
              <a:rPr lang="en-US" dirty="0" err="1"/>
              <a:t>var</a:t>
            </a:r>
            <a:r>
              <a:rPr lang="en-US" dirty="0"/>
              <a:t> $val_1 = 3*5</a:t>
            </a:r>
            <a:r>
              <a:rPr lang="en-US" dirty="0" smtClean="0"/>
              <a:t>;  </a:t>
            </a:r>
          </a:p>
          <a:p>
            <a:r>
              <a:rPr lang="en-US" dirty="0" err="1" smtClean="0"/>
              <a:t>var</a:t>
            </a:r>
            <a:r>
              <a:rPr lang="en-US" dirty="0" smtClean="0"/>
              <a:t> </a:t>
            </a:r>
            <a:r>
              <a:rPr lang="en-US" dirty="0" err="1" smtClean="0"/>
              <a:t>val</a:t>
            </a:r>
            <a:r>
              <a:rPr lang="en-US" dirty="0" smtClean="0"/>
              <a:t>;</a:t>
            </a:r>
          </a:p>
          <a:p>
            <a:r>
              <a:rPr lang="en-US" dirty="0" smtClean="0"/>
              <a:t>print(</a:t>
            </a:r>
            <a:r>
              <a:rPr lang="en-US" dirty="0" err="1" smtClean="0"/>
              <a:t>val</a:t>
            </a:r>
            <a:r>
              <a:rPr lang="en-US" dirty="0" smtClean="0"/>
              <a:t>)</a:t>
            </a:r>
            <a:endParaRPr lang="en-US" dirty="0"/>
          </a:p>
        </p:txBody>
      </p:sp>
    </p:spTree>
    <p:extLst>
      <p:ext uri="{BB962C8B-B14F-4D97-AF65-F5344CB8AC3E}">
        <p14:creationId xmlns:p14="http://schemas.microsoft.com/office/powerpoint/2010/main" val="2046252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Keywords and reserved words</a:t>
            </a:r>
            <a:endParaRPr lang="en-US" dirty="0"/>
          </a:p>
        </p:txBody>
      </p:sp>
      <p:sp>
        <p:nvSpPr>
          <p:cNvPr id="3" name="Content Placeholder 2"/>
          <p:cNvSpPr>
            <a:spLocks noGrp="1"/>
          </p:cNvSpPr>
          <p:nvPr>
            <p:ph idx="1"/>
          </p:nvPr>
        </p:nvSpPr>
        <p:spPr/>
        <p:txBody>
          <a:bodyPr>
            <a:normAutofit fontScale="92500" lnSpcReduction="10000"/>
          </a:bodyPr>
          <a:lstStyle/>
          <a:p>
            <a:r>
              <a:rPr lang="en-US" dirty="0"/>
              <a:t>Words with a special meaning, such as </a:t>
            </a:r>
            <a:r>
              <a:rPr lang="en-US" dirty="0" err="1"/>
              <a:t>var</a:t>
            </a:r>
            <a:r>
              <a:rPr lang="en-US" dirty="0"/>
              <a:t>, are </a:t>
            </a:r>
            <a:r>
              <a:rPr lang="en-US" i="1" dirty="0"/>
              <a:t>keywords</a:t>
            </a:r>
            <a:r>
              <a:rPr lang="en-US" dirty="0"/>
              <a:t>, and they </a:t>
            </a:r>
            <a:r>
              <a:rPr lang="en-US" dirty="0" smtClean="0"/>
              <a:t>may not </a:t>
            </a:r>
            <a:r>
              <a:rPr lang="en-US" dirty="0"/>
              <a:t>be used as variable names</a:t>
            </a:r>
            <a:r>
              <a:rPr lang="en-US" dirty="0" smtClean="0"/>
              <a:t>.</a:t>
            </a:r>
          </a:p>
          <a:p>
            <a:pPr marL="0" indent="0">
              <a:buNone/>
            </a:pPr>
            <a:r>
              <a:rPr lang="en-US" dirty="0" smtClean="0">
                <a:solidFill>
                  <a:schemeClr val="accent1">
                    <a:lumMod val="75000"/>
                  </a:schemeClr>
                </a:solidFill>
              </a:rPr>
              <a:t>let </a:t>
            </a:r>
            <a:r>
              <a:rPr lang="en-US" dirty="0">
                <a:solidFill>
                  <a:schemeClr val="accent1">
                    <a:lumMod val="75000"/>
                  </a:schemeClr>
                </a:solidFill>
              </a:rPr>
              <a:t>this long package float, </a:t>
            </a:r>
            <a:r>
              <a:rPr lang="en-US" dirty="0" smtClean="0">
                <a:solidFill>
                  <a:schemeClr val="accent1">
                    <a:lumMod val="75000"/>
                  </a:schemeClr>
                </a:solidFill>
              </a:rPr>
              <a:t> </a:t>
            </a:r>
            <a:r>
              <a:rPr lang="en-US" dirty="0" err="1">
                <a:solidFill>
                  <a:schemeClr val="accent1">
                    <a:lumMod val="75000"/>
                  </a:schemeClr>
                </a:solidFill>
              </a:rPr>
              <a:t>g</a:t>
            </a:r>
            <a:r>
              <a:rPr lang="en-US" dirty="0" err="1" smtClean="0">
                <a:solidFill>
                  <a:schemeClr val="accent1">
                    <a:lumMod val="75000"/>
                  </a:schemeClr>
                </a:solidFill>
              </a:rPr>
              <a:t>oto</a:t>
            </a:r>
            <a:r>
              <a:rPr lang="en-US" dirty="0" smtClean="0">
                <a:solidFill>
                  <a:schemeClr val="accent1">
                    <a:lumMod val="75000"/>
                  </a:schemeClr>
                </a:solidFill>
              </a:rPr>
              <a:t> </a:t>
            </a:r>
            <a:r>
              <a:rPr lang="en-US" dirty="0">
                <a:solidFill>
                  <a:schemeClr val="accent1">
                    <a:lumMod val="75000"/>
                  </a:schemeClr>
                </a:solidFill>
              </a:rPr>
              <a:t>private class if short.</a:t>
            </a:r>
          </a:p>
          <a:p>
            <a:pPr marL="0" indent="0">
              <a:buNone/>
            </a:pPr>
            <a:r>
              <a:rPr lang="en-US" dirty="0" smtClean="0">
                <a:solidFill>
                  <a:schemeClr val="accent1">
                    <a:lumMod val="75000"/>
                  </a:schemeClr>
                </a:solidFill>
              </a:rPr>
              <a:t>while </a:t>
            </a:r>
            <a:r>
              <a:rPr lang="en-US" dirty="0">
                <a:solidFill>
                  <a:schemeClr val="accent1">
                    <a:lumMod val="75000"/>
                  </a:schemeClr>
                </a:solidFill>
              </a:rPr>
              <a:t>protected with debugger case,  </a:t>
            </a:r>
            <a:r>
              <a:rPr lang="en-US" dirty="0" smtClean="0">
                <a:solidFill>
                  <a:schemeClr val="accent1">
                    <a:lumMod val="75000"/>
                  </a:schemeClr>
                </a:solidFill>
              </a:rPr>
              <a:t> continue </a:t>
            </a:r>
            <a:r>
              <a:rPr lang="en-US" dirty="0">
                <a:solidFill>
                  <a:schemeClr val="accent1">
                    <a:lumMod val="75000"/>
                  </a:schemeClr>
                </a:solidFill>
              </a:rPr>
              <a:t>volatile interface.</a:t>
            </a:r>
          </a:p>
          <a:p>
            <a:pPr marL="0" indent="0">
              <a:buNone/>
            </a:pPr>
            <a:r>
              <a:rPr lang="en-US" dirty="0" err="1" smtClean="0">
                <a:solidFill>
                  <a:schemeClr val="accent1">
                    <a:lumMod val="75000"/>
                  </a:schemeClr>
                </a:solidFill>
              </a:rPr>
              <a:t>instanceof</a:t>
            </a:r>
            <a:r>
              <a:rPr lang="en-US" dirty="0" smtClean="0">
                <a:solidFill>
                  <a:schemeClr val="accent1">
                    <a:lumMod val="75000"/>
                  </a:schemeClr>
                </a:solidFill>
              </a:rPr>
              <a:t> </a:t>
            </a:r>
            <a:r>
              <a:rPr lang="en-US" dirty="0">
                <a:solidFill>
                  <a:schemeClr val="accent1">
                    <a:lumMod val="75000"/>
                  </a:schemeClr>
                </a:solidFill>
              </a:rPr>
              <a:t>super synchronized throw, </a:t>
            </a:r>
            <a:r>
              <a:rPr lang="en-US" dirty="0" smtClean="0">
                <a:solidFill>
                  <a:schemeClr val="accent1">
                    <a:lumMod val="75000"/>
                  </a:schemeClr>
                </a:solidFill>
              </a:rPr>
              <a:t> Extends </a:t>
            </a:r>
            <a:r>
              <a:rPr lang="en-US" dirty="0">
                <a:solidFill>
                  <a:schemeClr val="accent1">
                    <a:lumMod val="75000"/>
                  </a:schemeClr>
                </a:solidFill>
              </a:rPr>
              <a:t>final export throws.  </a:t>
            </a:r>
          </a:p>
          <a:p>
            <a:pPr marL="0" indent="0">
              <a:buNone/>
            </a:pPr>
            <a:endParaRPr lang="en-US" dirty="0">
              <a:solidFill>
                <a:schemeClr val="accent1">
                  <a:lumMod val="75000"/>
                </a:schemeClr>
              </a:solidFill>
            </a:endParaRPr>
          </a:p>
          <a:p>
            <a:pPr marL="0" indent="0">
              <a:buNone/>
            </a:pPr>
            <a:r>
              <a:rPr lang="en-US" dirty="0" smtClean="0">
                <a:solidFill>
                  <a:schemeClr val="accent1">
                    <a:lumMod val="75000"/>
                  </a:schemeClr>
                </a:solidFill>
              </a:rPr>
              <a:t>try </a:t>
            </a:r>
            <a:r>
              <a:rPr lang="en-US" dirty="0">
                <a:solidFill>
                  <a:schemeClr val="accent1">
                    <a:lumMod val="75000"/>
                  </a:schemeClr>
                </a:solidFill>
              </a:rPr>
              <a:t>import double </a:t>
            </a:r>
            <a:r>
              <a:rPr lang="en-US" dirty="0" err="1">
                <a:solidFill>
                  <a:schemeClr val="accent1">
                    <a:lumMod val="75000"/>
                  </a:schemeClr>
                </a:solidFill>
              </a:rPr>
              <a:t>enum</a:t>
            </a:r>
            <a:r>
              <a:rPr lang="en-US" dirty="0">
                <a:solidFill>
                  <a:schemeClr val="accent1">
                    <a:lumMod val="75000"/>
                  </a:schemeClr>
                </a:solidFill>
              </a:rPr>
              <a:t>?  </a:t>
            </a:r>
            <a:r>
              <a:rPr lang="en-US" dirty="0" smtClean="0">
                <a:solidFill>
                  <a:schemeClr val="accent1">
                    <a:lumMod val="75000"/>
                  </a:schemeClr>
                </a:solidFill>
              </a:rPr>
              <a:t> - false</a:t>
            </a:r>
            <a:r>
              <a:rPr lang="en-US" dirty="0">
                <a:solidFill>
                  <a:schemeClr val="accent1">
                    <a:lumMod val="75000"/>
                  </a:schemeClr>
                </a:solidFill>
              </a:rPr>
              <a:t>, </a:t>
            </a:r>
            <a:r>
              <a:rPr lang="en-US" dirty="0" err="1">
                <a:solidFill>
                  <a:schemeClr val="accent1">
                    <a:lumMod val="75000"/>
                  </a:schemeClr>
                </a:solidFill>
              </a:rPr>
              <a:t>boolean</a:t>
            </a:r>
            <a:r>
              <a:rPr lang="en-US" dirty="0">
                <a:solidFill>
                  <a:schemeClr val="accent1">
                    <a:lumMod val="75000"/>
                  </a:schemeClr>
                </a:solidFill>
              </a:rPr>
              <a:t>, abstract function, </a:t>
            </a:r>
          </a:p>
          <a:p>
            <a:pPr marL="0" indent="0">
              <a:buNone/>
            </a:pPr>
            <a:r>
              <a:rPr lang="en-US" dirty="0" smtClean="0">
                <a:solidFill>
                  <a:schemeClr val="accent1">
                    <a:lumMod val="75000"/>
                  </a:schemeClr>
                </a:solidFill>
              </a:rPr>
              <a:t>implements </a:t>
            </a:r>
            <a:r>
              <a:rPr lang="en-US" dirty="0" err="1">
                <a:solidFill>
                  <a:schemeClr val="accent1">
                    <a:lumMod val="75000"/>
                  </a:schemeClr>
                </a:solidFill>
              </a:rPr>
              <a:t>typeof</a:t>
            </a:r>
            <a:r>
              <a:rPr lang="en-US" dirty="0">
                <a:solidFill>
                  <a:schemeClr val="accent1">
                    <a:lumMod val="75000"/>
                  </a:schemeClr>
                </a:solidFill>
              </a:rPr>
              <a:t> transient </a:t>
            </a:r>
            <a:r>
              <a:rPr lang="en-US" dirty="0" smtClean="0">
                <a:solidFill>
                  <a:schemeClr val="accent1">
                    <a:lumMod val="75000"/>
                  </a:schemeClr>
                </a:solidFill>
              </a:rPr>
              <a:t>break! void </a:t>
            </a:r>
            <a:r>
              <a:rPr lang="en-US" dirty="0">
                <a:solidFill>
                  <a:schemeClr val="accent1">
                    <a:lumMod val="75000"/>
                  </a:schemeClr>
                </a:solidFill>
              </a:rPr>
              <a:t>static, default do,  </a:t>
            </a:r>
          </a:p>
          <a:p>
            <a:pPr marL="0" indent="0">
              <a:buNone/>
            </a:pPr>
            <a:r>
              <a:rPr lang="en-US" dirty="0" smtClean="0">
                <a:solidFill>
                  <a:schemeClr val="accent1">
                    <a:lumMod val="75000"/>
                  </a:schemeClr>
                </a:solidFill>
              </a:rPr>
              <a:t>switch </a:t>
            </a:r>
            <a:r>
              <a:rPr lang="en-US" dirty="0" err="1">
                <a:solidFill>
                  <a:schemeClr val="accent1">
                    <a:lumMod val="75000"/>
                  </a:schemeClr>
                </a:solidFill>
              </a:rPr>
              <a:t>int</a:t>
            </a:r>
            <a:r>
              <a:rPr lang="en-US" dirty="0">
                <a:solidFill>
                  <a:schemeClr val="accent1">
                    <a:lumMod val="75000"/>
                  </a:schemeClr>
                </a:solidFill>
              </a:rPr>
              <a:t> native new. </a:t>
            </a:r>
            <a:r>
              <a:rPr lang="en-US" dirty="0" smtClean="0">
                <a:solidFill>
                  <a:schemeClr val="accent1">
                    <a:lumMod val="75000"/>
                  </a:schemeClr>
                </a:solidFill>
              </a:rPr>
              <a:t> else</a:t>
            </a:r>
            <a:r>
              <a:rPr lang="en-US" dirty="0">
                <a:solidFill>
                  <a:schemeClr val="accent1">
                    <a:lumMod val="75000"/>
                  </a:schemeClr>
                </a:solidFill>
              </a:rPr>
              <a:t>, delete null public </a:t>
            </a:r>
            <a:r>
              <a:rPr lang="en-US" dirty="0" err="1">
                <a:solidFill>
                  <a:schemeClr val="accent1">
                    <a:lumMod val="75000"/>
                  </a:schemeClr>
                </a:solidFill>
              </a:rPr>
              <a:t>var</a:t>
            </a:r>
            <a:r>
              <a:rPr lang="en-US" dirty="0">
                <a:solidFill>
                  <a:schemeClr val="accent1">
                    <a:lumMod val="75000"/>
                  </a:schemeClr>
                </a:solidFill>
              </a:rPr>
              <a:t> </a:t>
            </a:r>
          </a:p>
          <a:p>
            <a:pPr marL="0" indent="0">
              <a:buNone/>
            </a:pPr>
            <a:r>
              <a:rPr lang="en-US" dirty="0" smtClean="0">
                <a:solidFill>
                  <a:schemeClr val="accent1">
                    <a:lumMod val="75000"/>
                  </a:schemeClr>
                </a:solidFill>
              </a:rPr>
              <a:t>in </a:t>
            </a:r>
            <a:r>
              <a:rPr lang="en-US" dirty="0">
                <a:solidFill>
                  <a:schemeClr val="accent1">
                    <a:lumMod val="75000"/>
                  </a:schemeClr>
                </a:solidFill>
              </a:rPr>
              <a:t>return for </a:t>
            </a:r>
            <a:r>
              <a:rPr lang="en-US" dirty="0" err="1">
                <a:solidFill>
                  <a:schemeClr val="accent1">
                    <a:lumMod val="75000"/>
                  </a:schemeClr>
                </a:solidFill>
              </a:rPr>
              <a:t>const</a:t>
            </a:r>
            <a:r>
              <a:rPr lang="en-US" dirty="0">
                <a:solidFill>
                  <a:schemeClr val="accent1">
                    <a:lumMod val="75000"/>
                  </a:schemeClr>
                </a:solidFill>
              </a:rPr>
              <a:t>, true, </a:t>
            </a:r>
            <a:r>
              <a:rPr lang="en-US" dirty="0" smtClean="0">
                <a:solidFill>
                  <a:schemeClr val="accent1">
                    <a:lumMod val="75000"/>
                  </a:schemeClr>
                </a:solidFill>
              </a:rPr>
              <a:t>char …finally </a:t>
            </a:r>
            <a:r>
              <a:rPr lang="en-US" dirty="0">
                <a:solidFill>
                  <a:schemeClr val="accent1">
                    <a:lumMod val="75000"/>
                  </a:schemeClr>
                </a:solidFill>
              </a:rPr>
              <a:t>catch byte.</a:t>
            </a:r>
            <a:endParaRPr lang="en-US" dirty="0" smtClean="0">
              <a:solidFill>
                <a:schemeClr val="accent1">
                  <a:lumMod val="75000"/>
                </a:schemeClr>
              </a:solidFill>
            </a:endParaRPr>
          </a:p>
          <a:p>
            <a:endParaRPr lang="en-US" dirty="0"/>
          </a:p>
          <a:p>
            <a:endParaRPr lang="en-US" dirty="0"/>
          </a:p>
        </p:txBody>
      </p:sp>
      <p:sp>
        <p:nvSpPr>
          <p:cNvPr id="4" name="TextBox 3"/>
          <p:cNvSpPr txBox="1"/>
          <p:nvPr/>
        </p:nvSpPr>
        <p:spPr>
          <a:xfrm>
            <a:off x="5631054" y="6311900"/>
            <a:ext cx="4656018" cy="369332"/>
          </a:xfrm>
          <a:prstGeom prst="rect">
            <a:avLst/>
          </a:prstGeom>
          <a:noFill/>
        </p:spPr>
        <p:txBody>
          <a:bodyPr wrap="none" rtlCol="0">
            <a:spAutoFit/>
          </a:bodyPr>
          <a:lstStyle/>
          <a:p>
            <a:r>
              <a:rPr lang="en-US" dirty="0"/>
              <a:t>https://stackoverflow.com/a/12114140/326684</a:t>
            </a:r>
          </a:p>
        </p:txBody>
      </p:sp>
    </p:spTree>
    <p:extLst>
      <p:ext uri="{BB962C8B-B14F-4D97-AF65-F5344CB8AC3E}">
        <p14:creationId xmlns:p14="http://schemas.microsoft.com/office/powerpoint/2010/main" val="3863062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sp>
        <p:nvSpPr>
          <p:cNvPr id="3" name="Content Placeholder 2"/>
          <p:cNvSpPr>
            <a:spLocks noGrp="1"/>
          </p:cNvSpPr>
          <p:nvPr>
            <p:ph idx="1"/>
          </p:nvPr>
        </p:nvSpPr>
        <p:spPr/>
        <p:txBody>
          <a:bodyPr/>
          <a:lstStyle/>
          <a:p>
            <a:r>
              <a:rPr lang="en-US" dirty="0"/>
              <a:t>The collection of variables and their values that exist at a given time </a:t>
            </a:r>
            <a:r>
              <a:rPr lang="en-US" dirty="0" smtClean="0"/>
              <a:t>is called </a:t>
            </a:r>
            <a:r>
              <a:rPr lang="en-US" dirty="0"/>
              <a:t>the </a:t>
            </a:r>
            <a:r>
              <a:rPr lang="en-US" i="1" dirty="0"/>
              <a:t>environment</a:t>
            </a:r>
            <a:r>
              <a:rPr lang="en-US" dirty="0" smtClean="0"/>
              <a:t>.</a:t>
            </a:r>
          </a:p>
          <a:p>
            <a:r>
              <a:rPr lang="en-US" dirty="0"/>
              <a:t>When a program starts up, this environment </a:t>
            </a:r>
            <a:r>
              <a:rPr lang="en-US" dirty="0" smtClean="0"/>
              <a:t>is not </a:t>
            </a:r>
            <a:r>
              <a:rPr lang="en-US" dirty="0"/>
              <a:t>empty. </a:t>
            </a:r>
            <a:endParaRPr lang="en-US" dirty="0" smtClean="0"/>
          </a:p>
          <a:p>
            <a:r>
              <a:rPr lang="en-US" dirty="0" smtClean="0"/>
              <a:t>It </a:t>
            </a:r>
            <a:r>
              <a:rPr lang="en-US" dirty="0"/>
              <a:t>always contains variables that are part of the </a:t>
            </a:r>
            <a:r>
              <a:rPr lang="en-US" dirty="0" smtClean="0"/>
              <a:t>language standard</a:t>
            </a:r>
            <a:r>
              <a:rPr lang="en-US" dirty="0"/>
              <a:t>, and most of the time, it has variables that provide ways </a:t>
            </a:r>
            <a:r>
              <a:rPr lang="en-US" dirty="0" smtClean="0"/>
              <a:t>to interact </a:t>
            </a:r>
            <a:r>
              <a:rPr lang="en-US" dirty="0"/>
              <a:t>with the surrounding system</a:t>
            </a:r>
            <a:r>
              <a:rPr lang="en-US" dirty="0" smtClean="0"/>
              <a:t>.</a:t>
            </a:r>
          </a:p>
          <a:p>
            <a:pPr marL="0" indent="0">
              <a:buNone/>
            </a:pPr>
            <a:endParaRPr lang="en-US" dirty="0" smtClean="0"/>
          </a:p>
          <a:p>
            <a:pPr marL="0" indent="0">
              <a:buNone/>
            </a:pPr>
            <a:r>
              <a:rPr lang="en-US" dirty="0" smtClean="0"/>
              <a:t>print(</a:t>
            </a:r>
            <a:r>
              <a:rPr lang="en-US" dirty="0" err="1" smtClean="0"/>
              <a:t>window.location</a:t>
            </a:r>
            <a:r>
              <a:rPr lang="en-US" dirty="0"/>
              <a:t>);</a:t>
            </a:r>
            <a:endParaRPr lang="en-US" dirty="0" smtClean="0"/>
          </a:p>
          <a:p>
            <a:endParaRPr lang="en-US" dirty="0"/>
          </a:p>
        </p:txBody>
      </p:sp>
    </p:spTree>
    <p:extLst>
      <p:ext uri="{BB962C8B-B14F-4D97-AF65-F5344CB8AC3E}">
        <p14:creationId xmlns:p14="http://schemas.microsoft.com/office/powerpoint/2010/main" val="551246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lnSpcReduction="10000"/>
          </a:bodyPr>
          <a:lstStyle/>
          <a:p>
            <a:r>
              <a:rPr lang="en-US" dirty="0"/>
              <a:t>A lot of the values provided in the default environment have the </a:t>
            </a:r>
            <a:r>
              <a:rPr lang="en-US" dirty="0" smtClean="0"/>
              <a:t>type </a:t>
            </a:r>
            <a:r>
              <a:rPr lang="en-US" i="1" dirty="0" smtClean="0"/>
              <a:t>function</a:t>
            </a:r>
            <a:r>
              <a:rPr lang="en-US" dirty="0" smtClean="0"/>
              <a:t>.</a:t>
            </a:r>
          </a:p>
          <a:p>
            <a:r>
              <a:rPr lang="en-US" dirty="0"/>
              <a:t>A function is a piece of program wrapped in a value. </a:t>
            </a:r>
            <a:endParaRPr lang="en-US" dirty="0" smtClean="0"/>
          </a:p>
          <a:p>
            <a:r>
              <a:rPr lang="en-US" dirty="0" smtClean="0"/>
              <a:t>Such values </a:t>
            </a:r>
            <a:r>
              <a:rPr lang="en-US" dirty="0"/>
              <a:t>can be </a:t>
            </a:r>
            <a:r>
              <a:rPr lang="en-US" i="1" dirty="0"/>
              <a:t>applied </a:t>
            </a:r>
            <a:r>
              <a:rPr lang="en-US" dirty="0"/>
              <a:t>in order to run the wrapped </a:t>
            </a:r>
            <a:r>
              <a:rPr lang="en-US" dirty="0" smtClean="0"/>
              <a:t>program</a:t>
            </a:r>
          </a:p>
          <a:p>
            <a:endParaRPr lang="en-US" dirty="0"/>
          </a:p>
          <a:p>
            <a:r>
              <a:rPr lang="en-US" dirty="0" err="1" smtClean="0"/>
              <a:t>window.alert</a:t>
            </a:r>
            <a:r>
              <a:rPr lang="en-US" dirty="0" smtClean="0"/>
              <a:t> ()</a:t>
            </a:r>
          </a:p>
          <a:p>
            <a:r>
              <a:rPr lang="en-US" dirty="0" err="1" smtClean="0"/>
              <a:t>window.confirm</a:t>
            </a:r>
            <a:r>
              <a:rPr lang="en-US" dirty="0" smtClean="0"/>
              <a:t>()</a:t>
            </a:r>
          </a:p>
          <a:p>
            <a:r>
              <a:rPr lang="en-US" dirty="0" err="1" smtClean="0"/>
              <a:t>window.prompt</a:t>
            </a:r>
            <a:r>
              <a:rPr lang="en-US" dirty="0" smtClean="0"/>
              <a:t>()</a:t>
            </a:r>
          </a:p>
          <a:p>
            <a:r>
              <a:rPr lang="en-US" dirty="0"/>
              <a:t>c</a:t>
            </a:r>
            <a:r>
              <a:rPr lang="en-US" dirty="0" smtClean="0"/>
              <a:t>onsole.log()</a:t>
            </a:r>
            <a:endParaRPr lang="en-US" dirty="0"/>
          </a:p>
        </p:txBody>
      </p:sp>
    </p:spTree>
    <p:extLst>
      <p:ext uri="{BB962C8B-B14F-4D97-AF65-F5344CB8AC3E}">
        <p14:creationId xmlns:p14="http://schemas.microsoft.com/office/powerpoint/2010/main" val="2302384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Write a JavaScript program which will prompt user with two values and will print the subtraction of those values. </a:t>
            </a:r>
          </a:p>
          <a:p>
            <a:endParaRPr lang="en-US" dirty="0"/>
          </a:p>
          <a:p>
            <a:r>
              <a:rPr lang="en-US" dirty="0" err="1"/>
              <a:t>var</a:t>
            </a:r>
            <a:r>
              <a:rPr lang="en-US" dirty="0"/>
              <a:t> val1 = prompt("Enter val1:");</a:t>
            </a:r>
          </a:p>
          <a:p>
            <a:r>
              <a:rPr lang="en-US" dirty="0" err="1" smtClean="0"/>
              <a:t>var</a:t>
            </a:r>
            <a:r>
              <a:rPr lang="en-US" dirty="0" smtClean="0"/>
              <a:t> </a:t>
            </a:r>
            <a:r>
              <a:rPr lang="en-US" dirty="0"/>
              <a:t>val2 = prompt("Enter val2:");</a:t>
            </a:r>
          </a:p>
          <a:p>
            <a:endParaRPr lang="en-US" dirty="0"/>
          </a:p>
          <a:p>
            <a:r>
              <a:rPr lang="en-US" dirty="0" smtClean="0"/>
              <a:t>print(val1</a:t>
            </a:r>
            <a:r>
              <a:rPr lang="en-US" dirty="0"/>
              <a:t>+"-"+val2+"="+(val1-val2));</a:t>
            </a:r>
          </a:p>
        </p:txBody>
      </p:sp>
    </p:spTree>
    <p:extLst>
      <p:ext uri="{BB962C8B-B14F-4D97-AF65-F5344CB8AC3E}">
        <p14:creationId xmlns:p14="http://schemas.microsoft.com/office/powerpoint/2010/main" val="141765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HTML input</a:t>
            </a:r>
            <a:endParaRPr lang="en-US" dirty="0"/>
          </a:p>
        </p:txBody>
      </p:sp>
      <p:sp>
        <p:nvSpPr>
          <p:cNvPr id="3" name="Content Placeholder 2"/>
          <p:cNvSpPr>
            <a:spLocks noGrp="1"/>
          </p:cNvSpPr>
          <p:nvPr>
            <p:ph idx="1"/>
          </p:nvPr>
        </p:nvSpPr>
        <p:spPr/>
        <p:txBody>
          <a:bodyPr/>
          <a:lstStyle/>
          <a:p>
            <a:r>
              <a:rPr lang="en-US" dirty="0" err="1"/>
              <a:t>var</a:t>
            </a:r>
            <a:r>
              <a:rPr lang="en-US" dirty="0"/>
              <a:t> val1 = </a:t>
            </a:r>
            <a:r>
              <a:rPr lang="en-US" dirty="0" err="1"/>
              <a:t>document.getElementById</a:t>
            </a:r>
            <a:r>
              <a:rPr lang="en-US" dirty="0"/>
              <a:t>('input1</a:t>
            </a:r>
            <a:r>
              <a:rPr lang="en-US" dirty="0" smtClean="0"/>
              <a:t>').value;</a:t>
            </a:r>
          </a:p>
          <a:p>
            <a:r>
              <a:rPr lang="en-US" dirty="0"/>
              <a:t>Write a JavaScript program which will prompt user with two values and will print the subtraction of those values</a:t>
            </a:r>
            <a:r>
              <a:rPr lang="en-US" dirty="0" smtClean="0"/>
              <a:t>. Use HTML Input tags</a:t>
            </a:r>
          </a:p>
          <a:p>
            <a:r>
              <a:rPr lang="en-US" dirty="0"/>
              <a:t>Val1 : &lt;input id='input1' type='text'/&gt;</a:t>
            </a:r>
          </a:p>
        </p:txBody>
      </p:sp>
    </p:spTree>
    <p:extLst>
      <p:ext uri="{BB962C8B-B14F-4D97-AF65-F5344CB8AC3E}">
        <p14:creationId xmlns:p14="http://schemas.microsoft.com/office/powerpoint/2010/main" val="3303484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Write a method to convert Fahrenheit to Celsius</a:t>
                </a:r>
              </a:p>
              <a:p>
                <a:endParaRPr lang="en-US" dirty="0"/>
              </a:p>
              <a:p>
                <a:r>
                  <a:rPr lang="en-US" dirty="0" smtClean="0"/>
                  <a:t>public double </a:t>
                </a:r>
                <a:r>
                  <a:rPr lang="en-US" dirty="0" err="1" smtClean="0"/>
                  <a:t>convertToCelsius</a:t>
                </a:r>
                <a:r>
                  <a:rPr lang="en-US" dirty="0" smtClean="0"/>
                  <a:t>(double </a:t>
                </a:r>
                <a:r>
                  <a:rPr lang="en-US" dirty="0" err="1" smtClean="0"/>
                  <a:t>farenheit</a:t>
                </a:r>
                <a:r>
                  <a:rPr lang="en-US" dirty="0" smtClean="0"/>
                  <a:t>)</a:t>
                </a:r>
              </a:p>
              <a:p>
                <a:endParaRPr lang="en-US" dirty="0"/>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5</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−32</m:t>
                        </m:r>
                      </m:num>
                      <m:den>
                        <m:r>
                          <a:rPr lang="en-US" b="0" i="1" smtClean="0">
                            <a:latin typeface="Cambria Math" panose="02040503050406030204" pitchFamily="18" charset="0"/>
                          </a:rPr>
                          <m:t>9</m:t>
                        </m:r>
                      </m:den>
                    </m:f>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931314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Maths</a:t>
            </a:r>
            <a:endParaRPr lang="en-US" dirty="0"/>
          </a:p>
        </p:txBody>
      </p:sp>
      <p:sp>
        <p:nvSpPr>
          <p:cNvPr id="3" name="Content Placeholder 2"/>
          <p:cNvSpPr>
            <a:spLocks noGrp="1"/>
          </p:cNvSpPr>
          <p:nvPr>
            <p:ph idx="1"/>
          </p:nvPr>
        </p:nvSpPr>
        <p:spPr/>
        <p:txBody>
          <a:bodyPr/>
          <a:lstStyle/>
          <a:p>
            <a:r>
              <a:rPr lang="en-US" dirty="0" smtClean="0"/>
              <a:t>Fields : E, PI</a:t>
            </a:r>
          </a:p>
          <a:p>
            <a:r>
              <a:rPr lang="en-US" dirty="0" smtClean="0"/>
              <a:t>Methods:</a:t>
            </a:r>
          </a:p>
          <a:p>
            <a:pPr lvl="1"/>
            <a:r>
              <a:rPr lang="en-US" dirty="0" smtClean="0"/>
              <a:t>abs</a:t>
            </a:r>
          </a:p>
          <a:p>
            <a:pPr lvl="1"/>
            <a:r>
              <a:rPr lang="en-US" dirty="0" err="1" smtClean="0"/>
              <a:t>atan</a:t>
            </a:r>
            <a:endParaRPr lang="en-US" dirty="0" smtClean="0"/>
          </a:p>
          <a:p>
            <a:pPr lvl="1"/>
            <a:r>
              <a:rPr lang="en-US" dirty="0" err="1" smtClean="0"/>
              <a:t>max,min</a:t>
            </a:r>
            <a:endParaRPr lang="en-US" dirty="0" smtClean="0"/>
          </a:p>
          <a:p>
            <a:pPr lvl="1"/>
            <a:r>
              <a:rPr lang="en-US" dirty="0" err="1" smtClean="0"/>
              <a:t>sqrt</a:t>
            </a:r>
            <a:endParaRPr lang="en-US" dirty="0" smtClean="0"/>
          </a:p>
          <a:p>
            <a:pPr lvl="1"/>
            <a:r>
              <a:rPr lang="en-US" dirty="0" smtClean="0"/>
              <a:t>pow</a:t>
            </a:r>
          </a:p>
          <a:p>
            <a:pPr lvl="1"/>
            <a:r>
              <a:rPr lang="en-US" dirty="0" smtClean="0"/>
              <a:t>random</a:t>
            </a:r>
          </a:p>
          <a:p>
            <a:pPr lvl="1"/>
            <a:r>
              <a:rPr lang="en-US" dirty="0" smtClean="0"/>
              <a:t>floor</a:t>
            </a:r>
          </a:p>
          <a:p>
            <a:pPr lvl="1"/>
            <a:r>
              <a:rPr lang="en-US" dirty="0" smtClean="0"/>
              <a:t>ceil</a:t>
            </a:r>
          </a:p>
          <a:p>
            <a:pPr lvl="1"/>
            <a:endParaRPr lang="en-US" dirty="0" smtClean="0"/>
          </a:p>
          <a:p>
            <a:pPr lvl="1"/>
            <a:endParaRPr lang="en-US" dirty="0"/>
          </a:p>
        </p:txBody>
      </p:sp>
    </p:spTree>
    <p:extLst>
      <p:ext uri="{BB962C8B-B14F-4D97-AF65-F5344CB8AC3E}">
        <p14:creationId xmlns:p14="http://schemas.microsoft.com/office/powerpoint/2010/main" val="4134098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and BOM</a:t>
            </a:r>
            <a:endParaRPr lang="en-US" dirty="0"/>
          </a:p>
        </p:txBody>
      </p:sp>
      <p:sp>
        <p:nvSpPr>
          <p:cNvPr id="3" name="Content Placeholder 2"/>
          <p:cNvSpPr>
            <a:spLocks noGrp="1"/>
          </p:cNvSpPr>
          <p:nvPr>
            <p:ph idx="1"/>
          </p:nvPr>
        </p:nvSpPr>
        <p:spPr/>
        <p:txBody>
          <a:bodyPr/>
          <a:lstStyle/>
          <a:p>
            <a:r>
              <a:rPr lang="en-US" dirty="0" smtClean="0"/>
              <a:t>    </a:t>
            </a:r>
            <a:r>
              <a:rPr lang="en-US" dirty="0"/>
              <a:t>The DOM is the Document Object Model, which deals with the document, the HTML elements themselves, e.g. document and all traversal you would do in it, events, etc.</a:t>
            </a:r>
          </a:p>
          <a:p>
            <a:r>
              <a:rPr lang="en-US" dirty="0"/>
              <a:t>    The BOM is the Browser Object Model, which deals with browser components aside from the document, like history, location, navigator and screen (as well as some others that vary by browser).</a:t>
            </a:r>
          </a:p>
        </p:txBody>
      </p:sp>
    </p:spTree>
    <p:extLst>
      <p:ext uri="{BB962C8B-B14F-4D97-AF65-F5344CB8AC3E}">
        <p14:creationId xmlns:p14="http://schemas.microsoft.com/office/powerpoint/2010/main" val="779903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Tossing : Head or Tail?</a:t>
            </a:r>
          </a:p>
          <a:p>
            <a:endParaRPr lang="en-US" dirty="0" smtClean="0"/>
          </a:p>
          <a:p>
            <a:r>
              <a:rPr lang="en-US" dirty="0" smtClean="0"/>
              <a:t>Use: </a:t>
            </a:r>
            <a:r>
              <a:rPr lang="en-US" dirty="0" err="1" smtClean="0"/>
              <a:t>Math.random</a:t>
            </a:r>
            <a:r>
              <a:rPr lang="en-US" dirty="0" smtClean="0"/>
              <a:t>()</a:t>
            </a:r>
            <a:endParaRPr lang="en-US" dirty="0"/>
          </a:p>
        </p:txBody>
      </p:sp>
    </p:spTree>
    <p:extLst>
      <p:ext uri="{BB962C8B-B14F-4D97-AF65-F5344CB8AC3E}">
        <p14:creationId xmlns:p14="http://schemas.microsoft.com/office/powerpoint/2010/main" val="1597979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8" name="Isosceles Triangle 7"/>
          <p:cNvSpPr/>
          <p:nvPr/>
        </p:nvSpPr>
        <p:spPr>
          <a:xfrm>
            <a:off x="3309870" y="3400023"/>
            <a:ext cx="2189409" cy="2215166"/>
          </a:xfrm>
          <a:prstGeom prst="triangle">
            <a:avLst>
              <a:gd name="adj" fmla="val 9999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TextBox 8"/>
          <p:cNvSpPr txBox="1"/>
          <p:nvPr/>
        </p:nvSpPr>
        <p:spPr>
          <a:xfrm>
            <a:off x="2682935" y="5602310"/>
            <a:ext cx="1253869" cy="369332"/>
          </a:xfrm>
          <a:prstGeom prst="rect">
            <a:avLst/>
          </a:prstGeom>
          <a:noFill/>
        </p:spPr>
        <p:txBody>
          <a:bodyPr wrap="none" rtlCol="0">
            <a:spAutoFit/>
          </a:bodyPr>
          <a:lstStyle/>
          <a:p>
            <a:r>
              <a:rPr lang="en-US" dirty="0" smtClean="0"/>
              <a:t>(9.89, 22.4)</a:t>
            </a:r>
            <a:endParaRPr lang="en-US" dirty="0"/>
          </a:p>
        </p:txBody>
      </p:sp>
      <p:sp>
        <p:nvSpPr>
          <p:cNvPr id="10" name="TextBox 9"/>
          <p:cNvSpPr txBox="1"/>
          <p:nvPr/>
        </p:nvSpPr>
        <p:spPr>
          <a:xfrm>
            <a:off x="4786484" y="5683945"/>
            <a:ext cx="1253869" cy="369332"/>
          </a:xfrm>
          <a:prstGeom prst="rect">
            <a:avLst/>
          </a:prstGeom>
          <a:noFill/>
        </p:spPr>
        <p:txBody>
          <a:bodyPr wrap="none" rtlCol="0">
            <a:spAutoFit/>
          </a:bodyPr>
          <a:lstStyle/>
          <a:p>
            <a:r>
              <a:rPr lang="en-US" dirty="0" smtClean="0"/>
              <a:t>(33.1, 22.4)</a:t>
            </a:r>
            <a:endParaRPr lang="en-US" dirty="0"/>
          </a:p>
        </p:txBody>
      </p:sp>
      <p:sp>
        <p:nvSpPr>
          <p:cNvPr id="11" name="TextBox 10"/>
          <p:cNvSpPr txBox="1"/>
          <p:nvPr/>
        </p:nvSpPr>
        <p:spPr>
          <a:xfrm>
            <a:off x="4938884" y="3028748"/>
            <a:ext cx="1370888" cy="369332"/>
          </a:xfrm>
          <a:prstGeom prst="rect">
            <a:avLst/>
          </a:prstGeom>
          <a:noFill/>
        </p:spPr>
        <p:txBody>
          <a:bodyPr wrap="none" rtlCol="0">
            <a:spAutoFit/>
          </a:bodyPr>
          <a:lstStyle/>
          <a:p>
            <a:r>
              <a:rPr lang="en-US" dirty="0" smtClean="0"/>
              <a:t>(33.1, 41.67)</a:t>
            </a:r>
            <a:endParaRPr lang="en-US" dirty="0"/>
          </a:p>
        </p:txBody>
      </p:sp>
      <p:sp>
        <p:nvSpPr>
          <p:cNvPr id="12" name="TextBox 11"/>
          <p:cNvSpPr txBox="1"/>
          <p:nvPr/>
        </p:nvSpPr>
        <p:spPr>
          <a:xfrm>
            <a:off x="3936804" y="5164222"/>
            <a:ext cx="340158" cy="369332"/>
          </a:xfrm>
          <a:prstGeom prst="rect">
            <a:avLst/>
          </a:prstGeom>
          <a:noFill/>
        </p:spPr>
        <p:txBody>
          <a:bodyPr wrap="none" rtlCol="0">
            <a:spAutoFit/>
          </a:bodyPr>
          <a:lstStyle/>
          <a:p>
            <a:r>
              <a:rPr lang="el-GR" b="1" dirty="0"/>
              <a:t>ϴ</a:t>
            </a:r>
            <a:endParaRPr lang="en-US" dirty="0"/>
          </a:p>
        </p:txBody>
      </p:sp>
      <p:sp>
        <p:nvSpPr>
          <p:cNvPr id="13" name="TextBox 12"/>
          <p:cNvSpPr txBox="1"/>
          <p:nvPr/>
        </p:nvSpPr>
        <p:spPr>
          <a:xfrm>
            <a:off x="3270930" y="3123279"/>
            <a:ext cx="1133644" cy="523220"/>
          </a:xfrm>
          <a:prstGeom prst="rect">
            <a:avLst/>
          </a:prstGeom>
          <a:noFill/>
        </p:spPr>
        <p:txBody>
          <a:bodyPr wrap="none" rtlCol="0">
            <a:spAutoFit/>
          </a:bodyPr>
          <a:lstStyle/>
          <a:p>
            <a:r>
              <a:rPr lang="en-US" sz="2800" dirty="0" smtClean="0">
                <a:solidFill>
                  <a:srgbClr val="FF0000"/>
                </a:solidFill>
              </a:rPr>
              <a:t>Find </a:t>
            </a:r>
            <a:r>
              <a:rPr lang="el-GR" sz="2800" b="1" dirty="0">
                <a:solidFill>
                  <a:srgbClr val="FF0000"/>
                </a:solidFill>
              </a:rPr>
              <a:t>ϴ</a:t>
            </a:r>
            <a:endParaRPr lang="en-US" sz="2800" dirty="0">
              <a:solidFill>
                <a:srgbClr val="FF0000"/>
              </a:solidFill>
            </a:endParaRPr>
          </a:p>
        </p:txBody>
      </p:sp>
    </p:spTree>
    <p:extLst>
      <p:ext uri="{BB962C8B-B14F-4D97-AF65-F5344CB8AC3E}">
        <p14:creationId xmlns:p14="http://schemas.microsoft.com/office/powerpoint/2010/main" val="812768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3931" y="1600535"/>
            <a:ext cx="3563089" cy="4558065"/>
          </a:xfrm>
          <a:prstGeom prst="rect">
            <a:avLst/>
          </a:prstGeom>
        </p:spPr>
      </p:pic>
    </p:spTree>
    <p:extLst>
      <p:ext uri="{BB962C8B-B14F-4D97-AF65-F5344CB8AC3E}">
        <p14:creationId xmlns:p14="http://schemas.microsoft.com/office/powerpoint/2010/main" val="2286254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If (logic test)</a:t>
            </a:r>
          </a:p>
          <a:p>
            <a:pPr marL="0" indent="0">
              <a:buNone/>
            </a:pPr>
            <a:r>
              <a:rPr lang="en-US" dirty="0" smtClean="0"/>
              <a:t>{</a:t>
            </a:r>
          </a:p>
          <a:p>
            <a:pPr marL="0" indent="0">
              <a:buNone/>
            </a:pPr>
            <a:r>
              <a:rPr lang="en-US" dirty="0"/>
              <a:t>	</a:t>
            </a:r>
            <a:r>
              <a:rPr lang="en-US" dirty="0" smtClean="0"/>
              <a:t>//statements</a:t>
            </a:r>
          </a:p>
          <a:p>
            <a:pPr marL="0" indent="0">
              <a:buNone/>
            </a:pPr>
            <a:r>
              <a:rPr lang="en-US" dirty="0" smtClean="0"/>
              <a:t>}</a:t>
            </a:r>
          </a:p>
          <a:p>
            <a:pPr marL="0" indent="0">
              <a:buNone/>
            </a:pPr>
            <a:r>
              <a:rPr lang="en-US" dirty="0" smtClean="0"/>
              <a:t>else if(logic test#2)</a:t>
            </a:r>
          </a:p>
          <a:p>
            <a:pPr marL="0" indent="0">
              <a:buNone/>
            </a:pPr>
            <a:r>
              <a:rPr lang="en-US" dirty="0" smtClean="0"/>
              <a:t>{</a:t>
            </a:r>
          </a:p>
          <a:p>
            <a:pPr marL="0" indent="0">
              <a:buNone/>
            </a:pPr>
            <a:r>
              <a:rPr lang="en-US" dirty="0"/>
              <a:t>	</a:t>
            </a:r>
            <a:r>
              <a:rPr lang="en-US" dirty="0" smtClean="0"/>
              <a:t>//statements</a:t>
            </a:r>
          </a:p>
          <a:p>
            <a:pPr marL="0" indent="0">
              <a:buNone/>
            </a:pPr>
            <a:r>
              <a:rPr lang="en-US" dirty="0" smtClean="0"/>
              <a:t>}</a:t>
            </a:r>
          </a:p>
          <a:p>
            <a:pPr marL="0" indent="0">
              <a:buNone/>
            </a:pPr>
            <a:r>
              <a:rPr lang="en-US" dirty="0" smtClean="0"/>
              <a:t>else if() … …</a:t>
            </a:r>
          </a:p>
          <a:p>
            <a:pPr marL="0" indent="0">
              <a:buNone/>
            </a:pPr>
            <a:r>
              <a:rPr lang="en-US" dirty="0" smtClean="0"/>
              <a:t>else{</a:t>
            </a:r>
          </a:p>
          <a:p>
            <a:pPr marL="0" indent="0">
              <a:buNone/>
            </a:pPr>
            <a:r>
              <a:rPr lang="en-US" dirty="0"/>
              <a:t>	</a:t>
            </a:r>
            <a:r>
              <a:rPr lang="en-US" dirty="0" smtClean="0"/>
              <a:t>//statements</a:t>
            </a:r>
          </a:p>
          <a:p>
            <a:pPr marL="0" indent="0">
              <a:buNone/>
            </a:pPr>
            <a:r>
              <a:rPr lang="en-US" dirty="0"/>
              <a:t>}</a:t>
            </a:r>
          </a:p>
        </p:txBody>
      </p:sp>
    </p:spTree>
    <p:extLst>
      <p:ext uri="{BB962C8B-B14F-4D97-AF65-F5344CB8AC3E}">
        <p14:creationId xmlns:p14="http://schemas.microsoft.com/office/powerpoint/2010/main" val="13826140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Prompt a value and then show the value if it is a number. </a:t>
            </a:r>
          </a:p>
          <a:p>
            <a:r>
              <a:rPr lang="en-US" dirty="0" smtClean="0"/>
              <a:t>Get the maximum among three variables. </a:t>
            </a:r>
          </a:p>
          <a:p>
            <a:r>
              <a:rPr lang="en-US" dirty="0" err="1" smtClean="0"/>
              <a:t>IsLeapYear</a:t>
            </a:r>
            <a:r>
              <a:rPr lang="en-US" dirty="0" smtClean="0"/>
              <a:t>?</a:t>
            </a:r>
          </a:p>
          <a:p>
            <a:endParaRPr lang="en-US" dirty="0" smtClean="0"/>
          </a:p>
        </p:txBody>
      </p:sp>
    </p:spTree>
    <p:extLst>
      <p:ext uri="{BB962C8B-B14F-4D97-AF65-F5344CB8AC3E}">
        <p14:creationId xmlns:p14="http://schemas.microsoft.com/office/powerpoint/2010/main" val="10259593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a:t>
            </a:r>
            <a:endParaRPr lang="en-US" dirty="0"/>
          </a:p>
        </p:txBody>
      </p:sp>
      <p:sp>
        <p:nvSpPr>
          <p:cNvPr id="3" name="Content Placeholder 2"/>
          <p:cNvSpPr>
            <a:spLocks noGrp="1"/>
          </p:cNvSpPr>
          <p:nvPr>
            <p:ph idx="1"/>
          </p:nvPr>
        </p:nvSpPr>
        <p:spPr/>
        <p:txBody>
          <a:bodyPr/>
          <a:lstStyle/>
          <a:p>
            <a:r>
              <a:rPr lang="en-US" dirty="0" smtClean="0"/>
              <a:t>switch(variable</a:t>
            </a:r>
            <a:r>
              <a:rPr lang="en-US" dirty="0" smtClean="0"/>
              <a:t>){ </a:t>
            </a:r>
          </a:p>
          <a:p>
            <a:pPr lvl="1"/>
            <a:r>
              <a:rPr lang="en-US" dirty="0" smtClean="0"/>
              <a:t>case val1:</a:t>
            </a:r>
          </a:p>
          <a:p>
            <a:pPr lvl="2"/>
            <a:r>
              <a:rPr lang="en-US" dirty="0" smtClean="0"/>
              <a:t>//</a:t>
            </a:r>
            <a:r>
              <a:rPr lang="en-US" dirty="0" smtClean="0"/>
              <a:t>statement</a:t>
            </a:r>
          </a:p>
          <a:p>
            <a:pPr lvl="2"/>
            <a:r>
              <a:rPr lang="en-US" dirty="0" smtClean="0"/>
              <a:t>Break</a:t>
            </a:r>
          </a:p>
          <a:p>
            <a:pPr lvl="1"/>
            <a:r>
              <a:rPr lang="en-US" dirty="0" smtClean="0"/>
              <a:t>case val2:</a:t>
            </a:r>
          </a:p>
          <a:p>
            <a:pPr lvl="2"/>
            <a:r>
              <a:rPr lang="en-US" dirty="0" smtClean="0"/>
              <a:t>//statement</a:t>
            </a:r>
          </a:p>
          <a:p>
            <a:pPr lvl="2"/>
            <a:endParaRPr lang="en-US" dirty="0"/>
          </a:p>
          <a:p>
            <a:pPr lvl="1"/>
            <a:r>
              <a:rPr lang="en-US" dirty="0" smtClean="0"/>
              <a:t>default:</a:t>
            </a:r>
          </a:p>
          <a:p>
            <a:pPr lvl="2"/>
            <a:r>
              <a:rPr lang="en-US" dirty="0" smtClean="0"/>
              <a:t>//statements</a:t>
            </a:r>
            <a:endParaRPr lang="en-US" dirty="0"/>
          </a:p>
        </p:txBody>
      </p:sp>
    </p:spTree>
    <p:extLst>
      <p:ext uri="{BB962C8B-B14F-4D97-AF65-F5344CB8AC3E}">
        <p14:creationId xmlns:p14="http://schemas.microsoft.com/office/powerpoint/2010/main" val="2075231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PG1 -&gt; Gold Garage</a:t>
            </a:r>
          </a:p>
          <a:p>
            <a:r>
              <a:rPr lang="en-US" dirty="0" smtClean="0"/>
              <a:t>PG2 -&gt; Blue</a:t>
            </a:r>
          </a:p>
          <a:p>
            <a:r>
              <a:rPr lang="en-US" dirty="0" smtClean="0"/>
              <a:t>PG3-&gt; Panther</a:t>
            </a:r>
          </a:p>
          <a:p>
            <a:r>
              <a:rPr lang="en-US" dirty="0" smtClean="0"/>
              <a:t>PG4 -&gt; Red</a:t>
            </a:r>
          </a:p>
          <a:p>
            <a:r>
              <a:rPr lang="en-US" dirty="0" smtClean="0"/>
              <a:t>PG5 -&gt; Market Station</a:t>
            </a:r>
          </a:p>
          <a:p>
            <a:r>
              <a:rPr lang="en-US" dirty="0" smtClean="0"/>
              <a:t>PG6 -&gt; Tech station</a:t>
            </a:r>
          </a:p>
          <a:p>
            <a:r>
              <a:rPr lang="en-US" dirty="0" smtClean="0"/>
              <a:t>function </a:t>
            </a:r>
            <a:r>
              <a:rPr lang="en-US" dirty="0" err="1" smtClean="0"/>
              <a:t>getGarageName</a:t>
            </a:r>
            <a:r>
              <a:rPr lang="en-US" dirty="0" smtClean="0"/>
              <a:t>(</a:t>
            </a:r>
            <a:r>
              <a:rPr lang="en-US" dirty="0" err="1" smtClean="0"/>
              <a:t>garageNumber</a:t>
            </a:r>
            <a:r>
              <a:rPr lang="en-US" dirty="0" smtClean="0"/>
              <a:t>)</a:t>
            </a:r>
            <a:endParaRPr lang="en-US" dirty="0"/>
          </a:p>
        </p:txBody>
      </p:sp>
    </p:spTree>
    <p:extLst>
      <p:ext uri="{BB962C8B-B14F-4D97-AF65-F5344CB8AC3E}">
        <p14:creationId xmlns:p14="http://schemas.microsoft.com/office/powerpoint/2010/main" val="8471257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Exercise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85815887" cy="4351338"/>
              </a:xfrm>
            </p:spPr>
            <p:txBody>
              <a:bodyPr/>
              <a:lstStyle/>
              <a:p>
                <a:r>
                  <a:rPr lang="en-US" dirty="0" smtClean="0"/>
                  <a:t>Write a JavaScript program to solve quadratic equations (use if, else if and else).</a:t>
                </a:r>
              </a:p>
              <a:p>
                <a:r>
                  <a:rPr lang="en-US" dirty="0" smtClean="0"/>
                  <a:t>Prompt: a, b, and c. </a:t>
                </a:r>
              </a:p>
              <a:p>
                <a14:m>
                  <m:oMath xmlns:m="http://schemas.openxmlformats.org/officeDocument/2006/math">
                    <m:r>
                      <a:rPr lang="en-US" sz="4000" b="0" i="1" smtClean="0">
                        <a:latin typeface="Cambria Math" panose="02040503050406030204" pitchFamily="18" charset="0"/>
                      </a:rPr>
                      <m:t>𝑎</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𝑥</m:t>
                        </m:r>
                      </m:e>
                      <m:sup>
                        <m:r>
                          <a:rPr lang="en-US" sz="4000" b="0" i="1" smtClean="0">
                            <a:latin typeface="Cambria Math" panose="02040503050406030204" pitchFamily="18" charset="0"/>
                          </a:rPr>
                          <m:t>2</m:t>
                        </m:r>
                      </m:sup>
                    </m:sSup>
                    <m:r>
                      <a:rPr lang="en-US" sz="4000" b="0" i="1" smtClean="0">
                        <a:latin typeface="Cambria Math" panose="02040503050406030204" pitchFamily="18" charset="0"/>
                      </a:rPr>
                      <m:t>+</m:t>
                    </m:r>
                    <m:r>
                      <a:rPr lang="en-US" sz="4000" b="0" i="1" smtClean="0">
                        <a:latin typeface="Cambria Math" panose="02040503050406030204" pitchFamily="18" charset="0"/>
                      </a:rPr>
                      <m:t>𝑏𝑥</m:t>
                    </m:r>
                    <m:r>
                      <a:rPr lang="en-US" sz="4000" b="0" i="1" smtClean="0">
                        <a:latin typeface="Cambria Math" panose="02040503050406030204" pitchFamily="18" charset="0"/>
                      </a:rPr>
                      <m:t>+</m:t>
                    </m:r>
                    <m:r>
                      <a:rPr lang="en-US" sz="4000" b="0" i="1" smtClean="0">
                        <a:latin typeface="Cambria Math" panose="02040503050406030204" pitchFamily="18" charset="0"/>
                      </a:rPr>
                      <m:t>𝑐</m:t>
                    </m:r>
                    <m:r>
                      <a:rPr lang="en-US" sz="4000" b="0" i="1" smtClean="0">
                        <a:latin typeface="Cambria Math" panose="02040503050406030204" pitchFamily="18" charset="0"/>
                      </a:rPr>
                      <m:t>=0</m:t>
                    </m:r>
                  </m:oMath>
                </a14:m>
                <a:endParaRPr lang="en-US" sz="4000" b="0" dirty="0" smtClean="0"/>
              </a:p>
              <a:p>
                <a14:m>
                  <m:oMath xmlns:m="http://schemas.openxmlformats.org/officeDocument/2006/math">
                    <m:r>
                      <a:rPr lang="en-US" sz="4000" b="0" i="1" smtClean="0">
                        <a:latin typeface="Cambria Math" panose="02040503050406030204" pitchFamily="18" charset="0"/>
                      </a:rPr>
                      <m:t>𝑥</m:t>
                    </m:r>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r>
                          <a:rPr lang="en-US" sz="4000" b="0" i="1" smtClean="0">
                            <a:latin typeface="Cambria Math" panose="02040503050406030204" pitchFamily="18" charset="0"/>
                          </a:rPr>
                          <m:t>𝑏</m:t>
                        </m:r>
                        <m:r>
                          <a:rPr lang="en-US" sz="4000" b="0" i="1" smtClean="0">
                            <a:latin typeface="Cambria Math" panose="02040503050406030204" pitchFamily="18" charset="0"/>
                            <a:ea typeface="Cambria Math" panose="02040503050406030204" pitchFamily="18" charset="0"/>
                          </a:rPr>
                          <m:t>±</m:t>
                        </m:r>
                        <m:rad>
                          <m:radPr>
                            <m:degHide m:val="on"/>
                            <m:ctrlPr>
                              <a:rPr lang="en-US" sz="4000" b="0" i="1" smtClean="0">
                                <a:latin typeface="Cambria Math" panose="02040503050406030204" pitchFamily="18" charset="0"/>
                                <a:ea typeface="Cambria Math" panose="02040503050406030204" pitchFamily="18" charset="0"/>
                              </a:rPr>
                            </m:ctrlPr>
                          </m:radPr>
                          <m:deg/>
                          <m:e>
                            <m:sSup>
                              <m:sSupPr>
                                <m:ctrlPr>
                                  <a:rPr lang="en-US" sz="4000" b="0" i="1" smtClean="0">
                                    <a:latin typeface="Cambria Math" panose="02040503050406030204" pitchFamily="18" charset="0"/>
                                    <a:ea typeface="Cambria Math" panose="02040503050406030204" pitchFamily="18" charset="0"/>
                                  </a:rPr>
                                </m:ctrlPr>
                              </m:sSupPr>
                              <m:e>
                                <m:r>
                                  <a:rPr lang="en-US" sz="4000" b="0" i="1" smtClean="0">
                                    <a:latin typeface="Cambria Math" panose="02040503050406030204" pitchFamily="18" charset="0"/>
                                    <a:ea typeface="Cambria Math" panose="02040503050406030204" pitchFamily="18" charset="0"/>
                                  </a:rPr>
                                  <m:t>𝑏</m:t>
                                </m:r>
                              </m:e>
                              <m:sup>
                                <m:r>
                                  <a:rPr lang="en-US" sz="4000" b="0" i="1" smtClean="0">
                                    <a:latin typeface="Cambria Math" panose="02040503050406030204" pitchFamily="18" charset="0"/>
                                    <a:ea typeface="Cambria Math" panose="02040503050406030204" pitchFamily="18" charset="0"/>
                                  </a:rPr>
                                  <m:t>2</m:t>
                                </m:r>
                              </m:sup>
                            </m:sSup>
                            <m:r>
                              <a:rPr lang="en-US" sz="4000" b="0" i="1" smtClean="0">
                                <a:latin typeface="Cambria Math" panose="02040503050406030204" pitchFamily="18" charset="0"/>
                                <a:ea typeface="Cambria Math" panose="02040503050406030204" pitchFamily="18" charset="0"/>
                              </a:rPr>
                              <m:t>−4</m:t>
                            </m:r>
                            <m:r>
                              <a:rPr lang="en-US" sz="4000" b="0" i="1" smtClean="0">
                                <a:latin typeface="Cambria Math" panose="02040503050406030204" pitchFamily="18" charset="0"/>
                                <a:ea typeface="Cambria Math" panose="02040503050406030204" pitchFamily="18" charset="0"/>
                              </a:rPr>
                              <m:t>𝑎𝑐</m:t>
                            </m:r>
                          </m:e>
                        </m:rad>
                      </m:num>
                      <m:den>
                        <m:r>
                          <a:rPr lang="en-US" sz="4000" b="0" i="1" smtClean="0">
                            <a:latin typeface="Cambria Math" panose="02040503050406030204" pitchFamily="18" charset="0"/>
                          </a:rPr>
                          <m:t>2</m:t>
                        </m:r>
                        <m:r>
                          <a:rPr lang="en-US" sz="4000" b="0" i="1" smtClean="0">
                            <a:latin typeface="Cambria Math" panose="02040503050406030204" pitchFamily="18" charset="0"/>
                          </a:rPr>
                          <m:t>𝑎</m:t>
                        </m:r>
                      </m:den>
                    </m:f>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85815887" cy="4351338"/>
              </a:xfrm>
              <a:blipFill rotWithShape="0">
                <a:blip r:embed="rId2"/>
                <a:stretch>
                  <a:fillRect l="-121" t="-2241"/>
                </a:stretch>
              </a:blipFill>
            </p:spPr>
            <p:txBody>
              <a:bodyPr/>
              <a:lstStyle/>
              <a:p>
                <a:r>
                  <a:rPr lang="en-US">
                    <a:noFill/>
                  </a:rPr>
                  <a:t> </a:t>
                </a:r>
              </a:p>
            </p:txBody>
          </p:sp>
        </mc:Fallback>
      </mc:AlternateContent>
      <p:sp>
        <p:nvSpPr>
          <p:cNvPr id="4" name="AutoShape 2" descr="ax^{2}+bx+c=0."/>
          <p:cNvSpPr>
            <a:spLocks noChangeAspect="1" noChangeArrowheads="1"/>
          </p:cNvSpPr>
          <p:nvPr/>
        </p:nvSpPr>
        <p:spPr bwMode="auto">
          <a:xfrm>
            <a:off x="155574" y="-144463"/>
            <a:ext cx="2487417"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ax^{2}+bx+c=0."/>
          <p:cNvSpPr>
            <a:spLocks noChangeAspect="1" noChangeArrowheads="1"/>
          </p:cNvSpPr>
          <p:nvPr/>
        </p:nvSpPr>
        <p:spPr bwMode="auto">
          <a:xfrm>
            <a:off x="4051169" y="3848893"/>
            <a:ext cx="3527077"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844019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677" y="1690688"/>
            <a:ext cx="3980646" cy="4556792"/>
          </a:xfrm>
          <a:prstGeom prst="rect">
            <a:avLst/>
          </a:prstGeom>
        </p:spPr>
      </p:pic>
    </p:spTree>
    <p:extLst>
      <p:ext uri="{BB962C8B-B14F-4D97-AF65-F5344CB8AC3E}">
        <p14:creationId xmlns:p14="http://schemas.microsoft.com/office/powerpoint/2010/main" val="4105574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smtClean="0"/>
              <a:t>While loop</a:t>
            </a:r>
          </a:p>
          <a:p>
            <a:r>
              <a:rPr lang="en-US" dirty="0" smtClean="0"/>
              <a:t>For loop</a:t>
            </a:r>
          </a:p>
          <a:p>
            <a:r>
              <a:rPr lang="en-US" dirty="0" smtClean="0"/>
              <a:t>For in Loop ( </a:t>
            </a:r>
            <a:r>
              <a:rPr lang="en-US" dirty="0" err="1" smtClean="0"/>
              <a:t>Foreach</a:t>
            </a:r>
            <a:r>
              <a:rPr lang="en-US" dirty="0" smtClean="0"/>
              <a:t>)</a:t>
            </a:r>
            <a:endParaRPr lang="en-US" dirty="0"/>
          </a:p>
        </p:txBody>
      </p:sp>
    </p:spTree>
    <p:extLst>
      <p:ext uri="{BB962C8B-B14F-4D97-AF65-F5344CB8AC3E}">
        <p14:creationId xmlns:p14="http://schemas.microsoft.com/office/powerpoint/2010/main" val="4127640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JavaScript program</a:t>
            </a:r>
            <a:endParaRPr lang="en-US" dirty="0"/>
          </a:p>
        </p:txBody>
      </p:sp>
      <p:sp>
        <p:nvSpPr>
          <p:cNvPr id="3" name="Content Placeholder 2"/>
          <p:cNvSpPr>
            <a:spLocks noGrp="1"/>
          </p:cNvSpPr>
          <p:nvPr>
            <p:ph idx="1"/>
          </p:nvPr>
        </p:nvSpPr>
        <p:spPr/>
        <p:txBody>
          <a:bodyPr/>
          <a:lstStyle/>
          <a:p>
            <a:pPr marL="0" indent="0">
              <a:buNone/>
            </a:pPr>
            <a:r>
              <a:rPr lang="en-US" dirty="0"/>
              <a:t>&lt;button </a:t>
            </a:r>
            <a:r>
              <a:rPr lang="en-US" dirty="0" err="1"/>
              <a:t>onClick</a:t>
            </a:r>
            <a:r>
              <a:rPr lang="en-US" dirty="0"/>
              <a:t>='</a:t>
            </a:r>
            <a:r>
              <a:rPr lang="en-US" dirty="0" err="1"/>
              <a:t>myFunct</a:t>
            </a:r>
            <a:r>
              <a:rPr lang="en-US" dirty="0"/>
              <a:t>()'&gt;Click&lt;/button</a:t>
            </a:r>
            <a:r>
              <a:rPr lang="en-US" dirty="0" smtClean="0"/>
              <a:t>&gt;</a:t>
            </a:r>
          </a:p>
          <a:p>
            <a:pPr marL="0" indent="0">
              <a:buNone/>
            </a:pPr>
            <a:r>
              <a:rPr lang="en-US" dirty="0"/>
              <a:t>&lt;script</a:t>
            </a:r>
            <a:r>
              <a:rPr lang="en-US" dirty="0" smtClean="0"/>
              <a:t>&gt;</a:t>
            </a:r>
          </a:p>
          <a:p>
            <a:pPr marL="0" indent="0">
              <a:buNone/>
            </a:pPr>
            <a:r>
              <a:rPr lang="en-US" dirty="0"/>
              <a:t>function </a:t>
            </a:r>
            <a:r>
              <a:rPr lang="en-US" dirty="0" err="1"/>
              <a:t>myFunct</a:t>
            </a:r>
            <a:r>
              <a:rPr lang="en-US" dirty="0"/>
              <a:t>()</a:t>
            </a:r>
          </a:p>
          <a:p>
            <a:pPr marL="0" indent="0">
              <a:buNone/>
            </a:pPr>
            <a:r>
              <a:rPr lang="en-US" dirty="0"/>
              <a:t>		{</a:t>
            </a:r>
          </a:p>
          <a:p>
            <a:pPr marL="0" indent="0">
              <a:buNone/>
            </a:pPr>
            <a:r>
              <a:rPr lang="en-US" dirty="0"/>
              <a:t>			</a:t>
            </a:r>
            <a:r>
              <a:rPr lang="en-US" dirty="0" err="1"/>
              <a:t>window.alert</a:t>
            </a:r>
            <a:r>
              <a:rPr lang="en-US" dirty="0"/>
              <a:t>('Hello');</a:t>
            </a:r>
          </a:p>
          <a:p>
            <a:pPr marL="0" indent="0">
              <a:buNone/>
            </a:pPr>
            <a:r>
              <a:rPr lang="en-US" dirty="0"/>
              <a:t>		</a:t>
            </a:r>
            <a:r>
              <a:rPr lang="en-US" dirty="0" smtClean="0"/>
              <a:t>}</a:t>
            </a:r>
          </a:p>
          <a:p>
            <a:pPr marL="0" indent="0">
              <a:buNone/>
            </a:pPr>
            <a:r>
              <a:rPr lang="en-US" dirty="0"/>
              <a:t>&lt;/script&gt;</a:t>
            </a:r>
          </a:p>
        </p:txBody>
      </p:sp>
    </p:spTree>
    <p:extLst>
      <p:ext uri="{BB962C8B-B14F-4D97-AF65-F5344CB8AC3E}">
        <p14:creationId xmlns:p14="http://schemas.microsoft.com/office/powerpoint/2010/main" val="13048516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pPr marL="0" indent="0">
              <a:buNone/>
            </a:pPr>
            <a:r>
              <a:rPr lang="en-US" dirty="0"/>
              <a:t>while(</a:t>
            </a:r>
            <a:r>
              <a:rPr lang="en-US" dirty="0" err="1"/>
              <a:t>Boolean_expression</a:t>
            </a:r>
            <a:r>
              <a:rPr lang="en-US" dirty="0"/>
              <a:t>) {</a:t>
            </a:r>
          </a:p>
          <a:p>
            <a:pPr marL="0" indent="0">
              <a:buNone/>
            </a:pPr>
            <a:r>
              <a:rPr lang="en-US" dirty="0"/>
              <a:t>   // Statements</a:t>
            </a:r>
          </a:p>
          <a:p>
            <a:pPr marL="0" indent="0">
              <a:buNone/>
            </a:pP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871" y="1690688"/>
            <a:ext cx="2505075" cy="3848100"/>
          </a:xfrm>
          <a:prstGeom prst="rect">
            <a:avLst/>
          </a:prstGeom>
        </p:spPr>
      </p:pic>
    </p:spTree>
    <p:extLst>
      <p:ext uri="{BB962C8B-B14F-4D97-AF65-F5344CB8AC3E}">
        <p14:creationId xmlns:p14="http://schemas.microsoft.com/office/powerpoint/2010/main" val="29199944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dirty="0" smtClean="0"/>
              <a:t>Write a program which will print numbers up to a given count and also print the cumulative sum. </a:t>
            </a:r>
          </a:p>
          <a:p>
            <a:endParaRPr lang="en-US" dirty="0"/>
          </a:p>
          <a:p>
            <a:r>
              <a:rPr lang="en-US" dirty="0" smtClean="0"/>
              <a:t>Count = 4</a:t>
            </a:r>
          </a:p>
          <a:p>
            <a:r>
              <a:rPr lang="en-US" dirty="0" smtClean="0"/>
              <a:t>Output:</a:t>
            </a:r>
          </a:p>
          <a:p>
            <a:pPr lvl="1"/>
            <a:r>
              <a:rPr lang="en-US" dirty="0"/>
              <a:t>1 1</a:t>
            </a:r>
          </a:p>
          <a:p>
            <a:pPr lvl="1"/>
            <a:r>
              <a:rPr lang="en-US" dirty="0"/>
              <a:t>2 3</a:t>
            </a:r>
          </a:p>
          <a:p>
            <a:pPr lvl="1"/>
            <a:r>
              <a:rPr lang="en-US" dirty="0"/>
              <a:t>3 6</a:t>
            </a:r>
          </a:p>
          <a:p>
            <a:pPr lvl="1"/>
            <a:r>
              <a:rPr lang="en-US" dirty="0"/>
              <a:t>4 10</a:t>
            </a:r>
            <a:endParaRPr lang="en-US" dirty="0" smtClean="0"/>
          </a:p>
          <a:p>
            <a:endParaRPr lang="en-US" dirty="0"/>
          </a:p>
        </p:txBody>
      </p:sp>
    </p:spTree>
    <p:extLst>
      <p:ext uri="{BB962C8B-B14F-4D97-AF65-F5344CB8AC3E}">
        <p14:creationId xmlns:p14="http://schemas.microsoft.com/office/powerpoint/2010/main" val="25002009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What’s the output of the following program?</a:t>
            </a:r>
          </a:p>
          <a:p>
            <a:pPr marL="457200" lvl="1" indent="0">
              <a:buNone/>
            </a:pPr>
            <a:r>
              <a:rPr lang="en-US" dirty="0" err="1" smtClean="0"/>
              <a:t>Var</a:t>
            </a:r>
            <a:r>
              <a:rPr lang="en-US" dirty="0" smtClean="0"/>
              <a:t> n </a:t>
            </a:r>
            <a:r>
              <a:rPr lang="en-US" dirty="0"/>
              <a:t>= 1729;</a:t>
            </a:r>
          </a:p>
          <a:p>
            <a:pPr marL="457200" lvl="1" indent="0">
              <a:buNone/>
            </a:pPr>
            <a:r>
              <a:rPr lang="en-US" dirty="0" err="1" smtClean="0"/>
              <a:t>Var</a:t>
            </a:r>
            <a:r>
              <a:rPr lang="en-US" dirty="0" smtClean="0"/>
              <a:t> sum </a:t>
            </a:r>
            <a:r>
              <a:rPr lang="en-US" dirty="0"/>
              <a:t>= 0;</a:t>
            </a:r>
          </a:p>
          <a:p>
            <a:pPr marL="457200" lvl="1" indent="0">
              <a:buNone/>
            </a:pPr>
            <a:r>
              <a:rPr lang="en-US" dirty="0"/>
              <a:t>while (n &gt; 0)</a:t>
            </a:r>
          </a:p>
          <a:p>
            <a:pPr marL="457200" lvl="1" indent="0">
              <a:buNone/>
            </a:pPr>
            <a:r>
              <a:rPr lang="en-US" dirty="0"/>
              <a:t>{</a:t>
            </a:r>
          </a:p>
          <a:p>
            <a:pPr marL="914400" lvl="2" indent="0">
              <a:buNone/>
            </a:pPr>
            <a:r>
              <a:rPr lang="en-US" dirty="0" err="1" smtClean="0"/>
              <a:t>Var</a:t>
            </a:r>
            <a:r>
              <a:rPr lang="en-US" dirty="0" smtClean="0"/>
              <a:t> digit </a:t>
            </a:r>
            <a:r>
              <a:rPr lang="en-US" dirty="0"/>
              <a:t>= n % 10;</a:t>
            </a:r>
          </a:p>
          <a:p>
            <a:pPr marL="914400" lvl="2" indent="0">
              <a:buNone/>
            </a:pPr>
            <a:r>
              <a:rPr lang="en-US" dirty="0"/>
              <a:t>sum = sum + digit;</a:t>
            </a:r>
          </a:p>
          <a:p>
            <a:pPr marL="914400" lvl="2" indent="0">
              <a:buNone/>
            </a:pPr>
            <a:r>
              <a:rPr lang="en-US" dirty="0"/>
              <a:t>n = n / 10;</a:t>
            </a:r>
          </a:p>
          <a:p>
            <a:pPr marL="457200" lvl="1" indent="0">
              <a:buNone/>
            </a:pPr>
            <a:r>
              <a:rPr lang="en-US" dirty="0"/>
              <a:t>}</a:t>
            </a:r>
          </a:p>
          <a:p>
            <a:pPr marL="457200" lvl="1" indent="0">
              <a:buNone/>
            </a:pPr>
            <a:r>
              <a:rPr lang="en-US" dirty="0" smtClean="0"/>
              <a:t>Console.log(sum</a:t>
            </a:r>
            <a:r>
              <a:rPr lang="en-US" dirty="0"/>
              <a:t>);</a:t>
            </a:r>
          </a:p>
        </p:txBody>
      </p:sp>
    </p:spTree>
    <p:extLst>
      <p:ext uri="{BB962C8B-B14F-4D97-AF65-F5344CB8AC3E}">
        <p14:creationId xmlns:p14="http://schemas.microsoft.com/office/powerpoint/2010/main" val="29902824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Loops</a:t>
            </a:r>
            <a:endParaRPr lang="en-US" dirty="0"/>
          </a:p>
        </p:txBody>
      </p:sp>
      <p:sp>
        <p:nvSpPr>
          <p:cNvPr id="3" name="Content Placeholder 2"/>
          <p:cNvSpPr>
            <a:spLocks noGrp="1"/>
          </p:cNvSpPr>
          <p:nvPr>
            <p:ph idx="1"/>
          </p:nvPr>
        </p:nvSpPr>
        <p:spPr/>
        <p:txBody>
          <a:bodyPr/>
          <a:lstStyle/>
          <a:p>
            <a:r>
              <a:rPr lang="en-US" dirty="0" smtClean="0"/>
              <a:t>What’s the output?</a:t>
            </a:r>
          </a:p>
          <a:p>
            <a:pPr marL="457200" lvl="1" indent="0">
              <a:buNone/>
            </a:pPr>
            <a:r>
              <a:rPr lang="en-US" dirty="0" err="1" smtClean="0"/>
              <a:t>var</a:t>
            </a:r>
            <a:r>
              <a:rPr lang="en-US" dirty="0" smtClean="0"/>
              <a:t> x </a:t>
            </a:r>
            <a:r>
              <a:rPr lang="en-US" dirty="0" smtClean="0"/>
              <a:t>=0;</a:t>
            </a:r>
          </a:p>
          <a:p>
            <a:pPr marL="457200" lvl="1" indent="0">
              <a:buNone/>
            </a:pPr>
            <a:r>
              <a:rPr lang="en-US" dirty="0" smtClean="0"/>
              <a:t>while (x&lt; 5)</a:t>
            </a:r>
          </a:p>
          <a:p>
            <a:pPr marL="457200" lvl="1" indent="0">
              <a:buNone/>
            </a:pPr>
            <a:r>
              <a:rPr lang="en-US" dirty="0" smtClean="0"/>
              <a:t>{</a:t>
            </a:r>
          </a:p>
          <a:p>
            <a:pPr marL="914400" lvl="2" indent="0">
              <a:buNone/>
            </a:pPr>
            <a:r>
              <a:rPr lang="en-US" dirty="0" smtClean="0"/>
              <a:t>x = 1;</a:t>
            </a:r>
          </a:p>
          <a:p>
            <a:pPr marL="914400" lvl="2" indent="0">
              <a:buNone/>
            </a:pPr>
            <a:r>
              <a:rPr lang="en-US" dirty="0" smtClean="0"/>
              <a:t>x = x+1;</a:t>
            </a:r>
          </a:p>
          <a:p>
            <a:pPr marL="457200" lvl="1" indent="0">
              <a:buNone/>
            </a:pPr>
            <a:r>
              <a:rPr lang="en-US" dirty="0" smtClean="0"/>
              <a:t>}</a:t>
            </a:r>
          </a:p>
          <a:p>
            <a:pPr marL="457200" lvl="1" indent="0">
              <a:buNone/>
            </a:pPr>
            <a:r>
              <a:rPr lang="en-US" dirty="0"/>
              <a:t>c</a:t>
            </a:r>
            <a:r>
              <a:rPr lang="en-US" dirty="0" smtClean="0"/>
              <a:t>onsole.log(x</a:t>
            </a:r>
            <a:r>
              <a:rPr lang="en-US" dirty="0" smtClean="0"/>
              <a:t>);</a:t>
            </a:r>
            <a:endParaRPr lang="en-US" dirty="0"/>
          </a:p>
        </p:txBody>
      </p:sp>
    </p:spTree>
    <p:extLst>
      <p:ext uri="{BB962C8B-B14F-4D97-AF65-F5344CB8AC3E}">
        <p14:creationId xmlns:p14="http://schemas.microsoft.com/office/powerpoint/2010/main" val="9203407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For-Loops</a:t>
            </a:r>
            <a:endParaRPr lang="en-US" dirty="0"/>
          </a:p>
        </p:txBody>
      </p:sp>
      <p:sp>
        <p:nvSpPr>
          <p:cNvPr id="3" name="Content Placeholder 2"/>
          <p:cNvSpPr>
            <a:spLocks noGrp="1"/>
          </p:cNvSpPr>
          <p:nvPr>
            <p:ph idx="1"/>
          </p:nvPr>
        </p:nvSpPr>
        <p:spPr>
          <a:xfrm>
            <a:off x="838200" y="1825625"/>
            <a:ext cx="6657304" cy="4351338"/>
          </a:xfrm>
        </p:spPr>
        <p:txBody>
          <a:bodyPr/>
          <a:lstStyle/>
          <a:p>
            <a:r>
              <a:rPr lang="en-US" dirty="0"/>
              <a:t>for(initialization; </a:t>
            </a:r>
            <a:r>
              <a:rPr lang="en-US" dirty="0" err="1"/>
              <a:t>Boolean_expression</a:t>
            </a:r>
            <a:r>
              <a:rPr lang="en-US" dirty="0"/>
              <a:t>; update) {</a:t>
            </a:r>
          </a:p>
          <a:p>
            <a:r>
              <a:rPr lang="en-US" dirty="0"/>
              <a:t>   // Statements</a:t>
            </a:r>
          </a:p>
          <a:p>
            <a:r>
              <a:rPr lang="en-US"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712" y="1131730"/>
            <a:ext cx="3419475" cy="4800600"/>
          </a:xfrm>
          <a:prstGeom prst="rect">
            <a:avLst/>
          </a:prstGeom>
        </p:spPr>
      </p:pic>
    </p:spTree>
    <p:extLst>
      <p:ext uri="{BB962C8B-B14F-4D97-AF65-F5344CB8AC3E}">
        <p14:creationId xmlns:p14="http://schemas.microsoft.com/office/powerpoint/2010/main" val="8488576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 Examples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Print : 1 to 100</a:t>
            </a:r>
          </a:p>
          <a:p>
            <a:pPr marL="0" indent="0">
              <a:buNone/>
            </a:pPr>
            <a:r>
              <a:rPr lang="en-US" dirty="0" smtClean="0"/>
              <a:t>for(</a:t>
            </a:r>
            <a:r>
              <a:rPr lang="en-US" dirty="0" err="1" smtClean="0"/>
              <a:t>var</a:t>
            </a:r>
            <a:r>
              <a:rPr lang="en-US" dirty="0" smtClean="0"/>
              <a:t> </a:t>
            </a:r>
            <a:r>
              <a:rPr lang="en-US" dirty="0" err="1" smtClean="0"/>
              <a:t>i</a:t>
            </a:r>
            <a:r>
              <a:rPr lang="en-US" dirty="0" smtClean="0"/>
              <a:t>=1;i&lt;=100;i++)</a:t>
            </a:r>
          </a:p>
          <a:p>
            <a:pPr marL="0" indent="0">
              <a:buNone/>
            </a:pPr>
            <a:r>
              <a:rPr lang="en-US" dirty="0" smtClean="0"/>
              <a:t>{</a:t>
            </a:r>
          </a:p>
          <a:p>
            <a:pPr marL="457200" lvl="1" indent="0">
              <a:buNone/>
            </a:pPr>
            <a:r>
              <a:rPr lang="en-US" dirty="0"/>
              <a:t>c</a:t>
            </a:r>
            <a:r>
              <a:rPr lang="en-US" dirty="0" smtClean="0"/>
              <a:t>onsole.log(</a:t>
            </a:r>
            <a:r>
              <a:rPr lang="en-US" dirty="0" err="1" smtClean="0"/>
              <a:t>i</a:t>
            </a:r>
            <a:r>
              <a:rPr lang="en-US" dirty="0" smtClean="0"/>
              <a:t>);</a:t>
            </a:r>
          </a:p>
          <a:p>
            <a:pPr marL="0" indent="0">
              <a:buNone/>
            </a:pPr>
            <a:r>
              <a:rPr lang="en-US" dirty="0" smtClean="0"/>
              <a:t>}</a:t>
            </a:r>
          </a:p>
          <a:p>
            <a:pPr marL="0" indent="0">
              <a:buNone/>
            </a:pPr>
            <a:r>
              <a:rPr lang="en-US" dirty="0" smtClean="0"/>
              <a:t>Print : 100 to 1</a:t>
            </a:r>
          </a:p>
          <a:p>
            <a:pPr marL="0" indent="0">
              <a:buNone/>
            </a:pPr>
            <a:r>
              <a:rPr lang="en-US" dirty="0" smtClean="0"/>
              <a:t>for(</a:t>
            </a:r>
            <a:r>
              <a:rPr lang="en-US" dirty="0" err="1" smtClean="0"/>
              <a:t>var</a:t>
            </a:r>
            <a:r>
              <a:rPr lang="en-US" dirty="0" smtClean="0"/>
              <a:t> </a:t>
            </a:r>
            <a:r>
              <a:rPr lang="en-US" dirty="0" err="1" smtClean="0"/>
              <a:t>i</a:t>
            </a:r>
            <a:r>
              <a:rPr lang="en-US" dirty="0" smtClean="0"/>
              <a:t>=100;i&gt;=1; </a:t>
            </a:r>
            <a:r>
              <a:rPr lang="en-US" dirty="0" err="1" smtClean="0"/>
              <a:t>i</a:t>
            </a:r>
            <a:r>
              <a:rPr lang="en-US" dirty="0" smtClean="0"/>
              <a:t>--)</a:t>
            </a:r>
          </a:p>
          <a:p>
            <a:pPr marL="0" indent="0">
              <a:buNone/>
            </a:pPr>
            <a:r>
              <a:rPr lang="en-US" dirty="0" smtClean="0"/>
              <a:t>{</a:t>
            </a:r>
          </a:p>
          <a:p>
            <a:pPr marL="0" lvl="1" indent="0">
              <a:spcBef>
                <a:spcPts val="1000"/>
              </a:spcBef>
              <a:buNone/>
            </a:pPr>
            <a:r>
              <a:rPr lang="en-US" dirty="0" smtClean="0"/>
              <a:t>	console.log(</a:t>
            </a:r>
            <a:r>
              <a:rPr lang="en-US" dirty="0" err="1" smtClean="0"/>
              <a:t>i</a:t>
            </a:r>
            <a:r>
              <a:rPr lang="en-US" dirty="0" smtClean="0"/>
              <a:t>);</a:t>
            </a:r>
          </a:p>
          <a:p>
            <a:pPr marL="0" indent="0">
              <a:buNone/>
            </a:pPr>
            <a:r>
              <a:rPr lang="en-US" dirty="0"/>
              <a:t>}</a:t>
            </a:r>
            <a:endParaRPr lang="en-US" dirty="0" smtClean="0"/>
          </a:p>
        </p:txBody>
      </p:sp>
    </p:spTree>
    <p:extLst>
      <p:ext uri="{BB962C8B-B14F-4D97-AF65-F5344CB8AC3E}">
        <p14:creationId xmlns:p14="http://schemas.microsoft.com/office/powerpoint/2010/main" val="263983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p:txBody>
          <a:bodyPr/>
          <a:lstStyle/>
          <a:p>
            <a:r>
              <a:rPr lang="en-US" dirty="0"/>
              <a:t>Sometimes, the body of a loop is again a loop. We say that the inner loop is </a:t>
            </a:r>
            <a:r>
              <a:rPr lang="en-US" b="1" dirty="0" smtClean="0"/>
              <a:t>nested </a:t>
            </a:r>
            <a:r>
              <a:rPr lang="en-US" dirty="0" smtClean="0"/>
              <a:t>inside </a:t>
            </a:r>
            <a:r>
              <a:rPr lang="en-US" dirty="0"/>
              <a:t>an outer </a:t>
            </a:r>
            <a:r>
              <a:rPr lang="en-US" dirty="0" smtClean="0"/>
              <a:t>loop</a:t>
            </a:r>
          </a:p>
          <a:p>
            <a:r>
              <a:rPr lang="en-US" dirty="0" smtClean="0"/>
              <a:t>Generate the triangular shape:</a:t>
            </a:r>
          </a:p>
          <a:p>
            <a:pPr lvl="1"/>
            <a:r>
              <a:rPr lang="en-US" dirty="0"/>
              <a:t>[]</a:t>
            </a:r>
          </a:p>
          <a:p>
            <a:pPr lvl="1"/>
            <a:r>
              <a:rPr lang="en-US" dirty="0"/>
              <a:t>[][]</a:t>
            </a:r>
          </a:p>
          <a:p>
            <a:pPr lvl="1"/>
            <a:r>
              <a:rPr lang="en-US" dirty="0"/>
              <a:t>[][][]</a:t>
            </a:r>
          </a:p>
          <a:p>
            <a:pPr lvl="1"/>
            <a:r>
              <a:rPr lang="en-US" dirty="0"/>
              <a:t>[][][][]</a:t>
            </a:r>
          </a:p>
          <a:p>
            <a:pPr lvl="1"/>
            <a:r>
              <a:rPr lang="en-US" dirty="0"/>
              <a:t>[][][][][]</a:t>
            </a:r>
          </a:p>
          <a:p>
            <a:pPr lvl="1"/>
            <a:r>
              <a:rPr lang="en-US" dirty="0"/>
              <a:t>[][][][][][]</a:t>
            </a:r>
          </a:p>
          <a:p>
            <a:pPr lvl="1"/>
            <a:r>
              <a:rPr lang="en-US" dirty="0"/>
              <a:t>[][][][][][][]</a:t>
            </a:r>
          </a:p>
        </p:txBody>
      </p:sp>
    </p:spTree>
    <p:extLst>
      <p:ext uri="{BB962C8B-B14F-4D97-AF65-F5344CB8AC3E}">
        <p14:creationId xmlns:p14="http://schemas.microsoft.com/office/powerpoint/2010/main" val="25934734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Pyramid</a:t>
            </a:r>
            <a:endParaRPr lang="en-US" dirty="0"/>
          </a:p>
        </p:txBody>
      </p:sp>
      <p:sp>
        <p:nvSpPr>
          <p:cNvPr id="3" name="Content Placeholder 2"/>
          <p:cNvSpPr>
            <a:spLocks noGrp="1"/>
          </p:cNvSpPr>
          <p:nvPr>
            <p:ph idx="1"/>
          </p:nvPr>
        </p:nvSpPr>
        <p:spPr/>
        <p:txBody>
          <a:bodyPr/>
          <a:lstStyle/>
          <a:p>
            <a:pPr marL="0" indent="0">
              <a:buNone/>
            </a:pPr>
            <a:r>
              <a:rPr lang="en-US" dirty="0" smtClean="0"/>
              <a:t>Print a pyramid with n rows. </a:t>
            </a:r>
          </a:p>
          <a:p>
            <a:pPr marL="0" indent="0">
              <a:buNone/>
            </a:pPr>
            <a:r>
              <a:rPr lang="en-US" dirty="0" smtClean="0"/>
              <a:t>N = 3</a:t>
            </a:r>
          </a:p>
          <a:p>
            <a:pPr marL="0" indent="0">
              <a:buNone/>
            </a:pPr>
            <a:r>
              <a:rPr lang="en-US" dirty="0"/>
              <a:t>   </a:t>
            </a:r>
            <a:r>
              <a:rPr lang="en-US" dirty="0" smtClean="0"/>
              <a:t> *</a:t>
            </a:r>
            <a:endParaRPr lang="en-US" dirty="0"/>
          </a:p>
          <a:p>
            <a:pPr marL="0" indent="0">
              <a:buNone/>
            </a:pPr>
            <a:r>
              <a:rPr lang="en-US" dirty="0"/>
              <a:t> </a:t>
            </a:r>
            <a:r>
              <a:rPr lang="en-US" dirty="0" smtClean="0"/>
              <a:t> * </a:t>
            </a:r>
            <a:r>
              <a:rPr lang="en-US" dirty="0"/>
              <a:t>*</a:t>
            </a:r>
          </a:p>
          <a:p>
            <a:pPr marL="0" indent="0">
              <a:buNone/>
            </a:pPr>
            <a:r>
              <a:rPr lang="en-US" dirty="0" smtClean="0"/>
              <a:t>* * *</a:t>
            </a:r>
          </a:p>
          <a:p>
            <a:pPr marL="0" indent="0">
              <a:buNone/>
            </a:pPr>
            <a:endParaRPr lang="en-US" dirty="0"/>
          </a:p>
          <a:p>
            <a:pPr marL="0" indent="0">
              <a:buNone/>
            </a:pPr>
            <a:r>
              <a:rPr lang="en-US" dirty="0" smtClean="0"/>
              <a:t>HOW about an inverted pyramid ?</a:t>
            </a:r>
            <a:endParaRPr lang="en-US" dirty="0"/>
          </a:p>
        </p:txBody>
      </p:sp>
    </p:spTree>
    <p:extLst>
      <p:ext uri="{BB962C8B-B14F-4D97-AF65-F5344CB8AC3E}">
        <p14:creationId xmlns:p14="http://schemas.microsoft.com/office/powerpoint/2010/main" val="2977665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statement</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dirty="0" smtClean="0"/>
              <a:t>break</a:t>
            </a:r>
            <a:r>
              <a:rPr lang="en-US" dirty="0" smtClean="0"/>
              <a:t> statement </a:t>
            </a:r>
            <a:r>
              <a:rPr lang="en-US" dirty="0"/>
              <a:t>can </a:t>
            </a:r>
            <a:r>
              <a:rPr lang="en-US" dirty="0" smtClean="0"/>
              <a:t>be </a:t>
            </a:r>
            <a:r>
              <a:rPr lang="en-US" dirty="0"/>
              <a:t>used to exit </a:t>
            </a:r>
            <a:r>
              <a:rPr lang="en-US" dirty="0" smtClean="0"/>
              <a:t>a while , for , or do loop </a:t>
            </a:r>
            <a:endParaRPr lang="en-US" dirty="0" smtClean="0"/>
          </a:p>
          <a:p>
            <a:pPr marL="0" indent="0">
              <a:buNone/>
            </a:pPr>
            <a:r>
              <a:rPr lang="en-US" dirty="0" err="1" smtClean="0"/>
              <a:t>var</a:t>
            </a:r>
            <a:r>
              <a:rPr lang="en-US" dirty="0" smtClean="0"/>
              <a:t> </a:t>
            </a:r>
            <a:r>
              <a:rPr lang="en-US" dirty="0" err="1" smtClean="0"/>
              <a:t>continueFlag</a:t>
            </a:r>
            <a:r>
              <a:rPr lang="en-US" dirty="0" smtClean="0"/>
              <a:t> </a:t>
            </a:r>
            <a:r>
              <a:rPr lang="en-US" dirty="0"/>
              <a:t>= true;</a:t>
            </a:r>
          </a:p>
          <a:p>
            <a:pPr marL="0" indent="0">
              <a:buNone/>
            </a:pPr>
            <a:r>
              <a:rPr lang="en-US" dirty="0" smtClean="0"/>
              <a:t>while(true){</a:t>
            </a:r>
            <a:endParaRPr lang="en-US" dirty="0"/>
          </a:p>
          <a:p>
            <a:pPr marL="0" indent="0">
              <a:buNone/>
            </a:pPr>
            <a:r>
              <a:rPr lang="en-US" dirty="0"/>
              <a:t>	</a:t>
            </a:r>
            <a:r>
              <a:rPr lang="en-US" dirty="0" err="1" smtClean="0"/>
              <a:t>var</a:t>
            </a:r>
            <a:r>
              <a:rPr lang="en-US" dirty="0" smtClean="0"/>
              <a:t> input  </a:t>
            </a:r>
            <a:r>
              <a:rPr lang="en-US" dirty="0"/>
              <a:t>= </a:t>
            </a:r>
            <a:r>
              <a:rPr lang="en-US" dirty="0" smtClean="0"/>
              <a:t>prompt("</a:t>
            </a:r>
            <a:r>
              <a:rPr lang="en-US" dirty="0"/>
              <a:t>Do you want to continue?");</a:t>
            </a:r>
          </a:p>
          <a:p>
            <a:pPr marL="0" indent="0">
              <a:buNone/>
            </a:pPr>
            <a:r>
              <a:rPr lang="en-US" dirty="0"/>
              <a:t>	</a:t>
            </a:r>
            <a:r>
              <a:rPr lang="en-US" dirty="0" err="1"/>
              <a:t>continueFlag</a:t>
            </a:r>
            <a:r>
              <a:rPr lang="en-US" dirty="0"/>
              <a:t> = </a:t>
            </a:r>
            <a:r>
              <a:rPr lang="en-US" dirty="0" smtClean="0"/>
              <a:t>input</a:t>
            </a:r>
            <a:r>
              <a:rPr lang="en-US" dirty="0"/>
              <a:t> </a:t>
            </a:r>
            <a:r>
              <a:rPr lang="en-US" dirty="0" smtClean="0"/>
              <a:t>==</a:t>
            </a:r>
            <a:r>
              <a:rPr lang="en-US" dirty="0" smtClean="0"/>
              <a:t> "</a:t>
            </a:r>
            <a:r>
              <a:rPr lang="en-US" dirty="0"/>
              <a:t>Y</a:t>
            </a:r>
            <a:r>
              <a:rPr lang="en-US" dirty="0" smtClean="0"/>
              <a:t>";</a:t>
            </a:r>
            <a:endParaRPr lang="en-US" dirty="0"/>
          </a:p>
          <a:p>
            <a:pPr marL="0" indent="0">
              <a:buNone/>
            </a:pPr>
            <a:r>
              <a:rPr lang="en-US" dirty="0"/>
              <a:t>	</a:t>
            </a:r>
            <a:r>
              <a:rPr lang="en-US" dirty="0" smtClean="0"/>
              <a:t>if(!</a:t>
            </a:r>
            <a:r>
              <a:rPr lang="en-US" dirty="0" err="1" smtClean="0"/>
              <a:t>continueFlag</a:t>
            </a:r>
            <a:r>
              <a:rPr lang="en-US" dirty="0" smtClean="0"/>
              <a:t>) break;</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7140404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Statements</a:t>
            </a:r>
            <a:endParaRPr lang="en-US" dirty="0"/>
          </a:p>
        </p:txBody>
      </p:sp>
      <p:sp>
        <p:nvSpPr>
          <p:cNvPr id="3" name="Content Placeholder 2"/>
          <p:cNvSpPr>
            <a:spLocks noGrp="1"/>
          </p:cNvSpPr>
          <p:nvPr>
            <p:ph idx="1"/>
          </p:nvPr>
        </p:nvSpPr>
        <p:spPr/>
        <p:txBody>
          <a:bodyPr>
            <a:normAutofit fontScale="92500"/>
          </a:bodyPr>
          <a:lstStyle/>
          <a:p>
            <a:r>
              <a:rPr lang="en-US" dirty="0" smtClean="0"/>
              <a:t>A</a:t>
            </a:r>
            <a:r>
              <a:rPr lang="en-US" b="1" dirty="0" smtClean="0"/>
              <a:t> Continue</a:t>
            </a:r>
            <a:r>
              <a:rPr lang="en-US" dirty="0" smtClean="0"/>
              <a:t> statement jumps </a:t>
            </a:r>
            <a:r>
              <a:rPr lang="en-US" dirty="0"/>
              <a:t>to the end of </a:t>
            </a:r>
            <a:r>
              <a:rPr lang="en-US" dirty="0" smtClean="0"/>
              <a:t>the </a:t>
            </a:r>
            <a:r>
              <a:rPr lang="en-US" i="1" dirty="0" smtClean="0"/>
              <a:t>current iteration </a:t>
            </a:r>
            <a:r>
              <a:rPr lang="en-US" dirty="0" smtClean="0"/>
              <a:t>of the </a:t>
            </a:r>
            <a:r>
              <a:rPr lang="en-US" dirty="0"/>
              <a:t>loop.</a:t>
            </a:r>
            <a:endParaRPr lang="en-US" dirty="0" smtClean="0"/>
          </a:p>
          <a:p>
            <a:pPr marL="0" indent="0">
              <a:buNone/>
            </a:pPr>
            <a:r>
              <a:rPr lang="en-US" dirty="0" smtClean="0"/>
              <a:t>for(</a:t>
            </a:r>
            <a:r>
              <a:rPr lang="en-US" dirty="0" err="1" smtClean="0"/>
              <a:t>var</a:t>
            </a:r>
            <a:r>
              <a:rPr lang="en-US" dirty="0" smtClean="0"/>
              <a:t> </a:t>
            </a:r>
            <a:r>
              <a:rPr lang="en-US" dirty="0" err="1"/>
              <a:t>i</a:t>
            </a:r>
            <a:r>
              <a:rPr lang="en-US" dirty="0"/>
              <a:t>=1;i&lt;=10;i++)</a:t>
            </a:r>
          </a:p>
          <a:p>
            <a:pPr marL="0" indent="0">
              <a:buNone/>
            </a:pPr>
            <a:r>
              <a:rPr lang="en-US" dirty="0"/>
              <a:t>{</a:t>
            </a:r>
          </a:p>
          <a:p>
            <a:pPr marL="0" indent="0">
              <a:buNone/>
            </a:pPr>
            <a:r>
              <a:rPr lang="en-US" dirty="0"/>
              <a:t>	if(</a:t>
            </a:r>
            <a:r>
              <a:rPr lang="en-US" dirty="0" err="1"/>
              <a:t>i</a:t>
            </a:r>
            <a:r>
              <a:rPr lang="en-US" dirty="0"/>
              <a:t> ==7)</a:t>
            </a:r>
          </a:p>
          <a:p>
            <a:pPr marL="0" indent="0">
              <a:buNone/>
            </a:pPr>
            <a:r>
              <a:rPr lang="en-US" dirty="0"/>
              <a:t>	{</a:t>
            </a:r>
          </a:p>
          <a:p>
            <a:pPr marL="0" indent="0">
              <a:buNone/>
            </a:pPr>
            <a:r>
              <a:rPr lang="en-US" dirty="0"/>
              <a:t>		continue;</a:t>
            </a:r>
          </a:p>
          <a:p>
            <a:pPr marL="0" indent="0">
              <a:buNone/>
            </a:pPr>
            <a:r>
              <a:rPr lang="en-US" dirty="0"/>
              <a:t>	}</a:t>
            </a:r>
          </a:p>
          <a:p>
            <a:pPr marL="0" indent="0">
              <a:buNone/>
            </a:pPr>
            <a:r>
              <a:rPr lang="en-US" dirty="0"/>
              <a:t>	</a:t>
            </a:r>
            <a:r>
              <a:rPr lang="en-US" dirty="0" smtClean="0"/>
              <a:t>console.log(</a:t>
            </a:r>
            <a:r>
              <a:rPr lang="en-US" dirty="0" err="1" smtClean="0"/>
              <a:t>i</a:t>
            </a:r>
            <a:r>
              <a:rPr lang="en-US" dirty="0" smtClean="0"/>
              <a:t>);</a:t>
            </a:r>
            <a:endParaRPr lang="en-US" dirty="0"/>
          </a:p>
          <a:p>
            <a:pPr marL="0" indent="0">
              <a:buNone/>
            </a:pPr>
            <a:r>
              <a:rPr lang="en-US" dirty="0"/>
              <a:t>}</a:t>
            </a:r>
          </a:p>
        </p:txBody>
      </p:sp>
    </p:spTree>
    <p:extLst>
      <p:ext uri="{BB962C8B-B14F-4D97-AF65-F5344CB8AC3E}">
        <p14:creationId xmlns:p14="http://schemas.microsoft.com/office/powerpoint/2010/main" val="3357168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HTML using document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&lt;div id='print-container'&gt;</a:t>
            </a:r>
          </a:p>
          <a:p>
            <a:pPr marL="0" indent="0">
              <a:buNone/>
            </a:pPr>
            <a:r>
              <a:rPr lang="en-US" dirty="0"/>
              <a:t>	&lt;/div&gt;</a:t>
            </a:r>
          </a:p>
          <a:p>
            <a:pPr marL="0" indent="0">
              <a:buNone/>
            </a:pPr>
            <a:r>
              <a:rPr lang="en-US" dirty="0" smtClean="0"/>
              <a:t>&lt;</a:t>
            </a:r>
            <a:r>
              <a:rPr lang="en-US" dirty="0"/>
              <a:t>script</a:t>
            </a:r>
            <a:r>
              <a:rPr lang="en-US" dirty="0" smtClean="0"/>
              <a:t>&gt;</a:t>
            </a:r>
          </a:p>
          <a:p>
            <a:pPr marL="0" indent="0">
              <a:buNone/>
            </a:pPr>
            <a:r>
              <a:rPr lang="en-US" dirty="0" smtClean="0"/>
              <a:t>function </a:t>
            </a:r>
            <a:r>
              <a:rPr lang="en-US" dirty="0"/>
              <a:t>print(</a:t>
            </a:r>
            <a:r>
              <a:rPr lang="en-US" dirty="0" err="1"/>
              <a:t>msg</a:t>
            </a:r>
            <a:r>
              <a:rPr lang="en-US" dirty="0" smtClean="0"/>
              <a:t>) {</a:t>
            </a:r>
            <a:endParaRPr lang="en-US" dirty="0"/>
          </a:p>
          <a:p>
            <a:pPr marL="0" indent="0">
              <a:buNone/>
            </a:pPr>
            <a:r>
              <a:rPr lang="en-US" dirty="0"/>
              <a:t>			</a:t>
            </a:r>
            <a:r>
              <a:rPr lang="en-US" dirty="0" err="1"/>
              <a:t>var</a:t>
            </a:r>
            <a:r>
              <a:rPr lang="en-US" dirty="0"/>
              <a:t> div = </a:t>
            </a:r>
            <a:r>
              <a:rPr lang="en-US" dirty="0" err="1"/>
              <a:t>document.getElementById</a:t>
            </a:r>
            <a:r>
              <a:rPr lang="en-US" dirty="0"/>
              <a:t>('print-container');</a:t>
            </a:r>
          </a:p>
          <a:p>
            <a:pPr marL="0" indent="0">
              <a:buNone/>
            </a:pPr>
            <a:r>
              <a:rPr lang="en-US" dirty="0"/>
              <a:t>			</a:t>
            </a:r>
            <a:r>
              <a:rPr lang="en-US" dirty="0" err="1"/>
              <a:t>div.innerHTML</a:t>
            </a:r>
            <a:r>
              <a:rPr lang="en-US" dirty="0"/>
              <a:t>+=</a:t>
            </a:r>
            <a:r>
              <a:rPr lang="en-US" dirty="0" err="1"/>
              <a:t>msg</a:t>
            </a:r>
            <a:r>
              <a:rPr lang="en-US" dirty="0"/>
              <a:t>;</a:t>
            </a:r>
          </a:p>
          <a:p>
            <a:pPr marL="0" indent="0">
              <a:buNone/>
            </a:pPr>
            <a:r>
              <a:rPr lang="en-US" dirty="0"/>
              <a:t>		</a:t>
            </a:r>
            <a:r>
              <a:rPr lang="en-US" dirty="0" smtClean="0"/>
              <a:t>} </a:t>
            </a:r>
            <a:r>
              <a:rPr lang="en-US" dirty="0"/>
              <a:t>		</a:t>
            </a:r>
            <a:endParaRPr lang="en-US" dirty="0" smtClean="0"/>
          </a:p>
          <a:p>
            <a:pPr marL="0" indent="0">
              <a:buNone/>
            </a:pPr>
            <a:r>
              <a:rPr lang="en-US" dirty="0" smtClean="0"/>
              <a:t>print(‘hello’);</a:t>
            </a:r>
            <a:endParaRPr lang="en-US" dirty="0"/>
          </a:p>
          <a:p>
            <a:pPr marL="0" indent="0">
              <a:buNone/>
            </a:pPr>
            <a:r>
              <a:rPr lang="en-US" dirty="0"/>
              <a:t>	&lt;/script&gt;</a:t>
            </a:r>
          </a:p>
        </p:txBody>
      </p:sp>
    </p:spTree>
    <p:extLst>
      <p:ext uri="{BB962C8B-B14F-4D97-AF65-F5344CB8AC3E}">
        <p14:creationId xmlns:p14="http://schemas.microsoft.com/office/powerpoint/2010/main" val="19973983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Print Fibonacci Series</a:t>
            </a:r>
            <a:endParaRPr lang="en-US" dirty="0"/>
          </a:p>
        </p:txBody>
      </p:sp>
      <p:sp>
        <p:nvSpPr>
          <p:cNvPr id="3" name="Content Placeholder 2"/>
          <p:cNvSpPr>
            <a:spLocks noGrp="1"/>
          </p:cNvSpPr>
          <p:nvPr>
            <p:ph idx="1"/>
          </p:nvPr>
        </p:nvSpPr>
        <p:spPr/>
        <p:txBody>
          <a:bodyPr/>
          <a:lstStyle/>
          <a:p>
            <a:r>
              <a:rPr lang="en-US" dirty="0" smtClean="0"/>
              <a:t>Write a method which will print first n numbers of a Fibonacci series. </a:t>
            </a:r>
          </a:p>
          <a:p>
            <a:r>
              <a:rPr lang="en-US" dirty="0" smtClean="0"/>
              <a:t>Given n &gt; </a:t>
            </a:r>
            <a:r>
              <a:rPr lang="en-US" dirty="0" smtClean="0"/>
              <a:t>1</a:t>
            </a:r>
            <a:endParaRPr lang="en-US" dirty="0" smtClean="0"/>
          </a:p>
          <a:p>
            <a:r>
              <a:rPr lang="en-US" dirty="0" smtClean="0"/>
              <a:t>N = 7</a:t>
            </a:r>
          </a:p>
          <a:p>
            <a:r>
              <a:rPr lang="en-US" dirty="0" smtClean="0"/>
              <a:t>Output: 1, 1, 2, 3, 5, 8, 13</a:t>
            </a:r>
          </a:p>
          <a:p>
            <a:r>
              <a:rPr lang="en-US" dirty="0" smtClean="0"/>
              <a:t>Fib(0) = 0</a:t>
            </a:r>
          </a:p>
          <a:p>
            <a:r>
              <a:rPr lang="en-US" dirty="0" smtClean="0"/>
              <a:t>Fib(1) = 1</a:t>
            </a:r>
          </a:p>
          <a:p>
            <a:r>
              <a:rPr lang="en-US" dirty="0" smtClean="0"/>
              <a:t>Fib(n) = Fib(n-1) + Fib(n-2)</a:t>
            </a:r>
            <a:endParaRPr lang="en-US" dirty="0"/>
          </a:p>
        </p:txBody>
      </p:sp>
    </p:spTree>
    <p:extLst>
      <p:ext uri="{BB962C8B-B14F-4D97-AF65-F5344CB8AC3E}">
        <p14:creationId xmlns:p14="http://schemas.microsoft.com/office/powerpoint/2010/main" val="826237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a:t>JavaScript arrays are written with square brackets.</a:t>
            </a:r>
          </a:p>
          <a:p>
            <a:r>
              <a:rPr lang="en-US" dirty="0"/>
              <a:t>Array items are separated by commas.</a:t>
            </a:r>
          </a:p>
          <a:p>
            <a:r>
              <a:rPr lang="en-US" dirty="0"/>
              <a:t>The following code declares (creates) an array called cars, containing three items (car names</a:t>
            </a:r>
            <a:r>
              <a:rPr lang="en-US" dirty="0" smtClean="0"/>
              <a:t>):</a:t>
            </a:r>
          </a:p>
          <a:p>
            <a:r>
              <a:rPr lang="en-US" dirty="0" err="1"/>
              <a:t>var</a:t>
            </a:r>
            <a:r>
              <a:rPr lang="en-US" dirty="0"/>
              <a:t> cars = ["Saab", "Volvo", "BMW</a:t>
            </a:r>
            <a:r>
              <a:rPr lang="en-US" dirty="0" smtClean="0"/>
              <a:t>"];</a:t>
            </a:r>
          </a:p>
          <a:p>
            <a:r>
              <a:rPr lang="en-US" dirty="0" smtClean="0"/>
              <a:t>Array methods:</a:t>
            </a:r>
          </a:p>
          <a:p>
            <a:pPr lvl="1"/>
            <a:r>
              <a:rPr lang="en-US" dirty="0" smtClean="0"/>
              <a:t>Pop, push, slice, </a:t>
            </a:r>
            <a:r>
              <a:rPr lang="en-US" dirty="0" err="1" smtClean="0"/>
              <a:t>indexof</a:t>
            </a:r>
            <a:r>
              <a:rPr lang="en-US" dirty="0" smtClean="0"/>
              <a:t>, sort</a:t>
            </a:r>
          </a:p>
          <a:p>
            <a:pPr lvl="1"/>
            <a:endParaRPr lang="en-US" dirty="0"/>
          </a:p>
        </p:txBody>
      </p:sp>
    </p:spTree>
    <p:extLst>
      <p:ext uri="{BB962C8B-B14F-4D97-AF65-F5344CB8AC3E}">
        <p14:creationId xmlns:p14="http://schemas.microsoft.com/office/powerpoint/2010/main" val="2542723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a:t>JavaScript objects are written with curly braces.</a:t>
            </a:r>
          </a:p>
          <a:p>
            <a:r>
              <a:rPr lang="en-US" dirty="0"/>
              <a:t>Object properties are written as </a:t>
            </a:r>
            <a:r>
              <a:rPr lang="en-US" dirty="0" err="1"/>
              <a:t>name:value</a:t>
            </a:r>
            <a:r>
              <a:rPr lang="en-US" dirty="0"/>
              <a:t> pairs, separated by commas.</a:t>
            </a:r>
          </a:p>
          <a:p>
            <a:r>
              <a:rPr lang="en-US" dirty="0" err="1"/>
              <a:t>var</a:t>
            </a:r>
            <a:r>
              <a:rPr lang="en-US" dirty="0"/>
              <a:t> person = {</a:t>
            </a:r>
            <a:r>
              <a:rPr lang="en-US" dirty="0" err="1"/>
              <a:t>firstName</a:t>
            </a:r>
            <a:r>
              <a:rPr lang="en-US" dirty="0"/>
              <a:t>:"John", </a:t>
            </a:r>
            <a:r>
              <a:rPr lang="en-US" dirty="0" err="1"/>
              <a:t>lastName</a:t>
            </a:r>
            <a:r>
              <a:rPr lang="en-US" dirty="0"/>
              <a:t>:"Doe", age:50, </a:t>
            </a:r>
            <a:r>
              <a:rPr lang="en-US" dirty="0" err="1"/>
              <a:t>eyeColor</a:t>
            </a:r>
            <a:r>
              <a:rPr lang="en-US" dirty="0"/>
              <a:t>:"blue"};</a:t>
            </a:r>
            <a:endParaRPr lang="en-US" dirty="0"/>
          </a:p>
        </p:txBody>
      </p:sp>
    </p:spTree>
    <p:extLst>
      <p:ext uri="{BB962C8B-B14F-4D97-AF65-F5344CB8AC3E}">
        <p14:creationId xmlns:p14="http://schemas.microsoft.com/office/powerpoint/2010/main" val="32380969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a:t>The most common way to define a function in JavaScript is by using the </a:t>
            </a:r>
            <a:r>
              <a:rPr lang="en-US" b="1" dirty="0"/>
              <a:t>function</a:t>
            </a:r>
            <a:r>
              <a:rPr lang="en-US" dirty="0"/>
              <a:t> keyword, followed by a unique function name, a list of parameters (that might be empty), and a statement block surrounded by curly braces</a:t>
            </a:r>
            <a:r>
              <a:rPr lang="en-US" dirty="0" smtClean="0"/>
              <a:t>.</a:t>
            </a:r>
          </a:p>
          <a:p>
            <a:pPr marL="0" indent="0">
              <a:buNone/>
            </a:pPr>
            <a:r>
              <a:rPr lang="en-US" dirty="0"/>
              <a:t>-</a:t>
            </a:r>
          </a:p>
          <a:p>
            <a:pPr marL="0" indent="0">
              <a:buNone/>
            </a:pPr>
            <a:r>
              <a:rPr lang="en-US" dirty="0"/>
              <a:t>      function </a:t>
            </a:r>
            <a:r>
              <a:rPr lang="en-US" dirty="0" err="1"/>
              <a:t>functionname</a:t>
            </a:r>
            <a:r>
              <a:rPr lang="en-US" dirty="0"/>
              <a:t>(parameter-list)</a:t>
            </a:r>
          </a:p>
          <a:p>
            <a:pPr marL="0" indent="0">
              <a:buNone/>
            </a:pPr>
            <a:r>
              <a:rPr lang="en-US" dirty="0"/>
              <a:t>      {</a:t>
            </a:r>
          </a:p>
          <a:p>
            <a:pPr marL="0" indent="0">
              <a:buNone/>
            </a:pPr>
            <a:r>
              <a:rPr lang="en-US" dirty="0"/>
              <a:t>         statements</a:t>
            </a:r>
          </a:p>
          <a:p>
            <a:pPr marL="0" indent="0">
              <a:buNone/>
            </a:pPr>
            <a:r>
              <a:rPr lang="en-US" dirty="0"/>
              <a:t>      }</a:t>
            </a:r>
          </a:p>
        </p:txBody>
      </p:sp>
    </p:spTree>
    <p:extLst>
      <p:ext uri="{BB962C8B-B14F-4D97-AF65-F5344CB8AC3E}">
        <p14:creationId xmlns:p14="http://schemas.microsoft.com/office/powerpoint/2010/main" val="19817668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statements</a:t>
            </a:r>
            <a:endParaRPr lang="en-US" dirty="0"/>
          </a:p>
        </p:txBody>
      </p:sp>
      <p:sp>
        <p:nvSpPr>
          <p:cNvPr id="3" name="Content Placeholder 2"/>
          <p:cNvSpPr>
            <a:spLocks noGrp="1"/>
          </p:cNvSpPr>
          <p:nvPr>
            <p:ph idx="1"/>
          </p:nvPr>
        </p:nvSpPr>
        <p:spPr/>
        <p:txBody>
          <a:bodyPr/>
          <a:lstStyle/>
          <a:p>
            <a:r>
              <a:rPr lang="en-US" dirty="0"/>
              <a:t>A JavaScript function can have an optional </a:t>
            </a:r>
            <a:r>
              <a:rPr lang="en-US" b="1" dirty="0"/>
              <a:t>return</a:t>
            </a:r>
            <a:r>
              <a:rPr lang="en-US" dirty="0"/>
              <a:t> statement. This is required if you want to return a value from a function. This statement should be the last statement in a function</a:t>
            </a:r>
            <a:r>
              <a:rPr lang="en-US" dirty="0" smtClean="0"/>
              <a:t>.</a:t>
            </a:r>
          </a:p>
          <a:p>
            <a:r>
              <a:rPr lang="en-US" dirty="0"/>
              <a:t>function concatenate(first, last)</a:t>
            </a:r>
          </a:p>
          <a:p>
            <a:pPr marL="0" indent="0">
              <a:buNone/>
            </a:pPr>
            <a:r>
              <a:rPr lang="en-US" dirty="0"/>
              <a:t>         {</a:t>
            </a:r>
          </a:p>
          <a:p>
            <a:pPr marL="0" indent="0">
              <a:buNone/>
            </a:pPr>
            <a:r>
              <a:rPr lang="en-US" dirty="0"/>
              <a:t>            </a:t>
            </a:r>
            <a:r>
              <a:rPr lang="en-US" dirty="0" err="1"/>
              <a:t>var</a:t>
            </a:r>
            <a:r>
              <a:rPr lang="en-US" dirty="0"/>
              <a:t> full;</a:t>
            </a:r>
          </a:p>
          <a:p>
            <a:pPr marL="0" indent="0">
              <a:buNone/>
            </a:pPr>
            <a:r>
              <a:rPr lang="en-US" dirty="0"/>
              <a:t>            full = first + last;</a:t>
            </a:r>
          </a:p>
          <a:p>
            <a:pPr marL="0" indent="0">
              <a:buNone/>
            </a:pPr>
            <a:r>
              <a:rPr lang="en-US" dirty="0"/>
              <a:t>            return full;</a:t>
            </a:r>
          </a:p>
          <a:p>
            <a:pPr marL="0" indent="0">
              <a:buNone/>
            </a:pPr>
            <a:r>
              <a:rPr lang="en-US" dirty="0"/>
              <a:t>         }</a:t>
            </a:r>
          </a:p>
        </p:txBody>
      </p:sp>
    </p:spTree>
    <p:extLst>
      <p:ext uri="{BB962C8B-B14F-4D97-AF65-F5344CB8AC3E}">
        <p14:creationId xmlns:p14="http://schemas.microsoft.com/office/powerpoint/2010/main" val="31172928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Functions</a:t>
            </a:r>
            <a:endParaRPr lang="en-US" dirty="0"/>
          </a:p>
        </p:txBody>
      </p:sp>
      <p:sp>
        <p:nvSpPr>
          <p:cNvPr id="3" name="Content Placeholder 2"/>
          <p:cNvSpPr>
            <a:spLocks noGrp="1"/>
          </p:cNvSpPr>
          <p:nvPr>
            <p:ph idx="1"/>
          </p:nvPr>
        </p:nvSpPr>
        <p:spPr/>
        <p:txBody>
          <a:bodyPr/>
          <a:lstStyle/>
          <a:p>
            <a:pPr marL="0" indent="0">
              <a:buNone/>
            </a:pPr>
            <a:r>
              <a:rPr lang="en-US" dirty="0"/>
              <a:t>function hypotenuse(a, b) {</a:t>
            </a:r>
          </a:p>
          <a:p>
            <a:pPr marL="0" indent="0">
              <a:buNone/>
            </a:pPr>
            <a:r>
              <a:rPr lang="en-US" dirty="0"/>
              <a:t>               function square(x) { return x*x; }</a:t>
            </a:r>
          </a:p>
          <a:p>
            <a:pPr marL="0" indent="0">
              <a:buNone/>
            </a:pPr>
            <a:r>
              <a:rPr lang="en-US" dirty="0"/>
              <a:t>               return </a:t>
            </a:r>
            <a:r>
              <a:rPr lang="en-US" dirty="0" err="1"/>
              <a:t>Math.sqrt</a:t>
            </a:r>
            <a:r>
              <a:rPr lang="en-US" dirty="0"/>
              <a:t>(square(a) + square(b));</a:t>
            </a:r>
          </a:p>
          <a:p>
            <a:pPr marL="0" indent="0">
              <a:buNone/>
            </a:pPr>
            <a:r>
              <a:rPr lang="en-US" dirty="0"/>
              <a:t>            }</a:t>
            </a:r>
          </a:p>
        </p:txBody>
      </p:sp>
    </p:spTree>
    <p:extLst>
      <p:ext uri="{BB962C8B-B14F-4D97-AF65-F5344CB8AC3E}">
        <p14:creationId xmlns:p14="http://schemas.microsoft.com/office/powerpoint/2010/main" val="27709890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Literals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function </a:t>
            </a:r>
            <a:r>
              <a:rPr lang="en-US" b="1" dirty="0"/>
              <a:t>literals</a:t>
            </a:r>
            <a:r>
              <a:rPr lang="en-US" dirty="0"/>
              <a:t> </a:t>
            </a:r>
            <a:r>
              <a:rPr lang="en-US" dirty="0" smtClean="0"/>
              <a:t>is </a:t>
            </a:r>
            <a:r>
              <a:rPr lang="en-US" dirty="0"/>
              <a:t>another new way of defining functions. A function literal is an expression that defines </a:t>
            </a:r>
            <a:r>
              <a:rPr lang="en-US" dirty="0" smtClean="0"/>
              <a:t>an </a:t>
            </a:r>
            <a:r>
              <a:rPr lang="en-US" dirty="0"/>
              <a:t>unnamed function</a:t>
            </a:r>
            <a:r>
              <a:rPr lang="en-US" dirty="0" smtClean="0"/>
              <a:t>.</a:t>
            </a:r>
          </a:p>
          <a:p>
            <a:endParaRPr lang="en-US" dirty="0"/>
          </a:p>
          <a:p>
            <a:pPr marL="0" indent="0">
              <a:buNone/>
            </a:pPr>
            <a:r>
              <a:rPr lang="en-US" dirty="0" err="1"/>
              <a:t>var</a:t>
            </a:r>
            <a:r>
              <a:rPr lang="en-US" dirty="0"/>
              <a:t> </a:t>
            </a:r>
            <a:r>
              <a:rPr lang="en-US" dirty="0" err="1"/>
              <a:t>variablename</a:t>
            </a:r>
            <a:r>
              <a:rPr lang="en-US" dirty="0"/>
              <a:t> = function(Argument List){</a:t>
            </a:r>
          </a:p>
          <a:p>
            <a:pPr marL="0" indent="0">
              <a:buNone/>
            </a:pPr>
            <a:r>
              <a:rPr lang="en-US" dirty="0"/>
              <a:t>         Function Body </a:t>
            </a:r>
          </a:p>
          <a:p>
            <a:pPr marL="0" indent="0">
              <a:buNone/>
            </a:pPr>
            <a:r>
              <a:rPr lang="en-US" dirty="0"/>
              <a:t>      </a:t>
            </a:r>
            <a:r>
              <a:rPr lang="en-US" dirty="0" smtClean="0"/>
              <a:t>};</a:t>
            </a:r>
          </a:p>
          <a:p>
            <a:pPr marL="0" indent="0">
              <a:buNone/>
            </a:pPr>
            <a:r>
              <a:rPr lang="en-US" dirty="0" err="1"/>
              <a:t>var</a:t>
            </a:r>
            <a:r>
              <a:rPr lang="en-US" dirty="0"/>
              <a:t> </a:t>
            </a:r>
            <a:r>
              <a:rPr lang="en-US" dirty="0" err="1"/>
              <a:t>func</a:t>
            </a:r>
            <a:r>
              <a:rPr lang="en-US" dirty="0"/>
              <a:t> = function(</a:t>
            </a:r>
            <a:r>
              <a:rPr lang="en-US" dirty="0" err="1"/>
              <a:t>x,y</a:t>
            </a:r>
            <a:r>
              <a:rPr lang="en-US" dirty="0"/>
              <a:t>){ return x*y };</a:t>
            </a:r>
          </a:p>
          <a:p>
            <a:pPr marL="0" indent="0">
              <a:buNone/>
            </a:pPr>
            <a:r>
              <a:rPr lang="en-US" dirty="0"/>
              <a:t>            </a:t>
            </a:r>
          </a:p>
          <a:p>
            <a:pPr marL="0" indent="0">
              <a:buNone/>
            </a:pPr>
            <a:r>
              <a:rPr lang="en-US" dirty="0"/>
              <a:t>            function </a:t>
            </a:r>
            <a:r>
              <a:rPr lang="en-US" dirty="0" err="1"/>
              <a:t>secondFunction</a:t>
            </a:r>
            <a:r>
              <a:rPr lang="en-US" dirty="0"/>
              <a:t>(){</a:t>
            </a:r>
          </a:p>
          <a:p>
            <a:pPr marL="0" indent="0">
              <a:buNone/>
            </a:pPr>
            <a:r>
              <a:rPr lang="en-US" dirty="0"/>
              <a:t>               </a:t>
            </a:r>
            <a:r>
              <a:rPr lang="en-US" dirty="0" err="1"/>
              <a:t>var</a:t>
            </a:r>
            <a:r>
              <a:rPr lang="en-US" dirty="0"/>
              <a:t> result;</a:t>
            </a:r>
          </a:p>
          <a:p>
            <a:pPr marL="0" indent="0">
              <a:buNone/>
            </a:pPr>
            <a:r>
              <a:rPr lang="en-US" dirty="0"/>
              <a:t>               result = </a:t>
            </a:r>
            <a:r>
              <a:rPr lang="en-US" dirty="0" err="1"/>
              <a:t>func</a:t>
            </a:r>
            <a:r>
              <a:rPr lang="en-US" dirty="0"/>
              <a:t>(10,20);</a:t>
            </a:r>
          </a:p>
          <a:p>
            <a:pPr marL="0" indent="0">
              <a:buNone/>
            </a:pPr>
            <a:r>
              <a:rPr lang="en-US" dirty="0"/>
              <a:t>               </a:t>
            </a:r>
            <a:r>
              <a:rPr lang="en-US" dirty="0" err="1"/>
              <a:t>document.write</a:t>
            </a:r>
            <a:r>
              <a:rPr lang="en-US" dirty="0"/>
              <a:t> ( result );</a:t>
            </a:r>
          </a:p>
          <a:p>
            <a:pPr marL="0" indent="0">
              <a:buNone/>
            </a:pPr>
            <a:r>
              <a:rPr lang="en-US" dirty="0"/>
              <a:t>            }</a:t>
            </a:r>
          </a:p>
        </p:txBody>
      </p:sp>
    </p:spTree>
    <p:extLst>
      <p:ext uri="{BB962C8B-B14F-4D97-AF65-F5344CB8AC3E}">
        <p14:creationId xmlns:p14="http://schemas.microsoft.com/office/powerpoint/2010/main" val="39646484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Topics</a:t>
            </a:r>
            <a:endParaRPr lang="en-US" dirty="0"/>
          </a:p>
        </p:txBody>
      </p:sp>
      <p:sp>
        <p:nvSpPr>
          <p:cNvPr id="3" name="Content Placeholder 2"/>
          <p:cNvSpPr>
            <a:spLocks noGrp="1"/>
          </p:cNvSpPr>
          <p:nvPr>
            <p:ph idx="1"/>
          </p:nvPr>
        </p:nvSpPr>
        <p:spPr/>
        <p:txBody>
          <a:bodyPr/>
          <a:lstStyle/>
          <a:p>
            <a:r>
              <a:rPr lang="en-US" dirty="0" smtClean="0"/>
              <a:t>Date</a:t>
            </a:r>
          </a:p>
          <a:p>
            <a:r>
              <a:rPr lang="en-US" dirty="0" err="1" smtClean="0"/>
              <a:t>RegExp</a:t>
            </a:r>
            <a:endParaRPr lang="en-US" dirty="0" smtClean="0"/>
          </a:p>
          <a:p>
            <a:r>
              <a:rPr lang="en-US" dirty="0" smtClean="0"/>
              <a:t>Events</a:t>
            </a:r>
          </a:p>
          <a:p>
            <a:r>
              <a:rPr lang="en-US" dirty="0" smtClean="0"/>
              <a:t>DOM Manipulation</a:t>
            </a:r>
          </a:p>
          <a:p>
            <a:r>
              <a:rPr lang="en-US" dirty="0" err="1" smtClean="0"/>
              <a:t>Jquery</a:t>
            </a:r>
            <a:endParaRPr lang="en-US" dirty="0" smtClean="0"/>
          </a:p>
          <a:p>
            <a:r>
              <a:rPr lang="en-US" dirty="0" smtClean="0"/>
              <a:t>Callbacks</a:t>
            </a:r>
            <a:endParaRPr lang="en-US" dirty="0"/>
          </a:p>
        </p:txBody>
      </p:sp>
    </p:spTree>
    <p:extLst>
      <p:ext uri="{BB962C8B-B14F-4D97-AF65-F5344CB8AC3E}">
        <p14:creationId xmlns:p14="http://schemas.microsoft.com/office/powerpoint/2010/main" val="22784918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www.tutorialspoint.com/javascript</a:t>
            </a:r>
            <a:endParaRPr lang="en-US" dirty="0" smtClean="0"/>
          </a:p>
          <a:p>
            <a:r>
              <a:rPr lang="en-US" dirty="0">
                <a:hlinkClick r:id="rId3"/>
              </a:rPr>
              <a:t>https://</a:t>
            </a:r>
            <a:r>
              <a:rPr lang="en-US" dirty="0" smtClean="0">
                <a:hlinkClick r:id="rId3"/>
              </a:rPr>
              <a:t>www.w3schools.com/js</a:t>
            </a:r>
            <a:endParaRPr lang="en-US" dirty="0" smtClean="0"/>
          </a:p>
          <a:p>
            <a:r>
              <a:rPr lang="en-US"/>
              <a:t>http://javascriptissexy.com/understand-javascript-callback-functions-and-use-them/</a:t>
            </a:r>
          </a:p>
        </p:txBody>
      </p:sp>
    </p:spTree>
    <p:extLst>
      <p:ext uri="{BB962C8B-B14F-4D97-AF65-F5344CB8AC3E}">
        <p14:creationId xmlns:p14="http://schemas.microsoft.com/office/powerpoint/2010/main" val="14335077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8005" y="2967335"/>
            <a:ext cx="4575996" cy="1323439"/>
          </a:xfrm>
          <a:prstGeom prst="rect">
            <a:avLst/>
          </a:prstGeom>
          <a:noFill/>
        </p:spPr>
        <p:txBody>
          <a:bodyPr wrap="none" lIns="91440" tIns="45720" rIns="91440" bIns="45720">
            <a:spAutoFit/>
          </a:bodyPr>
          <a:lstStyle/>
          <a:p>
            <a:pPr algn="ctr"/>
            <a:r>
              <a:rPr lang="en-US" sz="8000" b="1" dirty="0" smtClean="0">
                <a:ln w="9525">
                  <a:solidFill>
                    <a:schemeClr val="bg1"/>
                  </a:solidFill>
                  <a:prstDash val="solid"/>
                </a:ln>
                <a:effectLst>
                  <a:outerShdw blurRad="12700" dist="38100" dir="2700000" algn="tl" rotWithShape="0">
                    <a:schemeClr val="bg1">
                      <a:lumMod val="50000"/>
                    </a:schemeClr>
                  </a:outerShdw>
                </a:effectLst>
              </a:rPr>
              <a:t>Thank You</a:t>
            </a:r>
            <a:endParaRPr lang="en-US" sz="80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552949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in </a:t>
            </a:r>
            <a:r>
              <a:rPr lang="en-US" dirty="0" err="1" smtClean="0"/>
              <a:t>JavaScirpt</a:t>
            </a:r>
            <a:endParaRPr lang="en-US" dirty="0"/>
          </a:p>
        </p:txBody>
      </p:sp>
      <p:sp>
        <p:nvSpPr>
          <p:cNvPr id="3" name="Content Placeholder 2"/>
          <p:cNvSpPr>
            <a:spLocks noGrp="1"/>
          </p:cNvSpPr>
          <p:nvPr>
            <p:ph idx="1"/>
          </p:nvPr>
        </p:nvSpPr>
        <p:spPr/>
        <p:txBody>
          <a:bodyPr/>
          <a:lstStyle/>
          <a:p>
            <a:r>
              <a:rPr lang="en-US" dirty="0"/>
              <a:t>Every value has a </a:t>
            </a:r>
            <a:r>
              <a:rPr lang="en-US" dirty="0" smtClean="0"/>
              <a:t>type that </a:t>
            </a:r>
            <a:r>
              <a:rPr lang="en-US" dirty="0"/>
              <a:t>determines its role. </a:t>
            </a:r>
            <a:endParaRPr lang="en-US" dirty="0" smtClean="0"/>
          </a:p>
          <a:p>
            <a:r>
              <a:rPr lang="en-US" dirty="0" smtClean="0"/>
              <a:t>There </a:t>
            </a:r>
            <a:r>
              <a:rPr lang="en-US" dirty="0"/>
              <a:t>are six basic types of values in </a:t>
            </a:r>
            <a:r>
              <a:rPr lang="en-US" dirty="0" smtClean="0"/>
              <a:t>JavaScript: numbers</a:t>
            </a:r>
            <a:r>
              <a:rPr lang="en-US" dirty="0"/>
              <a:t>, strings, Booleans, objects, functions, and undefined values</a:t>
            </a:r>
            <a:r>
              <a:rPr lang="en-US" dirty="0" smtClean="0"/>
              <a:t>.</a:t>
            </a:r>
          </a:p>
          <a:p>
            <a:r>
              <a:rPr lang="en-US" dirty="0" err="1" smtClean="0"/>
              <a:t>var</a:t>
            </a:r>
            <a:r>
              <a:rPr lang="en-US" dirty="0" smtClean="0"/>
              <a:t> </a:t>
            </a:r>
            <a:r>
              <a:rPr lang="en-US" dirty="0" err="1" smtClean="0"/>
              <a:t>val</a:t>
            </a:r>
            <a:r>
              <a:rPr lang="en-US" dirty="0" smtClean="0"/>
              <a:t> = false; // </a:t>
            </a:r>
            <a:r>
              <a:rPr lang="en-US" dirty="0" err="1" smtClean="0"/>
              <a:t>boolean</a:t>
            </a:r>
            <a:r>
              <a:rPr lang="en-US" dirty="0" smtClean="0"/>
              <a:t> value</a:t>
            </a:r>
          </a:p>
          <a:p>
            <a:r>
              <a:rPr lang="en-US" dirty="0" err="1" smtClean="0"/>
              <a:t>var</a:t>
            </a:r>
            <a:r>
              <a:rPr lang="en-US" dirty="0" smtClean="0"/>
              <a:t> </a:t>
            </a:r>
            <a:r>
              <a:rPr lang="en-US" dirty="0" err="1" smtClean="0"/>
              <a:t>num</a:t>
            </a:r>
            <a:r>
              <a:rPr lang="en-US" dirty="0" smtClean="0"/>
              <a:t> = 13; //</a:t>
            </a:r>
            <a:r>
              <a:rPr lang="en-US" dirty="0" err="1" smtClean="0"/>
              <a:t>int</a:t>
            </a:r>
            <a:r>
              <a:rPr lang="en-US" dirty="0" smtClean="0"/>
              <a:t> value</a:t>
            </a:r>
          </a:p>
        </p:txBody>
      </p:sp>
    </p:spTree>
    <p:extLst>
      <p:ext uri="{BB962C8B-B14F-4D97-AF65-F5344CB8AC3E}">
        <p14:creationId xmlns:p14="http://schemas.microsoft.com/office/powerpoint/2010/main" val="848307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in JavaScript</a:t>
            </a:r>
            <a:endParaRPr lang="en-US" dirty="0"/>
          </a:p>
        </p:txBody>
      </p:sp>
      <p:sp>
        <p:nvSpPr>
          <p:cNvPr id="3" name="Content Placeholder 2"/>
          <p:cNvSpPr>
            <a:spLocks noGrp="1"/>
          </p:cNvSpPr>
          <p:nvPr>
            <p:ph idx="1"/>
          </p:nvPr>
        </p:nvSpPr>
        <p:spPr/>
        <p:txBody>
          <a:bodyPr/>
          <a:lstStyle/>
          <a:p>
            <a:r>
              <a:rPr lang="en-US" dirty="0" smtClean="0"/>
              <a:t>Two types: Integers and Floats</a:t>
            </a:r>
          </a:p>
          <a:p>
            <a:r>
              <a:rPr lang="en-US" dirty="0" err="1" smtClean="0"/>
              <a:t>var</a:t>
            </a:r>
            <a:r>
              <a:rPr lang="en-US" dirty="0" smtClean="0"/>
              <a:t> val1 = 123; // integer</a:t>
            </a:r>
          </a:p>
          <a:p>
            <a:r>
              <a:rPr lang="en-US" dirty="0" err="1" smtClean="0"/>
              <a:t>var</a:t>
            </a:r>
            <a:r>
              <a:rPr lang="en-US" dirty="0" smtClean="0"/>
              <a:t> val2 = 123.23; // float</a:t>
            </a:r>
          </a:p>
          <a:p>
            <a:r>
              <a:rPr lang="en-US" dirty="0" err="1" smtClean="0"/>
              <a:t>var</a:t>
            </a:r>
            <a:r>
              <a:rPr lang="en-US" dirty="0" smtClean="0"/>
              <a:t> val3 = 123.34e8; // float with exponents</a:t>
            </a:r>
          </a:p>
          <a:p>
            <a:r>
              <a:rPr lang="en-US" dirty="0" smtClean="0"/>
              <a:t>Numbers : 64 bit</a:t>
            </a:r>
          </a:p>
          <a:p>
            <a:r>
              <a:rPr lang="en-US" dirty="0" smtClean="0"/>
              <a:t>52 bit magnitude, 11 bit exponent, 1 bit sign (for float)</a:t>
            </a:r>
          </a:p>
          <a:p>
            <a:r>
              <a:rPr lang="en-US" dirty="0" smtClean="0"/>
              <a:t>54 bits for integer. (53 value, 1 bit sign)</a:t>
            </a:r>
          </a:p>
          <a:p>
            <a:r>
              <a:rPr lang="en-US" dirty="0" smtClean="0"/>
              <a:t>Max Integer : 2^53 -1</a:t>
            </a:r>
          </a:p>
        </p:txBody>
      </p:sp>
    </p:spTree>
    <p:extLst>
      <p:ext uri="{BB962C8B-B14F-4D97-AF65-F5344CB8AC3E}">
        <p14:creationId xmlns:p14="http://schemas.microsoft.com/office/powerpoint/2010/main" val="448322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endParaRPr lang="en-US" dirty="0"/>
          </a:p>
        </p:txBody>
      </p:sp>
      <p:sp>
        <p:nvSpPr>
          <p:cNvPr id="3" name="Content Placeholder 2"/>
          <p:cNvSpPr>
            <a:spLocks noGrp="1"/>
          </p:cNvSpPr>
          <p:nvPr>
            <p:ph idx="1"/>
          </p:nvPr>
        </p:nvSpPr>
        <p:spPr/>
        <p:txBody>
          <a:bodyPr/>
          <a:lstStyle/>
          <a:p>
            <a:r>
              <a:rPr lang="en-US" dirty="0" smtClean="0"/>
              <a:t>Operators: +,-, *, /, %</a:t>
            </a:r>
          </a:p>
          <a:p>
            <a:r>
              <a:rPr lang="en-US" dirty="0" smtClean="0"/>
              <a:t>Example:</a:t>
            </a:r>
          </a:p>
          <a:p>
            <a:pPr lvl="1"/>
            <a:r>
              <a:rPr lang="en-US" dirty="0"/>
              <a:t>100 + 4 * </a:t>
            </a:r>
            <a:r>
              <a:rPr lang="en-US" dirty="0" smtClean="0"/>
              <a:t>11</a:t>
            </a:r>
          </a:p>
          <a:p>
            <a:pPr lvl="1"/>
            <a:r>
              <a:rPr lang="en-US" dirty="0"/>
              <a:t>144 % 12</a:t>
            </a:r>
            <a:endParaRPr lang="en-US" dirty="0" smtClean="0"/>
          </a:p>
          <a:p>
            <a:endParaRPr lang="en-US" dirty="0"/>
          </a:p>
        </p:txBody>
      </p:sp>
    </p:spTree>
    <p:extLst>
      <p:ext uri="{BB962C8B-B14F-4D97-AF65-F5344CB8AC3E}">
        <p14:creationId xmlns:p14="http://schemas.microsoft.com/office/powerpoint/2010/main" val="114486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Numbers</a:t>
            </a:r>
            <a:endParaRPr lang="en-US" dirty="0"/>
          </a:p>
        </p:txBody>
      </p:sp>
      <p:sp>
        <p:nvSpPr>
          <p:cNvPr id="3" name="Content Placeholder 2"/>
          <p:cNvSpPr>
            <a:spLocks noGrp="1"/>
          </p:cNvSpPr>
          <p:nvPr>
            <p:ph idx="1"/>
          </p:nvPr>
        </p:nvSpPr>
        <p:spPr/>
        <p:txBody>
          <a:bodyPr/>
          <a:lstStyle/>
          <a:p>
            <a:r>
              <a:rPr lang="en-US" dirty="0" smtClean="0"/>
              <a:t>∞ = Infinity</a:t>
            </a:r>
          </a:p>
          <a:p>
            <a:r>
              <a:rPr lang="en-US" dirty="0" err="1" smtClean="0"/>
              <a:t>NaN</a:t>
            </a:r>
            <a:r>
              <a:rPr lang="en-US" dirty="0" smtClean="0"/>
              <a:t> = Not a Number </a:t>
            </a:r>
          </a:p>
          <a:p>
            <a:r>
              <a:rPr lang="en-US" dirty="0" smtClean="0"/>
              <a:t>0/0 = </a:t>
            </a:r>
            <a:r>
              <a:rPr lang="en-US" dirty="0" err="1" smtClean="0"/>
              <a:t>NaN</a:t>
            </a:r>
            <a:endParaRPr lang="en-US" dirty="0"/>
          </a:p>
        </p:txBody>
      </p:sp>
    </p:spTree>
    <p:extLst>
      <p:ext uri="{BB962C8B-B14F-4D97-AF65-F5344CB8AC3E}">
        <p14:creationId xmlns:p14="http://schemas.microsoft.com/office/powerpoint/2010/main" val="2086218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TotalTime>
  <Words>2125</Words>
  <Application>Microsoft Office PowerPoint</Application>
  <PresentationFormat>Widescreen</PresentationFormat>
  <Paragraphs>397</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Cambria Math</vt:lpstr>
      <vt:lpstr>Office Theme</vt:lpstr>
      <vt:lpstr>JavaScript</vt:lpstr>
      <vt:lpstr>What is JavaScript?</vt:lpstr>
      <vt:lpstr>DOM and BOM</vt:lpstr>
      <vt:lpstr>First JavaScript program</vt:lpstr>
      <vt:lpstr>Modifying HTML using document</vt:lpstr>
      <vt:lpstr>Values in JavaScirpt</vt:lpstr>
      <vt:lpstr>Numbers in JavaScript</vt:lpstr>
      <vt:lpstr>Arithmetic</vt:lpstr>
      <vt:lpstr>Special Numbers</vt:lpstr>
      <vt:lpstr>Strings</vt:lpstr>
      <vt:lpstr>Some more on Strings</vt:lpstr>
      <vt:lpstr>Exercise</vt:lpstr>
      <vt:lpstr>Unary Operators</vt:lpstr>
      <vt:lpstr>Boolean Values and Logical Operators</vt:lpstr>
      <vt:lpstr>Ternary Operators</vt:lpstr>
      <vt:lpstr>Undefined</vt:lpstr>
      <vt:lpstr>Automatic Type Conversions</vt:lpstr>
      <vt:lpstr>Short-circuiting Logical Operators</vt:lpstr>
      <vt:lpstr>Expressions</vt:lpstr>
      <vt:lpstr>Statements</vt:lpstr>
      <vt:lpstr>Variables</vt:lpstr>
      <vt:lpstr>Variables</vt:lpstr>
      <vt:lpstr>Keywords and reserved words</vt:lpstr>
      <vt:lpstr>Environment</vt:lpstr>
      <vt:lpstr>Functions</vt:lpstr>
      <vt:lpstr>Exercise</vt:lpstr>
      <vt:lpstr>Alternative HTML input</vt:lpstr>
      <vt:lpstr>Exercise</vt:lpstr>
      <vt:lpstr>Maths</vt:lpstr>
      <vt:lpstr>Exercise</vt:lpstr>
      <vt:lpstr>Exercise</vt:lpstr>
      <vt:lpstr>Decision Making</vt:lpstr>
      <vt:lpstr>If statement</vt:lpstr>
      <vt:lpstr>Exercise</vt:lpstr>
      <vt:lpstr>Switch-Case</vt:lpstr>
      <vt:lpstr>Exercise</vt:lpstr>
      <vt:lpstr>More Exercise</vt:lpstr>
      <vt:lpstr>Loops</vt:lpstr>
      <vt:lpstr>Loops</vt:lpstr>
      <vt:lpstr>While Loops</vt:lpstr>
      <vt:lpstr>Exercise</vt:lpstr>
      <vt:lpstr>Exercise</vt:lpstr>
      <vt:lpstr>Infinite Loops</vt:lpstr>
      <vt:lpstr>For-Loops</vt:lpstr>
      <vt:lpstr>For Loops Examples</vt:lpstr>
      <vt:lpstr>Nested Loops</vt:lpstr>
      <vt:lpstr>Star Pyramid</vt:lpstr>
      <vt:lpstr>Break statement</vt:lpstr>
      <vt:lpstr>Continue Statements</vt:lpstr>
      <vt:lpstr>Exercise : Print Fibonacci Series</vt:lpstr>
      <vt:lpstr>Arrays</vt:lpstr>
      <vt:lpstr>Objects</vt:lpstr>
      <vt:lpstr>Functions</vt:lpstr>
      <vt:lpstr>Return statements</vt:lpstr>
      <vt:lpstr>Nested Functions</vt:lpstr>
      <vt:lpstr>Function Literals</vt:lpstr>
      <vt:lpstr>More Topics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rajin</dc:creator>
  <cp:lastModifiedBy>rajin</cp:lastModifiedBy>
  <cp:revision>765</cp:revision>
  <dcterms:created xsi:type="dcterms:W3CDTF">2017-12-31T16:00:58Z</dcterms:created>
  <dcterms:modified xsi:type="dcterms:W3CDTF">2018-02-08T00:09:12Z</dcterms:modified>
</cp:coreProperties>
</file>