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1879-BB84-434D-949C-6DE4DA6B7544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84A2-3584-4BD2-8E90-61C602607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6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1879-BB84-434D-949C-6DE4DA6B7544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84A2-3584-4BD2-8E90-61C602607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8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1879-BB84-434D-949C-6DE4DA6B7544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84A2-3584-4BD2-8E90-61C602607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1879-BB84-434D-949C-6DE4DA6B7544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84A2-3584-4BD2-8E90-61C602607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7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1879-BB84-434D-949C-6DE4DA6B7544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84A2-3584-4BD2-8E90-61C602607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2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1879-BB84-434D-949C-6DE4DA6B7544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84A2-3584-4BD2-8E90-61C602607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2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1879-BB84-434D-949C-6DE4DA6B7544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84A2-3584-4BD2-8E90-61C602607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4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1879-BB84-434D-949C-6DE4DA6B7544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84A2-3584-4BD2-8E90-61C602607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1879-BB84-434D-949C-6DE4DA6B7544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84A2-3584-4BD2-8E90-61C602607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1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1879-BB84-434D-949C-6DE4DA6B7544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84A2-3584-4BD2-8E90-61C602607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7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1879-BB84-434D-949C-6DE4DA6B7544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F84A2-3584-4BD2-8E90-61C602607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4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11879-BB84-434D-949C-6DE4DA6B7544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F84A2-3584-4BD2-8E90-61C602607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0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Narrative Visualization: Telling Stories with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Authors: Edward </a:t>
            </a:r>
            <a:r>
              <a:rPr lang="en-US" dirty="0" err="1"/>
              <a:t>Segel</a:t>
            </a:r>
            <a:r>
              <a:rPr lang="en-US" dirty="0"/>
              <a:t> and Jeffrey </a:t>
            </a:r>
            <a:r>
              <a:rPr lang="en-US" dirty="0" err="1"/>
              <a:t>Heer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 Ahn</a:t>
            </a:r>
          </a:p>
          <a:p>
            <a:r>
              <a:rPr lang="en-US" dirty="0"/>
              <a:t>ANLY 503</a:t>
            </a:r>
          </a:p>
        </p:txBody>
      </p:sp>
    </p:spTree>
    <p:extLst>
      <p:ext uri="{BB962C8B-B14F-4D97-AF65-F5344CB8AC3E}">
        <p14:creationId xmlns:p14="http://schemas.microsoft.com/office/powerpoint/2010/main" val="420025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Past</a:t>
            </a:r>
          </a:p>
          <a:p>
            <a:pPr lvl="1"/>
            <a:r>
              <a:rPr lang="en-US" dirty="0"/>
              <a:t>Static visualizations have been used to support storytelling</a:t>
            </a:r>
          </a:p>
          <a:p>
            <a:pPr lvl="2"/>
            <a:r>
              <a:rPr lang="en-US" dirty="0"/>
              <a:t>Diagrams</a:t>
            </a:r>
          </a:p>
          <a:p>
            <a:pPr lvl="2"/>
            <a:r>
              <a:rPr lang="en-US" dirty="0"/>
              <a:t>Charts </a:t>
            </a:r>
          </a:p>
          <a:p>
            <a:pPr lvl="1"/>
            <a:r>
              <a:rPr lang="en-US" dirty="0"/>
              <a:t>Text conveys the story, and the image provides supporting evidence or related details</a:t>
            </a:r>
          </a:p>
          <a:p>
            <a:pPr lvl="0"/>
            <a:r>
              <a:rPr lang="en-US" dirty="0"/>
              <a:t>Current</a:t>
            </a:r>
          </a:p>
          <a:p>
            <a:pPr lvl="1"/>
            <a:r>
              <a:rPr lang="en-US" dirty="0"/>
              <a:t>New visualization classes attempt to combine narratives with interactive graphics</a:t>
            </a:r>
          </a:p>
          <a:p>
            <a:pPr lvl="1"/>
            <a:r>
              <a:rPr lang="en-US" dirty="0"/>
              <a:t>Crafting “data stories” requires a diverse set of skills</a:t>
            </a:r>
          </a:p>
          <a:p>
            <a:pPr lvl="2"/>
            <a:r>
              <a:rPr lang="en-US" dirty="0"/>
              <a:t>“…melding the skills of computer science, statistics, artistic design and storytelling.” -The Economist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64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Narrative Structure</a:t>
            </a:r>
          </a:p>
          <a:p>
            <a:pPr lvl="1"/>
            <a:r>
              <a:rPr lang="en-US" dirty="0"/>
              <a:t>People have tried to understand and formalize the elements of storytelling</a:t>
            </a:r>
          </a:p>
          <a:p>
            <a:pPr lvl="1"/>
            <a:r>
              <a:rPr lang="en-US" dirty="0"/>
              <a:t>Strategies vary among media and genre</a:t>
            </a:r>
          </a:p>
          <a:p>
            <a:pPr lvl="2"/>
            <a:r>
              <a:rPr lang="en-US" dirty="0"/>
              <a:t>Written – stream of consciousness</a:t>
            </a:r>
          </a:p>
          <a:p>
            <a:pPr lvl="2"/>
            <a:r>
              <a:rPr lang="en-US" dirty="0"/>
              <a:t>Film – split-screen sequences</a:t>
            </a:r>
          </a:p>
          <a:p>
            <a:pPr lvl="0"/>
            <a:r>
              <a:rPr lang="en-US" dirty="0"/>
              <a:t>Visual Narratives</a:t>
            </a:r>
          </a:p>
          <a:p>
            <a:pPr lvl="1"/>
            <a:r>
              <a:rPr lang="en-US" dirty="0"/>
              <a:t>Nuanced techniques for sequentially directing a viewer’s attention</a:t>
            </a:r>
          </a:p>
          <a:p>
            <a:pPr lvl="1"/>
            <a:r>
              <a:rPr lang="en-US" dirty="0"/>
              <a:t>Visual salience</a:t>
            </a:r>
          </a:p>
          <a:p>
            <a:pPr lvl="2"/>
            <a:r>
              <a:rPr lang="en-US" dirty="0"/>
              <a:t>Outliers among visual features such as color, size, and orientation</a:t>
            </a:r>
          </a:p>
          <a:p>
            <a:pPr lvl="0"/>
            <a:r>
              <a:rPr lang="en-US" dirty="0"/>
              <a:t>Storytelling with Data Visualization</a:t>
            </a:r>
          </a:p>
          <a:p>
            <a:pPr lvl="1"/>
            <a:r>
              <a:rPr lang="en-US" dirty="0"/>
              <a:t>The relationship between the two are rarely articulated clearly</a:t>
            </a:r>
          </a:p>
          <a:p>
            <a:pPr lvl="1"/>
            <a:r>
              <a:rPr lang="en-US" dirty="0"/>
              <a:t>Visualization systems have begun to incorporate storytelling into their design</a:t>
            </a:r>
          </a:p>
          <a:p>
            <a:pPr lvl="2"/>
            <a:r>
              <a:rPr lang="en-US" dirty="0" err="1"/>
              <a:t>GeoTime</a:t>
            </a:r>
            <a:r>
              <a:rPr lang="en-US" dirty="0"/>
              <a:t> Stories – create annotated stories within visualizations</a:t>
            </a:r>
          </a:p>
          <a:p>
            <a:pPr lvl="2"/>
            <a:r>
              <a:rPr lang="en-US" dirty="0"/>
              <a:t>sense.us – create trails of visualization bookmarks</a:t>
            </a:r>
          </a:p>
          <a:p>
            <a:pPr lvl="2"/>
            <a:r>
              <a:rPr lang="en-US" dirty="0"/>
              <a:t>Tableau – review, collate, and export key points of their visual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 of Narrative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Barry Bonds – historical comparisons; path of exploration accomplished through visual highlighting</a:t>
            </a:r>
          </a:p>
          <a:p>
            <a:pPr lvl="0"/>
            <a:r>
              <a:rPr lang="en-US" dirty="0"/>
              <a:t>Budget Forecasts – interactive; multi-messaging; narrative text communicated clearly in caption</a:t>
            </a:r>
          </a:p>
          <a:p>
            <a:pPr lvl="0"/>
            <a:r>
              <a:rPr lang="en-US" dirty="0"/>
              <a:t>Afghanistan – multiple tabs; same maps with different measurements; timeline slider; does not sufficiently guide reader (hard to draw meaningful conclusions from large amount of data)</a:t>
            </a:r>
          </a:p>
          <a:p>
            <a:pPr lvl="0"/>
            <a:r>
              <a:rPr lang="en-US" dirty="0"/>
              <a:t>Human Development Trends – surveys trends in global income and health; interactive; basic charts with changes in information made explicit</a:t>
            </a:r>
          </a:p>
          <a:p>
            <a:pPr lvl="0"/>
            <a:r>
              <a:rPr lang="en-US" dirty="0"/>
              <a:t>Minnesota Employment Explorer – interactive; state unemployment data; social interaction features to share observations; goal was to engage in sharing but failed; no tutorial; graphics disconnected from the narrative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6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Space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Analysis of 58 visualizations</a:t>
            </a:r>
          </a:p>
          <a:p>
            <a:pPr lvl="1"/>
            <a:r>
              <a:rPr lang="en-US" dirty="0"/>
              <a:t>Journalism (71%)</a:t>
            </a:r>
          </a:p>
          <a:p>
            <a:pPr lvl="1"/>
            <a:r>
              <a:rPr lang="en-US" dirty="0"/>
              <a:t>Business (20%)</a:t>
            </a:r>
          </a:p>
          <a:p>
            <a:pPr lvl="1"/>
            <a:r>
              <a:rPr lang="en-US" dirty="0"/>
              <a:t>Visualization research (9%)</a:t>
            </a:r>
          </a:p>
          <a:p>
            <a:pPr lvl="0"/>
            <a:r>
              <a:rPr lang="en-US" dirty="0"/>
              <a:t>Design Space Dimensions</a:t>
            </a:r>
          </a:p>
          <a:p>
            <a:pPr lvl="1"/>
            <a:r>
              <a:rPr lang="en-US" dirty="0"/>
              <a:t>Three divisions of features: genre, visual narrative tactics, and narrative structure</a:t>
            </a:r>
          </a:p>
          <a:p>
            <a:pPr lvl="0"/>
            <a:r>
              <a:rPr lang="en-US" dirty="0"/>
              <a:t>Design Space Observations</a:t>
            </a:r>
          </a:p>
          <a:p>
            <a:pPr lvl="1"/>
            <a:r>
              <a:rPr lang="en-US" dirty="0"/>
              <a:t>Three important patterns stand out from the data</a:t>
            </a:r>
          </a:p>
          <a:p>
            <a:pPr lvl="2"/>
            <a:r>
              <a:rPr lang="en-US" dirty="0"/>
              <a:t>The clustering of different ordering structures</a:t>
            </a:r>
          </a:p>
          <a:p>
            <a:pPr lvl="2"/>
            <a:r>
              <a:rPr lang="en-US" dirty="0"/>
              <a:t>The consistency of interaction design</a:t>
            </a:r>
          </a:p>
          <a:p>
            <a:pPr lvl="2"/>
            <a:r>
              <a:rPr lang="en-US" dirty="0"/>
              <a:t>The under-utilization of narrative messaging</a:t>
            </a:r>
          </a:p>
          <a:p>
            <a:pPr lvl="0"/>
            <a:r>
              <a:rPr lang="en-US" dirty="0"/>
              <a:t>Genres of Narrative Visualization</a:t>
            </a:r>
          </a:p>
          <a:p>
            <a:pPr lvl="0"/>
            <a:r>
              <a:rPr lang="en-US" dirty="0"/>
              <a:t>Balancing Author-Driven and Reader-Driven Stories</a:t>
            </a:r>
          </a:p>
          <a:p>
            <a:pPr lvl="1"/>
            <a:r>
              <a:rPr lang="en-US" dirty="0"/>
              <a:t>Martini Glass Structure</a:t>
            </a:r>
          </a:p>
          <a:p>
            <a:pPr lvl="1"/>
            <a:r>
              <a:rPr lang="en-US" dirty="0"/>
              <a:t>Interactive Slideshow</a:t>
            </a:r>
          </a:p>
          <a:p>
            <a:pPr lvl="1"/>
            <a:r>
              <a:rPr lang="en-US" dirty="0"/>
              <a:t>Drill-Down 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5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Narrative Visualization: Telling Stories with Data</vt:lpstr>
      <vt:lpstr>Introduction</vt:lpstr>
      <vt:lpstr>Related Work</vt:lpstr>
      <vt:lpstr>Case Studies of Narrative Visualization</vt:lpstr>
      <vt:lpstr>Design Space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Narrative Visualization: Telling Stories with Data</dc:title>
  <dc:creator>Ahn, Timothy [USA]</dc:creator>
  <cp:lastModifiedBy>Ahn, Timothy [USA]</cp:lastModifiedBy>
  <cp:revision>1</cp:revision>
  <dcterms:created xsi:type="dcterms:W3CDTF">2017-01-23T04:51:24Z</dcterms:created>
  <dcterms:modified xsi:type="dcterms:W3CDTF">2017-01-23T04:52:08Z</dcterms:modified>
</cp:coreProperties>
</file>