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96" r:id="rId3"/>
    <p:sldId id="354" r:id="rId4"/>
    <p:sldId id="332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90" r:id="rId17"/>
    <p:sldId id="389" r:id="rId18"/>
    <p:sldId id="395" r:id="rId19"/>
    <p:sldId id="397" r:id="rId20"/>
    <p:sldId id="392" r:id="rId21"/>
    <p:sldId id="394" r:id="rId22"/>
    <p:sldId id="383" r:id="rId23"/>
    <p:sldId id="398" r:id="rId24"/>
    <p:sldId id="385" r:id="rId25"/>
    <p:sldId id="399" r:id="rId26"/>
    <p:sldId id="40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4" autoAdjust="0"/>
    <p:restoredTop sz="94709" autoAdjust="0"/>
  </p:normalViewPr>
  <p:slideViewPr>
    <p:cSldViewPr>
      <p:cViewPr varScale="1">
        <p:scale>
          <a:sx n="152" d="100"/>
          <a:sy n="152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0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1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38.png"/><Relationship Id="rId11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6800" y="1334601"/>
            <a:ext cx="3886200" cy="49552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11 Objectives</a:t>
            </a:r>
          </a:p>
          <a:p>
            <a:pPr algn="ctr"/>
            <a:endParaRPr lang="en-US" sz="2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Portfolio Analysis</a:t>
            </a:r>
            <a:b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Models </a:t>
            </a:r>
            <a:b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</a:t>
            </a:r>
          </a:p>
          <a:p>
            <a:pPr>
              <a:buFont typeface="Wingdings" pitchFamily="2" charset="2"/>
              <a:buChar char="q"/>
            </a:pPr>
            <a:endParaRPr lang="en-US" sz="2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Portfolio Position and</a:t>
            </a:r>
            <a:b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Strategic Market Plan</a:t>
            </a:r>
          </a:p>
          <a:p>
            <a:pPr>
              <a:buFont typeface="Wingdings" pitchFamily="2" charset="2"/>
              <a:buChar char="q"/>
            </a:pPr>
            <a:endParaRPr lang="en-US" sz="2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Portfolio Planning and</a:t>
            </a:r>
            <a:b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Portfolio Performance</a:t>
            </a:r>
          </a:p>
          <a:p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396" y="1129604"/>
            <a:ext cx="480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Helvetica" pitchFamily="34" charset="0"/>
                <a:cs typeface="Helvetica" pitchFamily="34" charset="0"/>
              </a:rPr>
              <a:t>Yum Brands</a:t>
            </a:r>
          </a:p>
          <a:p>
            <a:pPr algn="ctr"/>
            <a:r>
              <a:rPr lang="en-US" sz="2800" b="1" dirty="0" smtClean="0">
                <a:latin typeface="Helvetica" pitchFamily="34" charset="0"/>
                <a:cs typeface="Helvetica" pitchFamily="34" charset="0"/>
              </a:rPr>
              <a:t>Store-Brand Portfolio </a:t>
            </a:r>
          </a:p>
          <a:p>
            <a:pPr algn="ctr"/>
            <a:endParaRPr lang="en-US" sz="28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279" y="2133600"/>
            <a:ext cx="399283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60296" y="6062246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Helvetica" pitchFamily="34" charset="0"/>
                <a:cs typeface="Helvetica" pitchFamily="34" charset="0"/>
              </a:rPr>
              <a:t>Note</a:t>
            </a:r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: Sales in proportion to circle size</a:t>
            </a:r>
            <a:endParaRPr lang="en-US" sz="16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Portfolio Analysis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and Strategic Market Planning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04900" y="152400"/>
            <a:ext cx="693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Product Portfolio Share Strategy</a:t>
            </a:r>
            <a:endParaRPr lang="en-US" sz="30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b="2786"/>
          <a:stretch/>
        </p:blipFill>
        <p:spPr bwMode="auto">
          <a:xfrm>
            <a:off x="287404" y="1328263"/>
            <a:ext cx="5503796" cy="486133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867400" y="5044665"/>
            <a:ext cx="312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What is the logic underlying these </a:t>
            </a:r>
            <a:br>
              <a:rPr lang="en-US" sz="2200" b="1" dirty="0" smtClean="0">
                <a:latin typeface="Helvetica" pitchFamily="34" charset="0"/>
                <a:cs typeface="Helvetica" pitchFamily="34" charset="0"/>
              </a:rPr>
            </a:br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share strategies?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943600" y="1334871"/>
            <a:ext cx="2895600" cy="342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1517572"/>
            <a:ext cx="2743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Helvetica" pitchFamily="34" charset="0"/>
                <a:cs typeface="Helvetica" pitchFamily="34" charset="0"/>
              </a:rPr>
              <a:t>Product Portfolio</a:t>
            </a:r>
          </a:p>
          <a:p>
            <a:pPr algn="ctr"/>
            <a:endParaRPr lang="en-US" sz="20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Product A: </a:t>
            </a: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Hold Share </a:t>
            </a:r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 </a:t>
            </a:r>
          </a:p>
          <a:p>
            <a:endParaRPr lang="en-US" sz="16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Product B: </a:t>
            </a: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Harvest Share.</a:t>
            </a:r>
            <a:endParaRPr lang="en-US" sz="1600" b="1" dirty="0" smtClean="0">
              <a:latin typeface="Helvetica" pitchFamily="34" charset="0"/>
              <a:cs typeface="Helvetica" pitchFamily="34" charset="0"/>
            </a:endParaRPr>
          </a:p>
          <a:p>
            <a:endParaRPr lang="en-US" sz="16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Product C: </a:t>
            </a: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Growth Share.</a:t>
            </a:r>
            <a:endParaRPr lang="en-US" sz="1600" b="1" dirty="0" smtClean="0">
              <a:latin typeface="Helvetica" pitchFamily="34" charset="0"/>
              <a:cs typeface="Helvetica" pitchFamily="34" charset="0"/>
            </a:endParaRPr>
          </a:p>
          <a:p>
            <a:endParaRPr lang="en-US" sz="16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Product D:</a:t>
            </a: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 Growth Share, </a:t>
            </a:r>
            <a:endParaRPr lang="en-US" sz="1600" b="1" dirty="0" smtClean="0">
              <a:latin typeface="Helvetica" pitchFamily="34" charset="0"/>
              <a:cs typeface="Helvetica" pitchFamily="34" charset="0"/>
            </a:endParaRPr>
          </a:p>
          <a:p>
            <a:endParaRPr lang="en-US" sz="16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Product E: </a:t>
            </a: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 Hold Share</a:t>
            </a:r>
          </a:p>
          <a:p>
            <a:endParaRPr lang="en-US" sz="16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1219200"/>
            <a:ext cx="3124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GE-McKinsey Model</a:t>
            </a:r>
          </a:p>
          <a:p>
            <a:pPr algn="ctr"/>
            <a:endParaRPr lang="en-US" sz="1600" b="1" dirty="0" smtClean="0"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sz="1600" b="1" u="sng" dirty="0" smtClean="0">
                <a:latin typeface="Helvetica" pitchFamily="34" charset="0"/>
                <a:cs typeface="Helvetica" pitchFamily="34" charset="0"/>
              </a:rPr>
              <a:t>Market  Attractiveness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Attractiveness based on several factors such as Market Size, Market Growth, Competitive Intensity.</a:t>
            </a:r>
          </a:p>
          <a:p>
            <a:pPr marL="285750" indent="-285750">
              <a:buFont typeface="Wingdings" charset="2"/>
              <a:buChar char="q"/>
            </a:pPr>
            <a:endParaRPr lang="en-US" sz="1400" dirty="0" smtClean="0">
              <a:latin typeface="Helvetica" pitchFamily="34" charset="0"/>
              <a:cs typeface="Helvetica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Each is weighted according to importance and then rated based on Market Attractiveness.</a:t>
            </a:r>
          </a:p>
          <a:p>
            <a:pPr algn="ctr"/>
            <a:endParaRPr lang="en-US" sz="1600" b="1" dirty="0" smtClean="0"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sz="1600" b="1" u="sng" dirty="0" smtClean="0">
                <a:latin typeface="Helvetica" pitchFamily="34" charset="0"/>
                <a:cs typeface="Helvetica" pitchFamily="34" charset="0"/>
              </a:rPr>
              <a:t>Competitive Position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Position based on several factors such as Market Share, Product Performance, Brand Reputation.</a:t>
            </a:r>
          </a:p>
          <a:p>
            <a:pPr marL="285750" indent="-285750">
              <a:buFont typeface="Wingdings" charset="2"/>
              <a:buChar char="q"/>
            </a:pPr>
            <a:endParaRPr lang="en-US" sz="1400" dirty="0" smtClean="0">
              <a:latin typeface="Helvetica" pitchFamily="34" charset="0"/>
              <a:cs typeface="Helvetica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Each should be weighted according to importance and then rated based on Competitive Position.</a:t>
            </a:r>
          </a:p>
          <a:p>
            <a:endParaRPr lang="en-US" sz="16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t="1155"/>
          <a:stretch/>
        </p:blipFill>
        <p:spPr bwMode="auto">
          <a:xfrm>
            <a:off x="228600" y="1191750"/>
            <a:ext cx="5486400" cy="488685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219200" y="-10195"/>
            <a:ext cx="670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Portfolio Model III: GE-McKinsey</a:t>
            </a:r>
          </a:p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Multi-Factor Portfolio Model</a:t>
            </a:r>
            <a:endParaRPr lang="en-US" sz="25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" y="6107668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0" b="1" dirty="0" smtClean="0">
                <a:latin typeface="Helvetica" pitchFamily="34" charset="0"/>
                <a:cs typeface="Helvetica" pitchFamily="34" charset="0"/>
              </a:rPr>
              <a:t>Intel uses this portfolio approach to prioritize new product investment projects.</a:t>
            </a:r>
            <a:endParaRPr lang="en-US" sz="175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7203"/>
            <a:ext cx="670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GE-McKinsey Model</a:t>
            </a:r>
            <a:b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Market Attractiveness</a:t>
            </a:r>
            <a:endParaRPr lang="en-US" sz="25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" y="5064204"/>
            <a:ext cx="784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One approach is to create three major dimensions of Market Attractiveness and then specify a subset of performance metrics for that dimension.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548" y="1219200"/>
            <a:ext cx="8710905" cy="34544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Assessing Market Attractiveness</a:t>
            </a:r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638800" y="1387019"/>
            <a:ext cx="3276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       </a:t>
            </a:r>
            <a:r>
              <a:rPr lang="en-US" sz="2000" b="1" u="sng" dirty="0" smtClean="0">
                <a:latin typeface="Helvetica" pitchFamily="34" charset="0"/>
                <a:cs typeface="Helvetica" pitchFamily="34" charset="0"/>
              </a:rPr>
              <a:t>Usage Process</a:t>
            </a: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/>
            </a:r>
            <a:br>
              <a:rPr lang="en-US" sz="2000" b="1" dirty="0" smtClean="0">
                <a:latin typeface="Helvetica" pitchFamily="34" charset="0"/>
                <a:cs typeface="Helvetica" pitchFamily="34" charset="0"/>
              </a:rPr>
            </a:br>
            <a:endParaRPr lang="en-US" sz="1400" b="1" dirty="0" smtClean="0">
              <a:latin typeface="Helvetica" pitchFamily="34" charset="0"/>
              <a:cs typeface="Helvetica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Select three dimensions of market attractiveness and weight each such the total adds to 100%.</a:t>
            </a:r>
          </a:p>
          <a:p>
            <a:pPr marL="342900" indent="-342900">
              <a:buAutoNum type="arabicPeriod"/>
            </a:pPr>
            <a:endParaRPr lang="en-US" sz="1400" dirty="0" smtClean="0">
              <a:latin typeface="Helvetica" pitchFamily="34" charset="0"/>
              <a:cs typeface="Helvetica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For each dimension identify three areas of measureable market attractiveness.</a:t>
            </a:r>
          </a:p>
          <a:p>
            <a:pPr marL="342900" indent="-342900">
              <a:buAutoNum type="arabicPeriod"/>
            </a:pPr>
            <a:endParaRPr lang="en-US" sz="1400" dirty="0" smtClean="0">
              <a:latin typeface="Helvetica" pitchFamily="34" charset="0"/>
              <a:cs typeface="Helvetica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For each dimension weight the performance metrics such that the total adds to 100%. </a:t>
            </a:r>
          </a:p>
          <a:p>
            <a:pPr marL="342900" indent="-342900">
              <a:buAutoNum type="arabicPeriod"/>
            </a:pPr>
            <a:endParaRPr lang="en-US" sz="1400" dirty="0" smtClean="0">
              <a:latin typeface="Helvetica" pitchFamily="34" charset="0"/>
              <a:cs typeface="Helvetica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Rate each performance metric on a scale fro 0 (very unattractive condition) to 100 (extremely attractive condition).</a:t>
            </a:r>
          </a:p>
          <a:p>
            <a:pPr marL="342900" indent="-342900">
              <a:buAutoNum type="arabicPeriod"/>
            </a:pPr>
            <a:endParaRPr lang="en-US" sz="1400" dirty="0" smtClean="0">
              <a:latin typeface="Helvetica" pitchFamily="34" charset="0"/>
              <a:cs typeface="Helvetica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An overall score (61) is produced along with three dimension scores. </a:t>
            </a:r>
            <a:endParaRPr lang="en-US" sz="14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092897"/>
            <a:ext cx="5336425" cy="53340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848600" y="69503"/>
            <a:ext cx="1219200" cy="692497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Marketing Performance</a:t>
            </a:r>
            <a:br>
              <a:rPr lang="en-US" sz="1300" b="1" dirty="0" smtClean="0"/>
            </a:br>
            <a:r>
              <a:rPr lang="en-US" sz="1300" b="1" dirty="0" smtClean="0"/>
              <a:t>Tool  11.3</a:t>
            </a:r>
            <a:endParaRPr lang="en-US" sz="1300" b="1" dirty="0"/>
          </a:p>
        </p:txBody>
      </p:sp>
      <p:sp>
        <p:nvSpPr>
          <p:cNvPr id="15" name="Rectangle 14"/>
          <p:cNvSpPr/>
          <p:nvPr/>
        </p:nvSpPr>
        <p:spPr>
          <a:xfrm>
            <a:off x="4720051" y="3065398"/>
            <a:ext cx="381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0051" y="4421691"/>
            <a:ext cx="381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20051" y="5682295"/>
            <a:ext cx="381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90800" y="6180899"/>
            <a:ext cx="381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494" y="1143000"/>
            <a:ext cx="8863013" cy="34290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62000" y="5029200"/>
            <a:ext cx="762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Helvetica" pitchFamily="34" charset="0"/>
                <a:cs typeface="Helvetica" pitchFamily="34" charset="0"/>
              </a:rPr>
              <a:t>Create three major dimensions of Competitive Position and then specify a subset of performance metrics for that dimension.</a:t>
            </a:r>
            <a:endParaRPr lang="en-US" sz="24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-1496"/>
            <a:ext cx="670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GE-McKinsey Model</a:t>
            </a:r>
            <a:b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Market Attractiveness</a:t>
            </a:r>
            <a:endParaRPr lang="en-US" sz="25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399" y="1066799"/>
            <a:ext cx="5372761" cy="541020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848600" y="69503"/>
            <a:ext cx="1219200" cy="692497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Marketing Performance</a:t>
            </a:r>
            <a:br>
              <a:rPr lang="en-US" sz="1300" b="1" dirty="0" smtClean="0"/>
            </a:br>
            <a:r>
              <a:rPr lang="en-US" sz="1300" b="1" dirty="0" smtClean="0"/>
              <a:t>Tool  11.3</a:t>
            </a:r>
            <a:endParaRPr lang="en-US" sz="13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19200" y="161099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Assessing Competitive Position</a:t>
            </a:r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8800" y="1197672"/>
            <a:ext cx="32766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       </a:t>
            </a:r>
            <a:r>
              <a:rPr lang="en-US" sz="2000" b="1" u="sng" dirty="0" smtClean="0">
                <a:latin typeface="Helvetica" pitchFamily="34" charset="0"/>
                <a:cs typeface="Helvetica" pitchFamily="34" charset="0"/>
              </a:rPr>
              <a:t>Usage Process</a:t>
            </a: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/>
            </a:r>
            <a:br>
              <a:rPr lang="en-US" sz="2000" b="1" dirty="0" smtClean="0">
                <a:latin typeface="Helvetica" pitchFamily="34" charset="0"/>
                <a:cs typeface="Helvetica" pitchFamily="34" charset="0"/>
              </a:rPr>
            </a:br>
            <a:endParaRPr lang="en-US" sz="1400" b="1" dirty="0" smtClean="0">
              <a:latin typeface="Helvetica" pitchFamily="34" charset="0"/>
              <a:cs typeface="Helvetica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Select three dimensions of Competitive Position and weight each such the total adds to 100%.</a:t>
            </a:r>
          </a:p>
          <a:p>
            <a:pPr marL="342900" indent="-342900">
              <a:buAutoNum type="arabicPeriod"/>
            </a:pPr>
            <a:endParaRPr lang="en-US" sz="1400" dirty="0" smtClean="0">
              <a:latin typeface="Helvetica" pitchFamily="34" charset="0"/>
              <a:cs typeface="Helvetica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For each dimension identify three areas of measureable competitive position..</a:t>
            </a:r>
          </a:p>
          <a:p>
            <a:pPr marL="342900" indent="-342900">
              <a:buAutoNum type="arabicPeriod"/>
            </a:pPr>
            <a:endParaRPr lang="en-US" sz="1400" dirty="0" smtClean="0">
              <a:latin typeface="Helvetica" pitchFamily="34" charset="0"/>
              <a:cs typeface="Helvetica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For each dimension weight the performance metrics such that the total adds to 100%. </a:t>
            </a:r>
          </a:p>
          <a:p>
            <a:pPr marL="342900" indent="-342900">
              <a:buAutoNum type="arabicPeriod"/>
            </a:pPr>
            <a:endParaRPr lang="en-US" sz="1400" dirty="0" smtClean="0">
              <a:latin typeface="Helvetica" pitchFamily="34" charset="0"/>
              <a:cs typeface="Helvetica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Rate each performance metric on a scale fro 0 (very weak competitive position) to 100 (extremely strong competitive position).</a:t>
            </a:r>
          </a:p>
          <a:p>
            <a:pPr marL="342900" indent="-342900">
              <a:buAutoNum type="arabicPeriod"/>
            </a:pPr>
            <a:endParaRPr lang="en-US" sz="1400" dirty="0" smtClean="0">
              <a:latin typeface="Helvetica" pitchFamily="34" charset="0"/>
              <a:cs typeface="Helvetica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An overall score (55) is produced along with three dimension scores. </a:t>
            </a:r>
            <a:endParaRPr lang="en-US" sz="14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24400" y="3124200"/>
            <a:ext cx="381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24400" y="4419600"/>
            <a:ext cx="381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24400" y="5715000"/>
            <a:ext cx="381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90800" y="6248400"/>
            <a:ext cx="381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GM Portfolio Strategy</a:t>
            </a:r>
            <a:endParaRPr lang="en-US" sz="30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1" y="1057275"/>
            <a:ext cx="6019799" cy="54197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6248400" y="1066800"/>
            <a:ext cx="2743200" cy="457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24600" y="1143000"/>
            <a:ext cx="2667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latin typeface="Helvetica" pitchFamily="34" charset="0"/>
                <a:cs typeface="Helvetica" pitchFamily="34" charset="0"/>
              </a:rPr>
              <a:t>GM Portfolio Strategy</a:t>
            </a:r>
            <a:br>
              <a:rPr lang="en-US" sz="1600" b="1" u="sng" dirty="0" smtClean="0">
                <a:latin typeface="Helvetica" pitchFamily="34" charset="0"/>
                <a:cs typeface="Helvetica" pitchFamily="34" charset="0"/>
              </a:rPr>
            </a:br>
            <a:endParaRPr lang="en-US" sz="1600" b="1" u="sng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1400" b="1" u="sng" dirty="0" smtClean="0">
                <a:latin typeface="Helvetica" pitchFamily="34" charset="0"/>
                <a:cs typeface="Helvetica" pitchFamily="34" charset="0"/>
              </a:rPr>
              <a:t>Before 2010</a:t>
            </a:r>
          </a:p>
          <a:p>
            <a:pPr marL="112713" indent="-112713"/>
            <a:r>
              <a:rPr lang="en-US" sz="1400" b="1" dirty="0" smtClean="0">
                <a:latin typeface="Helvetica" pitchFamily="34" charset="0"/>
                <a:cs typeface="Helvetica" pitchFamily="34" charset="0"/>
              </a:rPr>
              <a:t>Hold</a:t>
            </a:r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 – Brands with average market attractiveness and average to good competitive position were retained.</a:t>
            </a:r>
          </a:p>
          <a:p>
            <a:pPr marL="112713" indent="-112713"/>
            <a:endParaRPr lang="en-US" sz="1400" dirty="0" smtClean="0">
              <a:latin typeface="Helvetica" pitchFamily="34" charset="0"/>
              <a:cs typeface="Helvetica" pitchFamily="34" charset="0"/>
            </a:endParaRPr>
          </a:p>
          <a:p>
            <a:pPr marL="112713" indent="-112713"/>
            <a:r>
              <a:rPr lang="en-US" sz="1400" b="1" dirty="0" smtClean="0">
                <a:latin typeface="Helvetica" pitchFamily="34" charset="0"/>
                <a:cs typeface="Helvetica" pitchFamily="34" charset="0"/>
              </a:rPr>
              <a:t>Divest – </a:t>
            </a:r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The 4 brands with weak market attractiveness and poor competitive positions were divested.</a:t>
            </a:r>
          </a:p>
          <a:p>
            <a:pPr marL="112713" indent="-112713"/>
            <a:endParaRPr lang="en-US" sz="1400" dirty="0" smtClean="0">
              <a:latin typeface="Helvetica" pitchFamily="34" charset="0"/>
              <a:cs typeface="Helvetica" pitchFamily="34" charset="0"/>
            </a:endParaRPr>
          </a:p>
          <a:p>
            <a:pPr marL="112713" indent="-112713"/>
            <a:r>
              <a:rPr lang="en-US" sz="1400" b="1" u="sng" dirty="0" smtClean="0">
                <a:latin typeface="Helvetica" pitchFamily="34" charset="0"/>
                <a:cs typeface="Helvetica" pitchFamily="34" charset="0"/>
              </a:rPr>
              <a:t>2010</a:t>
            </a:r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.</a:t>
            </a:r>
          </a:p>
          <a:p>
            <a:pPr marL="112713" indent="-112713"/>
            <a:r>
              <a:rPr lang="en-US" sz="1400" b="1" dirty="0" smtClean="0">
                <a:latin typeface="Helvetica" pitchFamily="34" charset="0"/>
                <a:cs typeface="Helvetica" pitchFamily="34" charset="0"/>
              </a:rPr>
              <a:t>Hold</a:t>
            </a:r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 – The new portfolio retained 8 GM brands with average to good strategic positions.</a:t>
            </a:r>
          </a:p>
          <a:p>
            <a:pPr marL="112713" indent="-112713"/>
            <a:r>
              <a:rPr lang="en-US" sz="1400" b="1" dirty="0" smtClean="0">
                <a:latin typeface="Helvetica" pitchFamily="34" charset="0"/>
                <a:cs typeface="Helvetica" pitchFamily="34" charset="0"/>
              </a:rPr>
              <a:t>Invest</a:t>
            </a:r>
            <a:r>
              <a:rPr lang="en-US" sz="1400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– Volt was added to the portfolio.</a:t>
            </a:r>
          </a:p>
          <a:p>
            <a:endParaRPr lang="en-US" sz="1600" dirty="0" smtClean="0">
              <a:latin typeface="Helvetica" pitchFamily="34" charset="0"/>
              <a:cs typeface="Helvetica" pitchFamily="34" charset="0"/>
            </a:endParaRPr>
          </a:p>
          <a:p>
            <a:endParaRPr lang="en-US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56388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How did the GM Portfolio Strategy impact sales and profits?</a:t>
            </a:r>
            <a:endParaRPr lang="en-US" sz="16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43100" y="1981200"/>
            <a:ext cx="5257800" cy="20621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Position and</a:t>
            </a:r>
            <a:r>
              <a: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Strategic Market Plan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4724400"/>
            <a:ext cx="64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In this section we will focus on </a:t>
            </a:r>
            <a:br>
              <a:rPr lang="en-US" sz="2800" dirty="0" smtClean="0">
                <a:latin typeface="Helvetica" pitchFamily="34" charset="0"/>
                <a:cs typeface="Helvetica" pitchFamily="34" charset="0"/>
              </a:rPr>
            </a:b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different portfolio strategies.  </a:t>
            </a:r>
          </a:p>
          <a:p>
            <a:pPr algn="ctr"/>
            <a:endParaRPr lang="en-US" sz="28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46050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0"/>
            <a:ext cx="670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Portfolio Analysis </a:t>
            </a:r>
          </a:p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and Strategic Market Planning</a:t>
            </a:r>
            <a:endParaRPr lang="en-US" sz="25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04900" y="1524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Offensive vs. Defensive Strategies</a:t>
            </a:r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9550" y="5688903"/>
            <a:ext cx="872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A </a:t>
            </a:r>
            <a:r>
              <a:rPr lang="en-US" sz="2000" b="1" dirty="0">
                <a:latin typeface="Helvetica" pitchFamily="34" charset="0"/>
                <a:cs typeface="Helvetica" pitchFamily="34" charset="0"/>
              </a:rPr>
              <a:t>business may pursue an Offensive Strategy or Defensive </a:t>
            </a: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Strategy based on portfolio analysis and business performance objectives. 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267" y="1219200"/>
            <a:ext cx="8531467" cy="434295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152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Offensive vs. Defensive Plans</a:t>
            </a:r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5" name="Picture 4" descr="Screen Shot 2012-03-15 at 9.00.5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43000"/>
            <a:ext cx="8668604" cy="5181600"/>
          </a:xfrm>
          <a:prstGeom prst="rect">
            <a:avLst/>
          </a:prstGeom>
          <a:ln>
            <a:solidFill>
              <a:srgbClr val="7F7F7F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81100" y="152400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Yum Brands Portfolio Strategy</a:t>
            </a:r>
            <a:endParaRPr lang="en-US" sz="30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502" y="4922902"/>
            <a:ext cx="6805613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1136895"/>
            <a:ext cx="3764234" cy="366370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7900" y="1147275"/>
            <a:ext cx="3441700" cy="121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ounded Rectangle 19"/>
          <p:cNvSpPr/>
          <p:nvPr/>
        </p:nvSpPr>
        <p:spPr>
          <a:xfrm>
            <a:off x="1981200" y="3118095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14400" y="3422895"/>
            <a:ext cx="914400" cy="8382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19600" y="2356095"/>
            <a:ext cx="4419600" cy="2438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0" y="2432295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 Invest to Grow </a:t>
            </a: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– Kentucky Fried Chicken, Taco Bell and Pizza Hut. </a:t>
            </a:r>
          </a:p>
          <a:p>
            <a:pPr>
              <a:buFont typeface="Wingdings" pitchFamily="2" charset="2"/>
              <a:buChar char="§"/>
            </a:pPr>
            <a:endParaRPr lang="en-US" sz="1600" dirty="0" smtClean="0">
              <a:latin typeface="Helvetica" pitchFamily="34" charset="0"/>
              <a:cs typeface="Helvetic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Divest </a:t>
            </a: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– A&amp;W and Long John Silver’s were sold in 2011.</a:t>
            </a:r>
          </a:p>
          <a:p>
            <a:pPr>
              <a:buFont typeface="Wingdings" pitchFamily="2" charset="2"/>
              <a:buChar char="§"/>
            </a:pPr>
            <a:endParaRPr lang="en-US" sz="1600" dirty="0" smtClean="0">
              <a:latin typeface="Helvetica" pitchFamily="34" charset="0"/>
              <a:cs typeface="Helvetic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New Market Investment</a:t>
            </a: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: - The cash freed up from divesting was used to invest growing their 3 core brands internationally.</a:t>
            </a:r>
            <a:endParaRPr lang="en-US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58902" y="4996125"/>
            <a:ext cx="1143000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2011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58902" y="5456302"/>
            <a:ext cx="114300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$12.6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58902" y="5761102"/>
            <a:ext cx="114300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$1.82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58902" y="6108348"/>
            <a:ext cx="1143000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$14.4%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0"/>
            <a:ext cx="670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Product Portfolio Position </a:t>
            </a:r>
            <a:b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and Portfolio Strategies</a:t>
            </a:r>
            <a:endParaRPr lang="en-US" sz="25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5655734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How did GM apply the various portfolio strategies to it’s 2010 portfolio?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4937" y="1092197"/>
            <a:ext cx="5791200" cy="440457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 cstate="print"/>
          <a:srcRect b="2191"/>
          <a:stretch/>
        </p:blipFill>
        <p:spPr bwMode="auto">
          <a:xfrm>
            <a:off x="228600" y="1075267"/>
            <a:ext cx="2590800" cy="26924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 cstate="print"/>
          <a:srcRect b="3226"/>
          <a:stretch/>
        </p:blipFill>
        <p:spPr bwMode="auto">
          <a:xfrm>
            <a:off x="228600" y="3894668"/>
            <a:ext cx="2590800" cy="25400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Selecting A Portfolio Strategy</a:t>
            </a:r>
            <a:endParaRPr lang="en-US" sz="30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100" y="5105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34" charset="0"/>
                <a:cs typeface="Helvetica" pitchFamily="34" charset="0"/>
              </a:rPr>
              <a:t>A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 business may have to look at a defensive strategy when it would prefer an offensive strategy when faced with limited resources.</a:t>
            </a:r>
          </a:p>
          <a:p>
            <a:pPr algn="ctr"/>
            <a:endParaRPr lang="en-US" sz="1200" b="1" dirty="0" smtClean="0"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b="1" dirty="0" smtClean="0">
                <a:latin typeface="Helvetica" pitchFamily="34" charset="0"/>
                <a:cs typeface="Helvetica" pitchFamily="34" charset="0"/>
              </a:rPr>
              <a:t>As the product manager for this consumer electronics product, </a:t>
            </a:r>
            <a:br>
              <a:rPr lang="en-US" b="1" dirty="0" smtClean="0">
                <a:latin typeface="Helvetica" pitchFamily="34" charset="0"/>
                <a:cs typeface="Helvetica" pitchFamily="34" charset="0"/>
              </a:rPr>
            </a:br>
            <a:r>
              <a:rPr lang="en-US" b="1" dirty="0" smtClean="0">
                <a:latin typeface="Helvetica" pitchFamily="34" charset="0"/>
                <a:cs typeface="Helvetica" pitchFamily="34" charset="0"/>
              </a:rPr>
              <a:t>which portfolio strategy would you prefer to pursue? 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863" y="1092702"/>
            <a:ext cx="7534275" cy="393649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0"/>
            <a:ext cx="670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Portfolio Diversification </a:t>
            </a:r>
            <a:b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&amp; Performance Variance</a:t>
            </a:r>
            <a:endParaRPr lang="en-US" sz="25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798" y="1151470"/>
            <a:ext cx="5130801" cy="522393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5460999" y="1159934"/>
            <a:ext cx="3454401" cy="520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8800" y="1524000"/>
            <a:ext cx="312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Helvetica" pitchFamily="34" charset="0"/>
                <a:cs typeface="Helvetica" pitchFamily="34" charset="0"/>
              </a:rPr>
              <a:t>Diversified Portfolios</a:t>
            </a: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These are portfolios in which individual Product-Markets operate independent from one another.</a:t>
            </a: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b="1" u="sng" dirty="0" smtClean="0">
                <a:latin typeface="Helvetica" pitchFamily="34" charset="0"/>
                <a:cs typeface="Helvetica" pitchFamily="34" charset="0"/>
              </a:rPr>
              <a:t>Performance Variance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/>
            </a:r>
            <a:br>
              <a:rPr lang="en-US" dirty="0" smtClean="0">
                <a:latin typeface="Helvetica" pitchFamily="34" charset="0"/>
                <a:cs typeface="Helvetica" pitchFamily="34" charset="0"/>
              </a:rPr>
            </a:b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The overall performance variance in sales (6%) is much smaller than the individual performance variance of the individual product-markets (17% to 57%)…..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Why?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33600" y="2209800"/>
            <a:ext cx="4876800" cy="20621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Planning &amp; Portfolio Performance</a:t>
            </a:r>
            <a:endParaRPr lang="en-US" sz="32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 algn="ctr"/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953000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In this section we will focus on the performance impact of portfolio planning. 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46050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0"/>
            <a:ext cx="670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Portfolio Analysis </a:t>
            </a:r>
          </a:p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and Strategic Market Planning</a:t>
            </a:r>
            <a:endParaRPr lang="en-US" sz="25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0"/>
            <a:ext cx="670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Portfolio Strategy to </a:t>
            </a:r>
            <a:b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Grow Sales and Profits </a:t>
            </a:r>
            <a:endParaRPr lang="en-US" sz="25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9804" y="1214401"/>
            <a:ext cx="1905000" cy="3509999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62366" y="1214401"/>
            <a:ext cx="1802238" cy="35052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520" y="1160042"/>
            <a:ext cx="3841750" cy="358129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0353" y="4868333"/>
            <a:ext cx="1873250" cy="15240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3" y="4830233"/>
            <a:ext cx="67056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-17280"/>
            <a:ext cx="670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Portfolio Strategy </a:t>
            </a:r>
            <a:b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to Grow Sales  </a:t>
            </a:r>
            <a:endParaRPr lang="en-US" sz="25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700" y="1066908"/>
            <a:ext cx="3689350" cy="335269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4566722"/>
            <a:ext cx="2025650" cy="184397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4" name="Oval 13"/>
          <p:cNvSpPr/>
          <p:nvPr/>
        </p:nvSpPr>
        <p:spPr>
          <a:xfrm>
            <a:off x="1873250" y="1219200"/>
            <a:ext cx="838200" cy="990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78050" y="1524000"/>
            <a:ext cx="15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</a:t>
            </a:r>
            <a:endParaRPr lang="en-US" sz="16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64050" y="1066800"/>
            <a:ext cx="1828800" cy="3352799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59976" y="1066800"/>
            <a:ext cx="1218874" cy="329896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25744" y="1066801"/>
            <a:ext cx="679232" cy="335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750050" y="1066800"/>
            <a:ext cx="1828800" cy="3352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87650" y="5962031"/>
            <a:ext cx="5943600" cy="47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87650" y="4513080"/>
            <a:ext cx="5943600" cy="497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87650" y="5181810"/>
            <a:ext cx="5943600" cy="50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Oval 24"/>
          <p:cNvSpPr/>
          <p:nvPr/>
        </p:nvSpPr>
        <p:spPr>
          <a:xfrm>
            <a:off x="3092450" y="1371600"/>
            <a:ext cx="6858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97250" y="1524000"/>
            <a:ext cx="15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</a:t>
            </a:r>
            <a:endParaRPr lang="en-US" sz="1600" b="1" dirty="0"/>
          </a:p>
        </p:txBody>
      </p:sp>
      <p:sp>
        <p:nvSpPr>
          <p:cNvPr id="27" name="Oval 26"/>
          <p:cNvSpPr/>
          <p:nvPr/>
        </p:nvSpPr>
        <p:spPr>
          <a:xfrm>
            <a:off x="2940050" y="2133600"/>
            <a:ext cx="7620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68650" y="2450068"/>
            <a:ext cx="15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</a:t>
            </a:r>
            <a:endParaRPr lang="en-US" sz="1600" b="1" dirty="0"/>
          </a:p>
        </p:txBody>
      </p:sp>
      <p:sp>
        <p:nvSpPr>
          <p:cNvPr id="29" name="Oval 28"/>
          <p:cNvSpPr/>
          <p:nvPr/>
        </p:nvSpPr>
        <p:spPr>
          <a:xfrm>
            <a:off x="1873250" y="34290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49450" y="3352800"/>
            <a:ext cx="15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87650" y="4961855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34" charset="0"/>
                <a:cs typeface="Helvetica" pitchFamily="34" charset="0"/>
              </a:rPr>
              <a:t>Current (Base Year)  </a:t>
            </a:r>
            <a:endParaRPr lang="en-US" sz="1200" b="1" u="sng" dirty="0">
              <a:solidFill>
                <a:schemeClr val="tx1">
                  <a:lumMod val="85000"/>
                  <a:lumOff val="1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87650" y="5696054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34" charset="0"/>
                <a:cs typeface="Helvetica" pitchFamily="34" charset="0"/>
              </a:rPr>
              <a:t>Plan (Year 3)  </a:t>
            </a:r>
            <a:endParaRPr lang="en-US" sz="1200" b="1" u="sng" dirty="0">
              <a:solidFill>
                <a:schemeClr val="tx1">
                  <a:lumMod val="85000"/>
                  <a:lumOff val="1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87650" y="4553054"/>
            <a:ext cx="5938406" cy="1905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0"/>
            <a:ext cx="670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Portfolio Strategy </a:t>
            </a:r>
            <a:b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to Grow Marketing Profits </a:t>
            </a:r>
            <a:endParaRPr lang="en-US" sz="25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116" y="1066908"/>
            <a:ext cx="3689350" cy="343922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880" y="4655034"/>
            <a:ext cx="1949450" cy="177461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4" name="Oval 13"/>
          <p:cNvSpPr/>
          <p:nvPr/>
        </p:nvSpPr>
        <p:spPr>
          <a:xfrm>
            <a:off x="1989666" y="1295400"/>
            <a:ext cx="685800" cy="838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18266" y="15240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65133" y="1219200"/>
            <a:ext cx="1684701" cy="32766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18099" y="1126066"/>
            <a:ext cx="60523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63568" y="1100514"/>
            <a:ext cx="1247032" cy="332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6705600" y="1126066"/>
            <a:ext cx="1905000" cy="3352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46903" y="5257800"/>
            <a:ext cx="58721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51667" y="4572000"/>
            <a:ext cx="5867400" cy="4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51666" y="6011858"/>
            <a:ext cx="5867400" cy="46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2675466" y="50292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34" charset="0"/>
                <a:cs typeface="Helvetica" pitchFamily="34" charset="0"/>
              </a:rPr>
              <a:t>Current (Base Year)  </a:t>
            </a:r>
            <a:endParaRPr lang="en-US" sz="1200" b="1" u="sng" dirty="0">
              <a:solidFill>
                <a:schemeClr val="tx1">
                  <a:lumMod val="85000"/>
                  <a:lumOff val="1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75466" y="5791201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34" charset="0"/>
                <a:cs typeface="Helvetica" pitchFamily="34" charset="0"/>
              </a:rPr>
              <a:t>Plan (Year 3)  </a:t>
            </a:r>
            <a:endParaRPr lang="en-US" sz="1200" b="1" u="sng" dirty="0">
              <a:solidFill>
                <a:schemeClr val="tx1">
                  <a:lumMod val="85000"/>
                  <a:lumOff val="1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51666" y="4572000"/>
            <a:ext cx="5867400" cy="1905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0" y="2057400"/>
            <a:ext cx="4572000" cy="1938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Portfolio Planning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Models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6300" y="4813518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In this section we will review different approaches to Portfolio Analysis. 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46050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Portfolio Analysis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and Strategic Market Planning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28394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Toyota Product Portfolio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480" y="1143000"/>
            <a:ext cx="8609041" cy="43434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1006" y="2133600"/>
            <a:ext cx="306606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371600" y="17950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1964 Toyota Corolla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76300" y="57150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How has the Toyota Product Portfolio evolved </a:t>
            </a:r>
            <a:br>
              <a:rPr lang="en-US" sz="2000" b="1" dirty="0" smtClean="0">
                <a:latin typeface="Helvetica" pitchFamily="34" charset="0"/>
                <a:cs typeface="Helvetica" pitchFamily="34" charset="0"/>
              </a:rPr>
            </a:b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and contributed to sales and profitable growth?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-10195"/>
            <a:ext cx="670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Portfolio Model I</a:t>
            </a:r>
            <a:b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Product Lifecycle Portfolio</a:t>
            </a:r>
            <a:endParaRPr lang="en-US" sz="25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42900" y="5464314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Let’s assume these are two separate companies. Which would be </a:t>
            </a:r>
            <a:br>
              <a:rPr lang="en-US" sz="2000" b="1" dirty="0" smtClean="0">
                <a:latin typeface="Helvetica" pitchFamily="34" charset="0"/>
                <a:cs typeface="Helvetica" pitchFamily="34" charset="0"/>
              </a:rPr>
            </a:b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a better long term investment with respect to a stock purchase?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8590" y="4868798"/>
            <a:ext cx="35687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7830" y="1219200"/>
            <a:ext cx="4351460" cy="35814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8402" y="4860099"/>
            <a:ext cx="35687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9608" y="1201981"/>
            <a:ext cx="4267200" cy="3598619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848600" y="69503"/>
            <a:ext cx="1219200" cy="692497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Marketing Performance</a:t>
            </a:r>
            <a:br>
              <a:rPr lang="en-US" sz="1300" b="1" dirty="0" smtClean="0"/>
            </a:br>
            <a:r>
              <a:rPr lang="en-US" sz="1300" b="1" dirty="0" smtClean="0"/>
              <a:t>Tool  11.1</a:t>
            </a:r>
            <a:endParaRPr lang="en-US" sz="1300" b="1" dirty="0"/>
          </a:p>
        </p:txBody>
      </p:sp>
      <p:sp>
        <p:nvSpPr>
          <p:cNvPr id="17" name="Rectangle 16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26303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Apple Mac vs. </a:t>
            </a:r>
            <a:r>
              <a:rPr lang="en-US" sz="3200" b="1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iPad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l="1642"/>
          <a:stretch/>
        </p:blipFill>
        <p:spPr bwMode="auto">
          <a:xfrm>
            <a:off x="200058" y="1093849"/>
            <a:ext cx="7419941" cy="301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reeform 10"/>
          <p:cNvSpPr/>
          <p:nvPr/>
        </p:nvSpPr>
        <p:spPr>
          <a:xfrm>
            <a:off x="1143000" y="4452305"/>
            <a:ext cx="2971800" cy="1676400"/>
          </a:xfrm>
          <a:custGeom>
            <a:avLst/>
            <a:gdLst>
              <a:gd name="connsiteX0" fmla="*/ 0 w 2088107"/>
              <a:gd name="connsiteY0" fmla="*/ 1508078 h 1508078"/>
              <a:gd name="connsiteX1" fmla="*/ 436728 w 2088107"/>
              <a:gd name="connsiteY1" fmla="*/ 1221475 h 1508078"/>
              <a:gd name="connsiteX2" fmla="*/ 832513 w 2088107"/>
              <a:gd name="connsiteY2" fmla="*/ 511792 h 1508078"/>
              <a:gd name="connsiteX3" fmla="*/ 1255594 w 2088107"/>
              <a:gd name="connsiteY3" fmla="*/ 75063 h 1508078"/>
              <a:gd name="connsiteX4" fmla="*/ 1828800 w 2088107"/>
              <a:gd name="connsiteY4" fmla="*/ 61416 h 1508078"/>
              <a:gd name="connsiteX5" fmla="*/ 2088107 w 2088107"/>
              <a:gd name="connsiteY5" fmla="*/ 184246 h 1508078"/>
              <a:gd name="connsiteX6" fmla="*/ 2088107 w 2088107"/>
              <a:gd name="connsiteY6" fmla="*/ 184246 h 150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8107" h="1508078">
                <a:moveTo>
                  <a:pt x="0" y="1508078"/>
                </a:moveTo>
                <a:cubicBezTo>
                  <a:pt x="148988" y="1447800"/>
                  <a:pt x="297976" y="1387523"/>
                  <a:pt x="436728" y="1221475"/>
                </a:cubicBezTo>
                <a:cubicBezTo>
                  <a:pt x="575480" y="1055427"/>
                  <a:pt x="696035" y="702861"/>
                  <a:pt x="832513" y="511792"/>
                </a:cubicBezTo>
                <a:cubicBezTo>
                  <a:pt x="968991" y="320723"/>
                  <a:pt x="1089546" y="150126"/>
                  <a:pt x="1255594" y="75063"/>
                </a:cubicBezTo>
                <a:cubicBezTo>
                  <a:pt x="1421642" y="0"/>
                  <a:pt x="1690048" y="43219"/>
                  <a:pt x="1828800" y="61416"/>
                </a:cubicBezTo>
                <a:cubicBezTo>
                  <a:pt x="1967552" y="79613"/>
                  <a:pt x="2088107" y="184246"/>
                  <a:pt x="2088107" y="184246"/>
                </a:cubicBezTo>
                <a:lnTo>
                  <a:pt x="2088107" y="184246"/>
                </a:ln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57400" y="612870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Time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11" idx="0"/>
          </p:cNvCxnSpPr>
          <p:nvPr/>
        </p:nvCxnSpPr>
        <p:spPr>
          <a:xfrm>
            <a:off x="1143000" y="6128705"/>
            <a:ext cx="31242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21967" y="5007673"/>
            <a:ext cx="193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Market Demand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143000" y="4223705"/>
            <a:ext cx="0" cy="1905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486400" y="4299905"/>
            <a:ext cx="0" cy="18288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38800" y="612870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Mac            </a:t>
            </a:r>
            <a:r>
              <a:rPr lang="en-US" b="1" dirty="0" err="1" smtClean="0"/>
              <a:t>iPad</a:t>
            </a:r>
            <a:endParaRPr lang="en-US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486400" y="6128705"/>
            <a:ext cx="2286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4333100" y="5007673"/>
            <a:ext cx="193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Market Share (%)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5715000" y="6052505"/>
            <a:ext cx="4572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705600" y="4452305"/>
            <a:ext cx="457200" cy="1676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562600" y="575937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6%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553200" y="415917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62%</a:t>
            </a:r>
            <a:endParaRPr lang="en-US" b="1" dirty="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13453" y="1143000"/>
            <a:ext cx="120194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524000" y="530217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iPad</a:t>
            </a:r>
            <a:endParaRPr lang="en-US" b="1" dirty="0"/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1221291"/>
            <a:ext cx="1995645" cy="167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>
          <a:xfrm>
            <a:off x="2362200" y="437610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Mac</a:t>
            </a:r>
            <a:endParaRPr lang="en-US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52600" y="3995105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96000" y="3995105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04800" y="1219200"/>
            <a:ext cx="2209800" cy="152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1000" y="1334862"/>
            <a:ext cx="220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How does market attractiveness and competitive position differ for these two Apple products?</a:t>
            </a:r>
            <a:endParaRPr lang="en-US" sz="16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-10195"/>
            <a:ext cx="670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Market Growth as a Measure</a:t>
            </a:r>
            <a:b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of Market Attractiveness </a:t>
            </a:r>
            <a:endParaRPr lang="en-US" sz="25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300" y="57150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Market Growth is often used as a measure </a:t>
            </a:r>
            <a:br>
              <a:rPr lang="en-US" sz="2000" b="1" dirty="0" smtClean="0">
                <a:latin typeface="Helvetica" pitchFamily="34" charset="0"/>
                <a:cs typeface="Helvetica" pitchFamily="34" charset="0"/>
              </a:rPr>
            </a:b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of Market Attractiveness. Why? 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160398"/>
            <a:ext cx="8686800" cy="449373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0"/>
            <a:ext cx="670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Market Share Development Index</a:t>
            </a:r>
          </a:p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As a Measure of Competitive Position</a:t>
            </a:r>
            <a:endParaRPr lang="en-US" sz="25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300" y="5769114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The Market Share Development index is a good measure of competitive position for strategic management. Why?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t="971" b="3032"/>
          <a:stretch/>
        </p:blipFill>
        <p:spPr bwMode="auto">
          <a:xfrm>
            <a:off x="381000" y="1104760"/>
            <a:ext cx="8458200" cy="4593023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7203"/>
            <a:ext cx="670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Portfolio Model II:</a:t>
            </a:r>
          </a:p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Market Growth vs. Share Development</a:t>
            </a:r>
            <a:endParaRPr lang="en-US" sz="25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r="2632" b="3146"/>
          <a:stretch/>
        </p:blipFill>
        <p:spPr bwMode="auto">
          <a:xfrm>
            <a:off x="289095" y="1236754"/>
            <a:ext cx="5493407" cy="48244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90600" y="6116367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What would be the right investment strategy for each product?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19800" y="1143000"/>
            <a:ext cx="2895600" cy="4953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28710" y="1245297"/>
            <a:ext cx="2743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Product Portfolio</a:t>
            </a:r>
          </a:p>
          <a:p>
            <a:pPr algn="ctr"/>
            <a:endParaRPr lang="en-US" sz="20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1600" b="1" u="sng" dirty="0" smtClean="0">
                <a:latin typeface="Helvetica" pitchFamily="34" charset="0"/>
                <a:cs typeface="Helvetica" pitchFamily="34" charset="0"/>
              </a:rPr>
              <a:t>Product A</a:t>
            </a:r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: </a:t>
            </a: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Slow growth near full share development</a:t>
            </a:r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 </a:t>
            </a:r>
          </a:p>
          <a:p>
            <a:endParaRPr lang="en-US" sz="16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1600" b="1" u="sng" dirty="0" smtClean="0">
                <a:latin typeface="Helvetica" pitchFamily="34" charset="0"/>
                <a:cs typeface="Helvetica" pitchFamily="34" charset="0"/>
              </a:rPr>
              <a:t>Product B</a:t>
            </a:r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: </a:t>
            </a: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No growth 65% of share potential.</a:t>
            </a:r>
            <a:endParaRPr lang="en-US" sz="1600" b="1" dirty="0" smtClean="0">
              <a:latin typeface="Helvetica" pitchFamily="34" charset="0"/>
              <a:cs typeface="Helvetica" pitchFamily="34" charset="0"/>
            </a:endParaRPr>
          </a:p>
          <a:p>
            <a:endParaRPr lang="en-US" sz="16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1600" b="1" u="sng" dirty="0" smtClean="0">
                <a:latin typeface="Helvetica" pitchFamily="34" charset="0"/>
                <a:cs typeface="Helvetica" pitchFamily="34" charset="0"/>
              </a:rPr>
              <a:t>Product C</a:t>
            </a:r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: </a:t>
            </a: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10% growth rate and 50% of share potential.</a:t>
            </a:r>
            <a:endParaRPr lang="en-US" sz="1600" b="1" dirty="0" smtClean="0">
              <a:latin typeface="Helvetica" pitchFamily="34" charset="0"/>
              <a:cs typeface="Helvetica" pitchFamily="34" charset="0"/>
            </a:endParaRPr>
          </a:p>
          <a:p>
            <a:endParaRPr lang="en-US" sz="16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1600" b="1" u="sng" dirty="0" smtClean="0">
                <a:latin typeface="Helvetica" pitchFamily="34" charset="0"/>
                <a:cs typeface="Helvetica" pitchFamily="34" charset="0"/>
              </a:rPr>
              <a:t>Product D</a:t>
            </a:r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:</a:t>
            </a: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 20% growth rate and 33% of share potential, </a:t>
            </a:r>
            <a:endParaRPr lang="en-US" sz="1600" b="1" dirty="0" smtClean="0">
              <a:latin typeface="Helvetica" pitchFamily="34" charset="0"/>
              <a:cs typeface="Helvetica" pitchFamily="34" charset="0"/>
            </a:endParaRPr>
          </a:p>
          <a:p>
            <a:endParaRPr lang="en-US" sz="16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1600" b="1" u="sng" dirty="0" smtClean="0">
                <a:latin typeface="Helvetica" pitchFamily="34" charset="0"/>
                <a:cs typeface="Helvetica" pitchFamily="34" charset="0"/>
              </a:rPr>
              <a:t>Product E</a:t>
            </a:r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: </a:t>
            </a: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23% growth rate and 90% of share potential</a:t>
            </a:r>
            <a:endParaRPr lang="en-US" sz="16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8600" y="69503"/>
            <a:ext cx="1219200" cy="692497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Marketing Performance</a:t>
            </a:r>
            <a:br>
              <a:rPr lang="en-US" sz="1300" b="1" dirty="0" smtClean="0"/>
            </a:br>
            <a:r>
              <a:rPr lang="en-US" sz="1300" b="1" dirty="0" smtClean="0"/>
              <a:t>Tool  11.2</a:t>
            </a:r>
            <a:endParaRPr lang="en-US" sz="1300" b="1" dirty="0"/>
          </a:p>
        </p:txBody>
      </p:sp>
      <p:sp>
        <p:nvSpPr>
          <p:cNvPr id="17" name="Rectangle 16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948</Words>
  <Application>Microsoft Macintosh PowerPoint</Application>
  <PresentationFormat>On-screen Show (4:3)</PresentationFormat>
  <Paragraphs>241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Roger Best</dc:creator>
  <cp:lastModifiedBy>Peter Vomocil</cp:lastModifiedBy>
  <cp:revision>171</cp:revision>
  <dcterms:created xsi:type="dcterms:W3CDTF">2012-02-19T16:07:11Z</dcterms:created>
  <dcterms:modified xsi:type="dcterms:W3CDTF">2012-03-15T15:41:06Z</dcterms:modified>
</cp:coreProperties>
</file>