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72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3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2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EF40-AF2A-754E-A27F-97DAA95662FA}" type="datetimeFigureOut">
              <a:rPr lang="en-US" smtClean="0"/>
              <a:t>3/7/12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C744-4CA4-D046-A208-35ECE6A3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8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EF40-AF2A-754E-A27F-97DAA95662FA}" type="datetimeFigureOut">
              <a:rPr lang="en-US" smtClean="0"/>
              <a:t>3/7/12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C744-4CA4-D046-A208-35ECE6A3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3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EF40-AF2A-754E-A27F-97DAA95662FA}" type="datetimeFigureOut">
              <a:rPr lang="en-US" smtClean="0"/>
              <a:t>3/7/12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C744-4CA4-D046-A208-35ECE6A3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EF40-AF2A-754E-A27F-97DAA95662FA}" type="datetimeFigureOut">
              <a:rPr lang="en-US" smtClean="0"/>
              <a:t>3/7/12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C744-4CA4-D046-A208-35ECE6A3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1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EF40-AF2A-754E-A27F-97DAA95662FA}" type="datetimeFigureOut">
              <a:rPr lang="en-US" smtClean="0"/>
              <a:t>3/7/12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C744-4CA4-D046-A208-35ECE6A3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7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EF40-AF2A-754E-A27F-97DAA95662FA}" type="datetimeFigureOut">
              <a:rPr lang="en-US" smtClean="0"/>
              <a:t>3/7/12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C744-4CA4-D046-A208-35ECE6A3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7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EF40-AF2A-754E-A27F-97DAA95662FA}" type="datetimeFigureOut">
              <a:rPr lang="en-US" smtClean="0"/>
              <a:t>3/7/12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C744-4CA4-D046-A208-35ECE6A3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9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EF40-AF2A-754E-A27F-97DAA95662FA}" type="datetimeFigureOut">
              <a:rPr lang="en-US" smtClean="0"/>
              <a:t>3/7/12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C744-4CA4-D046-A208-35ECE6A3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1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EF40-AF2A-754E-A27F-97DAA95662FA}" type="datetimeFigureOut">
              <a:rPr lang="en-US" smtClean="0"/>
              <a:t>3/7/12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C744-4CA4-D046-A208-35ECE6A3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EF40-AF2A-754E-A27F-97DAA95662FA}" type="datetimeFigureOut">
              <a:rPr lang="en-US" smtClean="0"/>
              <a:t>3/7/12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C744-4CA4-D046-A208-35ECE6A3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0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EF40-AF2A-754E-A27F-97DAA95662FA}" type="datetimeFigureOut">
              <a:rPr lang="en-US" smtClean="0"/>
              <a:t>3/7/12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C744-4CA4-D046-A208-35ECE6A3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8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DEF40-AF2A-754E-A27F-97DAA95662FA}" type="datetimeFigureOut">
              <a:rPr lang="en-US" smtClean="0"/>
              <a:t>3/7/12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BC744-4CA4-D046-A208-35ECE6A3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4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52984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94792"/>
            <a:ext cx="6705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/>
                <a:cs typeface="Helvetica"/>
              </a:rPr>
              <a:t>Offensive Strategies</a:t>
            </a:r>
            <a:endParaRPr lang="en-US" sz="3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12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 descr="Screen Shot 2012-02-13 at 8.04.2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82" y="1060502"/>
            <a:ext cx="3689876" cy="5296883"/>
          </a:xfrm>
          <a:prstGeom prst="rect">
            <a:avLst/>
          </a:prstGeom>
        </p:spPr>
      </p:pic>
      <p:pic>
        <p:nvPicPr>
          <p:cNvPr id="4" name="Picture 3" descr="Screen Shot 2012-02-13 at 8.04.3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116" y="3554290"/>
            <a:ext cx="4570602" cy="162781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279583" y="1077436"/>
            <a:ext cx="4570602" cy="23391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endParaRPr lang="en-US" sz="600" b="1" u="sng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Chapter </a:t>
            </a:r>
            <a:r>
              <a:rPr lang="en-US" b="1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12</a:t>
            </a:r>
            <a:endParaRPr lang="en-US" sz="1600" b="1" u="sng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sz="1000" b="1" u="sng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 Offensive Strategic Market Plans</a:t>
            </a:r>
            <a:endParaRPr lang="en-US" b="1" dirty="0">
              <a:solidFill>
                <a:schemeClr val="bg1"/>
              </a:solidFill>
              <a:latin typeface="Helvetica"/>
              <a:cs typeface="Helvetica"/>
            </a:endParaRPr>
          </a:p>
          <a:p>
            <a:pPr lvl="1"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 Investing to Grow Sales</a:t>
            </a:r>
            <a:endParaRPr lang="en-US" b="1" dirty="0">
              <a:solidFill>
                <a:schemeClr val="bg1"/>
              </a:solidFill>
              <a:latin typeface="Helvetica"/>
              <a:cs typeface="Helvetica"/>
            </a:endParaRPr>
          </a:p>
          <a:p>
            <a:pPr lvl="1"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 Improving Competitive Position</a:t>
            </a:r>
            <a:endParaRPr lang="en-US" b="1" dirty="0">
              <a:solidFill>
                <a:schemeClr val="bg1"/>
              </a:solidFill>
              <a:latin typeface="Helvetica"/>
              <a:cs typeface="Helvetica"/>
            </a:endParaRPr>
          </a:p>
          <a:p>
            <a:pPr lvl="1"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 Entering New Markets</a:t>
            </a:r>
          </a:p>
          <a:p>
            <a:endParaRPr lang="en-US" sz="1000" b="1" dirty="0">
              <a:solidFill>
                <a:schemeClr val="bg1"/>
              </a:solidFill>
              <a:latin typeface="Helvetica"/>
              <a:cs typeface="Helvetica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 When Growth Stalls</a:t>
            </a:r>
          </a:p>
          <a:p>
            <a:endParaRPr lang="en-US" sz="1200" b="1" u="sng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2649" y="5249492"/>
            <a:ext cx="45003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/>
            <a:r>
              <a:rPr lang="en-US" sz="2000" dirty="0">
                <a:latin typeface="Helvetica"/>
                <a:cs typeface="Helvetica"/>
              </a:rPr>
              <a:t>■ </a:t>
            </a:r>
            <a:r>
              <a:rPr lang="en-US" sz="2000" b="1" dirty="0">
                <a:latin typeface="Helvetica"/>
                <a:cs typeface="Helvetica"/>
              </a:rPr>
              <a:t>You miss 100 percent of the shots you don’t take. </a:t>
            </a:r>
            <a:endParaRPr lang="en-US" sz="2000" dirty="0">
              <a:latin typeface="Helvetica"/>
              <a:cs typeface="Helvetica"/>
            </a:endParaRPr>
          </a:p>
          <a:p>
            <a:pPr algn="r">
              <a:spcBef>
                <a:spcPts val="600"/>
              </a:spcBef>
            </a:pPr>
            <a:r>
              <a:rPr lang="en-US" sz="2000" b="1" i="1" dirty="0">
                <a:latin typeface="Helvetica"/>
                <a:cs typeface="Helvetica"/>
              </a:rPr>
              <a:t>—Wayne </a:t>
            </a:r>
            <a:r>
              <a:rPr lang="en-US" sz="2000" b="1" i="1" dirty="0" err="1" smtClean="0">
                <a:latin typeface="Helvetica"/>
                <a:cs typeface="Helvetica"/>
              </a:rPr>
              <a:t>Gretsky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93189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52984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29588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lvetica"/>
                <a:cs typeface="Helvetica"/>
              </a:rPr>
              <a:t>Customer Retention – Cell Phones</a:t>
            </a:r>
            <a:endParaRPr lang="en-US" sz="28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12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 descr="Screen Shot 2012-02-13 at 8.07.30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0" t="18577" r="1736" b="2929"/>
          <a:stretch/>
        </p:blipFill>
        <p:spPr>
          <a:xfrm>
            <a:off x="381865" y="2305822"/>
            <a:ext cx="8380270" cy="2040574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22621" y="982601"/>
            <a:ext cx="829875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latin typeface="Helvetica"/>
                <a:cs typeface="Helvetica"/>
              </a:rPr>
              <a:t>If businesses are not able to retain customers</a:t>
            </a:r>
            <a:r>
              <a:rPr lang="en-US" sz="2500" dirty="0">
                <a:latin typeface="Helvetica"/>
                <a:cs typeface="Helvetica"/>
              </a:rPr>
              <a:t>, they will experience </a:t>
            </a:r>
            <a:r>
              <a:rPr lang="en-US" sz="2500" b="1" dirty="0">
                <a:latin typeface="Helvetica"/>
                <a:cs typeface="Helvetica"/>
              </a:rPr>
              <a:t>higher marketing and sales expenses</a:t>
            </a:r>
            <a:r>
              <a:rPr lang="en-US" sz="2500" dirty="0">
                <a:latin typeface="Helvetica"/>
                <a:cs typeface="Helvetica"/>
              </a:rPr>
              <a:t> and </a:t>
            </a:r>
            <a:r>
              <a:rPr lang="en-US" sz="2500" b="1" dirty="0">
                <a:latin typeface="Helvetica"/>
                <a:cs typeface="Helvetica"/>
              </a:rPr>
              <a:t>lower marketing profits</a:t>
            </a:r>
            <a:r>
              <a:rPr lang="en-US" sz="2500" dirty="0">
                <a:latin typeface="Helvetica"/>
                <a:cs typeface="Helvetica"/>
              </a:rPr>
              <a:t>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8932" y="4455539"/>
            <a:ext cx="826613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latin typeface="Helvetica"/>
                <a:cs typeface="Helvetica"/>
              </a:rPr>
              <a:t>To </a:t>
            </a:r>
            <a:r>
              <a:rPr lang="en-US" sz="2500" b="1" dirty="0">
                <a:latin typeface="Helvetica"/>
                <a:cs typeface="Helvetica"/>
              </a:rPr>
              <a:t>hold</a:t>
            </a:r>
            <a:r>
              <a:rPr lang="en-US" sz="2500" dirty="0">
                <a:latin typeface="Helvetica"/>
                <a:cs typeface="Helvetica"/>
              </a:rPr>
              <a:t> its customer </a:t>
            </a:r>
            <a:r>
              <a:rPr lang="en-US" sz="2500" dirty="0" smtClean="0">
                <a:latin typeface="Helvetica"/>
                <a:cs typeface="Helvetica"/>
              </a:rPr>
              <a:t>base, </a:t>
            </a:r>
            <a:r>
              <a:rPr lang="en-US" sz="2500" dirty="0">
                <a:latin typeface="Helvetica"/>
                <a:cs typeface="Helvetica"/>
              </a:rPr>
              <a:t>AT&amp;T </a:t>
            </a:r>
            <a:r>
              <a:rPr lang="en-US" sz="2500" dirty="0" smtClean="0">
                <a:latin typeface="Helvetica"/>
                <a:cs typeface="Helvetica"/>
              </a:rPr>
              <a:t>will have to </a:t>
            </a:r>
            <a:r>
              <a:rPr lang="en-US" sz="2500" b="1" dirty="0" smtClean="0">
                <a:latin typeface="Helvetica"/>
                <a:cs typeface="Helvetica"/>
              </a:rPr>
              <a:t>acquire </a:t>
            </a:r>
            <a:r>
              <a:rPr lang="en-US" sz="2500" b="1" dirty="0">
                <a:latin typeface="Helvetica"/>
                <a:cs typeface="Helvetica"/>
              </a:rPr>
              <a:t>7.1 million </a:t>
            </a:r>
            <a:r>
              <a:rPr lang="en-US" sz="2500" dirty="0">
                <a:latin typeface="Helvetica"/>
                <a:cs typeface="Helvetica"/>
              </a:rPr>
              <a:t>new customers</a:t>
            </a:r>
            <a:r>
              <a:rPr lang="en-US" sz="2500" dirty="0" smtClean="0">
                <a:latin typeface="Helvetica"/>
                <a:cs typeface="Helvetica"/>
              </a:rPr>
              <a:t>.</a:t>
            </a:r>
            <a:r>
              <a:rPr lang="en-US" sz="2500" dirty="0">
                <a:latin typeface="Helvetica"/>
                <a:cs typeface="Helvetica"/>
              </a:rPr>
              <a:t> If AT&amp;T could </a:t>
            </a:r>
            <a:r>
              <a:rPr lang="en-US" sz="2500" b="1" dirty="0">
                <a:latin typeface="Helvetica"/>
                <a:cs typeface="Helvetica"/>
              </a:rPr>
              <a:t>improve its customer retention </a:t>
            </a:r>
            <a:r>
              <a:rPr lang="en-US" sz="2500" dirty="0">
                <a:latin typeface="Helvetica"/>
                <a:cs typeface="Helvetica"/>
              </a:rPr>
              <a:t>rate</a:t>
            </a:r>
            <a:r>
              <a:rPr lang="en-US" sz="2500" b="1" dirty="0">
                <a:latin typeface="Helvetica"/>
                <a:cs typeface="Helvetica"/>
              </a:rPr>
              <a:t> </a:t>
            </a:r>
            <a:r>
              <a:rPr lang="en-US" sz="2500" dirty="0" smtClean="0">
                <a:latin typeface="Helvetica"/>
                <a:cs typeface="Helvetica"/>
              </a:rPr>
              <a:t>to </a:t>
            </a:r>
            <a:r>
              <a:rPr lang="en-US" sz="2500" dirty="0">
                <a:latin typeface="Helvetica"/>
                <a:cs typeface="Helvetica"/>
              </a:rPr>
              <a:t>94.2 percent, the company would </a:t>
            </a:r>
            <a:r>
              <a:rPr lang="en-US" sz="2500" b="1" dirty="0">
                <a:latin typeface="Helvetica"/>
                <a:cs typeface="Helvetica"/>
              </a:rPr>
              <a:t>increase the </a:t>
            </a:r>
            <a:r>
              <a:rPr lang="en-US" sz="2500" b="1" dirty="0" smtClean="0">
                <a:latin typeface="Helvetica"/>
                <a:cs typeface="Helvetica"/>
              </a:rPr>
              <a:t>lifetime </a:t>
            </a:r>
            <a:r>
              <a:rPr lang="en-US" sz="2500" b="1" dirty="0">
                <a:latin typeface="Helvetica"/>
                <a:cs typeface="Helvetica"/>
              </a:rPr>
              <a:t>value </a:t>
            </a:r>
            <a:r>
              <a:rPr lang="en-US" sz="2500" dirty="0">
                <a:latin typeface="Helvetica"/>
                <a:cs typeface="Helvetica"/>
              </a:rPr>
              <a:t>of its customers by 25 percent</a:t>
            </a:r>
            <a:r>
              <a:rPr lang="en-US" sz="2500" dirty="0" smtClean="0">
                <a:latin typeface="Helvetica"/>
                <a:cs typeface="Helvetica"/>
              </a:rPr>
              <a:t>. </a:t>
            </a:r>
            <a:endParaRPr lang="en-US" sz="25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6408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52984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94792"/>
            <a:ext cx="6705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/>
                <a:cs typeface="Helvetica"/>
              </a:rPr>
              <a:t>New Market Opportunities</a:t>
            </a:r>
            <a:endParaRPr lang="en-US" sz="3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12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 descr="Screen Shot 2012-02-13 at 8.07.42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9" t="8102" r="3447" b="1409"/>
          <a:stretch/>
        </p:blipFill>
        <p:spPr>
          <a:xfrm>
            <a:off x="1879597" y="1689411"/>
            <a:ext cx="5384806" cy="4059184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22621" y="946929"/>
            <a:ext cx="829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W</a:t>
            </a:r>
            <a:r>
              <a:rPr lang="en-US" sz="2000" dirty="0" smtClean="0">
                <a:latin typeface="Helvetica"/>
                <a:cs typeface="Helvetica"/>
              </a:rPr>
              <a:t>ith </a:t>
            </a:r>
            <a:r>
              <a:rPr lang="en-US" sz="2000" dirty="0">
                <a:latin typeface="Helvetica"/>
                <a:cs typeface="Helvetica"/>
              </a:rPr>
              <a:t>a 50 percent market share of the worldwide carbonated soft drink market, Coca-Cola has entered the $5 billion energy drinks market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2621" y="5790930"/>
            <a:ext cx="829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"/>
                <a:cs typeface="Helvetica"/>
              </a:rPr>
              <a:t>As a result, Coca</a:t>
            </a:r>
            <a:r>
              <a:rPr lang="en-US" sz="2000" dirty="0">
                <a:latin typeface="Helvetica"/>
                <a:cs typeface="Helvetica"/>
              </a:rPr>
              <a:t>-Cola </a:t>
            </a:r>
            <a:r>
              <a:rPr lang="en-US" sz="2000" dirty="0" smtClean="0">
                <a:latin typeface="Helvetica"/>
                <a:cs typeface="Helvetica"/>
              </a:rPr>
              <a:t>has developed </a:t>
            </a:r>
            <a:r>
              <a:rPr lang="en-US" sz="2000" b="1" dirty="0">
                <a:latin typeface="Helvetica"/>
                <a:cs typeface="Helvetica"/>
              </a:rPr>
              <a:t>new sources of sales growth </a:t>
            </a:r>
            <a:r>
              <a:rPr lang="en-US" sz="2000" dirty="0">
                <a:latin typeface="Helvetica"/>
                <a:cs typeface="Helvetica"/>
              </a:rPr>
              <a:t>by leveraging its </a:t>
            </a:r>
            <a:r>
              <a:rPr lang="en-US" sz="2000" b="1" dirty="0">
                <a:latin typeface="Helvetica"/>
                <a:cs typeface="Helvetica"/>
              </a:rPr>
              <a:t>core competencies </a:t>
            </a:r>
            <a:r>
              <a:rPr lang="en-US" sz="2000" dirty="0">
                <a:latin typeface="Helvetica"/>
                <a:cs typeface="Helvetica"/>
              </a:rPr>
              <a:t>and </a:t>
            </a:r>
            <a:r>
              <a:rPr lang="en-US" sz="2000" b="1" dirty="0">
                <a:latin typeface="Helvetica"/>
                <a:cs typeface="Helvetica"/>
              </a:rPr>
              <a:t>competitive advantages</a:t>
            </a:r>
            <a:r>
              <a:rPr lang="en-US" sz="2000" dirty="0">
                <a:latin typeface="Helvetica"/>
                <a:cs typeface="Helvetic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36866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33189" y="1601870"/>
            <a:ext cx="5477623" cy="16619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3400" b="1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en-US" sz="3400" b="1" dirty="0" smtClean="0">
                <a:solidFill>
                  <a:schemeClr val="bg1"/>
                </a:solidFill>
                <a:latin typeface="Helvetica"/>
                <a:cs typeface="Helvetica"/>
              </a:rPr>
              <a:t>When Growth Stalls</a:t>
            </a:r>
          </a:p>
          <a:p>
            <a:pPr algn="ctr"/>
            <a:endParaRPr lang="en-US" sz="3400" b="1" dirty="0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90309" y="3750457"/>
            <a:ext cx="796338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Helvetica"/>
                <a:cs typeface="Helvetica"/>
              </a:rPr>
              <a:t>In this section we will examine how </a:t>
            </a:r>
            <a:r>
              <a:rPr lang="en-US" sz="3000" dirty="0">
                <a:latin typeface="Helvetica"/>
                <a:cs typeface="Helvetica"/>
              </a:rPr>
              <a:t>c</a:t>
            </a:r>
            <a:r>
              <a:rPr lang="en-US" sz="3000" dirty="0" smtClean="0">
                <a:latin typeface="Helvetica"/>
                <a:cs typeface="Helvetica"/>
              </a:rPr>
              <a:t>ompanies </a:t>
            </a:r>
            <a:r>
              <a:rPr lang="en-US" sz="3000" dirty="0">
                <a:latin typeface="Helvetica"/>
                <a:cs typeface="Helvetica"/>
              </a:rPr>
              <a:t>that encounter stalled growth—and sooner or later, most do—must </a:t>
            </a:r>
            <a:r>
              <a:rPr lang="en-US" sz="3000" dirty="0" smtClean="0">
                <a:latin typeface="Helvetica"/>
                <a:cs typeface="Helvetica"/>
              </a:rPr>
              <a:t>immediately </a:t>
            </a:r>
            <a:r>
              <a:rPr lang="en-US" sz="3000" dirty="0">
                <a:latin typeface="Helvetica"/>
                <a:cs typeface="Helvetica"/>
              </a:rPr>
              <a:t>develop and implement a strategy to deal with it.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94792"/>
            <a:ext cx="6705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/>
                <a:cs typeface="Helvetica"/>
              </a:rPr>
              <a:t>Offensive Strategies</a:t>
            </a:r>
            <a:endParaRPr lang="en-US" sz="3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99505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52984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29588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lvetica"/>
                <a:cs typeface="Helvetica"/>
              </a:rPr>
              <a:t>What Happens When Growth Stalls</a:t>
            </a:r>
            <a:endParaRPr lang="en-US" sz="28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12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 descr="Screen Shot 2012-02-13 at 8.07.57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" t="10850" r="2303" b="2852"/>
          <a:stretch/>
        </p:blipFill>
        <p:spPr>
          <a:xfrm>
            <a:off x="386027" y="1074301"/>
            <a:ext cx="8371946" cy="4344365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44464" y="5475609"/>
            <a:ext cx="8455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Maintaining sales growth is </a:t>
            </a:r>
            <a:r>
              <a:rPr lang="en-US" sz="2000" b="1" dirty="0">
                <a:latin typeface="Helvetica"/>
                <a:cs typeface="Helvetica"/>
              </a:rPr>
              <a:t>difficult</a:t>
            </a:r>
            <a:r>
              <a:rPr lang="en-US" sz="2000" dirty="0">
                <a:latin typeface="Helvetica"/>
                <a:cs typeface="Helvetica"/>
              </a:rPr>
              <a:t>. A comprehensive study of 500 major U.S. and global companies found that, at some point, </a:t>
            </a:r>
            <a:r>
              <a:rPr lang="en-US" sz="2000" b="1" dirty="0">
                <a:latin typeface="Helvetica"/>
                <a:cs typeface="Helvetica"/>
              </a:rPr>
              <a:t>87 percent</a:t>
            </a:r>
            <a:r>
              <a:rPr lang="en-US" sz="2000" dirty="0">
                <a:latin typeface="Helvetica"/>
                <a:cs typeface="Helvetica"/>
              </a:rPr>
              <a:t> of them over a 50-year period experienced a </a:t>
            </a:r>
            <a:r>
              <a:rPr lang="en-US" sz="2000" b="1" dirty="0">
                <a:latin typeface="Helvetica"/>
                <a:cs typeface="Helvetica"/>
              </a:rPr>
              <a:t>stall in their sales</a:t>
            </a:r>
            <a:r>
              <a:rPr lang="en-US" sz="2000" dirty="0">
                <a:latin typeface="Helvetica"/>
                <a:cs typeface="Helvetic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0343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52984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94792"/>
            <a:ext cx="6705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/>
                <a:cs typeface="Helvetica"/>
              </a:rPr>
              <a:t>Sales Growth After Sales Stall</a:t>
            </a:r>
            <a:endParaRPr lang="en-US" sz="3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12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Screen Shot 2012-02-13 at 8.08.06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7" t="11397" r="6719" b="3059"/>
          <a:stretch/>
        </p:blipFill>
        <p:spPr>
          <a:xfrm>
            <a:off x="628593" y="1068685"/>
            <a:ext cx="7886815" cy="4341367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44464" y="5467142"/>
            <a:ext cx="8455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The most startling finding of the study was that </a:t>
            </a:r>
            <a:r>
              <a:rPr lang="en-US" sz="2000" b="1" dirty="0">
                <a:latin typeface="Helvetica"/>
                <a:cs typeface="Helvetica"/>
              </a:rPr>
              <a:t>two-thirds </a:t>
            </a:r>
            <a:r>
              <a:rPr lang="en-US" sz="2000" dirty="0">
                <a:latin typeface="Helvetica"/>
                <a:cs typeface="Helvetica"/>
              </a:rPr>
              <a:t>of the companies that experienced a stall ended up being </a:t>
            </a:r>
            <a:r>
              <a:rPr lang="en-US" sz="2000" b="1" dirty="0">
                <a:latin typeface="Helvetica"/>
                <a:cs typeface="Helvetica"/>
              </a:rPr>
              <a:t>acquired</a:t>
            </a:r>
            <a:r>
              <a:rPr lang="en-US" sz="2000" dirty="0">
                <a:latin typeface="Helvetica"/>
                <a:cs typeface="Helvetica"/>
              </a:rPr>
              <a:t> by other companies, </a:t>
            </a:r>
            <a:r>
              <a:rPr lang="en-US" sz="2000" b="1" dirty="0">
                <a:latin typeface="Helvetica"/>
                <a:cs typeface="Helvetica"/>
              </a:rPr>
              <a:t>filing for bankruptcy</a:t>
            </a:r>
            <a:r>
              <a:rPr lang="en-US" sz="2000" dirty="0">
                <a:latin typeface="Helvetica"/>
                <a:cs typeface="Helvetica"/>
              </a:rPr>
              <a:t>, or </a:t>
            </a:r>
            <a:r>
              <a:rPr lang="en-US" sz="2000" b="1" dirty="0">
                <a:latin typeface="Helvetica"/>
                <a:cs typeface="Helvetica"/>
              </a:rPr>
              <a:t>becoming privately held</a:t>
            </a:r>
            <a:r>
              <a:rPr lang="en-US" sz="2000" dirty="0">
                <a:latin typeface="Helvetica"/>
                <a:cs typeface="Helvetic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77831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52984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94792"/>
            <a:ext cx="6705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/>
                <a:cs typeface="Helvetica"/>
              </a:rPr>
              <a:t>Sales Growth and Locations</a:t>
            </a:r>
            <a:endParaRPr lang="en-US" sz="3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12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 descr="Screen Shot 2012-02-13 at 8.08.19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9" t="7234" r="5878" b="1399"/>
          <a:stretch/>
        </p:blipFill>
        <p:spPr>
          <a:xfrm>
            <a:off x="3185526" y="1123039"/>
            <a:ext cx="5710834" cy="5133009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244839" y="2810248"/>
            <a:ext cx="2740757" cy="34163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Helvetica"/>
                <a:cs typeface="Helvetica"/>
              </a:rPr>
              <a:t>Starbucks’ sales and the number of its stores have grown quickly over the </a:t>
            </a:r>
            <a:r>
              <a:rPr lang="en-US" dirty="0" smtClean="0">
                <a:solidFill>
                  <a:srgbClr val="FFFFFF"/>
                </a:solidFill>
                <a:latin typeface="Helvetica"/>
                <a:cs typeface="Helvetica"/>
              </a:rPr>
              <a:t>years. </a:t>
            </a:r>
          </a:p>
          <a:p>
            <a:endParaRPr lang="en-US" dirty="0">
              <a:solidFill>
                <a:srgbClr val="FFFFF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Helvetica"/>
                <a:cs typeface="Helvetica"/>
              </a:rPr>
              <a:t>But </a:t>
            </a:r>
            <a:r>
              <a:rPr lang="en-US" dirty="0">
                <a:solidFill>
                  <a:srgbClr val="FFFFFF"/>
                </a:solidFill>
                <a:latin typeface="Helvetica"/>
                <a:cs typeface="Helvetica"/>
              </a:rPr>
              <a:t>in 2008, </a:t>
            </a:r>
            <a:r>
              <a:rPr lang="en-US" b="1" dirty="0">
                <a:solidFill>
                  <a:srgbClr val="FFFFFF"/>
                </a:solidFill>
                <a:latin typeface="Helvetica"/>
                <a:cs typeface="Helvetica"/>
              </a:rPr>
              <a:t>sales leveled off</a:t>
            </a:r>
            <a:r>
              <a:rPr lang="en-US" dirty="0">
                <a:solidFill>
                  <a:srgbClr val="FFFFFF"/>
                </a:solidFill>
                <a:latin typeface="Helvetica"/>
                <a:cs typeface="Helvetica"/>
              </a:rPr>
              <a:t>, prompting Starbucks to </a:t>
            </a:r>
            <a:r>
              <a:rPr lang="en-US" b="1" dirty="0">
                <a:solidFill>
                  <a:srgbClr val="FFFFFF"/>
                </a:solidFill>
                <a:latin typeface="Helvetica"/>
                <a:cs typeface="Helvetica"/>
              </a:rPr>
              <a:t>close some less profitable stores</a:t>
            </a:r>
            <a:r>
              <a:rPr lang="en-US" dirty="0">
                <a:solidFill>
                  <a:srgbClr val="FFFFFF"/>
                </a:solidFill>
                <a:latin typeface="Helvetica"/>
                <a:cs typeface="Helvetica"/>
              </a:rPr>
              <a:t>, lowering the worldwide number from 16,690 to 16,635. </a:t>
            </a:r>
          </a:p>
        </p:txBody>
      </p:sp>
      <p:pic>
        <p:nvPicPr>
          <p:cNvPr id="4" name="Picture 3" descr="starbucks_6619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4" t="19982" r="19308" b="17763"/>
          <a:stretch/>
        </p:blipFill>
        <p:spPr>
          <a:xfrm>
            <a:off x="756999" y="1167444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09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52984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20889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lvetica"/>
                <a:cs typeface="Helvetica"/>
              </a:rPr>
              <a:t>Alternative Offensive Market Plans</a:t>
            </a:r>
            <a:endParaRPr lang="en-US" sz="28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12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 descr="Screen Shot 2012-02-13 at 8.08.30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5" t="8552" r="1438" b="3538"/>
          <a:stretch/>
        </p:blipFill>
        <p:spPr>
          <a:xfrm>
            <a:off x="913875" y="1033323"/>
            <a:ext cx="7316251" cy="4351678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269599" y="5425635"/>
            <a:ext cx="860480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Helvetica"/>
                <a:cs typeface="Helvetica"/>
              </a:rPr>
              <a:t>A business with a </a:t>
            </a:r>
            <a:r>
              <a:rPr lang="en-US" sz="2100" b="1" dirty="0">
                <a:latin typeface="Helvetica"/>
                <a:cs typeface="Helvetica"/>
              </a:rPr>
              <a:t>short-run </a:t>
            </a:r>
            <a:r>
              <a:rPr lang="en-US" sz="2100" dirty="0">
                <a:latin typeface="Helvetica"/>
                <a:cs typeface="Helvetica"/>
              </a:rPr>
              <a:t>need for better profit performance would be inclined to select the </a:t>
            </a:r>
            <a:r>
              <a:rPr lang="en-US" sz="2100" b="1" dirty="0">
                <a:latin typeface="Helvetica"/>
                <a:cs typeface="Helvetica"/>
              </a:rPr>
              <a:t>market penetration strategy </a:t>
            </a:r>
            <a:r>
              <a:rPr lang="en-US" sz="2100" dirty="0">
                <a:latin typeface="Helvetica"/>
                <a:cs typeface="Helvetica"/>
              </a:rPr>
              <a:t>shown </a:t>
            </a:r>
            <a:r>
              <a:rPr lang="en-US" sz="2100" dirty="0" smtClean="0">
                <a:latin typeface="Helvetica"/>
                <a:cs typeface="Helvetica"/>
              </a:rPr>
              <a:t>here </a:t>
            </a:r>
            <a:r>
              <a:rPr lang="en-US" sz="2100" dirty="0">
                <a:latin typeface="Helvetica"/>
                <a:cs typeface="Helvetica"/>
              </a:rPr>
              <a:t>rather than choosing a long-run market development strategy. </a:t>
            </a:r>
          </a:p>
        </p:txBody>
      </p:sp>
    </p:spTree>
    <p:extLst>
      <p:ext uri="{BB962C8B-B14F-4D97-AF65-F5344CB8AC3E}">
        <p14:creationId xmlns:p14="http://schemas.microsoft.com/office/powerpoint/2010/main" val="2651898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33189" y="1350504"/>
            <a:ext cx="5477623" cy="21852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3400" b="1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en-US" sz="3400" b="1" dirty="0" smtClean="0">
                <a:solidFill>
                  <a:schemeClr val="bg1"/>
                </a:solidFill>
                <a:latin typeface="Helvetica"/>
                <a:cs typeface="Helvetica"/>
              </a:rPr>
              <a:t>Offensive Strategic Marketing Plans</a:t>
            </a:r>
            <a:r>
              <a:rPr lang="en-US" sz="3400" b="1" dirty="0">
                <a:solidFill>
                  <a:schemeClr val="bg1"/>
                </a:solidFill>
                <a:latin typeface="Helvetica"/>
                <a:cs typeface="Helvetica"/>
              </a:rPr>
              <a:t/>
            </a:r>
            <a:br>
              <a:rPr lang="en-US" sz="3400" b="1" dirty="0">
                <a:solidFill>
                  <a:schemeClr val="bg1"/>
                </a:solidFill>
                <a:latin typeface="Helvetica"/>
                <a:cs typeface="Helvetica"/>
              </a:rPr>
            </a:br>
            <a:endParaRPr lang="en-US" sz="3400" b="1" dirty="0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29128" y="3846771"/>
            <a:ext cx="7963383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 smtClean="0">
                <a:latin typeface="Helvetica"/>
                <a:cs typeface="Helvetica"/>
              </a:rPr>
              <a:t>In this section we will examine offensive strategies ranging </a:t>
            </a:r>
            <a:r>
              <a:rPr lang="en-US" sz="2900" dirty="0">
                <a:latin typeface="Helvetica"/>
                <a:cs typeface="Helvetica"/>
              </a:rPr>
              <a:t>from </a:t>
            </a:r>
            <a:r>
              <a:rPr lang="en-US" sz="2900" dirty="0" smtClean="0">
                <a:latin typeface="Helvetica"/>
                <a:cs typeface="Helvetica"/>
              </a:rPr>
              <a:t>improving </a:t>
            </a:r>
            <a:r>
              <a:rPr lang="en-US" sz="2900" dirty="0">
                <a:latin typeface="Helvetica"/>
                <a:cs typeface="Helvetica"/>
              </a:rPr>
              <a:t>competitive advantage and market share in existing product-markets to entering a new market with no </a:t>
            </a:r>
            <a:r>
              <a:rPr lang="en-US" sz="2900" dirty="0" smtClean="0">
                <a:latin typeface="Helvetica"/>
                <a:cs typeface="Helvetica"/>
              </a:rPr>
              <a:t>established </a:t>
            </a:r>
            <a:r>
              <a:rPr lang="en-US" sz="2900" dirty="0">
                <a:latin typeface="Helvetica"/>
                <a:cs typeface="Helvetica"/>
              </a:rPr>
              <a:t>share position.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94792"/>
            <a:ext cx="6705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/>
                <a:cs typeface="Helvetica"/>
              </a:rPr>
              <a:t>Offensive Strategies</a:t>
            </a:r>
            <a:endParaRPr lang="en-US" sz="3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6921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52984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94792"/>
            <a:ext cx="6705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/>
                <a:cs typeface="Helvetica"/>
              </a:rPr>
              <a:t>Product Life-Cycle Portfolio</a:t>
            </a:r>
            <a:endParaRPr lang="en-US" sz="3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12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Screen Shot 2012-02-13 at 8.05.00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4" t="4853" r="1773" b="1272"/>
          <a:stretch/>
        </p:blipFill>
        <p:spPr>
          <a:xfrm>
            <a:off x="254688" y="1112405"/>
            <a:ext cx="4135114" cy="5247330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640930" y="1146331"/>
            <a:ext cx="4265504" cy="13849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srgbClr val="FFFFFF"/>
                </a:solidFill>
                <a:latin typeface="Helvetica"/>
                <a:cs typeface="Helvetica"/>
              </a:rPr>
              <a:t>The </a:t>
            </a:r>
            <a:r>
              <a:rPr lang="en-US" sz="2100" dirty="0">
                <a:solidFill>
                  <a:srgbClr val="FFFFFF"/>
                </a:solidFill>
                <a:latin typeface="Helvetica"/>
                <a:cs typeface="Helvetica"/>
              </a:rPr>
              <a:t>product portfolio for 2000 shows us that </a:t>
            </a:r>
            <a:r>
              <a:rPr lang="en-US" sz="2100" dirty="0" smtClean="0">
                <a:solidFill>
                  <a:srgbClr val="FFFFFF"/>
                </a:solidFill>
                <a:latin typeface="Helvetica"/>
                <a:cs typeface="Helvetica"/>
              </a:rPr>
              <a:t>the </a:t>
            </a:r>
            <a:r>
              <a:rPr lang="en-US" sz="2100" dirty="0">
                <a:solidFill>
                  <a:srgbClr val="FFFFFF"/>
                </a:solidFill>
                <a:latin typeface="Helvetica"/>
                <a:cs typeface="Helvetica"/>
              </a:rPr>
              <a:t>Mac represented 83 percent of </a:t>
            </a:r>
            <a:r>
              <a:rPr lang="en-US" sz="2100" dirty="0" smtClean="0">
                <a:solidFill>
                  <a:srgbClr val="FFFFFF"/>
                </a:solidFill>
                <a:latin typeface="Helvetica"/>
                <a:cs typeface="Helvetica"/>
              </a:rPr>
              <a:t>Apple’s </a:t>
            </a:r>
            <a:r>
              <a:rPr lang="en-US" sz="2100" dirty="0">
                <a:solidFill>
                  <a:srgbClr val="FFFFFF"/>
                </a:solidFill>
                <a:latin typeface="Helvetica"/>
                <a:cs typeface="Helvetica"/>
              </a:rPr>
              <a:t>sales. </a:t>
            </a:r>
            <a:endParaRPr lang="en-US" sz="2100" dirty="0" smtClean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0930" y="2734286"/>
            <a:ext cx="4265504" cy="1708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srgbClr val="FFFFFF"/>
                </a:solidFill>
                <a:latin typeface="Helvetica"/>
                <a:cs typeface="Helvetica"/>
              </a:rPr>
              <a:t>By </a:t>
            </a:r>
            <a:r>
              <a:rPr lang="en-US" sz="2100" dirty="0">
                <a:solidFill>
                  <a:srgbClr val="FFFFFF"/>
                </a:solidFill>
                <a:latin typeface="Helvetica"/>
                <a:cs typeface="Helvetica"/>
              </a:rPr>
              <a:t>2005 the iPod was </a:t>
            </a:r>
            <a:r>
              <a:rPr lang="en-US" sz="2100" dirty="0" smtClean="0">
                <a:solidFill>
                  <a:srgbClr val="FFFFFF"/>
                </a:solidFill>
                <a:latin typeface="Helvetica"/>
                <a:cs typeface="Helvetica"/>
              </a:rPr>
              <a:t>responsible </a:t>
            </a:r>
            <a:r>
              <a:rPr lang="en-US" sz="2100" dirty="0">
                <a:solidFill>
                  <a:srgbClr val="FFFFFF"/>
                </a:solidFill>
                <a:latin typeface="Helvetica"/>
                <a:cs typeface="Helvetica"/>
              </a:rPr>
              <a:t>for 32.6 percent of sales, </a:t>
            </a:r>
            <a:r>
              <a:rPr lang="en-US" sz="2100" dirty="0" smtClean="0">
                <a:solidFill>
                  <a:srgbClr val="FFFFFF"/>
                </a:solidFill>
                <a:latin typeface="Helvetica"/>
                <a:cs typeface="Helvetica"/>
              </a:rPr>
              <a:t>growing total </a:t>
            </a:r>
            <a:r>
              <a:rPr lang="en-US" sz="2100" dirty="0">
                <a:solidFill>
                  <a:srgbClr val="FFFFFF"/>
                </a:solidFill>
                <a:latin typeface="Helvetica"/>
                <a:cs typeface="Helvetica"/>
              </a:rPr>
              <a:t>sales revenue </a:t>
            </a:r>
            <a:r>
              <a:rPr lang="en-US" sz="2100" dirty="0" smtClean="0">
                <a:solidFill>
                  <a:srgbClr val="FFFFFF"/>
                </a:solidFill>
                <a:latin typeface="Helvetica"/>
                <a:cs typeface="Helvetica"/>
              </a:rPr>
              <a:t>to </a:t>
            </a:r>
            <a:r>
              <a:rPr lang="en-US" sz="2100" dirty="0">
                <a:solidFill>
                  <a:srgbClr val="FFFFFF"/>
                </a:solidFill>
                <a:latin typeface="Helvetica"/>
                <a:cs typeface="Helvetica"/>
              </a:rPr>
              <a:t>almost $</a:t>
            </a:r>
            <a:r>
              <a:rPr lang="en-US" sz="2100" dirty="0" smtClean="0">
                <a:solidFill>
                  <a:srgbClr val="FFFFFF"/>
                </a:solidFill>
                <a:latin typeface="Helvetica"/>
                <a:cs typeface="Helvetica"/>
              </a:rPr>
              <a:t>14B in </a:t>
            </a:r>
            <a:r>
              <a:rPr lang="en-US" sz="2100" dirty="0">
                <a:solidFill>
                  <a:srgbClr val="FFFFFF"/>
                </a:solidFill>
                <a:latin typeface="Helvetica"/>
                <a:cs typeface="Helvetica"/>
              </a:rPr>
              <a:t>2005, despite the stagnation in Mac sales.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0930" y="4632326"/>
            <a:ext cx="4265504" cy="1708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srgbClr val="FFFFFF"/>
                </a:solidFill>
                <a:latin typeface="Helvetica"/>
                <a:cs typeface="Helvetica"/>
              </a:rPr>
              <a:t>By </a:t>
            </a:r>
            <a:r>
              <a:rPr lang="en-US" sz="2100" dirty="0">
                <a:solidFill>
                  <a:srgbClr val="FFFFFF"/>
                </a:solidFill>
                <a:latin typeface="Helvetica"/>
                <a:cs typeface="Helvetica"/>
              </a:rPr>
              <a:t>2010, the iPhone had overtaken </a:t>
            </a:r>
            <a:r>
              <a:rPr lang="en-US" sz="2100" dirty="0" smtClean="0">
                <a:solidFill>
                  <a:srgbClr val="FFFFFF"/>
                </a:solidFill>
                <a:latin typeface="Helvetica"/>
                <a:cs typeface="Helvetica"/>
              </a:rPr>
              <a:t>Mac </a:t>
            </a:r>
            <a:r>
              <a:rPr lang="en-US" sz="2100" dirty="0">
                <a:solidFill>
                  <a:srgbClr val="FFFFFF"/>
                </a:solidFill>
                <a:latin typeface="Helvetica"/>
                <a:cs typeface="Helvetica"/>
              </a:rPr>
              <a:t>as the sales </a:t>
            </a:r>
            <a:r>
              <a:rPr lang="en-US" sz="2100" dirty="0" smtClean="0">
                <a:solidFill>
                  <a:srgbClr val="FFFFFF"/>
                </a:solidFill>
                <a:latin typeface="Helvetica"/>
                <a:cs typeface="Helvetica"/>
              </a:rPr>
              <a:t>leader. The iPad</a:t>
            </a:r>
            <a:r>
              <a:rPr lang="en-US" sz="2100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lang="en-US" sz="2100" dirty="0" smtClean="0">
                <a:solidFill>
                  <a:srgbClr val="FFFFFF"/>
                </a:solidFill>
                <a:latin typeface="Helvetica"/>
                <a:cs typeface="Helvetica"/>
              </a:rPr>
              <a:t>had </a:t>
            </a:r>
            <a:r>
              <a:rPr lang="en-US" sz="2100" dirty="0">
                <a:solidFill>
                  <a:srgbClr val="FFFFFF"/>
                </a:solidFill>
                <a:latin typeface="Helvetica"/>
                <a:cs typeface="Helvetica"/>
              </a:rPr>
              <a:t>first-year sales of about $</a:t>
            </a:r>
            <a:r>
              <a:rPr lang="en-US" sz="2100" dirty="0" smtClean="0">
                <a:solidFill>
                  <a:srgbClr val="FFFFFF"/>
                </a:solidFill>
                <a:latin typeface="Helvetica"/>
                <a:cs typeface="Helvetica"/>
              </a:rPr>
              <a:t>5B. Mac sales also tripled</a:t>
            </a:r>
            <a:r>
              <a:rPr lang="en-US" sz="2100" dirty="0" smtClean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lang="en-US" sz="2100" dirty="0" smtClean="0">
                <a:solidFill>
                  <a:srgbClr val="FFFFFF"/>
                </a:solidFill>
                <a:latin typeface="Helvetica"/>
                <a:cs typeface="Helvetica"/>
              </a:rPr>
              <a:t>to </a:t>
            </a:r>
            <a:r>
              <a:rPr lang="en-US" sz="2100" dirty="0">
                <a:solidFill>
                  <a:srgbClr val="FFFFFF"/>
                </a:solidFill>
                <a:latin typeface="Helvetica"/>
                <a:cs typeface="Helvetica"/>
              </a:rPr>
              <a:t>$</a:t>
            </a:r>
            <a:r>
              <a:rPr lang="en-US" sz="2100" dirty="0" smtClean="0">
                <a:solidFill>
                  <a:srgbClr val="FFFFFF"/>
                </a:solidFill>
                <a:latin typeface="Helvetica"/>
                <a:cs typeface="Helvetica"/>
              </a:rPr>
              <a:t>17.5B. </a:t>
            </a:r>
            <a:endParaRPr lang="en-US" sz="21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69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52984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30068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lvetica"/>
                <a:cs typeface="Helvetica"/>
              </a:rPr>
              <a:t>Offensive and Defensive Strategies</a:t>
            </a:r>
            <a:endParaRPr lang="en-US" sz="28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12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 descr="Screen Shot 2012-02-13 at 8.05.54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4" t="9305" r="5003" b="2613"/>
          <a:stretch/>
        </p:blipFill>
        <p:spPr>
          <a:xfrm>
            <a:off x="2619798" y="1144884"/>
            <a:ext cx="6275753" cy="51369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81096" y="1164413"/>
            <a:ext cx="21197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Helvetica"/>
                <a:cs typeface="Helvetica"/>
              </a:rPr>
              <a:t>O</a:t>
            </a:r>
            <a:r>
              <a:rPr lang="en-US" sz="2100" dirty="0" smtClean="0">
                <a:latin typeface="Helvetica"/>
                <a:cs typeface="Helvetica"/>
              </a:rPr>
              <a:t>ffensive </a:t>
            </a:r>
            <a:r>
              <a:rPr lang="en-US" sz="2100" dirty="0">
                <a:latin typeface="Helvetica"/>
                <a:cs typeface="Helvetica"/>
              </a:rPr>
              <a:t>strategic market plans are usually growth </a:t>
            </a:r>
            <a:r>
              <a:rPr lang="en-US" sz="2100" dirty="0" smtClean="0">
                <a:latin typeface="Helvetica"/>
                <a:cs typeface="Helvetica"/>
              </a:rPr>
              <a:t>oriented. </a:t>
            </a:r>
            <a:endParaRPr lang="en-US" sz="2100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0750" y="2944605"/>
            <a:ext cx="211972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Helvetica"/>
                <a:cs typeface="Helvetica"/>
              </a:rPr>
              <a:t>Defensive strategic market plans are more likely to be implemented in the latter stages of a product-market life cycle. </a:t>
            </a:r>
          </a:p>
        </p:txBody>
      </p:sp>
    </p:spTree>
    <p:extLst>
      <p:ext uri="{BB962C8B-B14F-4D97-AF65-F5344CB8AC3E}">
        <p14:creationId xmlns:p14="http://schemas.microsoft.com/office/powerpoint/2010/main" val="272523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52984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20034" y="-26991"/>
            <a:ext cx="3503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Helvetica"/>
                <a:cs typeface="Helvetica"/>
              </a:rPr>
              <a:t>Portfolio Analysis and Strategic Market Plans</a:t>
            </a:r>
            <a:endParaRPr lang="en-US" sz="24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12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 descr="Screen Shot 2012-02-13 at 8.06.22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9" t="7229" r="7359" b="1157"/>
          <a:stretch/>
        </p:blipFill>
        <p:spPr>
          <a:xfrm>
            <a:off x="279512" y="1095121"/>
            <a:ext cx="5030870" cy="5243208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511047" y="1111538"/>
            <a:ext cx="341282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/>
                <a:cs typeface="Helvetica"/>
              </a:rPr>
              <a:t>The combination of </a:t>
            </a:r>
            <a:r>
              <a:rPr lang="en-US" sz="2400" b="1" dirty="0">
                <a:latin typeface="Helvetica"/>
                <a:cs typeface="Helvetica"/>
              </a:rPr>
              <a:t>market attractiveness </a:t>
            </a:r>
            <a:r>
              <a:rPr lang="en-US" sz="2400" dirty="0">
                <a:latin typeface="Helvetica"/>
                <a:cs typeface="Helvetica"/>
              </a:rPr>
              <a:t>and </a:t>
            </a:r>
            <a:r>
              <a:rPr lang="en-US" sz="2400" b="1" dirty="0">
                <a:latin typeface="Helvetica"/>
                <a:cs typeface="Helvetica"/>
              </a:rPr>
              <a:t>competitive advantage </a:t>
            </a:r>
            <a:r>
              <a:rPr lang="en-US" sz="2400" dirty="0">
                <a:latin typeface="Helvetica"/>
                <a:cs typeface="Helvetica"/>
              </a:rPr>
              <a:t>creates a portfolio position for any given product-market</a:t>
            </a:r>
            <a:r>
              <a:rPr lang="en-US" sz="2400" dirty="0" smtClean="0">
                <a:latin typeface="Helvetica"/>
                <a:cs typeface="Helvetica"/>
              </a:rPr>
              <a:t>. 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sz="2400" dirty="0" smtClean="0">
                <a:latin typeface="Helvetica"/>
                <a:cs typeface="Helvetica"/>
              </a:rPr>
              <a:t>Attractive </a:t>
            </a:r>
            <a:r>
              <a:rPr lang="en-US" sz="2400" dirty="0">
                <a:latin typeface="Helvetica"/>
                <a:cs typeface="Helvetica"/>
              </a:rPr>
              <a:t>markets are most likely to warrant an </a:t>
            </a:r>
            <a:r>
              <a:rPr lang="en-US" sz="2400" b="1" dirty="0">
                <a:latin typeface="Helvetica"/>
                <a:cs typeface="Helvetica"/>
              </a:rPr>
              <a:t>offensive </a:t>
            </a:r>
            <a:r>
              <a:rPr lang="en-US" sz="2400" dirty="0">
                <a:latin typeface="Helvetica"/>
                <a:cs typeface="Helvetica"/>
              </a:rPr>
              <a:t>strategic market plan to </a:t>
            </a:r>
            <a:r>
              <a:rPr lang="en-US" sz="2400" b="1" dirty="0">
                <a:latin typeface="Helvetica"/>
                <a:cs typeface="Helvetica"/>
              </a:rPr>
              <a:t>improve </a:t>
            </a:r>
            <a:r>
              <a:rPr lang="en-US" sz="2400" dirty="0">
                <a:latin typeface="Helvetica"/>
                <a:cs typeface="Helvetica"/>
              </a:rPr>
              <a:t>competitive advantage and share </a:t>
            </a:r>
            <a:r>
              <a:rPr lang="en-US" sz="2400" dirty="0" smtClean="0">
                <a:latin typeface="Helvetica"/>
                <a:cs typeface="Helvetica"/>
              </a:rPr>
              <a:t>position.</a:t>
            </a:r>
            <a:endParaRPr lang="en-US" sz="2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44047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52984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98083" y="-37783"/>
            <a:ext cx="4947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Helvetica"/>
                <a:cs typeface="Helvetica"/>
              </a:rPr>
              <a:t>Strategic Market Plans &amp; Offensive Strategies</a:t>
            </a:r>
            <a:endParaRPr lang="en-US" sz="24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12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 descr="Screen Shot 2012-02-13 at 8.06.31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" t="9164" r="4123" b="2454"/>
          <a:stretch/>
        </p:blipFill>
        <p:spPr>
          <a:xfrm>
            <a:off x="1013783" y="1033531"/>
            <a:ext cx="7116435" cy="4460627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7796264" y="37143"/>
            <a:ext cx="1303892" cy="692497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50" b="1" dirty="0" smtClean="0">
                <a:latin typeface="Helvetica"/>
                <a:cs typeface="Helvetica"/>
              </a:rPr>
              <a:t>Marketing Performance</a:t>
            </a:r>
            <a:br>
              <a:rPr lang="en-US" sz="1250" b="1" dirty="0" smtClean="0">
                <a:latin typeface="Helvetica"/>
                <a:cs typeface="Helvetica"/>
              </a:rPr>
            </a:br>
            <a:r>
              <a:rPr lang="en-US" sz="1250" b="1" dirty="0" smtClean="0">
                <a:latin typeface="Helvetica"/>
                <a:cs typeface="Helvetica"/>
              </a:rPr>
              <a:t>Tool 12.1 </a:t>
            </a:r>
            <a:endParaRPr lang="en-US" sz="1250" b="1" dirty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4464" y="5505619"/>
            <a:ext cx="8455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Offensive strategic market plans are fundamentally </a:t>
            </a:r>
            <a:r>
              <a:rPr lang="en-US" sz="2000" b="1" dirty="0">
                <a:latin typeface="Helvetica"/>
                <a:cs typeface="Helvetica"/>
              </a:rPr>
              <a:t>geared for growth </a:t>
            </a:r>
            <a:r>
              <a:rPr lang="en-US" sz="2000" dirty="0">
                <a:latin typeface="Helvetica"/>
                <a:cs typeface="Helvetica"/>
              </a:rPr>
              <a:t>and inherently involve strategies for </a:t>
            </a:r>
            <a:r>
              <a:rPr lang="en-US" sz="2000" b="1" dirty="0">
                <a:latin typeface="Helvetica"/>
                <a:cs typeface="Helvetica"/>
              </a:rPr>
              <a:t>penetrating or growing existing markets</a:t>
            </a:r>
            <a:r>
              <a:rPr lang="en-US" sz="2000" dirty="0">
                <a:latin typeface="Helvetica"/>
                <a:cs typeface="Helvetica"/>
              </a:rPr>
              <a:t> or </a:t>
            </a:r>
            <a:r>
              <a:rPr lang="en-US" sz="2000" b="1" dirty="0">
                <a:latin typeface="Helvetica"/>
                <a:cs typeface="Helvetica"/>
              </a:rPr>
              <a:t>entering or developing new </a:t>
            </a:r>
            <a:r>
              <a:rPr lang="en-US" sz="2000" b="1" dirty="0" smtClean="0">
                <a:latin typeface="Helvetica"/>
                <a:cs typeface="Helvetica"/>
              </a:rPr>
              <a:t>markets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77727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52984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38287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lvetica"/>
                <a:cs typeface="Helvetica"/>
              </a:rPr>
              <a:t>Intel’s New Segment Entry Strategy</a:t>
            </a:r>
            <a:endParaRPr lang="en-US" sz="28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12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 descr="Screen Shot 2012-02-13 at 8.06.44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1" t="12177" r="12658" b="1756"/>
          <a:stretch/>
        </p:blipFill>
        <p:spPr>
          <a:xfrm>
            <a:off x="1165572" y="1032091"/>
            <a:ext cx="6812857" cy="4726119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44464" y="5795294"/>
            <a:ext cx="8455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"/>
                <a:cs typeface="Helvetica"/>
              </a:rPr>
              <a:t>Intel’s </a:t>
            </a:r>
            <a:r>
              <a:rPr lang="en-US" sz="2000" dirty="0">
                <a:latin typeface="Helvetica"/>
                <a:cs typeface="Helvetica"/>
              </a:rPr>
              <a:t>offensive strategic market plan for entering a new market segment gave the company a </a:t>
            </a:r>
            <a:r>
              <a:rPr lang="en-US" sz="2000" b="1" dirty="0">
                <a:latin typeface="Helvetica"/>
                <a:cs typeface="Helvetica"/>
              </a:rPr>
              <a:t>new source of sales revenue and profitability</a:t>
            </a:r>
            <a:r>
              <a:rPr lang="en-US" sz="2000" dirty="0">
                <a:latin typeface="Helvetica"/>
                <a:cs typeface="Helvetic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21137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52984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55685"/>
            <a:ext cx="6705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Helvetica"/>
                <a:cs typeface="Helvetica"/>
              </a:rPr>
              <a:t>New Segment Offensive Growth Strategy</a:t>
            </a:r>
            <a:endParaRPr lang="en-US" sz="25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12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 descr="Screen Shot 2012-02-13 at 8.06.55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6" t="14712" r="2500" b="3622"/>
          <a:stretch/>
        </p:blipFill>
        <p:spPr>
          <a:xfrm>
            <a:off x="1273741" y="1065581"/>
            <a:ext cx="6596518" cy="4370425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44464" y="5480553"/>
            <a:ext cx="8455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Another illustration of a company successfully entering new segments took place in the vodka market. </a:t>
            </a:r>
            <a:r>
              <a:rPr lang="en-US" sz="2000" dirty="0" smtClean="0">
                <a:latin typeface="Helvetica"/>
                <a:cs typeface="Helvetica"/>
              </a:rPr>
              <a:t>This </a:t>
            </a:r>
            <a:r>
              <a:rPr lang="en-US" sz="2000" dirty="0">
                <a:latin typeface="Helvetica"/>
                <a:cs typeface="Helvetica"/>
              </a:rPr>
              <a:t>market is divided into four segments based on </a:t>
            </a:r>
            <a:r>
              <a:rPr lang="en-US" sz="2000" b="1" dirty="0">
                <a:latin typeface="Helvetica"/>
                <a:cs typeface="Helvetica"/>
              </a:rPr>
              <a:t>price</a:t>
            </a:r>
            <a:r>
              <a:rPr lang="en-US" sz="2000" dirty="0">
                <a:latin typeface="Helvetica"/>
                <a:cs typeface="Helvetica"/>
              </a:rPr>
              <a:t> and </a:t>
            </a:r>
            <a:r>
              <a:rPr lang="en-US" sz="2000" dirty="0" smtClean="0">
                <a:latin typeface="Helvetica"/>
                <a:cs typeface="Helvetica"/>
              </a:rPr>
              <a:t>differences </a:t>
            </a:r>
            <a:r>
              <a:rPr lang="en-US" sz="2000" dirty="0">
                <a:latin typeface="Helvetica"/>
                <a:cs typeface="Helvetica"/>
              </a:rPr>
              <a:t>in </a:t>
            </a:r>
            <a:r>
              <a:rPr lang="en-US" sz="2000" b="1" dirty="0">
                <a:latin typeface="Helvetica"/>
                <a:cs typeface="Helvetica"/>
              </a:rPr>
              <a:t>taste</a:t>
            </a:r>
            <a:r>
              <a:rPr lang="en-US" sz="2000" dirty="0">
                <a:latin typeface="Helvetica"/>
                <a:cs typeface="Helvetica"/>
              </a:rPr>
              <a:t>, </a:t>
            </a:r>
            <a:r>
              <a:rPr lang="en-US" sz="2000" b="1" dirty="0">
                <a:latin typeface="Helvetica"/>
                <a:cs typeface="Helvetica"/>
              </a:rPr>
              <a:t>brand image</a:t>
            </a:r>
            <a:r>
              <a:rPr lang="en-US" sz="2000" dirty="0">
                <a:latin typeface="Helvetica"/>
                <a:cs typeface="Helvetica"/>
              </a:rPr>
              <a:t>, and </a:t>
            </a:r>
            <a:r>
              <a:rPr lang="en-US" sz="2000" b="1" dirty="0" smtClean="0">
                <a:latin typeface="Helvetica"/>
                <a:cs typeface="Helvetica"/>
              </a:rPr>
              <a:t>packaging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39710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52984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41221" y="164384"/>
            <a:ext cx="71223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Helvetica"/>
                <a:cs typeface="Helvetica"/>
              </a:rPr>
              <a:t>Growing Market Demand - Flat-Panel TVs</a:t>
            </a:r>
            <a:endParaRPr lang="en-US" sz="25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12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 descr="Screen Shot 2012-02-13 at 8.07.09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7" t="8034" r="2734" b="2132"/>
          <a:stretch/>
        </p:blipFill>
        <p:spPr>
          <a:xfrm>
            <a:off x="1544890" y="1054658"/>
            <a:ext cx="6054221" cy="4390089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216322" y="5489020"/>
            <a:ext cx="87113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F</a:t>
            </a:r>
            <a:r>
              <a:rPr lang="en-US" sz="2000" dirty="0" smtClean="0">
                <a:latin typeface="Helvetica"/>
                <a:cs typeface="Helvetica"/>
              </a:rPr>
              <a:t>ive </a:t>
            </a:r>
            <a:r>
              <a:rPr lang="en-US" sz="2000" dirty="0">
                <a:latin typeface="Helvetica"/>
                <a:cs typeface="Helvetica"/>
              </a:rPr>
              <a:t>basic forces need to be addressed for the market to reach its </a:t>
            </a:r>
            <a:r>
              <a:rPr lang="en-US" sz="2000" b="1" dirty="0">
                <a:latin typeface="Helvetica"/>
                <a:cs typeface="Helvetica"/>
              </a:rPr>
              <a:t>full potential</a:t>
            </a:r>
            <a:r>
              <a:rPr lang="en-US" sz="2000" dirty="0">
                <a:latin typeface="Helvetica"/>
                <a:cs typeface="Helvetica"/>
              </a:rPr>
              <a:t>. A strategic market plan to grow either the entire market or a specific segment </a:t>
            </a:r>
            <a:r>
              <a:rPr lang="en-US" sz="2000" dirty="0" smtClean="0">
                <a:latin typeface="Helvetica"/>
                <a:cs typeface="Helvetica"/>
              </a:rPr>
              <a:t>will </a:t>
            </a:r>
            <a:r>
              <a:rPr lang="en-US" sz="2000" b="1" dirty="0">
                <a:latin typeface="Helvetica"/>
                <a:cs typeface="Helvetica"/>
              </a:rPr>
              <a:t>carefully consider each of these forces</a:t>
            </a:r>
            <a:r>
              <a:rPr lang="en-US" sz="2000" dirty="0">
                <a:latin typeface="Helvetica"/>
                <a:cs typeface="Helvetic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88671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888</Words>
  <Application>Microsoft Macintosh PowerPoint</Application>
  <PresentationFormat>On-screen Show (4:3)</PresentationFormat>
  <Paragraphs>104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Vomocil</dc:creator>
  <cp:lastModifiedBy>Peter Vomocil</cp:lastModifiedBy>
  <cp:revision>75</cp:revision>
  <dcterms:created xsi:type="dcterms:W3CDTF">2012-02-13T19:07:25Z</dcterms:created>
  <dcterms:modified xsi:type="dcterms:W3CDTF">2012-03-07T18:29:50Z</dcterms:modified>
</cp:coreProperties>
</file>