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410" r:id="rId3"/>
    <p:sldId id="354" r:id="rId4"/>
    <p:sldId id="402" r:id="rId5"/>
    <p:sldId id="413" r:id="rId6"/>
    <p:sldId id="412" r:id="rId7"/>
    <p:sldId id="429" r:id="rId8"/>
    <p:sldId id="446" r:id="rId9"/>
    <p:sldId id="445" r:id="rId10"/>
    <p:sldId id="418" r:id="rId11"/>
    <p:sldId id="404" r:id="rId12"/>
    <p:sldId id="417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7" r:id="rId21"/>
    <p:sldId id="450" r:id="rId22"/>
    <p:sldId id="426" r:id="rId23"/>
    <p:sldId id="430" r:id="rId24"/>
    <p:sldId id="431" r:id="rId25"/>
    <p:sldId id="432" r:id="rId26"/>
    <p:sldId id="433" r:id="rId27"/>
    <p:sldId id="434" r:id="rId28"/>
    <p:sldId id="435" r:id="rId29"/>
    <p:sldId id="437" r:id="rId30"/>
    <p:sldId id="451" r:id="rId31"/>
    <p:sldId id="448" r:id="rId32"/>
    <p:sldId id="438" r:id="rId33"/>
    <p:sldId id="439" r:id="rId34"/>
    <p:sldId id="440" r:id="rId35"/>
    <p:sldId id="441" r:id="rId36"/>
    <p:sldId id="442" r:id="rId37"/>
    <p:sldId id="452" r:id="rId38"/>
    <p:sldId id="45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99024" autoAdjust="0"/>
  </p:normalViewPr>
  <p:slideViewPr>
    <p:cSldViewPr>
      <p:cViewPr varScale="1">
        <p:scale>
          <a:sx n="160" d="100"/>
          <a:sy n="160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6089-4297-4AAD-9CBC-DBB374E72E66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DD6C-3F7E-4067-A6A8-DF02823428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8.png"/><Relationship Id="rId5" Type="http://schemas.openxmlformats.org/officeDocument/2006/relationships/image" Target="../media/image19.jpe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0.png"/><Relationship Id="rId5" Type="http://schemas.openxmlformats.org/officeDocument/2006/relationships/image" Target="../media/image19.jpe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8.png"/><Relationship Id="rId5" Type="http://schemas.openxmlformats.org/officeDocument/2006/relationships/image" Target="../media/image19.jpe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6800" y="1107043"/>
            <a:ext cx="4038600" cy="52937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Chapter 14 Objectives</a:t>
            </a:r>
          </a:p>
          <a:p>
            <a:pPr algn="ctr"/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Process of Building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a Marketing Plan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Step I: Situation Analysis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Step II: Marketing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Strategy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Step III: Performance</a:t>
            </a:r>
            <a:b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Plan</a:t>
            </a:r>
          </a:p>
          <a:p>
            <a:endParaRPr lang="en-US" sz="2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519" y="1770075"/>
            <a:ext cx="3924081" cy="21415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228600" y="1055469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Helvetica" pitchFamily="34" charset="0"/>
                <a:cs typeface="Helvetica" pitchFamily="34" charset="0"/>
              </a:rPr>
              <a:t>Stericycle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 is the world’s largest </a:t>
            </a:r>
          </a:p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medical waste recycler.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5207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We will use </a:t>
            </a:r>
            <a:r>
              <a:rPr lang="en-US" sz="1600" b="1" dirty="0" err="1" smtClean="0">
                <a:latin typeface="Helvetica" pitchFamily="34" charset="0"/>
                <a:cs typeface="Helvetica" pitchFamily="34" charset="0"/>
              </a:rPr>
              <a:t>Stericycle</a:t>
            </a: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 to illustrate the process of building a marketing plan.</a:t>
            </a:r>
            <a:br>
              <a:rPr lang="en-US" sz="16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/>
            </a:r>
            <a:br>
              <a:rPr lang="en-US" sz="16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1200" b="1" dirty="0" smtClean="0">
                <a:latin typeface="Helvetica" pitchFamily="34" charset="0"/>
                <a:cs typeface="Helvetica" pitchFamily="34" charset="0"/>
              </a:rPr>
              <a:t>* Go </a:t>
            </a:r>
            <a:r>
              <a:rPr lang="en-US" sz="1200" b="1" u="sng" dirty="0" err="1" smtClean="0">
                <a:solidFill>
                  <a:schemeClr val="tx2"/>
                </a:solidFill>
                <a:latin typeface="Helvetica" pitchFamily="34" charset="0"/>
                <a:cs typeface="Helvetica" pitchFamily="34" charset="0"/>
              </a:rPr>
              <a:t>www,Stericycle.com</a:t>
            </a:r>
            <a:r>
              <a:rPr lang="en-US" sz="1200" b="1" dirty="0" smtClean="0">
                <a:latin typeface="Helvetica" pitchFamily="34" charset="0"/>
                <a:cs typeface="Helvetica" pitchFamily="34" charset="0"/>
              </a:rPr>
              <a:t> to learn more </a:t>
            </a:r>
            <a:br>
              <a:rPr lang="en-US" sz="12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1200" b="1" dirty="0" smtClean="0">
                <a:latin typeface="Helvetica" pitchFamily="34" charset="0"/>
                <a:cs typeface="Helvetica" pitchFamily="34" charset="0"/>
              </a:rPr>
              <a:t>about this company, and service products.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7000" y="29210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 pitchFamily="34" charset="0"/>
                <a:cs typeface="Helvetica" pitchFamily="34" charset="0"/>
              </a:rPr>
              <a:t>2011 Worldwide Market Demand $11 billion</a:t>
            </a:r>
            <a:endParaRPr lang="en-US" sz="14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500" y="3952400"/>
            <a:ext cx="3975100" cy="12546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9200" y="1397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Building a Marketing Plan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Current Situation: Major Considerations</a:t>
            </a:r>
            <a:endParaRPr lang="en-US" sz="26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04900"/>
            <a:ext cx="8758062" cy="29718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4152900"/>
            <a:ext cx="1600200" cy="223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191000"/>
            <a:ext cx="2590800" cy="217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25800" y="45339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" pitchFamily="34" charset="0"/>
                <a:cs typeface="Helvetica" pitchFamily="34" charset="0"/>
              </a:rPr>
              <a:t>How is the Current Situation different for the Apple Mac vs. the Apple </a:t>
            </a:r>
            <a:r>
              <a:rPr lang="en-US" sz="2400" b="1" dirty="0" err="1" smtClean="0">
                <a:latin typeface="Helvetica" pitchFamily="34" charset="0"/>
                <a:cs typeface="Helvetica" pitchFamily="34" charset="0"/>
              </a:rPr>
              <a:t>iPad</a:t>
            </a:r>
            <a:r>
              <a:rPr lang="en-US" sz="2400" b="1" dirty="0" smtClean="0">
                <a:latin typeface="Helvetica" pitchFamily="34" charset="0"/>
                <a:cs typeface="Helvetica" pitchFamily="34" charset="0"/>
              </a:rPr>
              <a:t>?</a:t>
            </a:r>
            <a:endParaRPr lang="en-US" sz="24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Where Are We Now?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612" y="990600"/>
            <a:ext cx="854877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-2603044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 Situation Analysis – Where Are We?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6300" y="180657"/>
            <a:ext cx="7391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Situation Analysis: Recent Performance</a:t>
            </a:r>
            <a:endParaRPr lang="en-US" sz="26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62" y="990600"/>
            <a:ext cx="86725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16200000">
            <a:off x="-2672833" y="3556457"/>
            <a:ext cx="5715001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Where Have We Been?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270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000" y="1071681"/>
            <a:ext cx="8534400" cy="540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76300" y="193357"/>
            <a:ext cx="7391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Situation Analysis: Market Demand</a:t>
            </a:r>
            <a:endParaRPr lang="en-US" sz="26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601267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Where Is the Market Going?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066800"/>
            <a:ext cx="844839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76300" y="193357"/>
            <a:ext cx="7391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Situation Analysis: Global Sales Mix</a:t>
            </a:r>
            <a:endParaRPr lang="en-US" sz="26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6347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 What Are The Markets We Serve?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143000"/>
            <a:ext cx="8382000" cy="533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76300" y="193357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Situation Analysis: Customer Lifetime Value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6093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How Profitable Are Customers?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900" y="10414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8200" y="193357"/>
            <a:ext cx="7391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Situation Analysis: Industry Analysis</a:t>
            </a:r>
            <a:endParaRPr lang="en-US" sz="26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6093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Are We In An Attractive Industry?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028700"/>
            <a:ext cx="8229600" cy="552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76300" y="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Situation Analysis: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Share Performance Metrics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6093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Where Is Our Share Leakage?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028701"/>
            <a:ext cx="837820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8200" y="193357"/>
            <a:ext cx="7391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Situation Analysis: Competitive Position</a:t>
            </a:r>
            <a:endParaRPr lang="en-US" sz="26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6093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Are We Strong Competitively?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100" y="1003300"/>
            <a:ext cx="8291899" cy="553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8200" y="193357"/>
            <a:ext cx="7391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Situation Analysis: SWOT Analysis</a:t>
            </a:r>
            <a:endParaRPr lang="en-US" sz="26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6093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Where Should We Focus?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MBM Sample Marketing Plan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 Number 6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387" y="990600"/>
            <a:ext cx="7161213" cy="478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62000" y="5791200"/>
            <a:ext cx="7620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Each edition of MBM a 3-year </a:t>
            </a:r>
            <a:r>
              <a:rPr lang="en-US" b="1" dirty="0" err="1" smtClean="0">
                <a:latin typeface="Helvetica" pitchFamily="34" charset="0"/>
                <a:cs typeface="Helvetica" pitchFamily="34" charset="0"/>
              </a:rPr>
              <a:t>Stericycle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 Sample Marketing Plan </a:t>
            </a:r>
            <a:br>
              <a:rPr lang="en-US" b="1" dirty="0" smtClean="0">
                <a:latin typeface="Helvetica" pitchFamily="34" charset="0"/>
                <a:cs typeface="Helvetica" pitchFamily="34" charset="0"/>
              </a:rPr>
            </a:br>
            <a:r>
              <a:rPr lang="en-US" b="1" dirty="0" smtClean="0">
                <a:latin typeface="Helvetica" pitchFamily="34" charset="0"/>
                <a:cs typeface="Helvetica" pitchFamily="34" charset="0"/>
              </a:rPr>
              <a:t>was published. The Plan vs. Actual results are shown above, 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622033" y="3602251"/>
            <a:ext cx="5638800" cy="4154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Performance  Exceeded Plan in Most Years 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0" y="1828800"/>
            <a:ext cx="4572000" cy="18158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Step 2: </a:t>
            </a:r>
            <a:b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Marketing Strategy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572000"/>
            <a:ext cx="64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This section presents the </a:t>
            </a:r>
            <a:br>
              <a:rPr lang="en-US" sz="2800" dirty="0" smtClean="0">
                <a:latin typeface="Helvetica" pitchFamily="34" charset="0"/>
                <a:cs typeface="Helvetica" pitchFamily="34" charset="0"/>
              </a:rPr>
            </a:b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Marketing Strategy portion of a Marketing Plan. 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152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Building a Marketing Plan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9873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Marketing Strategy: Major Considerations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744" y="1117600"/>
            <a:ext cx="8926513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1" y="4178300"/>
            <a:ext cx="1600200" cy="223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4237151"/>
            <a:ext cx="2590800" cy="217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124200" y="45720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" pitchFamily="34" charset="0"/>
                <a:cs typeface="Helvetica" pitchFamily="34" charset="0"/>
              </a:rPr>
              <a:t>How is the Marketing Strategy different for the Apple Mac vs. the Apple </a:t>
            </a:r>
            <a:r>
              <a:rPr lang="en-US" sz="2400" b="1" dirty="0" err="1" smtClean="0">
                <a:latin typeface="Helvetica" pitchFamily="34" charset="0"/>
                <a:cs typeface="Helvetica" pitchFamily="34" charset="0"/>
              </a:rPr>
              <a:t>iPad</a:t>
            </a:r>
            <a:r>
              <a:rPr lang="en-US" sz="2400" b="1" dirty="0" smtClean="0">
                <a:latin typeface="Helvetica" pitchFamily="34" charset="0"/>
                <a:cs typeface="Helvetica" pitchFamily="34" charset="0"/>
              </a:rPr>
              <a:t>?</a:t>
            </a:r>
            <a:endParaRPr lang="en-US" sz="24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How Do We Achieve Our Goals?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t="2477"/>
          <a:stretch/>
        </p:blipFill>
        <p:spPr bwMode="auto">
          <a:xfrm>
            <a:off x="381655" y="990600"/>
            <a:ext cx="8618616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-26093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What Is Our Strategic Path?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70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Portfolio Analysis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027156"/>
            <a:ext cx="8229600" cy="550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-26093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What Is Our Portfolio Position?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397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Prioritizing Key Issues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200" y="10160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-26093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What Are Our Strategic Priorities?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70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 Share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" y="1016000"/>
            <a:ext cx="8229600" cy="54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-2603044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Market Share Performance Objectives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397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Positioning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511" y="1042141"/>
            <a:ext cx="8502789" cy="542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-26220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What Is Our Value Proposition?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70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Channel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700" y="1003300"/>
            <a:ext cx="8610600" cy="546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-26093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What Is Our Channel Strategy?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70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Communications Strategy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507" y="1066800"/>
            <a:ext cx="807739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-2603956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What Is Our Communications Strategy?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0" y="1747897"/>
            <a:ext cx="4572000" cy="20621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Step 3: </a:t>
            </a:r>
            <a:b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Performance Plan</a:t>
            </a:r>
          </a:p>
          <a:p>
            <a:pPr algn="ctr"/>
            <a:endParaRPr lang="en-US" sz="3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572000"/>
            <a:ext cx="64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This section presents the </a:t>
            </a:r>
            <a:br>
              <a:rPr lang="en-US" sz="2800" dirty="0" smtClean="0">
                <a:latin typeface="Helvetica" pitchFamily="34" charset="0"/>
                <a:cs typeface="Helvetica" pitchFamily="34" charset="0"/>
              </a:rPr>
            </a:b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Planned Performance portion of a Marketing Plan. </a:t>
            </a:r>
          </a:p>
          <a:p>
            <a:pPr algn="ctr"/>
            <a:endParaRPr lang="en-US" sz="2800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1270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Building a Marketing Plan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19300" y="1828800"/>
            <a:ext cx="5105400" cy="20621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Process of Building</a:t>
            </a:r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Marketing Plan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64820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34" charset="0"/>
                <a:cs typeface="Helvetica" pitchFamily="34" charset="0"/>
              </a:rPr>
              <a:t>T</a:t>
            </a:r>
            <a:r>
              <a:rPr lang="en-US" sz="3200" dirty="0" smtClean="0">
                <a:latin typeface="Helvetica" pitchFamily="34" charset="0"/>
                <a:cs typeface="Helvetica" pitchFamily="34" charset="0"/>
              </a:rPr>
              <a:t>his section outlines the </a:t>
            </a:r>
            <a:br>
              <a:rPr lang="en-US" sz="3200" dirty="0" smtClean="0">
                <a:latin typeface="Helvetica" pitchFamily="34" charset="0"/>
                <a:cs typeface="Helvetica" pitchFamily="34" charset="0"/>
              </a:rPr>
            </a:br>
            <a:r>
              <a:rPr lang="en-US" sz="3200" dirty="0" smtClean="0">
                <a:latin typeface="Helvetica" pitchFamily="34" charset="0"/>
                <a:cs typeface="Helvetica" pitchFamily="34" charset="0"/>
              </a:rPr>
              <a:t>benefits of a marketing plan. 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1397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Building a Marketing Plan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186035"/>
            <a:ext cx="701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Performance Plan: Major Considerations</a:t>
            </a:r>
            <a:endParaRPr lang="en-US" sz="25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94" y="1066800"/>
            <a:ext cx="89392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245141"/>
            <a:ext cx="1600200" cy="223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4300651"/>
            <a:ext cx="2590800" cy="217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124199" y="452634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" pitchFamily="34" charset="0"/>
                <a:cs typeface="Helvetica" pitchFamily="34" charset="0"/>
              </a:rPr>
              <a:t>How is the Marketing Strategy different for the Apple Mac vs. the Apple </a:t>
            </a:r>
            <a:r>
              <a:rPr lang="en-US" sz="2400" b="1" dirty="0" err="1" smtClean="0">
                <a:latin typeface="Helvetica" pitchFamily="34" charset="0"/>
                <a:cs typeface="Helvetica" pitchFamily="34" charset="0"/>
              </a:rPr>
              <a:t>iPad</a:t>
            </a:r>
            <a:r>
              <a:rPr lang="en-US" sz="2400" b="1" dirty="0" smtClean="0">
                <a:latin typeface="Helvetica" pitchFamily="34" charset="0"/>
                <a:cs typeface="Helvetica" pitchFamily="34" charset="0"/>
              </a:rPr>
              <a:t>?</a:t>
            </a:r>
            <a:endParaRPr lang="en-US" sz="24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Performance Plan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990599"/>
            <a:ext cx="8305800" cy="545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 rot="16200000">
            <a:off x="-2603956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What Is Our Performance Plan?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152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Revenue Plan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052" y="1016000"/>
            <a:ext cx="825914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16200000">
            <a:off x="-26093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Where Are Revenues in 3 Years?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14.2</a:t>
            </a:r>
            <a:endParaRPr lang="en-US" sz="1300" b="1" dirty="0"/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70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Marketing &amp; Sales Budget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643" y="1054100"/>
            <a:ext cx="832845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-2622033" y="3609945"/>
            <a:ext cx="56388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What Is Our Investment in Mktg. &amp; Sales?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270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Marketing Profit Plan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003300"/>
            <a:ext cx="8421060" cy="55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-2603044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How Are Profits Expected to Grow?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14.1</a:t>
            </a:r>
            <a:endParaRPr lang="en-US" sz="1300" b="1" dirty="0"/>
          </a:p>
        </p:txBody>
      </p:sp>
      <p:sp>
        <p:nvSpPr>
          <p:cNvPr id="14" name="Rectangle 13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39700"/>
            <a:ext cx="6705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Breakeven Analysis</a:t>
            </a:r>
            <a:endParaRPr lang="en-US" sz="32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100" y="1092200"/>
            <a:ext cx="82980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-26093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How Much Risk Is in This Investment?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800" y="139124"/>
            <a:ext cx="701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Income Statement &amp; Share Price</a:t>
            </a:r>
            <a:endParaRPr lang="en-US" sz="30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887" y="1016000"/>
            <a:ext cx="8545513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-2622033" y="3609945"/>
            <a:ext cx="56388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What Is Our Expected Income in 3 Years?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0" y="127000"/>
            <a:ext cx="4521200" cy="660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52400"/>
            <a:ext cx="43434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457200"/>
            <a:ext cx="8153400" cy="596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Both Are Needed…Why?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444" y="2743200"/>
            <a:ext cx="8141112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" y="1155700"/>
            <a:ext cx="3657600" cy="181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0700" y="1143000"/>
            <a:ext cx="2057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86300" y="1143000"/>
            <a:ext cx="3925363" cy="182880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685800" y="3048000"/>
            <a:ext cx="35814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3406676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Challenge current thinking and convention assumptions.</a:t>
            </a:r>
          </a:p>
          <a:p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Strive to go deeper into the total customer experience.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Look outside your industry for new ideas and best practices.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5400" y="2971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CREATIVITY</a:t>
            </a:r>
            <a:endParaRPr lang="en-US" b="1" u="sng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24400" y="3048000"/>
            <a:ext cx="37338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75200" y="3485277"/>
            <a:ext cx="373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Comprehensive - Includes all important performance factors. 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Logical – Connects all the dots linking strategy to performance</a:t>
            </a:r>
          </a:p>
          <a:p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Helvetica" pitchFamily="34" charset="0"/>
                <a:cs typeface="Helvetica" pitchFamily="34" charset="0"/>
              </a:rPr>
              <a:t> Performance Roadmap as to cost and expected performance.</a:t>
            </a:r>
          </a:p>
          <a:p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4800" y="3022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STRUCTURE</a:t>
            </a:r>
            <a:endParaRPr lang="en-US" b="1" u="sng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8000" y="1143000"/>
            <a:ext cx="3962400" cy="18288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A Marketing Plan Is a Roadmap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31900"/>
            <a:ext cx="2721429" cy="19050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500" y="3276600"/>
            <a:ext cx="2698985" cy="303841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3200400" y="1219200"/>
            <a:ext cx="5715000" cy="510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76600" y="2198906"/>
            <a:ext cx="56388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700" b="1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1700" b="1" u="sng" dirty="0" smtClean="0">
                <a:latin typeface="Helvetica" pitchFamily="34" charset="0"/>
                <a:cs typeface="Helvetica" pitchFamily="34" charset="0"/>
              </a:rPr>
              <a:t>Where Are We and Where Do We Want to Go?   </a:t>
            </a:r>
          </a:p>
          <a:p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 - We are at Point A and want to go to Point B.</a:t>
            </a:r>
          </a:p>
          <a:p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 - There is not a clear path to Point B.</a:t>
            </a:r>
            <a:br>
              <a:rPr lang="en-US" sz="1700" dirty="0" smtClean="0">
                <a:latin typeface="Helvetica" pitchFamily="34" charset="0"/>
                <a:cs typeface="Helvetica" pitchFamily="34" charset="0"/>
              </a:rPr>
            </a:br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 - We have limited resources in getting to Point B.</a:t>
            </a:r>
          </a:p>
          <a:p>
            <a:endParaRPr lang="en-US" sz="1700" dirty="0" smtClean="0">
              <a:latin typeface="Helvetica" pitchFamily="34" charset="0"/>
              <a:cs typeface="Helvetica" pitchFamily="34" charset="0"/>
            </a:endParaRPr>
          </a:p>
          <a:p>
            <a:endParaRPr lang="en-US" sz="1700" b="1" dirty="0" smtClean="0">
              <a:latin typeface="Helvetica" pitchFamily="34" charset="0"/>
              <a:cs typeface="Helvetic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700" b="1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1700" b="1" u="sng" dirty="0" smtClean="0">
                <a:latin typeface="Helvetica" pitchFamily="34" charset="0"/>
                <a:cs typeface="Helvetica" pitchFamily="34" charset="0"/>
              </a:rPr>
              <a:t>How Do We Want to Get There?</a:t>
            </a:r>
          </a:p>
          <a:p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 - We developed the route shown.</a:t>
            </a:r>
          </a:p>
          <a:p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 - Take advantage of opportunities &amp; lessens threats</a:t>
            </a:r>
          </a:p>
          <a:p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 - It is </a:t>
            </a:r>
            <a:r>
              <a:rPr lang="en-US" sz="1700" dirty="0" err="1" smtClean="0">
                <a:latin typeface="Helvetica" pitchFamily="34" charset="0"/>
                <a:cs typeface="Helvetica" pitchFamily="34" charset="0"/>
              </a:rPr>
              <a:t>achieveable</a:t>
            </a:r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 with available resources.</a:t>
            </a:r>
          </a:p>
          <a:p>
            <a:endParaRPr lang="en-US" sz="1700" dirty="0" smtClean="0">
              <a:latin typeface="Helvetica" pitchFamily="34" charset="0"/>
              <a:cs typeface="Helvetic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700" b="1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sz="1700" b="1" u="sng" dirty="0" smtClean="0">
                <a:latin typeface="Helvetica" pitchFamily="34" charset="0"/>
                <a:cs typeface="Helvetica" pitchFamily="34" charset="0"/>
              </a:rPr>
              <a:t>What Is Suppose to Happen When We Get There?</a:t>
            </a:r>
          </a:p>
          <a:p>
            <a:pPr>
              <a:buFontTx/>
              <a:buChar char="-"/>
            </a:pPr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   Arrive on time with no major surprises or set-backs</a:t>
            </a:r>
          </a:p>
          <a:p>
            <a:pPr>
              <a:buFontTx/>
              <a:buChar char="-"/>
            </a:pPr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  Enjoy the expected benefits of Point B</a:t>
            </a:r>
          </a:p>
          <a:p>
            <a:pPr>
              <a:buFontTx/>
              <a:buChar char="-"/>
            </a:pPr>
            <a:r>
              <a:rPr lang="en-US" sz="1700" dirty="0" smtClean="0">
                <a:latin typeface="Helvetica" pitchFamily="34" charset="0"/>
                <a:cs typeface="Helvetica" pitchFamily="34" charset="0"/>
              </a:rPr>
              <a:t>  Stayed within the planned budget.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136713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" pitchFamily="34" charset="0"/>
                <a:cs typeface="Helvetica" pitchFamily="34" charset="0"/>
              </a:rPr>
              <a:t>Going From Point A to Point B</a:t>
            </a:r>
            <a:endParaRPr lang="en-US" sz="24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203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Three Major Steps in </a:t>
            </a:r>
            <a:b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Building a Marketing Plan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17500" y="1295400"/>
            <a:ext cx="5029200" cy="1143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14400" y="14478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STEP 1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: SITUATION ANLAYSIS</a:t>
            </a:r>
            <a:br>
              <a:rPr lang="en-US" b="1" dirty="0" smtClean="0">
                <a:latin typeface="Helvetica" pitchFamily="34" charset="0"/>
                <a:cs typeface="Helvetica" pitchFamily="34" charset="0"/>
              </a:rPr>
            </a:br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Where Are We Now?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7500" y="3124200"/>
            <a:ext cx="5029200" cy="1143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1000" y="32004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Helvetica" pitchFamily="34" charset="0"/>
                <a:cs typeface="Helvetica" pitchFamily="34" charset="0"/>
              </a:rPr>
              <a:t>STEP 2</a:t>
            </a:r>
            <a:r>
              <a:rPr lang="en-US" b="1" dirty="0" smtClean="0">
                <a:latin typeface="Helvetica" pitchFamily="34" charset="0"/>
                <a:cs typeface="Helvetica" pitchFamily="34" charset="0"/>
              </a:rPr>
              <a:t>:  MARKETING STRATEGY</a:t>
            </a:r>
          </a:p>
          <a:p>
            <a:pPr algn="ctr"/>
            <a:endParaRPr lang="en-US" b="1" dirty="0" smtClean="0"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How Do We Get Where We Want To Go?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7500" y="5029200"/>
            <a:ext cx="5029200" cy="1143000"/>
          </a:xfrm>
          <a:prstGeom prst="roundRect">
            <a:avLst/>
          </a:prstGeom>
          <a:solidFill>
            <a:schemeClr val="tx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5172670"/>
            <a:ext cx="4495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STEP 3</a:t>
            </a:r>
            <a:r>
              <a:rPr lang="en-US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:  PERFORMANCE PLAN</a:t>
            </a:r>
          </a:p>
          <a:p>
            <a:pPr algn="ctr"/>
            <a:endParaRPr lang="en-US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Can We Achieve Our Desired Results?</a:t>
            </a:r>
            <a:endParaRPr lang="en-US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2489200" y="2590800"/>
            <a:ext cx="685800" cy="381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489200" y="4495800"/>
            <a:ext cx="685800" cy="38100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123004"/>
            <a:ext cx="1905000" cy="1062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7987" y="1265411"/>
            <a:ext cx="1903413" cy="11543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00" y="5029200"/>
            <a:ext cx="18923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7391400" y="13716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Customer Experience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43800" y="333071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Strategic</a:t>
            </a:r>
          </a:p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Choices 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43800" y="523571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Desired</a:t>
            </a:r>
          </a:p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Results 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7203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Painting a Picture vs.</a:t>
            </a:r>
            <a:b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Building a Marketing Plan </a:t>
            </a:r>
            <a:endParaRPr lang="en-US" sz="24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562100"/>
            <a:ext cx="2895600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62100"/>
            <a:ext cx="2590800" cy="3520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1562100"/>
            <a:ext cx="24384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-76200" y="11049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Situation Analysis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0673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Your representation of </a:t>
            </a:r>
            <a:br>
              <a:rPr lang="en-US" sz="16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the current situation.</a:t>
            </a:r>
            <a:endParaRPr lang="en-US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11049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Painting Strategy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9800" y="11049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Desired Outcome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0" y="41529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Your strategy for taking the current situation to </a:t>
            </a:r>
            <a:br>
              <a:rPr lang="en-US" sz="16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a desired outcome.</a:t>
            </a:r>
          </a:p>
          <a:p>
            <a:pPr algn="ctr"/>
            <a:endParaRPr lang="en-US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50673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What you hope to achieve </a:t>
            </a:r>
            <a:br>
              <a:rPr lang="en-US" sz="1600" b="1" dirty="0" smtClean="0">
                <a:latin typeface="Helvetica" pitchFamily="34" charset="0"/>
                <a:cs typeface="Helvetica" pitchFamily="34" charset="0"/>
              </a:rPr>
            </a:br>
            <a:r>
              <a:rPr lang="en-US" sz="1600" b="1" dirty="0" smtClean="0">
                <a:latin typeface="Helvetica" pitchFamily="34" charset="0"/>
                <a:cs typeface="Helvetica" pitchFamily="34" charset="0"/>
              </a:rPr>
              <a:t>with your painting strategy. </a:t>
            </a:r>
            <a:endParaRPr lang="en-US" sz="16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676400" y="5676900"/>
            <a:ext cx="58674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05000" y="56896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 pitchFamily="34" charset="0"/>
                <a:cs typeface="Helvetica" pitchFamily="34" charset="0"/>
              </a:rPr>
              <a:t>What Are the Similarities In Painting this </a:t>
            </a:r>
            <a:br>
              <a:rPr lang="en-US" b="1" dirty="0" smtClean="0">
                <a:latin typeface="Helvetica" pitchFamily="34" charset="0"/>
                <a:cs typeface="Helvetica" pitchFamily="34" charset="0"/>
              </a:rPr>
            </a:br>
            <a:r>
              <a:rPr lang="en-US" b="1" dirty="0" smtClean="0">
                <a:latin typeface="Helvetica" pitchFamily="34" charset="0"/>
                <a:cs typeface="Helvetica" pitchFamily="34" charset="0"/>
              </a:rPr>
              <a:t>Picture and Building a Marketing Plan? </a:t>
            </a:r>
            <a:endParaRPr lang="en-US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Stericycle</a:t>
            </a:r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– Sample Marketing Plan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81400" y="66294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Copyright Roger J. Best, 2011</a:t>
            </a: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b="2252"/>
          <a:stretch/>
        </p:blipFill>
        <p:spPr bwMode="auto">
          <a:xfrm>
            <a:off x="448231" y="990600"/>
            <a:ext cx="8247538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16200000">
            <a:off x="-2634733" y="3594557"/>
            <a:ext cx="5638800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 pitchFamily="34" charset="0"/>
                <a:cs typeface="Helvetica" pitchFamily="34" charset="0"/>
              </a:rPr>
              <a:t>Marketing Plan Outline</a:t>
            </a:r>
            <a:endParaRPr lang="en-US" sz="2200" b="1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0" y="1981200"/>
            <a:ext cx="4572000" cy="18158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Step 1: </a:t>
            </a:r>
            <a:b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Situation Analysis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813518"/>
            <a:ext cx="64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34" charset="0"/>
                <a:cs typeface="Helvetica" pitchFamily="34" charset="0"/>
              </a:rPr>
              <a:t>T</a:t>
            </a: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his section presents the </a:t>
            </a:r>
            <a:br>
              <a:rPr lang="en-US" sz="2800" dirty="0" smtClean="0">
                <a:latin typeface="Helvetica" pitchFamily="34" charset="0"/>
                <a:cs typeface="Helvetica" pitchFamily="34" charset="0"/>
              </a:rPr>
            </a:br>
            <a:r>
              <a:rPr lang="en-US" sz="2800" dirty="0" smtClean="0">
                <a:latin typeface="Helvetica" pitchFamily="34" charset="0"/>
                <a:cs typeface="Helvetica" pitchFamily="34" charset="0"/>
              </a:rPr>
              <a:t>elements of a current situation. </a:t>
            </a:r>
          </a:p>
          <a:p>
            <a:pPr algn="ctr"/>
            <a:endParaRPr lang="en-US" sz="28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46050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152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Building a Marketing Plan</a:t>
            </a:r>
            <a:endParaRPr lang="en-US" sz="2800" b="1" dirty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977</Words>
  <Application>Microsoft Macintosh PowerPoint</Application>
  <PresentationFormat>On-screen Show (4:3)</PresentationFormat>
  <Paragraphs>243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Roger Best</dc:creator>
  <cp:lastModifiedBy>Peter Vomocil</cp:lastModifiedBy>
  <cp:revision>222</cp:revision>
  <dcterms:created xsi:type="dcterms:W3CDTF">2012-02-19T16:07:11Z</dcterms:created>
  <dcterms:modified xsi:type="dcterms:W3CDTF">2012-03-15T15:42:53Z</dcterms:modified>
</cp:coreProperties>
</file>