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2"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2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01" autoAdjust="0"/>
  </p:normalViewPr>
  <p:slideViewPr>
    <p:cSldViewPr snapToGrid="0" snapToObjects="1">
      <p:cViewPr varScale="1">
        <p:scale>
          <a:sx n="155" d="100"/>
          <a:sy n="155" d="100"/>
        </p:scale>
        <p:origin x="-1456"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EBF280-D48F-2046-9F75-B7325363478C}" type="datetimeFigureOut">
              <a:rPr lang="en-US" smtClean="0"/>
              <a:t>3/12/12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10A469-1AF8-194C-80CA-5D2EC5D70F7E}" type="slidenum">
              <a:rPr lang="en-US" smtClean="0"/>
              <a:t>‹#›</a:t>
            </a:fld>
            <a:endParaRPr lang="en-US"/>
          </a:p>
        </p:txBody>
      </p:sp>
    </p:spTree>
    <p:extLst>
      <p:ext uri="{BB962C8B-B14F-4D97-AF65-F5344CB8AC3E}">
        <p14:creationId xmlns:p14="http://schemas.microsoft.com/office/powerpoint/2010/main" val="5784249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four companies in the graph are Fortune 500 companies that participated in a marketing metrics training. The graph shows the improvement in marketing profitability (net marketing contribution) the companies could achieve if they successfully implemented the marketing metrics that the teams applied. Performance would improve an average of 32 percent. Because these are large companies, the average gain in marketing profits would be over $5 million.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FB10A469-1AF8-194C-80CA-5D2EC5D70F7E}" type="slidenum">
              <a:rPr lang="en-US" smtClean="0"/>
              <a:t>1</a:t>
            </a:fld>
            <a:endParaRPr lang="en-US"/>
          </a:p>
        </p:txBody>
      </p:sp>
    </p:spTree>
    <p:extLst>
      <p:ext uri="{BB962C8B-B14F-4D97-AF65-F5344CB8AC3E}">
        <p14:creationId xmlns:p14="http://schemas.microsoft.com/office/powerpoint/2010/main" val="153469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Helvetica"/>
                <a:cs typeface="Helvetica"/>
              </a:rPr>
              <a:t>Booz-Allen Survey</a:t>
            </a:r>
            <a:endParaRPr lang="en-US" dirty="0"/>
          </a:p>
        </p:txBody>
      </p:sp>
      <p:sp>
        <p:nvSpPr>
          <p:cNvPr id="4" name="Slide Number Placeholder 3"/>
          <p:cNvSpPr>
            <a:spLocks noGrp="1"/>
          </p:cNvSpPr>
          <p:nvPr>
            <p:ph type="sldNum" sz="quarter" idx="10"/>
          </p:nvPr>
        </p:nvSpPr>
        <p:spPr/>
        <p:txBody>
          <a:bodyPr/>
          <a:lstStyle/>
          <a:p>
            <a:fld id="{FB10A469-1AF8-194C-80CA-5D2EC5D70F7E}" type="slidenum">
              <a:rPr lang="en-US" smtClean="0"/>
              <a:t>4</a:t>
            </a:fld>
            <a:endParaRPr lang="en-US"/>
          </a:p>
        </p:txBody>
      </p:sp>
    </p:spTree>
    <p:extLst>
      <p:ext uri="{BB962C8B-B14F-4D97-AF65-F5344CB8AC3E}">
        <p14:creationId xmlns:p14="http://schemas.microsoft.com/office/powerpoint/2010/main" val="46184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Manager insights, experience, and intuitions are a good place to start and require no budget. As shown in Figure 15-5, manager insights and “best estimates” are a satisfactory beginning. Marketing managers need to overcome their fear of using imperfect data. They should feel comfortable estimating the data needed for any marketing analytic. The data can easily be revised with team consensus or if market research uncovers more accurate information. Marketing analytics provide a way to capture the collective thinking of a marketing team. Data validation can follow if needed and important. </a:t>
            </a:r>
            <a:endParaRPr lang="en-US" dirty="0" smtClean="0"/>
          </a:p>
          <a:p>
            <a:endParaRPr lang="en-US" dirty="0"/>
          </a:p>
        </p:txBody>
      </p:sp>
      <p:sp>
        <p:nvSpPr>
          <p:cNvPr id="4" name="Slide Number Placeholder 3"/>
          <p:cNvSpPr>
            <a:spLocks noGrp="1"/>
          </p:cNvSpPr>
          <p:nvPr>
            <p:ph type="sldNum" sz="quarter" idx="10"/>
          </p:nvPr>
        </p:nvSpPr>
        <p:spPr/>
        <p:txBody>
          <a:bodyPr/>
          <a:lstStyle/>
          <a:p>
            <a:fld id="{FB10A469-1AF8-194C-80CA-5D2EC5D70F7E}" type="slidenum">
              <a:rPr lang="en-US" smtClean="0"/>
              <a:t>6</a:t>
            </a:fld>
            <a:endParaRPr lang="en-US"/>
          </a:p>
        </p:txBody>
      </p:sp>
    </p:spTree>
    <p:extLst>
      <p:ext uri="{BB962C8B-B14F-4D97-AF65-F5344CB8AC3E}">
        <p14:creationId xmlns:p14="http://schemas.microsoft.com/office/powerpoint/2010/main" val="354424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implement this strategy successfully, the marketing manager had to sell it to the three regional vice presidents for sales. Two regional sales VPs agreed to implement the strategy, but the third chose not to participate. The results, shown in Figure 15-8, </a:t>
            </a:r>
            <a:r>
              <a:rPr lang="en-US" sz="1200" kern="1200" dirty="0" err="1" smtClean="0">
                <a:solidFill>
                  <a:schemeClr val="tx1"/>
                </a:solidFill>
                <a:effectLst/>
                <a:latin typeface="+mn-lt"/>
                <a:ea typeface="+mn-ea"/>
                <a:cs typeface="+mn-cs"/>
              </a:rPr>
              <a:t>illus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trate</a:t>
            </a:r>
            <a:r>
              <a:rPr lang="en-US" sz="1200" kern="1200" dirty="0" smtClean="0">
                <a:solidFill>
                  <a:schemeClr val="tx1"/>
                </a:solidFill>
                <a:effectLst/>
                <a:latin typeface="+mn-lt"/>
                <a:ea typeface="+mn-ea"/>
                <a:cs typeface="+mn-cs"/>
              </a:rPr>
              <a:t> the importance of effective strategy implementation. </a:t>
            </a:r>
            <a:r>
              <a:rPr lang="en-US" sz="1200" dirty="0" smtClean="0"/>
              <a:t>In the two regions (A and B) where the marketing strategy was implemented, sales increased by 18 and 12 percent, even though total demand in the market declined by 15 percent. By contrast, the region (C) that did not implement the marketing strategy had only a 3</a:t>
            </a:r>
            <a:r>
              <a:rPr lang="en-US" sz="1200" baseline="0" dirty="0" smtClean="0"/>
              <a:t> </a:t>
            </a:r>
            <a:r>
              <a:rPr lang="en-US" sz="1200" dirty="0" smtClean="0"/>
              <a:t>percent sales gain. </a:t>
            </a:r>
          </a:p>
          <a:p>
            <a:pPr algn="l"/>
            <a:r>
              <a:rPr lang="en-US" sz="1200" dirty="0" smtClean="0"/>
              <a:t>  </a:t>
            </a:r>
            <a:endParaRPr lang="en-US" sz="1200" dirty="0" smtClean="0">
              <a:latin typeface="Helvetica"/>
              <a:cs typeface="Helvetica"/>
            </a:endParaRPr>
          </a:p>
          <a:p>
            <a:pPr algn="l"/>
            <a:endParaRPr lang="en-US" dirty="0"/>
          </a:p>
        </p:txBody>
      </p:sp>
      <p:sp>
        <p:nvSpPr>
          <p:cNvPr id="4" name="Slide Number Placeholder 3"/>
          <p:cNvSpPr>
            <a:spLocks noGrp="1"/>
          </p:cNvSpPr>
          <p:nvPr>
            <p:ph type="sldNum" sz="quarter" idx="10"/>
          </p:nvPr>
        </p:nvSpPr>
        <p:spPr/>
        <p:txBody>
          <a:bodyPr/>
          <a:lstStyle/>
          <a:p>
            <a:fld id="{FB10A469-1AF8-194C-80CA-5D2EC5D70F7E}" type="slidenum">
              <a:rPr lang="en-US" smtClean="0"/>
              <a:t>9</a:t>
            </a:fld>
            <a:endParaRPr lang="en-US"/>
          </a:p>
        </p:txBody>
      </p:sp>
    </p:spTree>
    <p:extLst>
      <p:ext uri="{BB962C8B-B14F-4D97-AF65-F5344CB8AC3E}">
        <p14:creationId xmlns:p14="http://schemas.microsoft.com/office/powerpoint/2010/main" val="58383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7DEF40-AF2A-754E-A27F-97DAA95662FA}" type="datetimeFigureOut">
              <a:rPr lang="en-US" smtClean="0"/>
              <a:t>3/12/12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BC744-4CA4-D046-A208-35ECE6A3AA66}" type="slidenum">
              <a:rPr lang="en-US" smtClean="0"/>
              <a:t>‹#›</a:t>
            </a:fld>
            <a:endParaRPr lang="en-US"/>
          </a:p>
        </p:txBody>
      </p:sp>
    </p:spTree>
    <p:extLst>
      <p:ext uri="{BB962C8B-B14F-4D97-AF65-F5344CB8AC3E}">
        <p14:creationId xmlns:p14="http://schemas.microsoft.com/office/powerpoint/2010/main" val="58488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7DEF40-AF2A-754E-A27F-97DAA95662FA}" type="datetimeFigureOut">
              <a:rPr lang="en-US" smtClean="0"/>
              <a:t>3/12/12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BC744-4CA4-D046-A208-35ECE6A3AA66}" type="slidenum">
              <a:rPr lang="en-US" smtClean="0"/>
              <a:t>‹#›</a:t>
            </a:fld>
            <a:endParaRPr lang="en-US"/>
          </a:p>
        </p:txBody>
      </p:sp>
    </p:spTree>
    <p:extLst>
      <p:ext uri="{BB962C8B-B14F-4D97-AF65-F5344CB8AC3E}">
        <p14:creationId xmlns:p14="http://schemas.microsoft.com/office/powerpoint/2010/main" val="271733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7DEF40-AF2A-754E-A27F-97DAA95662FA}" type="datetimeFigureOut">
              <a:rPr lang="en-US" smtClean="0"/>
              <a:t>3/12/12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BC744-4CA4-D046-A208-35ECE6A3AA66}" type="slidenum">
              <a:rPr lang="en-US" smtClean="0"/>
              <a:t>‹#›</a:t>
            </a:fld>
            <a:endParaRPr lang="en-US"/>
          </a:p>
        </p:txBody>
      </p:sp>
    </p:spTree>
    <p:extLst>
      <p:ext uri="{BB962C8B-B14F-4D97-AF65-F5344CB8AC3E}">
        <p14:creationId xmlns:p14="http://schemas.microsoft.com/office/powerpoint/2010/main" val="8627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7DEF40-AF2A-754E-A27F-97DAA95662FA}" type="datetimeFigureOut">
              <a:rPr lang="en-US" smtClean="0"/>
              <a:t>3/12/12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BC744-4CA4-D046-A208-35ECE6A3AA66}" type="slidenum">
              <a:rPr lang="en-US" smtClean="0"/>
              <a:t>‹#›</a:t>
            </a:fld>
            <a:endParaRPr lang="en-US"/>
          </a:p>
        </p:txBody>
      </p:sp>
    </p:spTree>
    <p:extLst>
      <p:ext uri="{BB962C8B-B14F-4D97-AF65-F5344CB8AC3E}">
        <p14:creationId xmlns:p14="http://schemas.microsoft.com/office/powerpoint/2010/main" val="246001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7DEF40-AF2A-754E-A27F-97DAA95662FA}" type="datetimeFigureOut">
              <a:rPr lang="en-US" smtClean="0"/>
              <a:t>3/12/12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BC744-4CA4-D046-A208-35ECE6A3AA66}" type="slidenum">
              <a:rPr lang="en-US" smtClean="0"/>
              <a:t>‹#›</a:t>
            </a:fld>
            <a:endParaRPr lang="en-US"/>
          </a:p>
        </p:txBody>
      </p:sp>
    </p:spTree>
    <p:extLst>
      <p:ext uri="{BB962C8B-B14F-4D97-AF65-F5344CB8AC3E}">
        <p14:creationId xmlns:p14="http://schemas.microsoft.com/office/powerpoint/2010/main" val="350827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7DEF40-AF2A-754E-A27F-97DAA95662FA}" type="datetimeFigureOut">
              <a:rPr lang="en-US" smtClean="0"/>
              <a:t>3/12/12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BC744-4CA4-D046-A208-35ECE6A3AA66}" type="slidenum">
              <a:rPr lang="en-US" smtClean="0"/>
              <a:t>‹#›</a:t>
            </a:fld>
            <a:endParaRPr lang="en-US"/>
          </a:p>
        </p:txBody>
      </p:sp>
    </p:spTree>
    <p:extLst>
      <p:ext uri="{BB962C8B-B14F-4D97-AF65-F5344CB8AC3E}">
        <p14:creationId xmlns:p14="http://schemas.microsoft.com/office/powerpoint/2010/main" val="2360874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7DEF40-AF2A-754E-A27F-97DAA95662FA}" type="datetimeFigureOut">
              <a:rPr lang="en-US" smtClean="0"/>
              <a:t>3/12/12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BC744-4CA4-D046-A208-35ECE6A3AA66}" type="slidenum">
              <a:rPr lang="en-US" smtClean="0"/>
              <a:t>‹#›</a:t>
            </a:fld>
            <a:endParaRPr lang="en-US"/>
          </a:p>
        </p:txBody>
      </p:sp>
    </p:spTree>
    <p:extLst>
      <p:ext uri="{BB962C8B-B14F-4D97-AF65-F5344CB8AC3E}">
        <p14:creationId xmlns:p14="http://schemas.microsoft.com/office/powerpoint/2010/main" val="96899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7DEF40-AF2A-754E-A27F-97DAA95662FA}" type="datetimeFigureOut">
              <a:rPr lang="en-US" smtClean="0"/>
              <a:t>3/12/12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BC744-4CA4-D046-A208-35ECE6A3AA66}" type="slidenum">
              <a:rPr lang="en-US" smtClean="0"/>
              <a:t>‹#›</a:t>
            </a:fld>
            <a:endParaRPr lang="en-US"/>
          </a:p>
        </p:txBody>
      </p:sp>
    </p:spTree>
    <p:extLst>
      <p:ext uri="{BB962C8B-B14F-4D97-AF65-F5344CB8AC3E}">
        <p14:creationId xmlns:p14="http://schemas.microsoft.com/office/powerpoint/2010/main" val="178871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DEF40-AF2A-754E-A27F-97DAA95662FA}" type="datetimeFigureOut">
              <a:rPr lang="en-US" smtClean="0"/>
              <a:t>3/12/12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BC744-4CA4-D046-A208-35ECE6A3AA66}" type="slidenum">
              <a:rPr lang="en-US" smtClean="0"/>
              <a:t>‹#›</a:t>
            </a:fld>
            <a:endParaRPr lang="en-US"/>
          </a:p>
        </p:txBody>
      </p:sp>
    </p:spTree>
    <p:extLst>
      <p:ext uri="{BB962C8B-B14F-4D97-AF65-F5344CB8AC3E}">
        <p14:creationId xmlns:p14="http://schemas.microsoft.com/office/powerpoint/2010/main" val="15812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7DEF40-AF2A-754E-A27F-97DAA95662FA}" type="datetimeFigureOut">
              <a:rPr lang="en-US" smtClean="0"/>
              <a:t>3/12/12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BC744-4CA4-D046-A208-35ECE6A3AA66}" type="slidenum">
              <a:rPr lang="en-US" smtClean="0"/>
              <a:t>‹#›</a:t>
            </a:fld>
            <a:endParaRPr lang="en-US"/>
          </a:p>
        </p:txBody>
      </p:sp>
    </p:spTree>
    <p:extLst>
      <p:ext uri="{BB962C8B-B14F-4D97-AF65-F5344CB8AC3E}">
        <p14:creationId xmlns:p14="http://schemas.microsoft.com/office/powerpoint/2010/main" val="248810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7DEF40-AF2A-754E-A27F-97DAA95662FA}" type="datetimeFigureOut">
              <a:rPr lang="en-US" smtClean="0"/>
              <a:t>3/12/12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BC744-4CA4-D046-A208-35ECE6A3AA66}" type="slidenum">
              <a:rPr lang="en-US" smtClean="0"/>
              <a:t>‹#›</a:t>
            </a:fld>
            <a:endParaRPr lang="en-US"/>
          </a:p>
        </p:txBody>
      </p:sp>
    </p:spTree>
    <p:extLst>
      <p:ext uri="{BB962C8B-B14F-4D97-AF65-F5344CB8AC3E}">
        <p14:creationId xmlns:p14="http://schemas.microsoft.com/office/powerpoint/2010/main" val="10895833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DEF40-AF2A-754E-A27F-97DAA95662FA}" type="datetimeFigureOut">
              <a:rPr lang="en-US" smtClean="0"/>
              <a:t>3/12/12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BC744-4CA4-D046-A208-35ECE6A3AA66}" type="slidenum">
              <a:rPr lang="en-US" smtClean="0"/>
              <a:t>‹#›</a:t>
            </a:fld>
            <a:endParaRPr lang="en-US"/>
          </a:p>
        </p:txBody>
      </p:sp>
    </p:spTree>
    <p:extLst>
      <p:ext uri="{BB962C8B-B14F-4D97-AF65-F5344CB8AC3E}">
        <p14:creationId xmlns:p14="http://schemas.microsoft.com/office/powerpoint/2010/main" val="198484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1.png"/><Relationship Id="rId5" Type="http://schemas.openxmlformats.org/officeDocument/2006/relationships/image" Target="../media/image12.jpg"/><Relationship Id="rId6" Type="http://schemas.openxmlformats.org/officeDocument/2006/relationships/image" Target="../media/image13.jpg"/><Relationship Id="rId7" Type="http://schemas.openxmlformats.org/officeDocument/2006/relationships/image" Target="../media/image14.jp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hyperlink" Target="http://www.marketingmetricssolutions.com" TargetMode="External"/><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19200" y="103551"/>
            <a:ext cx="6705600" cy="553998"/>
          </a:xfrm>
          <a:prstGeom prst="rect">
            <a:avLst/>
          </a:prstGeom>
          <a:noFill/>
        </p:spPr>
        <p:txBody>
          <a:bodyPr wrap="square" rtlCol="0">
            <a:spAutoFit/>
          </a:bodyPr>
          <a:lstStyle/>
          <a:p>
            <a:pPr algn="ctr"/>
            <a:r>
              <a:rPr lang="en-US" sz="3000" b="1" dirty="0" smtClean="0">
                <a:solidFill>
                  <a:schemeClr val="bg1"/>
                </a:solidFill>
                <a:latin typeface="Helvetica"/>
                <a:cs typeface="Helvetica"/>
              </a:rPr>
              <a:t>Marketing Performance Metrics</a:t>
            </a:r>
            <a:endParaRPr lang="en-US" sz="300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sp>
        <p:nvSpPr>
          <p:cNvPr id="18" name="TextBox 17"/>
          <p:cNvSpPr txBox="1"/>
          <p:nvPr/>
        </p:nvSpPr>
        <p:spPr>
          <a:xfrm>
            <a:off x="5581765" y="1160479"/>
            <a:ext cx="3339628" cy="3631763"/>
          </a:xfrm>
          <a:prstGeom prst="rect">
            <a:avLst/>
          </a:prstGeom>
          <a:solidFill>
            <a:schemeClr val="tx1">
              <a:lumMod val="75000"/>
              <a:lumOff val="25000"/>
            </a:schemeClr>
          </a:solidFill>
        </p:spPr>
        <p:txBody>
          <a:bodyPr wrap="square" rtlCol="0">
            <a:spAutoFit/>
          </a:bodyPr>
          <a:lstStyle/>
          <a:p>
            <a:pPr algn="ctr"/>
            <a:endParaRPr lang="en-US" b="1" dirty="0" smtClean="0">
              <a:solidFill>
                <a:schemeClr val="bg1"/>
              </a:solidFill>
              <a:latin typeface="Helvetica"/>
              <a:cs typeface="Helvetica"/>
            </a:endParaRPr>
          </a:p>
          <a:p>
            <a:pPr algn="ctr"/>
            <a:r>
              <a:rPr lang="en-US" b="1" dirty="0" smtClean="0">
                <a:solidFill>
                  <a:schemeClr val="bg1"/>
                </a:solidFill>
                <a:latin typeface="Helvetica"/>
                <a:cs typeface="Helvetica"/>
              </a:rPr>
              <a:t>Chapter 15 Objectives</a:t>
            </a:r>
          </a:p>
          <a:p>
            <a:pPr algn="ctr"/>
            <a:endParaRPr lang="en-US" sz="1600" b="1" u="sng" dirty="0" smtClean="0">
              <a:solidFill>
                <a:schemeClr val="bg1"/>
              </a:solidFill>
              <a:latin typeface="Helvetica"/>
              <a:cs typeface="Helvetica"/>
            </a:endParaRPr>
          </a:p>
          <a:p>
            <a:pPr marL="285750" indent="-285750">
              <a:buFont typeface="Wingdings" pitchFamily="2" charset="2"/>
              <a:buChar char="q"/>
            </a:pPr>
            <a:r>
              <a:rPr lang="en-US" sz="1600" b="1" dirty="0" smtClean="0">
                <a:solidFill>
                  <a:schemeClr val="bg1"/>
                </a:solidFill>
                <a:latin typeface="Helvetica"/>
                <a:cs typeface="Helvetica"/>
              </a:rPr>
              <a:t>Barriers to Getting Started  Using Marketing Metrics</a:t>
            </a:r>
            <a:r>
              <a:rPr lang="en-US" sz="1600" b="1" u="sng" dirty="0" smtClean="0">
                <a:solidFill>
                  <a:schemeClr val="bg1"/>
                </a:solidFill>
                <a:latin typeface="Helvetica"/>
                <a:cs typeface="Helvetica"/>
              </a:rPr>
              <a:t/>
            </a:r>
            <a:br>
              <a:rPr lang="en-US" sz="1600" b="1" u="sng" dirty="0" smtClean="0">
                <a:solidFill>
                  <a:schemeClr val="bg1"/>
                </a:solidFill>
                <a:latin typeface="Helvetica"/>
                <a:cs typeface="Helvetica"/>
              </a:rPr>
            </a:br>
            <a:r>
              <a:rPr lang="en-US" sz="1600" b="1" u="sng" dirty="0" smtClean="0">
                <a:solidFill>
                  <a:schemeClr val="bg1"/>
                </a:solidFill>
                <a:latin typeface="Helvetica"/>
                <a:cs typeface="Helvetica"/>
              </a:rPr>
              <a:t>    </a:t>
            </a:r>
          </a:p>
          <a:p>
            <a:pPr marL="284163" indent="-284163">
              <a:buFont typeface="Wingdings" pitchFamily="2" charset="2"/>
              <a:buChar char="q"/>
            </a:pPr>
            <a:r>
              <a:rPr lang="en-US" sz="1600" b="1" dirty="0" smtClean="0">
                <a:solidFill>
                  <a:schemeClr val="bg1"/>
                </a:solidFill>
                <a:latin typeface="Helvetica"/>
                <a:cs typeface="Helvetica"/>
              </a:rPr>
              <a:t>Forward</a:t>
            </a:r>
            <a:r>
              <a:rPr lang="en-US" sz="1600" b="1" dirty="0" smtClean="0">
                <a:solidFill>
                  <a:schemeClr val="bg1"/>
                </a:solidFill>
                <a:latin typeface="Helvetica"/>
                <a:cs typeface="Helvetica"/>
              </a:rPr>
              <a:t>-Looking vs. Backward-Looking Metrics</a:t>
            </a:r>
          </a:p>
          <a:p>
            <a:endParaRPr lang="en-US" sz="1600" b="1" u="sng" dirty="0" smtClean="0">
              <a:solidFill>
                <a:schemeClr val="bg1"/>
              </a:solidFill>
              <a:latin typeface="Helvetica"/>
              <a:cs typeface="Helvetica"/>
            </a:endParaRPr>
          </a:p>
          <a:p>
            <a:pPr marL="284163" indent="-284163">
              <a:buFont typeface="Wingdings" pitchFamily="2" charset="2"/>
              <a:buChar char="q"/>
            </a:pPr>
            <a:r>
              <a:rPr lang="en-US" sz="1600" b="1" dirty="0" smtClean="0">
                <a:solidFill>
                  <a:schemeClr val="bg1"/>
                </a:solidFill>
                <a:latin typeface="Helvetica"/>
                <a:cs typeface="Helvetica"/>
              </a:rPr>
              <a:t>Successful </a:t>
            </a:r>
            <a:r>
              <a:rPr lang="en-US" sz="1600" b="1" dirty="0" smtClean="0">
                <a:solidFill>
                  <a:schemeClr val="bg1"/>
                </a:solidFill>
                <a:latin typeface="Helvetica"/>
                <a:cs typeface="Helvetica"/>
              </a:rPr>
              <a:t>Strategy Implementation</a:t>
            </a:r>
          </a:p>
          <a:p>
            <a:pPr>
              <a:buFont typeface="Wingdings" pitchFamily="2" charset="2"/>
              <a:buChar char="q"/>
            </a:pPr>
            <a:endParaRPr lang="en-US" sz="1600" b="1" dirty="0">
              <a:solidFill>
                <a:schemeClr val="bg1"/>
              </a:solidFill>
              <a:latin typeface="Helvetica"/>
              <a:cs typeface="Helvetica"/>
            </a:endParaRPr>
          </a:p>
          <a:p>
            <a:pPr>
              <a:buFont typeface="Wingdings" pitchFamily="2" charset="2"/>
              <a:buChar char="q"/>
            </a:pPr>
            <a:r>
              <a:rPr lang="en-US" sz="1600" b="1" dirty="0">
                <a:solidFill>
                  <a:schemeClr val="bg1"/>
                </a:solidFill>
                <a:latin typeface="Helvetica"/>
                <a:cs typeface="Helvetica"/>
              </a:rPr>
              <a:t> </a:t>
            </a:r>
            <a:r>
              <a:rPr lang="en-US" sz="1600" b="1" dirty="0" smtClean="0">
                <a:solidFill>
                  <a:schemeClr val="bg1"/>
                </a:solidFill>
                <a:latin typeface="Helvetica"/>
                <a:cs typeface="Helvetica"/>
              </a:rPr>
              <a:t> Variance </a:t>
            </a:r>
            <a:r>
              <a:rPr lang="en-US" sz="1600" b="1" dirty="0" smtClean="0">
                <a:solidFill>
                  <a:schemeClr val="bg1"/>
                </a:solidFill>
                <a:latin typeface="Helvetica"/>
                <a:cs typeface="Helvetica"/>
              </a:rPr>
              <a:t>Analysis</a:t>
            </a:r>
            <a:endParaRPr lang="en-US" sz="1200" b="1" dirty="0">
              <a:solidFill>
                <a:schemeClr val="bg1"/>
              </a:solidFill>
              <a:latin typeface="Helvetica"/>
              <a:cs typeface="Helvetica"/>
            </a:endParaRPr>
          </a:p>
          <a:p>
            <a:endParaRPr lang="en-US" b="1" dirty="0" smtClean="0">
              <a:solidFill>
                <a:schemeClr val="bg1"/>
              </a:solidFill>
              <a:latin typeface="Helvetica"/>
              <a:cs typeface="Helvetica"/>
            </a:endParaRPr>
          </a:p>
        </p:txBody>
      </p:sp>
      <p:sp>
        <p:nvSpPr>
          <p:cNvPr id="2" name="TextBox 1"/>
          <p:cNvSpPr txBox="1"/>
          <p:nvPr/>
        </p:nvSpPr>
        <p:spPr>
          <a:xfrm>
            <a:off x="670819" y="5274398"/>
            <a:ext cx="7802363" cy="646331"/>
          </a:xfrm>
          <a:prstGeom prst="rect">
            <a:avLst/>
          </a:prstGeom>
          <a:noFill/>
        </p:spPr>
        <p:txBody>
          <a:bodyPr wrap="square" rtlCol="0">
            <a:spAutoFit/>
          </a:bodyPr>
          <a:lstStyle/>
          <a:p>
            <a:r>
              <a:rPr lang="en-US" dirty="0"/>
              <a:t>■ </a:t>
            </a:r>
            <a:r>
              <a:rPr lang="en-US" b="1" dirty="0"/>
              <a:t>If you can’t measure it, you can’t manage it. </a:t>
            </a:r>
            <a:r>
              <a:rPr lang="en-US" b="1" i="1" dirty="0"/>
              <a:t>—from </a:t>
            </a:r>
            <a:r>
              <a:rPr lang="en-US" b="1" dirty="0"/>
              <a:t>The Balanced Scorecard </a:t>
            </a:r>
            <a:endParaRPr lang="en-US" dirty="0"/>
          </a:p>
          <a:p>
            <a:pPr algn="r"/>
            <a:r>
              <a:rPr lang="en-US" i="1" dirty="0"/>
              <a:t>by Robert Kaplan and David Norton, Harvard Business School Press, 1996 </a:t>
            </a:r>
            <a:endParaRPr lang="en-US" dirty="0"/>
          </a:p>
        </p:txBody>
      </p:sp>
      <p:pic>
        <p:nvPicPr>
          <p:cNvPr id="12" name="Picture 11" descr="Screen Shot 2012-02-13 at 8.40.0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91" y="1134202"/>
            <a:ext cx="5198486" cy="3753111"/>
          </a:xfrm>
          <a:prstGeom prst="rect">
            <a:avLst/>
          </a:prstGeom>
        </p:spPr>
      </p:pic>
    </p:spTree>
    <p:extLst>
      <p:ext uri="{BB962C8B-B14F-4D97-AF65-F5344CB8AC3E}">
        <p14:creationId xmlns:p14="http://schemas.microsoft.com/office/powerpoint/2010/main" val="37931895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19200" y="121069"/>
            <a:ext cx="6705600" cy="523220"/>
          </a:xfrm>
          <a:prstGeom prst="rect">
            <a:avLst/>
          </a:prstGeom>
          <a:noFill/>
        </p:spPr>
        <p:txBody>
          <a:bodyPr wrap="square" rtlCol="0">
            <a:spAutoFit/>
          </a:bodyPr>
          <a:lstStyle/>
          <a:p>
            <a:pPr algn="ctr"/>
            <a:r>
              <a:rPr lang="en-US" sz="2800" b="1" dirty="0" smtClean="0">
                <a:solidFill>
                  <a:schemeClr val="bg1"/>
                </a:solidFill>
                <a:latin typeface="Helvetica"/>
                <a:cs typeface="Helvetica"/>
              </a:rPr>
              <a:t>Successful Plan Implementation </a:t>
            </a:r>
            <a:endParaRPr lang="en-US" sz="280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pic>
        <p:nvPicPr>
          <p:cNvPr id="2" name="Picture 1" descr="Screen Shot 2012-02-13 at 8.41.42 PM.png"/>
          <p:cNvPicPr>
            <a:picLocks noChangeAspect="1"/>
          </p:cNvPicPr>
          <p:nvPr/>
        </p:nvPicPr>
        <p:blipFill rotWithShape="1">
          <a:blip r:embed="rId4">
            <a:extLst>
              <a:ext uri="{28A0092B-C50C-407E-A947-70E740481C1C}">
                <a14:useLocalDpi xmlns:a14="http://schemas.microsoft.com/office/drawing/2010/main" val="0"/>
              </a:ext>
            </a:extLst>
          </a:blip>
          <a:srcRect l="10249" t="14961"/>
          <a:stretch/>
        </p:blipFill>
        <p:spPr>
          <a:xfrm>
            <a:off x="166313" y="1042276"/>
            <a:ext cx="8846411" cy="3231931"/>
          </a:xfrm>
          <a:prstGeom prst="rect">
            <a:avLst/>
          </a:prstGeom>
        </p:spPr>
      </p:pic>
      <p:pic>
        <p:nvPicPr>
          <p:cNvPr id="4" name="Picture 3" descr="time-management3.jpg"/>
          <p:cNvPicPr>
            <a:picLocks/>
          </p:cNvPicPr>
          <p:nvPr/>
        </p:nvPicPr>
        <p:blipFill rotWithShape="1">
          <a:blip r:embed="rId5">
            <a:extLst>
              <a:ext uri="{28A0092B-C50C-407E-A947-70E740481C1C}">
                <a14:useLocalDpi xmlns:a14="http://schemas.microsoft.com/office/drawing/2010/main" val="0"/>
              </a:ext>
            </a:extLst>
          </a:blip>
          <a:srcRect l="6235"/>
          <a:stretch/>
        </p:blipFill>
        <p:spPr>
          <a:xfrm>
            <a:off x="166313" y="4356717"/>
            <a:ext cx="2852928" cy="2040757"/>
          </a:xfrm>
          <a:prstGeom prst="rect">
            <a:avLst/>
          </a:prstGeom>
          <a:ln>
            <a:solidFill>
              <a:schemeClr val="bg1">
                <a:lumMod val="50000"/>
              </a:schemeClr>
            </a:solidFill>
          </a:ln>
        </p:spPr>
      </p:pic>
      <p:pic>
        <p:nvPicPr>
          <p:cNvPr id="6" name="Picture 5" descr="There-are-four-steps-in-the-sales-cycle-that-you-should-include-in-your-sales-effort..jpg"/>
          <p:cNvPicPr>
            <a:picLocks/>
          </p:cNvPicPr>
          <p:nvPr/>
        </p:nvPicPr>
        <p:blipFill rotWithShape="1">
          <a:blip r:embed="rId6">
            <a:extLst>
              <a:ext uri="{28A0092B-C50C-407E-A947-70E740481C1C}">
                <a14:useLocalDpi xmlns:a14="http://schemas.microsoft.com/office/drawing/2010/main" val="0"/>
              </a:ext>
            </a:extLst>
          </a:blip>
          <a:srcRect l="-31" t="22222" r="-229" b="17369"/>
          <a:stretch/>
        </p:blipFill>
        <p:spPr>
          <a:xfrm>
            <a:off x="6136984" y="4356716"/>
            <a:ext cx="2852928" cy="2040758"/>
          </a:xfrm>
          <a:prstGeom prst="rect">
            <a:avLst/>
          </a:prstGeom>
          <a:ln>
            <a:solidFill>
              <a:schemeClr val="bg1">
                <a:lumMod val="50000"/>
              </a:schemeClr>
            </a:solidFill>
          </a:ln>
        </p:spPr>
      </p:pic>
      <p:pic>
        <p:nvPicPr>
          <p:cNvPr id="7" name="Picture 6" descr="scope.jpg"/>
          <p:cNvPicPr>
            <a:picLocks/>
          </p:cNvPicPr>
          <p:nvPr/>
        </p:nvPicPr>
        <p:blipFill rotWithShape="1">
          <a:blip r:embed="rId7">
            <a:extLst>
              <a:ext uri="{28A0092B-C50C-407E-A947-70E740481C1C}">
                <a14:useLocalDpi xmlns:a14="http://schemas.microsoft.com/office/drawing/2010/main" val="0"/>
              </a:ext>
            </a:extLst>
          </a:blip>
          <a:srcRect r="3543"/>
          <a:stretch/>
        </p:blipFill>
        <p:spPr>
          <a:xfrm>
            <a:off x="3151648" y="4359083"/>
            <a:ext cx="2852928" cy="2036025"/>
          </a:xfrm>
          <a:prstGeom prst="rect">
            <a:avLst/>
          </a:prstGeom>
          <a:ln>
            <a:solidFill>
              <a:schemeClr val="bg1">
                <a:lumMod val="50000"/>
              </a:schemeClr>
            </a:solidFill>
          </a:ln>
        </p:spPr>
      </p:pic>
    </p:spTree>
    <p:extLst>
      <p:ext uri="{BB962C8B-B14F-4D97-AF65-F5344CB8AC3E}">
        <p14:creationId xmlns:p14="http://schemas.microsoft.com/office/powerpoint/2010/main" val="40586267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34393" y="103551"/>
            <a:ext cx="7075214" cy="553998"/>
          </a:xfrm>
          <a:prstGeom prst="rect">
            <a:avLst/>
          </a:prstGeom>
          <a:noFill/>
        </p:spPr>
        <p:txBody>
          <a:bodyPr wrap="square" rtlCol="0">
            <a:spAutoFit/>
          </a:bodyPr>
          <a:lstStyle/>
          <a:p>
            <a:pPr algn="ctr"/>
            <a:r>
              <a:rPr lang="en-US" sz="3000" b="1" dirty="0" smtClean="0">
                <a:solidFill>
                  <a:schemeClr val="bg1"/>
                </a:solidFill>
                <a:latin typeface="Helvetica"/>
                <a:cs typeface="Helvetica"/>
              </a:rPr>
              <a:t>Action Plan for Channel Strategy</a:t>
            </a:r>
            <a:endParaRPr lang="en-US" sz="300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pic>
        <p:nvPicPr>
          <p:cNvPr id="2" name="Picture 1" descr="Screen Shot 2012-02-13 at 8.41.50 PM.png"/>
          <p:cNvPicPr>
            <a:picLocks noChangeAspect="1"/>
          </p:cNvPicPr>
          <p:nvPr/>
        </p:nvPicPr>
        <p:blipFill rotWithShape="1">
          <a:blip r:embed="rId4">
            <a:extLst>
              <a:ext uri="{28A0092B-C50C-407E-A947-70E740481C1C}">
                <a14:useLocalDpi xmlns:a14="http://schemas.microsoft.com/office/drawing/2010/main" val="0"/>
              </a:ext>
            </a:extLst>
          </a:blip>
          <a:srcRect l="766" t="12416" r="1909" b="1711"/>
          <a:stretch/>
        </p:blipFill>
        <p:spPr>
          <a:xfrm>
            <a:off x="243003" y="1197109"/>
            <a:ext cx="8657994" cy="3235109"/>
          </a:xfrm>
          <a:prstGeom prst="rect">
            <a:avLst/>
          </a:prstGeom>
        </p:spPr>
      </p:pic>
      <p:sp>
        <p:nvSpPr>
          <p:cNvPr id="10" name="TextBox 9"/>
          <p:cNvSpPr txBox="1"/>
          <p:nvPr/>
        </p:nvSpPr>
        <p:spPr>
          <a:xfrm>
            <a:off x="538167" y="4668374"/>
            <a:ext cx="8067667" cy="1569660"/>
          </a:xfrm>
          <a:prstGeom prst="rect">
            <a:avLst/>
          </a:prstGeom>
          <a:noFill/>
        </p:spPr>
        <p:txBody>
          <a:bodyPr wrap="square" rtlCol="0">
            <a:spAutoFit/>
          </a:bodyPr>
          <a:lstStyle/>
          <a:p>
            <a:pPr algn="ctr"/>
            <a:r>
              <a:rPr lang="en-US" sz="2400" dirty="0">
                <a:latin typeface="Helvetica"/>
                <a:cs typeface="Helvetica"/>
              </a:rPr>
              <a:t>When individuals </a:t>
            </a:r>
            <a:r>
              <a:rPr lang="en-US" sz="2400" b="1" dirty="0">
                <a:latin typeface="Helvetica"/>
                <a:cs typeface="Helvetica"/>
              </a:rPr>
              <a:t>take ownership </a:t>
            </a:r>
            <a:r>
              <a:rPr lang="en-US" sz="2400" dirty="0">
                <a:latin typeface="Helvetica"/>
                <a:cs typeface="Helvetica"/>
              </a:rPr>
              <a:t>of particular aspects of the process, a business breaks the business-as-usual routine, </a:t>
            </a:r>
            <a:r>
              <a:rPr lang="en-US" sz="2400" b="1" dirty="0">
                <a:latin typeface="Helvetica"/>
                <a:cs typeface="Helvetica"/>
              </a:rPr>
              <a:t>creating an environment </a:t>
            </a:r>
            <a:r>
              <a:rPr lang="en-US" sz="2400" dirty="0">
                <a:latin typeface="Helvetica"/>
                <a:cs typeface="Helvetica"/>
              </a:rPr>
              <a:t>that fosters </a:t>
            </a:r>
            <a:r>
              <a:rPr lang="en-US" sz="2400" b="1" dirty="0" smtClean="0">
                <a:latin typeface="Helvetica"/>
                <a:cs typeface="Helvetica"/>
              </a:rPr>
              <a:t>successful </a:t>
            </a:r>
            <a:r>
              <a:rPr lang="en-US" sz="2400" b="1" dirty="0">
                <a:latin typeface="Helvetica"/>
                <a:cs typeface="Helvetica"/>
              </a:rPr>
              <a:t>implementation </a:t>
            </a:r>
            <a:r>
              <a:rPr lang="en-US" sz="2400" dirty="0">
                <a:latin typeface="Helvetica"/>
                <a:cs typeface="Helvetica"/>
              </a:rPr>
              <a:t>of the plan. </a:t>
            </a:r>
            <a:endParaRPr lang="en-US" sz="2400" dirty="0">
              <a:latin typeface="Helvetica"/>
              <a:cs typeface="Helvetica"/>
            </a:endParaRPr>
          </a:p>
        </p:txBody>
      </p:sp>
    </p:spTree>
    <p:extLst>
      <p:ext uri="{BB962C8B-B14F-4D97-AF65-F5344CB8AC3E}">
        <p14:creationId xmlns:p14="http://schemas.microsoft.com/office/powerpoint/2010/main" val="27378005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19200" y="112310"/>
            <a:ext cx="6705600" cy="553998"/>
          </a:xfrm>
          <a:prstGeom prst="rect">
            <a:avLst/>
          </a:prstGeom>
          <a:noFill/>
        </p:spPr>
        <p:txBody>
          <a:bodyPr wrap="square" rtlCol="0">
            <a:spAutoFit/>
          </a:bodyPr>
          <a:lstStyle/>
          <a:p>
            <a:pPr algn="ctr"/>
            <a:r>
              <a:rPr lang="en-US" sz="3000" b="1" dirty="0" smtClean="0">
                <a:solidFill>
                  <a:schemeClr val="bg1"/>
                </a:solidFill>
                <a:latin typeface="Helvetica"/>
                <a:cs typeface="Helvetica"/>
              </a:rPr>
              <a:t>Assessing Plan Implementation</a:t>
            </a:r>
            <a:endParaRPr lang="en-US" sz="300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pic>
        <p:nvPicPr>
          <p:cNvPr id="2" name="Picture 1" descr="Screen Shot 2012-02-13 at 8.42.11 PM.png"/>
          <p:cNvPicPr>
            <a:picLocks noChangeAspect="1"/>
          </p:cNvPicPr>
          <p:nvPr/>
        </p:nvPicPr>
        <p:blipFill rotWithShape="1">
          <a:blip r:embed="rId4">
            <a:extLst>
              <a:ext uri="{28A0092B-C50C-407E-A947-70E740481C1C}">
                <a14:useLocalDpi xmlns:a14="http://schemas.microsoft.com/office/drawing/2010/main" val="0"/>
              </a:ext>
            </a:extLst>
          </a:blip>
          <a:srcRect l="10973" t="8283" r="2298" b="1729"/>
          <a:stretch/>
        </p:blipFill>
        <p:spPr>
          <a:xfrm>
            <a:off x="1091324" y="1033516"/>
            <a:ext cx="6961352" cy="4228095"/>
          </a:xfrm>
          <a:prstGeom prst="rect">
            <a:avLst/>
          </a:prstGeom>
        </p:spPr>
      </p:pic>
      <p:sp>
        <p:nvSpPr>
          <p:cNvPr id="10" name="TextBox 9"/>
          <p:cNvSpPr txBox="1"/>
          <p:nvPr/>
        </p:nvSpPr>
        <p:spPr>
          <a:xfrm>
            <a:off x="547170" y="5290237"/>
            <a:ext cx="8049661" cy="1200328"/>
          </a:xfrm>
          <a:prstGeom prst="rect">
            <a:avLst/>
          </a:prstGeom>
          <a:noFill/>
        </p:spPr>
        <p:txBody>
          <a:bodyPr wrap="square" rtlCol="0">
            <a:spAutoFit/>
          </a:bodyPr>
          <a:lstStyle/>
          <a:p>
            <a:pPr algn="ctr"/>
            <a:r>
              <a:rPr lang="en-US" sz="2400" dirty="0">
                <a:latin typeface="Helvetica"/>
                <a:cs typeface="Helvetica"/>
              </a:rPr>
              <a:t>A good marketing plan with this </a:t>
            </a:r>
            <a:r>
              <a:rPr lang="en-US" sz="2400" b="1" dirty="0">
                <a:latin typeface="Helvetica"/>
                <a:cs typeface="Helvetica"/>
              </a:rPr>
              <a:t>level of implementation </a:t>
            </a:r>
            <a:r>
              <a:rPr lang="en-US" sz="2400" dirty="0">
                <a:latin typeface="Helvetica"/>
                <a:cs typeface="Helvetica"/>
              </a:rPr>
              <a:t>effort will enable a business to </a:t>
            </a:r>
            <a:r>
              <a:rPr lang="en-US" sz="2400" b="1" dirty="0">
                <a:latin typeface="Helvetica"/>
                <a:cs typeface="Helvetica"/>
              </a:rPr>
              <a:t>achieve</a:t>
            </a:r>
            <a:r>
              <a:rPr lang="en-US" sz="2400" dirty="0">
                <a:latin typeface="Helvetica"/>
                <a:cs typeface="Helvetica"/>
              </a:rPr>
              <a:t> its desired </a:t>
            </a:r>
            <a:r>
              <a:rPr lang="en-US" sz="2400" b="1" dirty="0">
                <a:latin typeface="Helvetica"/>
                <a:cs typeface="Helvetica"/>
              </a:rPr>
              <a:t>level of performance</a:t>
            </a:r>
            <a:r>
              <a:rPr lang="en-US" sz="2400" dirty="0">
                <a:latin typeface="Helvetica"/>
                <a:cs typeface="Helvetica"/>
              </a:rPr>
              <a:t> within the timeframe allotted. </a:t>
            </a:r>
            <a:endParaRPr lang="en-US" sz="2400" dirty="0">
              <a:latin typeface="Helvetica"/>
              <a:cs typeface="Helvetica"/>
            </a:endParaRPr>
          </a:p>
        </p:txBody>
      </p:sp>
    </p:spTree>
    <p:extLst>
      <p:ext uri="{BB962C8B-B14F-4D97-AF65-F5344CB8AC3E}">
        <p14:creationId xmlns:p14="http://schemas.microsoft.com/office/powerpoint/2010/main" val="40812667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19200" y="94792"/>
            <a:ext cx="6705600" cy="584776"/>
          </a:xfrm>
          <a:prstGeom prst="rect">
            <a:avLst/>
          </a:prstGeom>
          <a:noFill/>
        </p:spPr>
        <p:txBody>
          <a:bodyPr wrap="square" rtlCol="0">
            <a:spAutoFit/>
          </a:bodyPr>
          <a:lstStyle/>
          <a:p>
            <a:pPr algn="ctr"/>
            <a:r>
              <a:rPr lang="en-US" sz="3200" b="1" dirty="0" smtClean="0">
                <a:solidFill>
                  <a:schemeClr val="bg1"/>
                </a:solidFill>
                <a:latin typeface="Helvetica"/>
                <a:cs typeface="Helvetica"/>
              </a:rPr>
              <a:t>Variance Analysis</a:t>
            </a:r>
            <a:endParaRPr lang="en-US" sz="320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sp>
        <p:nvSpPr>
          <p:cNvPr id="18" name="TextBox 17"/>
          <p:cNvSpPr txBox="1"/>
          <p:nvPr/>
        </p:nvSpPr>
        <p:spPr>
          <a:xfrm>
            <a:off x="7796264" y="37143"/>
            <a:ext cx="1303892" cy="692497"/>
          </a:xfrm>
          <a:prstGeom prst="rect">
            <a:avLst/>
          </a:prstGeom>
          <a:solidFill>
            <a:srgbClr val="F6A400"/>
          </a:solidFill>
          <a:ln>
            <a:noFill/>
          </a:ln>
        </p:spPr>
        <p:txBody>
          <a:bodyPr wrap="square" rtlCol="0">
            <a:spAutoFit/>
          </a:bodyPr>
          <a:lstStyle/>
          <a:p>
            <a:pPr algn="ctr"/>
            <a:r>
              <a:rPr lang="en-US" sz="1250" b="1" dirty="0" smtClean="0">
                <a:latin typeface="Helvetica"/>
                <a:cs typeface="Helvetica"/>
              </a:rPr>
              <a:t>Marketing Performance</a:t>
            </a:r>
            <a:br>
              <a:rPr lang="en-US" sz="1250" b="1" dirty="0" smtClean="0">
                <a:latin typeface="Helvetica"/>
                <a:cs typeface="Helvetica"/>
              </a:rPr>
            </a:br>
            <a:r>
              <a:rPr lang="en-US" sz="1250" b="1" dirty="0" smtClean="0">
                <a:latin typeface="Helvetica"/>
                <a:cs typeface="Helvetica"/>
              </a:rPr>
              <a:t>Tools </a:t>
            </a:r>
            <a:r>
              <a:rPr lang="en-US" sz="1250" b="1" dirty="0" smtClean="0">
                <a:latin typeface="Helvetica"/>
                <a:cs typeface="Helvetica"/>
              </a:rPr>
              <a:t>15.1</a:t>
            </a:r>
            <a:r>
              <a:rPr lang="en-US" sz="1250" b="1" dirty="0" smtClean="0">
                <a:latin typeface="Helvetica"/>
                <a:cs typeface="Helvetica"/>
              </a:rPr>
              <a:t>-</a:t>
            </a:r>
            <a:r>
              <a:rPr lang="en-US" sz="1250" b="1" dirty="0" smtClean="0">
                <a:latin typeface="Helvetica"/>
                <a:cs typeface="Helvetica"/>
              </a:rPr>
              <a:t>15.3 </a:t>
            </a:r>
            <a:endParaRPr lang="en-US" sz="1250" b="1" dirty="0">
              <a:latin typeface="Helvetica"/>
              <a:cs typeface="Helvetica"/>
            </a:endParaRPr>
          </a:p>
        </p:txBody>
      </p:sp>
      <p:sp>
        <p:nvSpPr>
          <p:cNvPr id="20" name="TextBox 19"/>
          <p:cNvSpPr txBox="1"/>
          <p:nvPr/>
        </p:nvSpPr>
        <p:spPr>
          <a:xfrm>
            <a:off x="342900" y="5225885"/>
            <a:ext cx="8458200" cy="1107996"/>
          </a:xfrm>
          <a:prstGeom prst="rect">
            <a:avLst/>
          </a:prstGeom>
          <a:solidFill>
            <a:schemeClr val="tx1">
              <a:lumMod val="75000"/>
              <a:lumOff val="25000"/>
            </a:schemeClr>
          </a:solidFill>
        </p:spPr>
        <p:txBody>
          <a:bodyPr wrap="square" rtlCol="0">
            <a:spAutoFit/>
          </a:bodyPr>
          <a:lstStyle/>
          <a:p>
            <a:pPr algn="ctr"/>
            <a:r>
              <a:rPr lang="en-US" sz="2200" dirty="0">
                <a:solidFill>
                  <a:schemeClr val="bg1"/>
                </a:solidFill>
                <a:latin typeface="Helvetica"/>
                <a:cs typeface="Helvetica"/>
              </a:rPr>
              <a:t>The </a:t>
            </a:r>
            <a:r>
              <a:rPr lang="en-US" sz="2200" b="1" dirty="0">
                <a:solidFill>
                  <a:schemeClr val="bg1"/>
                </a:solidFill>
                <a:latin typeface="Helvetica"/>
                <a:cs typeface="Helvetica"/>
              </a:rPr>
              <a:t>actual NMC </a:t>
            </a:r>
            <a:r>
              <a:rPr lang="en-US" sz="2200" dirty="0">
                <a:solidFill>
                  <a:schemeClr val="bg1"/>
                </a:solidFill>
                <a:latin typeface="Helvetica"/>
                <a:cs typeface="Helvetica"/>
              </a:rPr>
              <a:t>at the end of year 1 was $86,800 </a:t>
            </a:r>
            <a:r>
              <a:rPr lang="en-US" sz="2200" b="1" dirty="0">
                <a:solidFill>
                  <a:schemeClr val="bg1"/>
                </a:solidFill>
                <a:latin typeface="Helvetica"/>
                <a:cs typeface="Helvetica"/>
              </a:rPr>
              <a:t>less</a:t>
            </a:r>
            <a:r>
              <a:rPr lang="en-US" sz="2200" dirty="0">
                <a:solidFill>
                  <a:schemeClr val="bg1"/>
                </a:solidFill>
                <a:latin typeface="Helvetica"/>
                <a:cs typeface="Helvetica"/>
              </a:rPr>
              <a:t> than </a:t>
            </a:r>
            <a:r>
              <a:rPr lang="en-US" sz="2200" b="1" dirty="0">
                <a:solidFill>
                  <a:schemeClr val="bg1"/>
                </a:solidFill>
                <a:latin typeface="Helvetica"/>
                <a:cs typeface="Helvetica"/>
              </a:rPr>
              <a:t>estimated</a:t>
            </a:r>
            <a:r>
              <a:rPr lang="en-US" sz="2200" dirty="0">
                <a:solidFill>
                  <a:schemeClr val="bg1"/>
                </a:solidFill>
                <a:latin typeface="Helvetica"/>
                <a:cs typeface="Helvetica"/>
              </a:rPr>
              <a:t> in the </a:t>
            </a:r>
            <a:r>
              <a:rPr lang="en-US" sz="2200" dirty="0" smtClean="0">
                <a:solidFill>
                  <a:schemeClr val="bg1"/>
                </a:solidFill>
                <a:latin typeface="Helvetica"/>
                <a:cs typeface="Helvetica"/>
              </a:rPr>
              <a:t>plan. What </a:t>
            </a:r>
            <a:r>
              <a:rPr lang="en-US" sz="2200" dirty="0">
                <a:solidFill>
                  <a:schemeClr val="bg1"/>
                </a:solidFill>
                <a:latin typeface="Helvetica"/>
                <a:cs typeface="Helvetica"/>
              </a:rPr>
              <a:t>was the primary cause of this </a:t>
            </a:r>
            <a:r>
              <a:rPr lang="en-US" sz="2200" b="1" dirty="0">
                <a:solidFill>
                  <a:schemeClr val="bg1"/>
                </a:solidFill>
                <a:latin typeface="Helvetica"/>
                <a:cs typeface="Helvetica"/>
              </a:rPr>
              <a:t>shortfall in performance</a:t>
            </a:r>
            <a:r>
              <a:rPr lang="en-US" sz="2200" dirty="0">
                <a:solidFill>
                  <a:schemeClr val="bg1"/>
                </a:solidFill>
                <a:latin typeface="Helvetica"/>
                <a:cs typeface="Helvetica"/>
              </a:rPr>
              <a:t>? </a:t>
            </a:r>
            <a:endParaRPr lang="en-US" sz="2200" dirty="0">
              <a:solidFill>
                <a:schemeClr val="bg1"/>
              </a:solidFill>
              <a:latin typeface="Helvetica"/>
              <a:cs typeface="Helvetica"/>
            </a:endParaRPr>
          </a:p>
        </p:txBody>
      </p:sp>
      <p:pic>
        <p:nvPicPr>
          <p:cNvPr id="5" name="Picture 4" descr="Screen Shot 2012-03-13 at 10.21.1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190" y="1098334"/>
            <a:ext cx="7351621" cy="3999186"/>
          </a:xfrm>
          <a:prstGeom prst="rect">
            <a:avLst/>
          </a:prstGeom>
        </p:spPr>
      </p:pic>
    </p:spTree>
    <p:extLst>
      <p:ext uri="{BB962C8B-B14F-4D97-AF65-F5344CB8AC3E}">
        <p14:creationId xmlns:p14="http://schemas.microsoft.com/office/powerpoint/2010/main" val="9226131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19200" y="94792"/>
            <a:ext cx="6705600" cy="584776"/>
          </a:xfrm>
          <a:prstGeom prst="rect">
            <a:avLst/>
          </a:prstGeom>
          <a:noFill/>
        </p:spPr>
        <p:txBody>
          <a:bodyPr wrap="square" rtlCol="0">
            <a:spAutoFit/>
          </a:bodyPr>
          <a:lstStyle/>
          <a:p>
            <a:pPr algn="ctr"/>
            <a:r>
              <a:rPr lang="en-US" sz="3200" b="1" dirty="0" smtClean="0">
                <a:solidFill>
                  <a:schemeClr val="bg1"/>
                </a:solidFill>
                <a:latin typeface="Helvetica"/>
                <a:cs typeface="Helvetica"/>
              </a:rPr>
              <a:t>Variance Analysis</a:t>
            </a:r>
            <a:endParaRPr lang="en-US" sz="320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sp>
        <p:nvSpPr>
          <p:cNvPr id="18" name="TextBox 17"/>
          <p:cNvSpPr txBox="1"/>
          <p:nvPr/>
        </p:nvSpPr>
        <p:spPr>
          <a:xfrm>
            <a:off x="7796264" y="37143"/>
            <a:ext cx="1303892" cy="692497"/>
          </a:xfrm>
          <a:prstGeom prst="rect">
            <a:avLst/>
          </a:prstGeom>
          <a:solidFill>
            <a:srgbClr val="F6A400"/>
          </a:solidFill>
          <a:ln>
            <a:noFill/>
          </a:ln>
        </p:spPr>
        <p:txBody>
          <a:bodyPr wrap="square" rtlCol="0">
            <a:spAutoFit/>
          </a:bodyPr>
          <a:lstStyle/>
          <a:p>
            <a:pPr algn="ctr"/>
            <a:r>
              <a:rPr lang="en-US" sz="1250" b="1" dirty="0" smtClean="0">
                <a:latin typeface="Helvetica"/>
                <a:cs typeface="Helvetica"/>
              </a:rPr>
              <a:t>Marketing Performance</a:t>
            </a:r>
            <a:br>
              <a:rPr lang="en-US" sz="1250" b="1" dirty="0" smtClean="0">
                <a:latin typeface="Helvetica"/>
                <a:cs typeface="Helvetica"/>
              </a:rPr>
            </a:br>
            <a:r>
              <a:rPr lang="en-US" sz="1250" b="1" dirty="0" smtClean="0">
                <a:latin typeface="Helvetica"/>
                <a:cs typeface="Helvetica"/>
              </a:rPr>
              <a:t>Tools </a:t>
            </a:r>
            <a:r>
              <a:rPr lang="en-US" sz="1250" b="1" dirty="0" smtClean="0">
                <a:latin typeface="Helvetica"/>
                <a:cs typeface="Helvetica"/>
              </a:rPr>
              <a:t>15.1</a:t>
            </a:r>
            <a:r>
              <a:rPr lang="en-US" sz="1250" b="1" dirty="0" smtClean="0">
                <a:latin typeface="Helvetica"/>
                <a:cs typeface="Helvetica"/>
              </a:rPr>
              <a:t>-</a:t>
            </a:r>
            <a:r>
              <a:rPr lang="en-US" sz="1250" b="1" dirty="0" smtClean="0">
                <a:latin typeface="Helvetica"/>
                <a:cs typeface="Helvetica"/>
              </a:rPr>
              <a:t>15.3 </a:t>
            </a:r>
            <a:endParaRPr lang="en-US" sz="1250" b="1" dirty="0">
              <a:latin typeface="Helvetica"/>
              <a:cs typeface="Helvetica"/>
            </a:endParaRPr>
          </a:p>
        </p:txBody>
      </p:sp>
      <p:sp>
        <p:nvSpPr>
          <p:cNvPr id="21" name="TextBox 20"/>
          <p:cNvSpPr txBox="1"/>
          <p:nvPr/>
        </p:nvSpPr>
        <p:spPr>
          <a:xfrm>
            <a:off x="342900" y="5232924"/>
            <a:ext cx="8458200" cy="1107996"/>
          </a:xfrm>
          <a:prstGeom prst="rect">
            <a:avLst/>
          </a:prstGeom>
          <a:solidFill>
            <a:schemeClr val="tx1">
              <a:lumMod val="75000"/>
              <a:lumOff val="25000"/>
            </a:schemeClr>
          </a:solidFill>
        </p:spPr>
        <p:txBody>
          <a:bodyPr wrap="square" rtlCol="0">
            <a:spAutoFit/>
          </a:bodyPr>
          <a:lstStyle/>
          <a:p>
            <a:pPr algn="ctr"/>
            <a:r>
              <a:rPr lang="en-US" sz="2200" dirty="0">
                <a:solidFill>
                  <a:srgbClr val="FFFFFF"/>
                </a:solidFill>
                <a:latin typeface="Helvetica"/>
                <a:cs typeface="Helvetica"/>
              </a:rPr>
              <a:t>A business that </a:t>
            </a:r>
            <a:r>
              <a:rPr lang="en-US" sz="2200" b="1" dirty="0">
                <a:solidFill>
                  <a:srgbClr val="FFFFFF"/>
                </a:solidFill>
                <a:latin typeface="Helvetica"/>
                <a:cs typeface="Helvetica"/>
              </a:rPr>
              <a:t>does not </a:t>
            </a:r>
            <a:r>
              <a:rPr lang="en-US" sz="2200" dirty="0">
                <a:solidFill>
                  <a:srgbClr val="FFFFFF"/>
                </a:solidFill>
                <a:latin typeface="Helvetica"/>
                <a:cs typeface="Helvetica"/>
              </a:rPr>
              <a:t>track </a:t>
            </a:r>
            <a:r>
              <a:rPr lang="en-US" sz="2200" dirty="0" smtClean="0">
                <a:solidFill>
                  <a:srgbClr val="FFFFFF"/>
                </a:solidFill>
                <a:latin typeface="Helvetica"/>
                <a:cs typeface="Helvetica"/>
              </a:rPr>
              <a:t>marketing performance </a:t>
            </a:r>
            <a:r>
              <a:rPr lang="en-US" sz="2200" dirty="0">
                <a:solidFill>
                  <a:srgbClr val="FFFFFF"/>
                </a:solidFill>
                <a:latin typeface="Helvetica"/>
                <a:cs typeface="Helvetica"/>
              </a:rPr>
              <a:t>metrics will usually discover </a:t>
            </a:r>
            <a:r>
              <a:rPr lang="en-US" sz="2200" b="1" dirty="0">
                <a:solidFill>
                  <a:srgbClr val="FFFFFF"/>
                </a:solidFill>
                <a:latin typeface="Helvetica"/>
                <a:cs typeface="Helvetica"/>
              </a:rPr>
              <a:t>too late </a:t>
            </a:r>
            <a:r>
              <a:rPr lang="en-US" sz="2200" dirty="0">
                <a:solidFill>
                  <a:srgbClr val="FFFFFF"/>
                </a:solidFill>
                <a:latin typeface="Helvetica"/>
                <a:cs typeface="Helvetica"/>
              </a:rPr>
              <a:t>that its marketing plan is not working</a:t>
            </a:r>
            <a:r>
              <a:rPr lang="en-US" sz="2200" dirty="0" smtClean="0">
                <a:solidFill>
                  <a:srgbClr val="FFFFFF"/>
                </a:solidFill>
                <a:latin typeface="Helvetica"/>
                <a:cs typeface="Helvetica"/>
              </a:rPr>
              <a:t>. What does the analysis above reveal?</a:t>
            </a:r>
            <a:endParaRPr lang="en-US" sz="2200" dirty="0">
              <a:solidFill>
                <a:srgbClr val="FFFFFF"/>
              </a:solidFill>
              <a:latin typeface="Helvetica"/>
              <a:cs typeface="Helvetica"/>
            </a:endParaRPr>
          </a:p>
        </p:txBody>
      </p:sp>
      <p:pic>
        <p:nvPicPr>
          <p:cNvPr id="5" name="Picture 4" descr="Screen Shot 2012-03-13 at 10.21.2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112" y="1077981"/>
            <a:ext cx="7351776" cy="4072092"/>
          </a:xfrm>
          <a:prstGeom prst="rect">
            <a:avLst/>
          </a:prstGeom>
        </p:spPr>
      </p:pic>
    </p:spTree>
    <p:extLst>
      <p:ext uri="{BB962C8B-B14F-4D97-AF65-F5344CB8AC3E}">
        <p14:creationId xmlns:p14="http://schemas.microsoft.com/office/powerpoint/2010/main" val="38086496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19200" y="94792"/>
            <a:ext cx="6705600" cy="584776"/>
          </a:xfrm>
          <a:prstGeom prst="rect">
            <a:avLst/>
          </a:prstGeom>
          <a:noFill/>
        </p:spPr>
        <p:txBody>
          <a:bodyPr wrap="square" rtlCol="0">
            <a:spAutoFit/>
          </a:bodyPr>
          <a:lstStyle/>
          <a:p>
            <a:pPr algn="ctr"/>
            <a:r>
              <a:rPr lang="en-US" sz="3200" b="1" dirty="0" smtClean="0">
                <a:solidFill>
                  <a:schemeClr val="bg1"/>
                </a:solidFill>
                <a:latin typeface="Helvetica"/>
                <a:cs typeface="Helvetica"/>
              </a:rPr>
              <a:t>Marketing Metrics Solutions</a:t>
            </a:r>
            <a:endParaRPr lang="en-US" sz="320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pic>
        <p:nvPicPr>
          <p:cNvPr id="4" name="Picture 3" descr="Screen Shot 2012-03-09 at 1.56.58 PM.png">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218" y="960362"/>
            <a:ext cx="8339565" cy="4050418"/>
          </a:xfrm>
          <a:prstGeom prst="rect">
            <a:avLst/>
          </a:prstGeom>
        </p:spPr>
      </p:pic>
      <p:sp>
        <p:nvSpPr>
          <p:cNvPr id="5" name="TextBox 4"/>
          <p:cNvSpPr txBox="1"/>
          <p:nvPr/>
        </p:nvSpPr>
        <p:spPr>
          <a:xfrm>
            <a:off x="669663" y="5054575"/>
            <a:ext cx="7804674" cy="1384995"/>
          </a:xfrm>
          <a:prstGeom prst="rect">
            <a:avLst/>
          </a:prstGeom>
          <a:noFill/>
          <a:ln>
            <a:solidFill>
              <a:srgbClr val="7F7F7F"/>
            </a:solidFill>
          </a:ln>
        </p:spPr>
        <p:txBody>
          <a:bodyPr wrap="square" rtlCol="0">
            <a:spAutoFit/>
          </a:bodyPr>
          <a:lstStyle/>
          <a:p>
            <a:r>
              <a:rPr lang="en-US" b="1" dirty="0" smtClean="0">
                <a:latin typeface="Helvetica"/>
                <a:cs typeface="Helvetica"/>
              </a:rPr>
              <a:t>Marketing Metrics Resources</a:t>
            </a:r>
          </a:p>
          <a:p>
            <a:endParaRPr lang="en-US" sz="600" b="1" dirty="0" smtClean="0">
              <a:latin typeface="Helvetica"/>
              <a:cs typeface="Helvetica"/>
            </a:endParaRPr>
          </a:p>
          <a:p>
            <a:pPr marL="742950" lvl="1" indent="-285750">
              <a:buFont typeface="Wingdings" charset="2"/>
              <a:buChar char="q"/>
            </a:pPr>
            <a:r>
              <a:rPr lang="en-US" dirty="0" smtClean="0">
                <a:latin typeface="Helvetica"/>
                <a:cs typeface="Helvetica"/>
              </a:rPr>
              <a:t>White Paper – Getting Started Using Marketing Metrics</a:t>
            </a:r>
          </a:p>
          <a:p>
            <a:pPr marL="742950" lvl="1" indent="-285750">
              <a:buFont typeface="Wingdings" charset="2"/>
              <a:buChar char="q"/>
            </a:pPr>
            <a:r>
              <a:rPr lang="en-US" dirty="0" smtClean="0">
                <a:latin typeface="Helvetica"/>
                <a:cs typeface="Helvetica"/>
              </a:rPr>
              <a:t>Marketing Metrics Blogs - Advanced Application and Best Practices</a:t>
            </a:r>
          </a:p>
          <a:p>
            <a:pPr marL="285750" indent="-285750">
              <a:buFont typeface="Arial"/>
              <a:buChar char="•"/>
            </a:pPr>
            <a:endParaRPr lang="en-US" sz="600" dirty="0">
              <a:latin typeface="Helvetica"/>
              <a:cs typeface="Helvetica"/>
            </a:endParaRPr>
          </a:p>
          <a:p>
            <a:pPr algn="ctr"/>
            <a:r>
              <a:rPr lang="en-US" dirty="0" smtClean="0">
                <a:latin typeface="Helvetica"/>
                <a:cs typeface="Helvetica"/>
              </a:rPr>
              <a:t>Available at </a:t>
            </a:r>
            <a:r>
              <a:rPr lang="en-US" dirty="0" smtClean="0">
                <a:latin typeface="Helvetica"/>
                <a:cs typeface="Helvetica"/>
                <a:hlinkClick r:id="rId4"/>
              </a:rPr>
              <a:t>www.marketingmetricssolutions.com</a:t>
            </a:r>
            <a:r>
              <a:rPr lang="en-US" dirty="0" smtClean="0">
                <a:latin typeface="Helvetica"/>
                <a:cs typeface="Helvetica"/>
              </a:rPr>
              <a:t> </a:t>
            </a:r>
            <a:endParaRPr lang="en-US" dirty="0">
              <a:latin typeface="Helvetica"/>
              <a:cs typeface="Helvetica"/>
            </a:endParaRPr>
          </a:p>
        </p:txBody>
      </p:sp>
    </p:spTree>
    <p:extLst>
      <p:ext uri="{BB962C8B-B14F-4D97-AF65-F5344CB8AC3E}">
        <p14:creationId xmlns:p14="http://schemas.microsoft.com/office/powerpoint/2010/main" val="30624414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19200" y="94792"/>
            <a:ext cx="6705600" cy="584776"/>
          </a:xfrm>
          <a:prstGeom prst="rect">
            <a:avLst/>
          </a:prstGeom>
          <a:noFill/>
        </p:spPr>
        <p:txBody>
          <a:bodyPr wrap="square" rtlCol="0">
            <a:spAutoFit/>
          </a:bodyPr>
          <a:lstStyle/>
          <a:p>
            <a:pPr algn="ctr"/>
            <a:r>
              <a:rPr lang="en-US" sz="3200" b="1" dirty="0" smtClean="0">
                <a:solidFill>
                  <a:schemeClr val="bg1"/>
                </a:solidFill>
                <a:latin typeface="Helvetica"/>
                <a:cs typeface="Helvetica"/>
              </a:rPr>
              <a:t>Marketing Performance Metrics</a:t>
            </a:r>
            <a:endParaRPr lang="en-US" sz="320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pic>
        <p:nvPicPr>
          <p:cNvPr id="2" name="Picture 1" descr="Screen Shot 2012-02-13 at 8.40.22 PM.png"/>
          <p:cNvPicPr>
            <a:picLocks noChangeAspect="1"/>
          </p:cNvPicPr>
          <p:nvPr/>
        </p:nvPicPr>
        <p:blipFill rotWithShape="1">
          <a:blip r:embed="rId4">
            <a:extLst>
              <a:ext uri="{28A0092B-C50C-407E-A947-70E740481C1C}">
                <a14:useLocalDpi xmlns:a14="http://schemas.microsoft.com/office/drawing/2010/main" val="0"/>
              </a:ext>
            </a:extLst>
          </a:blip>
          <a:srcRect l="1497" t="17996" r="1548" b="4367"/>
          <a:stretch/>
        </p:blipFill>
        <p:spPr>
          <a:xfrm>
            <a:off x="273984" y="2347316"/>
            <a:ext cx="8596032" cy="3030484"/>
          </a:xfrm>
          <a:prstGeom prst="rect">
            <a:avLst/>
          </a:prstGeom>
        </p:spPr>
      </p:pic>
      <p:sp>
        <p:nvSpPr>
          <p:cNvPr id="10" name="TextBox 9"/>
          <p:cNvSpPr txBox="1"/>
          <p:nvPr/>
        </p:nvSpPr>
        <p:spPr>
          <a:xfrm>
            <a:off x="273985" y="1059829"/>
            <a:ext cx="8596031" cy="1107996"/>
          </a:xfrm>
          <a:prstGeom prst="rect">
            <a:avLst/>
          </a:prstGeom>
          <a:noFill/>
        </p:spPr>
        <p:txBody>
          <a:bodyPr wrap="square" rtlCol="0">
            <a:spAutoFit/>
          </a:bodyPr>
          <a:lstStyle/>
          <a:p>
            <a:pPr algn="ctr"/>
            <a:r>
              <a:rPr lang="en-US" sz="2200" dirty="0">
                <a:latin typeface="Helvetica"/>
                <a:cs typeface="Helvetica"/>
              </a:rPr>
              <a:t>Businesses are obsessed with </a:t>
            </a:r>
            <a:r>
              <a:rPr lang="en-US" sz="2200" b="1" i="1" dirty="0">
                <a:latin typeface="Helvetica"/>
                <a:cs typeface="Helvetica"/>
              </a:rPr>
              <a:t>financial results </a:t>
            </a:r>
            <a:r>
              <a:rPr lang="en-US" sz="2200" dirty="0">
                <a:latin typeface="Helvetica"/>
                <a:cs typeface="Helvetica"/>
              </a:rPr>
              <a:t>because they tell what </a:t>
            </a:r>
            <a:r>
              <a:rPr lang="en-US" sz="2200" b="1" dirty="0">
                <a:latin typeface="Helvetica"/>
                <a:cs typeface="Helvetica"/>
              </a:rPr>
              <a:t>has happened</a:t>
            </a:r>
            <a:r>
              <a:rPr lang="en-US" sz="2200" dirty="0">
                <a:latin typeface="Helvetica"/>
                <a:cs typeface="Helvetica"/>
              </a:rPr>
              <a:t>. But rarely do businesses fully understand all the </a:t>
            </a:r>
            <a:r>
              <a:rPr lang="en-US" sz="2200" b="1" dirty="0">
                <a:latin typeface="Helvetica"/>
                <a:cs typeface="Helvetica"/>
              </a:rPr>
              <a:t>reasons</a:t>
            </a:r>
            <a:r>
              <a:rPr lang="en-US" sz="2200" dirty="0">
                <a:latin typeface="Helvetica"/>
                <a:cs typeface="Helvetica"/>
              </a:rPr>
              <a:t> for their financial results. </a:t>
            </a:r>
            <a:endParaRPr lang="en-US" sz="2200" dirty="0">
              <a:latin typeface="Helvetica"/>
              <a:cs typeface="Helvetica"/>
            </a:endParaRPr>
          </a:p>
        </p:txBody>
      </p:sp>
      <p:sp>
        <p:nvSpPr>
          <p:cNvPr id="11" name="TextBox 10"/>
          <p:cNvSpPr txBox="1"/>
          <p:nvPr/>
        </p:nvSpPr>
        <p:spPr>
          <a:xfrm>
            <a:off x="469820" y="5525007"/>
            <a:ext cx="8204360" cy="769441"/>
          </a:xfrm>
          <a:prstGeom prst="rect">
            <a:avLst/>
          </a:prstGeom>
          <a:noFill/>
        </p:spPr>
        <p:txBody>
          <a:bodyPr wrap="square" rtlCol="0">
            <a:spAutoFit/>
          </a:bodyPr>
          <a:lstStyle/>
          <a:p>
            <a:pPr algn="ctr"/>
            <a:r>
              <a:rPr lang="en-US" sz="2200" b="1" i="1" dirty="0">
                <a:latin typeface="Helvetica"/>
                <a:cs typeface="Helvetica"/>
              </a:rPr>
              <a:t>Marketing performance metrics </a:t>
            </a:r>
            <a:r>
              <a:rPr lang="en-US" sz="2200" dirty="0">
                <a:latin typeface="Helvetica"/>
                <a:cs typeface="Helvetica"/>
              </a:rPr>
              <a:t>measure the factors that are </a:t>
            </a:r>
            <a:r>
              <a:rPr lang="en-US" sz="2200" b="1" dirty="0">
                <a:latin typeface="Helvetica"/>
                <a:cs typeface="Helvetica"/>
              </a:rPr>
              <a:t>actually</a:t>
            </a:r>
            <a:r>
              <a:rPr lang="en-US" sz="2200" dirty="0">
                <a:latin typeface="Helvetica"/>
                <a:cs typeface="Helvetica"/>
              </a:rPr>
              <a:t> </a:t>
            </a:r>
            <a:r>
              <a:rPr lang="en-US" sz="2200" b="1" dirty="0">
                <a:latin typeface="Helvetica"/>
                <a:cs typeface="Helvetica"/>
              </a:rPr>
              <a:t>driving profits </a:t>
            </a:r>
            <a:r>
              <a:rPr lang="en-US" sz="2200" dirty="0">
                <a:latin typeface="Helvetica"/>
                <a:cs typeface="Helvetica"/>
              </a:rPr>
              <a:t>in the market. </a:t>
            </a:r>
            <a:endParaRPr lang="en-US" sz="2200" dirty="0">
              <a:latin typeface="Helvetica"/>
              <a:cs typeface="Helvetica"/>
            </a:endParaRPr>
          </a:p>
        </p:txBody>
      </p:sp>
    </p:spTree>
    <p:extLst>
      <p:ext uri="{BB962C8B-B14F-4D97-AF65-F5344CB8AC3E}">
        <p14:creationId xmlns:p14="http://schemas.microsoft.com/office/powerpoint/2010/main" val="30716480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08842" y="138587"/>
            <a:ext cx="6926317" cy="492443"/>
          </a:xfrm>
          <a:prstGeom prst="rect">
            <a:avLst/>
          </a:prstGeom>
          <a:noFill/>
        </p:spPr>
        <p:txBody>
          <a:bodyPr wrap="square" rtlCol="0">
            <a:spAutoFit/>
          </a:bodyPr>
          <a:lstStyle/>
          <a:p>
            <a:pPr algn="ctr"/>
            <a:r>
              <a:rPr lang="en-US" sz="2550" b="1" dirty="0" smtClean="0">
                <a:solidFill>
                  <a:schemeClr val="bg1"/>
                </a:solidFill>
                <a:latin typeface="Helvetica"/>
                <a:cs typeface="Helvetica"/>
              </a:rPr>
              <a:t>Need for Marketing Performance Metrics</a:t>
            </a:r>
            <a:endParaRPr lang="en-US" sz="255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pic>
        <p:nvPicPr>
          <p:cNvPr id="2" name="Picture 1" descr="Screen Shot 2012-02-13 at 8.40.32 PM.png"/>
          <p:cNvPicPr>
            <a:picLocks noChangeAspect="1"/>
          </p:cNvPicPr>
          <p:nvPr/>
        </p:nvPicPr>
        <p:blipFill rotWithShape="1">
          <a:blip r:embed="rId5">
            <a:extLst>
              <a:ext uri="{28A0092B-C50C-407E-A947-70E740481C1C}">
                <a14:useLocalDpi xmlns:a14="http://schemas.microsoft.com/office/drawing/2010/main" val="0"/>
              </a:ext>
            </a:extLst>
          </a:blip>
          <a:srcRect l="12127" t="13996" r="2395" b="5711"/>
          <a:stretch/>
        </p:blipFill>
        <p:spPr>
          <a:xfrm>
            <a:off x="298804" y="1084613"/>
            <a:ext cx="8546393" cy="2959581"/>
          </a:xfrm>
          <a:prstGeom prst="rect">
            <a:avLst/>
          </a:prstGeom>
        </p:spPr>
      </p:pic>
      <p:sp>
        <p:nvSpPr>
          <p:cNvPr id="6" name="TextBox 5"/>
          <p:cNvSpPr txBox="1"/>
          <p:nvPr/>
        </p:nvSpPr>
        <p:spPr>
          <a:xfrm>
            <a:off x="1010769" y="4599178"/>
            <a:ext cx="7122463" cy="1864357"/>
          </a:xfrm>
          <a:prstGeom prst="rect">
            <a:avLst/>
          </a:prstGeom>
          <a:noFill/>
        </p:spPr>
        <p:txBody>
          <a:bodyPr wrap="none" rtlCol="0">
            <a:spAutoFit/>
          </a:bodyPr>
          <a:lstStyle/>
          <a:p>
            <a:pPr marL="285750" indent="-285750">
              <a:lnSpc>
                <a:spcPct val="110000"/>
              </a:lnSpc>
              <a:buFont typeface="Wingdings" charset="2"/>
              <a:buChar char="q"/>
            </a:pPr>
            <a:r>
              <a:rPr lang="en-US" sz="2100" dirty="0">
                <a:latin typeface="Helvetica"/>
                <a:cs typeface="Helvetica"/>
              </a:rPr>
              <a:t>They are too complex and too difficult to use. </a:t>
            </a:r>
          </a:p>
          <a:p>
            <a:pPr marL="285750" indent="-285750">
              <a:lnSpc>
                <a:spcPct val="110000"/>
              </a:lnSpc>
              <a:buFont typeface="Wingdings" charset="2"/>
              <a:buChar char="q"/>
            </a:pPr>
            <a:r>
              <a:rPr lang="en-US" sz="2100" dirty="0">
                <a:latin typeface="Helvetica"/>
                <a:cs typeface="Helvetica"/>
              </a:rPr>
              <a:t>They do not solve my business’s problems. </a:t>
            </a:r>
          </a:p>
          <a:p>
            <a:pPr marL="285750" indent="-285750">
              <a:lnSpc>
                <a:spcPct val="110000"/>
              </a:lnSpc>
              <a:buFont typeface="Wingdings" charset="2"/>
              <a:buChar char="q"/>
            </a:pPr>
            <a:r>
              <a:rPr lang="en-US" sz="2100" dirty="0">
                <a:latin typeface="Helvetica"/>
                <a:cs typeface="Helvetica"/>
              </a:rPr>
              <a:t>There are too many; I don’t know where to start. </a:t>
            </a:r>
          </a:p>
          <a:p>
            <a:pPr marL="285750" indent="-285750">
              <a:lnSpc>
                <a:spcPct val="110000"/>
              </a:lnSpc>
              <a:buFont typeface="Wingdings" charset="2"/>
              <a:buChar char="q"/>
            </a:pPr>
            <a:r>
              <a:rPr lang="en-US" sz="2100" dirty="0">
                <a:latin typeface="Helvetica"/>
                <a:cs typeface="Helvetica"/>
              </a:rPr>
              <a:t>I do not have the data nor the budget to gather the data. </a:t>
            </a:r>
          </a:p>
          <a:p>
            <a:pPr marL="285750" indent="-285750">
              <a:lnSpc>
                <a:spcPct val="110000"/>
              </a:lnSpc>
              <a:buFont typeface="Wingdings" charset="2"/>
              <a:buChar char="q"/>
            </a:pPr>
            <a:r>
              <a:rPr lang="en-US" sz="2100" dirty="0">
                <a:latin typeface="Helvetica"/>
                <a:cs typeface="Helvetica"/>
              </a:rPr>
              <a:t>I do not have the time for this type of work. </a:t>
            </a:r>
          </a:p>
        </p:txBody>
      </p:sp>
      <p:sp>
        <p:nvSpPr>
          <p:cNvPr id="7" name="TextBox 6"/>
          <p:cNvSpPr txBox="1"/>
          <p:nvPr/>
        </p:nvSpPr>
        <p:spPr>
          <a:xfrm>
            <a:off x="725710" y="4129612"/>
            <a:ext cx="7692581" cy="461665"/>
          </a:xfrm>
          <a:prstGeom prst="rect">
            <a:avLst/>
          </a:prstGeom>
          <a:noFill/>
        </p:spPr>
        <p:txBody>
          <a:bodyPr wrap="none" rtlCol="0">
            <a:spAutoFit/>
          </a:bodyPr>
          <a:lstStyle/>
          <a:p>
            <a:r>
              <a:rPr lang="en-US" sz="2400" b="1" dirty="0" smtClean="0">
                <a:latin typeface="Helvetica"/>
                <a:cs typeface="Helvetica"/>
              </a:rPr>
              <a:t>Barriers to Getting Started Using Marketing Metrics</a:t>
            </a:r>
            <a:endParaRPr lang="en-US" sz="2400" b="1" dirty="0">
              <a:latin typeface="Helvetica"/>
              <a:cs typeface="Helvetica"/>
            </a:endParaRPr>
          </a:p>
        </p:txBody>
      </p:sp>
    </p:spTree>
    <p:extLst>
      <p:ext uri="{BB962C8B-B14F-4D97-AF65-F5344CB8AC3E}">
        <p14:creationId xmlns:p14="http://schemas.microsoft.com/office/powerpoint/2010/main" val="16451156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19200" y="94792"/>
            <a:ext cx="6705600" cy="584776"/>
          </a:xfrm>
          <a:prstGeom prst="rect">
            <a:avLst/>
          </a:prstGeom>
          <a:noFill/>
        </p:spPr>
        <p:txBody>
          <a:bodyPr wrap="square" rtlCol="0">
            <a:spAutoFit/>
          </a:bodyPr>
          <a:lstStyle/>
          <a:p>
            <a:pPr algn="ctr"/>
            <a:r>
              <a:rPr lang="en-US" sz="3200" b="1" dirty="0" smtClean="0">
                <a:solidFill>
                  <a:schemeClr val="bg1"/>
                </a:solidFill>
                <a:latin typeface="Helvetica"/>
                <a:cs typeface="Helvetica"/>
              </a:rPr>
              <a:t>Marketing Metrics Scorecard</a:t>
            </a:r>
            <a:endParaRPr lang="en-US" sz="320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pic>
        <p:nvPicPr>
          <p:cNvPr id="2" name="Picture 1" descr="Screen Shot 2012-02-13 at 8.40.41 PM.png"/>
          <p:cNvPicPr>
            <a:picLocks noChangeAspect="1"/>
          </p:cNvPicPr>
          <p:nvPr/>
        </p:nvPicPr>
        <p:blipFill rotWithShape="1">
          <a:blip r:embed="rId4">
            <a:extLst>
              <a:ext uri="{28A0092B-C50C-407E-A947-70E740481C1C}">
                <a14:useLocalDpi xmlns:a14="http://schemas.microsoft.com/office/drawing/2010/main" val="0"/>
              </a:ext>
            </a:extLst>
          </a:blip>
          <a:srcRect t="16124" r="965" b="2447"/>
          <a:stretch/>
        </p:blipFill>
        <p:spPr>
          <a:xfrm>
            <a:off x="266618" y="1185427"/>
            <a:ext cx="8610765" cy="2694707"/>
          </a:xfrm>
          <a:prstGeom prst="rect">
            <a:avLst/>
          </a:prstGeom>
        </p:spPr>
      </p:pic>
      <p:sp>
        <p:nvSpPr>
          <p:cNvPr id="10" name="TextBox 9"/>
          <p:cNvSpPr txBox="1"/>
          <p:nvPr/>
        </p:nvSpPr>
        <p:spPr>
          <a:xfrm>
            <a:off x="490616" y="4418761"/>
            <a:ext cx="8162768" cy="1569660"/>
          </a:xfrm>
          <a:prstGeom prst="rect">
            <a:avLst/>
          </a:prstGeom>
          <a:noFill/>
        </p:spPr>
        <p:txBody>
          <a:bodyPr wrap="square" rtlCol="0">
            <a:spAutoFit/>
          </a:bodyPr>
          <a:lstStyle/>
          <a:p>
            <a:pPr algn="ctr"/>
            <a:r>
              <a:rPr lang="en-US" sz="2400" dirty="0">
                <a:latin typeface="Helvetica"/>
                <a:cs typeface="Helvetica"/>
              </a:rPr>
              <a:t>M</a:t>
            </a:r>
            <a:r>
              <a:rPr lang="en-US" sz="2400" dirty="0" smtClean="0">
                <a:latin typeface="Helvetica"/>
                <a:cs typeface="Helvetica"/>
              </a:rPr>
              <a:t>arketing </a:t>
            </a:r>
            <a:r>
              <a:rPr lang="en-US" sz="2400" dirty="0">
                <a:latin typeface="Helvetica"/>
                <a:cs typeface="Helvetica"/>
              </a:rPr>
              <a:t>managers of </a:t>
            </a:r>
            <a:r>
              <a:rPr lang="en-US" sz="2400" dirty="0" smtClean="0">
                <a:latin typeface="Helvetica"/>
                <a:cs typeface="Helvetica"/>
              </a:rPr>
              <a:t>a </a:t>
            </a:r>
            <a:r>
              <a:rPr lang="en-US" sz="2400" dirty="0">
                <a:latin typeface="Helvetica"/>
                <a:cs typeface="Helvetica"/>
              </a:rPr>
              <a:t>large chemical company decided to </a:t>
            </a:r>
            <a:r>
              <a:rPr lang="en-US" sz="2400" b="1" dirty="0">
                <a:latin typeface="Helvetica"/>
                <a:cs typeface="Helvetica"/>
              </a:rPr>
              <a:t>start</a:t>
            </a:r>
            <a:r>
              <a:rPr lang="en-US" sz="2400" dirty="0">
                <a:latin typeface="Helvetica"/>
                <a:cs typeface="Helvetica"/>
              </a:rPr>
              <a:t> with the </a:t>
            </a:r>
            <a:r>
              <a:rPr lang="en-US" sz="2400" b="1" dirty="0">
                <a:latin typeface="Helvetica"/>
                <a:cs typeface="Helvetica"/>
              </a:rPr>
              <a:t>three metrics </a:t>
            </a:r>
            <a:r>
              <a:rPr lang="en-US" sz="2400" dirty="0">
                <a:latin typeface="Helvetica"/>
                <a:cs typeface="Helvetica"/>
              </a:rPr>
              <a:t>that had the </a:t>
            </a:r>
            <a:r>
              <a:rPr lang="en-US" sz="2400" b="1" dirty="0">
                <a:latin typeface="Helvetica"/>
                <a:cs typeface="Helvetica"/>
              </a:rPr>
              <a:t>most meaning </a:t>
            </a:r>
            <a:r>
              <a:rPr lang="en-US" sz="2400" dirty="0">
                <a:latin typeface="Helvetica"/>
                <a:cs typeface="Helvetica"/>
              </a:rPr>
              <a:t>for the </a:t>
            </a:r>
            <a:r>
              <a:rPr lang="en-US" sz="2400" dirty="0" smtClean="0">
                <a:latin typeface="Helvetica"/>
                <a:cs typeface="Helvetica"/>
              </a:rPr>
              <a:t>company and </a:t>
            </a:r>
            <a:r>
              <a:rPr lang="en-US" sz="2400" dirty="0">
                <a:latin typeface="Helvetica"/>
                <a:cs typeface="Helvetica"/>
              </a:rPr>
              <a:t>that would be </a:t>
            </a:r>
            <a:r>
              <a:rPr lang="en-US" sz="2400" b="1" dirty="0">
                <a:latin typeface="Helvetica"/>
                <a:cs typeface="Helvetica"/>
              </a:rPr>
              <a:t>easy to present </a:t>
            </a:r>
            <a:r>
              <a:rPr lang="en-US" sz="2400" dirty="0">
                <a:latin typeface="Helvetica"/>
                <a:cs typeface="Helvetica"/>
              </a:rPr>
              <a:t>to </a:t>
            </a:r>
            <a:r>
              <a:rPr lang="en-US" sz="2400" dirty="0" smtClean="0">
                <a:latin typeface="Helvetica"/>
                <a:cs typeface="Helvetica"/>
              </a:rPr>
              <a:t>management </a:t>
            </a:r>
            <a:r>
              <a:rPr lang="en-US" sz="2400" dirty="0">
                <a:latin typeface="Helvetica"/>
                <a:cs typeface="Helvetica"/>
              </a:rPr>
              <a:t>as </a:t>
            </a:r>
            <a:r>
              <a:rPr lang="en-US" sz="2400" b="1" dirty="0">
                <a:latin typeface="Helvetica"/>
                <a:cs typeface="Helvetica"/>
              </a:rPr>
              <a:t>credible measurements</a:t>
            </a:r>
            <a:r>
              <a:rPr lang="en-US" sz="2400" dirty="0">
                <a:latin typeface="Helvetica"/>
                <a:cs typeface="Helvetica"/>
              </a:rPr>
              <a:t>. </a:t>
            </a:r>
          </a:p>
        </p:txBody>
      </p:sp>
    </p:spTree>
    <p:extLst>
      <p:ext uri="{BB962C8B-B14F-4D97-AF65-F5344CB8AC3E}">
        <p14:creationId xmlns:p14="http://schemas.microsoft.com/office/powerpoint/2010/main" val="20119305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19200" y="138587"/>
            <a:ext cx="6705600" cy="515526"/>
          </a:xfrm>
          <a:prstGeom prst="rect">
            <a:avLst/>
          </a:prstGeom>
          <a:noFill/>
        </p:spPr>
        <p:txBody>
          <a:bodyPr wrap="square" rtlCol="0">
            <a:spAutoFit/>
          </a:bodyPr>
          <a:lstStyle/>
          <a:p>
            <a:pPr algn="ctr"/>
            <a:r>
              <a:rPr lang="en-US" sz="2750" b="1" dirty="0" smtClean="0">
                <a:solidFill>
                  <a:schemeClr val="bg1"/>
                </a:solidFill>
                <a:latin typeface="Helvetica"/>
                <a:cs typeface="Helvetica"/>
              </a:rPr>
              <a:t>Marketing Performance Scorecard</a:t>
            </a:r>
            <a:endParaRPr lang="en-US" sz="275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pic>
        <p:nvPicPr>
          <p:cNvPr id="2" name="Picture 1" descr="Screen Shot 2012-02-13 at 8.40.52 PM.png"/>
          <p:cNvPicPr>
            <a:picLocks noChangeAspect="1"/>
          </p:cNvPicPr>
          <p:nvPr/>
        </p:nvPicPr>
        <p:blipFill rotWithShape="1">
          <a:blip r:embed="rId5">
            <a:extLst>
              <a:ext uri="{28A0092B-C50C-407E-A947-70E740481C1C}">
                <a14:useLocalDpi xmlns:a14="http://schemas.microsoft.com/office/drawing/2010/main" val="0"/>
              </a:ext>
            </a:extLst>
          </a:blip>
          <a:srcRect l="1815" t="10547" r="2164" b="3812"/>
          <a:stretch/>
        </p:blipFill>
        <p:spPr>
          <a:xfrm>
            <a:off x="193980" y="1060076"/>
            <a:ext cx="8756040" cy="5290119"/>
          </a:xfrm>
          <a:prstGeom prst="rect">
            <a:avLst/>
          </a:prstGeom>
        </p:spPr>
      </p:pic>
    </p:spTree>
    <p:extLst>
      <p:ext uri="{BB962C8B-B14F-4D97-AF65-F5344CB8AC3E}">
        <p14:creationId xmlns:p14="http://schemas.microsoft.com/office/powerpoint/2010/main" val="326351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43404" y="151239"/>
            <a:ext cx="6457192" cy="461665"/>
          </a:xfrm>
          <a:prstGeom prst="rect">
            <a:avLst/>
          </a:prstGeom>
          <a:noFill/>
        </p:spPr>
        <p:txBody>
          <a:bodyPr wrap="square" rtlCol="0">
            <a:spAutoFit/>
          </a:bodyPr>
          <a:lstStyle/>
          <a:p>
            <a:pPr algn="ctr"/>
            <a:r>
              <a:rPr lang="en-US" sz="2400" b="1" dirty="0" smtClean="0">
                <a:solidFill>
                  <a:schemeClr val="bg1"/>
                </a:solidFill>
                <a:latin typeface="Helvetica"/>
                <a:cs typeface="Helvetica"/>
              </a:rPr>
              <a:t>Customer Satisfaction – Forward-Looking</a:t>
            </a:r>
            <a:endParaRPr lang="en-US" sz="240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pic>
        <p:nvPicPr>
          <p:cNvPr id="2" name="Picture 1" descr="Screen Shot 2012-02-13 at 8.41.02 PM.png"/>
          <p:cNvPicPr>
            <a:picLocks noChangeAspect="1"/>
          </p:cNvPicPr>
          <p:nvPr/>
        </p:nvPicPr>
        <p:blipFill rotWithShape="1">
          <a:blip r:embed="rId4">
            <a:extLst>
              <a:ext uri="{28A0092B-C50C-407E-A947-70E740481C1C}">
                <a14:useLocalDpi xmlns:a14="http://schemas.microsoft.com/office/drawing/2010/main" val="0"/>
              </a:ext>
            </a:extLst>
          </a:blip>
          <a:srcRect l="955" t="12214" r="2248" b="1702"/>
          <a:stretch/>
        </p:blipFill>
        <p:spPr>
          <a:xfrm>
            <a:off x="639380" y="983271"/>
            <a:ext cx="7865241" cy="4046483"/>
          </a:xfrm>
          <a:prstGeom prst="rect">
            <a:avLst/>
          </a:prstGeom>
        </p:spPr>
      </p:pic>
      <p:sp>
        <p:nvSpPr>
          <p:cNvPr id="11" name="TextBox 10"/>
          <p:cNvSpPr txBox="1"/>
          <p:nvPr/>
        </p:nvSpPr>
        <p:spPr>
          <a:xfrm>
            <a:off x="609190" y="5052861"/>
            <a:ext cx="7925621" cy="1446550"/>
          </a:xfrm>
          <a:prstGeom prst="rect">
            <a:avLst/>
          </a:prstGeom>
          <a:noFill/>
        </p:spPr>
        <p:txBody>
          <a:bodyPr wrap="square" rtlCol="0">
            <a:spAutoFit/>
          </a:bodyPr>
          <a:lstStyle/>
          <a:p>
            <a:pPr algn="ctr"/>
            <a:r>
              <a:rPr lang="en-US" sz="2200" dirty="0">
                <a:latin typeface="Helvetica"/>
                <a:cs typeface="Helvetica"/>
              </a:rPr>
              <a:t>Businesses that effectively use measures of </a:t>
            </a:r>
            <a:r>
              <a:rPr lang="en-US" sz="2200" dirty="0" smtClean="0">
                <a:latin typeface="Helvetica"/>
                <a:cs typeface="Helvetica"/>
              </a:rPr>
              <a:t>customer </a:t>
            </a:r>
            <a:r>
              <a:rPr lang="en-US" sz="2200" dirty="0">
                <a:latin typeface="Helvetica"/>
                <a:cs typeface="Helvetica"/>
              </a:rPr>
              <a:t>satisfaction have a </a:t>
            </a:r>
            <a:r>
              <a:rPr lang="en-US" sz="2200" b="1" dirty="0">
                <a:latin typeface="Helvetica"/>
                <a:cs typeface="Helvetica"/>
              </a:rPr>
              <a:t>forward-looking metric </a:t>
            </a:r>
            <a:r>
              <a:rPr lang="en-US" sz="2200" dirty="0">
                <a:latin typeface="Helvetica"/>
                <a:cs typeface="Helvetica"/>
              </a:rPr>
              <a:t>that enables them to take </a:t>
            </a:r>
            <a:r>
              <a:rPr lang="en-US" sz="2200" b="1" dirty="0">
                <a:latin typeface="Helvetica"/>
                <a:cs typeface="Helvetica"/>
              </a:rPr>
              <a:t>corrective action</a:t>
            </a:r>
            <a:r>
              <a:rPr lang="en-US" sz="2200" dirty="0">
                <a:latin typeface="Helvetica"/>
                <a:cs typeface="Helvetica"/>
              </a:rPr>
              <a:t> in time to </a:t>
            </a:r>
            <a:r>
              <a:rPr lang="en-US" sz="2200" b="1" dirty="0">
                <a:latin typeface="Helvetica"/>
                <a:cs typeface="Helvetica"/>
              </a:rPr>
              <a:t>avoid a negative impact </a:t>
            </a:r>
            <a:r>
              <a:rPr lang="en-US" sz="2200" dirty="0">
                <a:latin typeface="Helvetica"/>
                <a:cs typeface="Helvetica"/>
              </a:rPr>
              <a:t>on financial performance. </a:t>
            </a:r>
          </a:p>
        </p:txBody>
      </p:sp>
    </p:spTree>
    <p:extLst>
      <p:ext uri="{BB962C8B-B14F-4D97-AF65-F5344CB8AC3E}">
        <p14:creationId xmlns:p14="http://schemas.microsoft.com/office/powerpoint/2010/main" val="7776251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19200" y="138587"/>
            <a:ext cx="6705600" cy="477054"/>
          </a:xfrm>
          <a:prstGeom prst="rect">
            <a:avLst/>
          </a:prstGeom>
          <a:noFill/>
        </p:spPr>
        <p:txBody>
          <a:bodyPr wrap="square" rtlCol="0">
            <a:spAutoFit/>
          </a:bodyPr>
          <a:lstStyle/>
          <a:p>
            <a:pPr algn="ctr"/>
            <a:r>
              <a:rPr lang="en-US" sz="2500" b="1" dirty="0" smtClean="0">
                <a:solidFill>
                  <a:schemeClr val="bg1"/>
                </a:solidFill>
                <a:latin typeface="Helvetica"/>
                <a:cs typeface="Helvetica"/>
              </a:rPr>
              <a:t>Customer Retention – Backward-Looking</a:t>
            </a:r>
            <a:endParaRPr lang="en-US" sz="250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pic>
        <p:nvPicPr>
          <p:cNvPr id="2" name="Picture 1" descr="Screen Shot 2012-02-13 at 8.41.16 PM.png"/>
          <p:cNvPicPr>
            <a:picLocks noChangeAspect="1"/>
          </p:cNvPicPr>
          <p:nvPr/>
        </p:nvPicPr>
        <p:blipFill rotWithShape="1">
          <a:blip r:embed="rId4">
            <a:extLst>
              <a:ext uri="{28A0092B-C50C-407E-A947-70E740481C1C}">
                <a14:useLocalDpi xmlns:a14="http://schemas.microsoft.com/office/drawing/2010/main" val="0"/>
              </a:ext>
            </a:extLst>
          </a:blip>
          <a:srcRect l="10589" t="9910" r="1448" b="1378"/>
          <a:stretch/>
        </p:blipFill>
        <p:spPr>
          <a:xfrm>
            <a:off x="1309451" y="1010685"/>
            <a:ext cx="6525099" cy="4339969"/>
          </a:xfrm>
          <a:prstGeom prst="rect">
            <a:avLst/>
          </a:prstGeom>
        </p:spPr>
      </p:pic>
      <p:sp>
        <p:nvSpPr>
          <p:cNvPr id="11" name="TextBox 10"/>
          <p:cNvSpPr txBox="1"/>
          <p:nvPr/>
        </p:nvSpPr>
        <p:spPr>
          <a:xfrm>
            <a:off x="479768" y="5394449"/>
            <a:ext cx="8184465" cy="1107996"/>
          </a:xfrm>
          <a:prstGeom prst="rect">
            <a:avLst/>
          </a:prstGeom>
          <a:noFill/>
        </p:spPr>
        <p:txBody>
          <a:bodyPr wrap="square" rtlCol="0">
            <a:spAutoFit/>
          </a:bodyPr>
          <a:lstStyle/>
          <a:p>
            <a:pPr algn="ctr"/>
            <a:r>
              <a:rPr lang="en-US" sz="2200" dirty="0">
                <a:latin typeface="Helvetica"/>
                <a:cs typeface="Helvetica"/>
              </a:rPr>
              <a:t>T</a:t>
            </a:r>
            <a:r>
              <a:rPr lang="en-US" sz="2200" dirty="0" smtClean="0">
                <a:latin typeface="Helvetica"/>
                <a:cs typeface="Helvetica"/>
              </a:rPr>
              <a:t>he </a:t>
            </a:r>
            <a:r>
              <a:rPr lang="en-US" sz="2200" dirty="0">
                <a:latin typeface="Helvetica"/>
                <a:cs typeface="Helvetica"/>
              </a:rPr>
              <a:t>average </a:t>
            </a:r>
            <a:r>
              <a:rPr lang="en-US" sz="2200" b="1" dirty="0">
                <a:latin typeface="Helvetica"/>
                <a:cs typeface="Helvetica"/>
              </a:rPr>
              <a:t>customer lifetime value </a:t>
            </a:r>
            <a:r>
              <a:rPr lang="en-US" sz="2200" dirty="0">
                <a:latin typeface="Helvetica"/>
                <a:cs typeface="Helvetica"/>
              </a:rPr>
              <a:t>with an 80 percent customer retention </a:t>
            </a:r>
            <a:r>
              <a:rPr lang="en-US" sz="2200" b="1" dirty="0">
                <a:latin typeface="Helvetica"/>
                <a:cs typeface="Helvetica"/>
              </a:rPr>
              <a:t>increases</a:t>
            </a:r>
            <a:r>
              <a:rPr lang="en-US" sz="2200" dirty="0">
                <a:latin typeface="Helvetica"/>
                <a:cs typeface="Helvetica"/>
              </a:rPr>
              <a:t> to </a:t>
            </a:r>
            <a:r>
              <a:rPr lang="en-US" sz="2200" dirty="0" smtClean="0">
                <a:latin typeface="Helvetica"/>
                <a:cs typeface="Helvetica"/>
              </a:rPr>
              <a:t>$</a:t>
            </a:r>
            <a:r>
              <a:rPr lang="en-US" sz="2200" dirty="0">
                <a:latin typeface="Helvetica"/>
                <a:cs typeface="Helvetica"/>
              </a:rPr>
              <a:t>490, </a:t>
            </a:r>
            <a:r>
              <a:rPr lang="en-US" sz="2200" b="1" dirty="0">
                <a:latin typeface="Helvetica"/>
                <a:cs typeface="Helvetica"/>
              </a:rPr>
              <a:t>five and a half times</a:t>
            </a:r>
            <a:r>
              <a:rPr lang="en-US" sz="2200" dirty="0">
                <a:latin typeface="Helvetica"/>
                <a:cs typeface="Helvetica"/>
              </a:rPr>
              <a:t> more with the </a:t>
            </a:r>
            <a:r>
              <a:rPr lang="en-US" sz="2200" b="1" dirty="0">
                <a:latin typeface="Helvetica"/>
                <a:cs typeface="Helvetica"/>
              </a:rPr>
              <a:t>same</a:t>
            </a:r>
            <a:r>
              <a:rPr lang="en-US" sz="2200" dirty="0">
                <a:latin typeface="Helvetica"/>
                <a:cs typeface="Helvetica"/>
              </a:rPr>
              <a:t> 20 percent </a:t>
            </a:r>
            <a:r>
              <a:rPr lang="en-US" sz="2200" dirty="0" smtClean="0">
                <a:latin typeface="Helvetica"/>
                <a:cs typeface="Helvetica"/>
              </a:rPr>
              <a:t>market </a:t>
            </a:r>
            <a:r>
              <a:rPr lang="en-US" sz="2200" dirty="0">
                <a:latin typeface="Helvetica"/>
                <a:cs typeface="Helvetica"/>
              </a:rPr>
              <a:t>share. </a:t>
            </a:r>
            <a:endParaRPr lang="en-US" sz="2200" dirty="0">
              <a:latin typeface="Helvetica"/>
              <a:cs typeface="Helvetica"/>
            </a:endParaRPr>
          </a:p>
        </p:txBody>
      </p:sp>
    </p:spTree>
    <p:extLst>
      <p:ext uri="{BB962C8B-B14F-4D97-AF65-F5344CB8AC3E}">
        <p14:creationId xmlns:p14="http://schemas.microsoft.com/office/powerpoint/2010/main" val="33787923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52984"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762000"/>
            <a:ext cx="9144000" cy="152400"/>
          </a:xfrm>
          <a:prstGeom prst="rect">
            <a:avLst/>
          </a:prstGeom>
          <a:solidFill>
            <a:srgbClr val="F6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19200" y="138587"/>
            <a:ext cx="6705600" cy="507831"/>
          </a:xfrm>
          <a:prstGeom prst="rect">
            <a:avLst/>
          </a:prstGeom>
          <a:noFill/>
        </p:spPr>
        <p:txBody>
          <a:bodyPr wrap="square" rtlCol="0">
            <a:spAutoFit/>
          </a:bodyPr>
          <a:lstStyle/>
          <a:p>
            <a:pPr algn="ctr"/>
            <a:r>
              <a:rPr lang="en-US" sz="2700" b="1" dirty="0" smtClean="0">
                <a:solidFill>
                  <a:schemeClr val="bg1"/>
                </a:solidFill>
                <a:latin typeface="Helvetica"/>
                <a:cs typeface="Helvetica"/>
              </a:rPr>
              <a:t>Sales Impact of Successful Strategy</a:t>
            </a:r>
            <a:endParaRPr lang="en-US" sz="2700" b="1" dirty="0">
              <a:solidFill>
                <a:schemeClr val="bg1"/>
              </a:solidFill>
              <a:latin typeface="Helvetica"/>
              <a:cs typeface="Helvetica"/>
            </a:endParaRPr>
          </a:p>
        </p:txBody>
      </p:sp>
      <p:sp>
        <p:nvSpPr>
          <p:cNvPr id="13" name="Rectangle 12"/>
          <p:cNvSpPr/>
          <p:nvPr/>
        </p:nvSpPr>
        <p:spPr>
          <a:xfrm>
            <a:off x="-1" y="6530003"/>
            <a:ext cx="9152985" cy="3399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14700" y="6550030"/>
            <a:ext cx="2514600" cy="276999"/>
          </a:xfrm>
          <a:prstGeom prst="rect">
            <a:avLst/>
          </a:prstGeom>
          <a:noFill/>
        </p:spPr>
        <p:txBody>
          <a:bodyPr wrap="square" rtlCol="0">
            <a:spAutoFit/>
          </a:bodyPr>
          <a:lstStyle/>
          <a:p>
            <a:pPr algn="ctr"/>
            <a:r>
              <a:rPr lang="en-US" sz="1200" b="1" dirty="0" smtClean="0">
                <a:solidFill>
                  <a:schemeClr val="bg1"/>
                </a:solidFill>
                <a:latin typeface="Helvetica"/>
                <a:cs typeface="Helvetica"/>
              </a:rPr>
              <a:t>Copyright Roger J. Best, 2012</a:t>
            </a:r>
            <a:endParaRPr lang="en-US" sz="1200" b="1" dirty="0">
              <a:solidFill>
                <a:schemeClr val="bg1"/>
              </a:solidFill>
              <a:latin typeface="Helvetica"/>
              <a:cs typeface="Helvetica"/>
            </a:endParaRPr>
          </a:p>
        </p:txBody>
      </p:sp>
      <p:sp>
        <p:nvSpPr>
          <p:cNvPr id="16" name="TextBox 15"/>
          <p:cNvSpPr txBox="1"/>
          <p:nvPr/>
        </p:nvSpPr>
        <p:spPr>
          <a:xfrm>
            <a:off x="7678480" y="76200"/>
            <a:ext cx="1377340" cy="646331"/>
          </a:xfrm>
          <a:prstGeom prst="rect">
            <a:avLst/>
          </a:prstGeom>
          <a:noFill/>
        </p:spPr>
        <p:txBody>
          <a:bodyPr wrap="square" rtlCol="0">
            <a:spAutoFit/>
          </a:bodyPr>
          <a:lstStyle/>
          <a:p>
            <a:pPr algn="r"/>
            <a:r>
              <a:rPr lang="en-US" b="1" dirty="0" smtClean="0">
                <a:solidFill>
                  <a:schemeClr val="bg1"/>
                </a:solidFill>
                <a:latin typeface="Helvetica"/>
                <a:cs typeface="Helvetica"/>
              </a:rPr>
              <a:t>MBM6</a:t>
            </a:r>
          </a:p>
          <a:p>
            <a:pPr algn="r"/>
            <a:r>
              <a:rPr lang="en-US" dirty="0" smtClean="0">
                <a:solidFill>
                  <a:schemeClr val="bg1"/>
                </a:solidFill>
                <a:latin typeface="Helvetica"/>
                <a:cs typeface="Helvetica"/>
              </a:rPr>
              <a:t>Chapter 15</a:t>
            </a:r>
          </a:p>
        </p:txBody>
      </p:sp>
      <p:pic>
        <p:nvPicPr>
          <p:cNvPr id="17"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467" b="92899" l="1020" r="89796">
                        <a14:foregroundMark x1="1020" y1="92308" x2="53061" y2="92899"/>
                        <a14:foregroundMark x1="50680" y1="87574" x2="62925" y2="21302"/>
                        <a14:foregroundMark x1="55782" y1="17160" x2="44558" y2="81065"/>
                        <a14:foregroundMark x1="71769" y1="27219" x2="88435" y2="82249"/>
                      </a14:backgroundRemoval>
                    </a14:imgEffect>
                  </a14:imgLayer>
                </a14:imgProps>
              </a:ext>
            </a:extLst>
          </a:blip>
          <a:srcRect/>
          <a:stretch>
            <a:fillRect/>
          </a:stretch>
        </p:blipFill>
        <p:spPr bwMode="auto">
          <a:xfrm>
            <a:off x="0" y="133721"/>
            <a:ext cx="1301896" cy="692150"/>
          </a:xfrm>
          <a:prstGeom prst="rect">
            <a:avLst/>
          </a:prstGeom>
          <a:noFill/>
          <a:ln w="9525">
            <a:noFill/>
            <a:miter lim="800000"/>
            <a:headEnd/>
            <a:tailEnd/>
          </a:ln>
        </p:spPr>
      </p:pic>
      <p:pic>
        <p:nvPicPr>
          <p:cNvPr id="2" name="Picture 1" descr="Screen Shot 2012-02-13 at 8.41.32 PM.png"/>
          <p:cNvPicPr>
            <a:picLocks noChangeAspect="1"/>
          </p:cNvPicPr>
          <p:nvPr/>
        </p:nvPicPr>
        <p:blipFill rotWithShape="1">
          <a:blip r:embed="rId5">
            <a:extLst>
              <a:ext uri="{28A0092B-C50C-407E-A947-70E740481C1C}">
                <a14:useLocalDpi xmlns:a14="http://schemas.microsoft.com/office/drawing/2010/main" val="0"/>
              </a:ext>
            </a:extLst>
          </a:blip>
          <a:srcRect l="12899" t="11475" r="2516" b="2788"/>
          <a:stretch/>
        </p:blipFill>
        <p:spPr>
          <a:xfrm>
            <a:off x="268105" y="1103586"/>
            <a:ext cx="8607790" cy="4203677"/>
          </a:xfrm>
          <a:prstGeom prst="rect">
            <a:avLst/>
          </a:prstGeom>
          <a:noFill/>
          <a:ln>
            <a:noFill/>
          </a:ln>
        </p:spPr>
      </p:pic>
      <p:sp>
        <p:nvSpPr>
          <p:cNvPr id="10" name="TextBox 9"/>
          <p:cNvSpPr txBox="1"/>
          <p:nvPr/>
        </p:nvSpPr>
        <p:spPr>
          <a:xfrm>
            <a:off x="735236" y="5377822"/>
            <a:ext cx="7673529" cy="1107996"/>
          </a:xfrm>
          <a:prstGeom prst="rect">
            <a:avLst/>
          </a:prstGeom>
          <a:noFill/>
        </p:spPr>
        <p:txBody>
          <a:bodyPr wrap="square" rtlCol="0">
            <a:spAutoFit/>
          </a:bodyPr>
          <a:lstStyle/>
          <a:p>
            <a:pPr algn="ctr"/>
            <a:r>
              <a:rPr lang="en-US" sz="2200" dirty="0" smtClean="0">
                <a:latin typeface="Helvetica"/>
                <a:cs typeface="Helvetica"/>
              </a:rPr>
              <a:t>What should have been done to avoid the lack of aligned execution that this business suffered in the implementation of their marketing strategy?</a:t>
            </a:r>
            <a:endParaRPr lang="en-US" sz="2200" dirty="0">
              <a:latin typeface="Helvetica"/>
              <a:cs typeface="Helvetica"/>
            </a:endParaRPr>
          </a:p>
        </p:txBody>
      </p:sp>
    </p:spTree>
    <p:extLst>
      <p:ext uri="{BB962C8B-B14F-4D97-AF65-F5344CB8AC3E}">
        <p14:creationId xmlns:p14="http://schemas.microsoft.com/office/powerpoint/2010/main" val="2929633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1639</TotalTime>
  <Words>912</Words>
  <Application>Microsoft Macintosh PowerPoint</Application>
  <PresentationFormat>On-screen Show (4:3)</PresentationFormat>
  <Paragraphs>102</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Vomocil</dc:creator>
  <cp:lastModifiedBy>Peter Vomocil</cp:lastModifiedBy>
  <cp:revision>71</cp:revision>
  <dcterms:created xsi:type="dcterms:W3CDTF">2012-02-13T19:07:25Z</dcterms:created>
  <dcterms:modified xsi:type="dcterms:W3CDTF">2012-03-13T18:00:34Z</dcterms:modified>
</cp:coreProperties>
</file>