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54" r:id="rId3"/>
    <p:sldId id="332" r:id="rId4"/>
    <p:sldId id="392" r:id="rId5"/>
    <p:sldId id="373" r:id="rId6"/>
    <p:sldId id="374" r:id="rId7"/>
    <p:sldId id="375" r:id="rId8"/>
    <p:sldId id="376" r:id="rId9"/>
    <p:sldId id="377" r:id="rId10"/>
    <p:sldId id="378" r:id="rId11"/>
    <p:sldId id="371" r:id="rId12"/>
    <p:sldId id="380" r:id="rId13"/>
    <p:sldId id="382" r:id="rId14"/>
    <p:sldId id="383" r:id="rId15"/>
    <p:sldId id="3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4" autoAdjust="0"/>
    <p:restoredTop sz="94709" autoAdjust="0"/>
  </p:normalViewPr>
  <p:slideViewPr>
    <p:cSldViewPr>
      <p:cViewPr varScale="1">
        <p:scale>
          <a:sx n="149" d="100"/>
          <a:sy n="149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1.png"/><Relationship Id="rId5" Type="http://schemas.openxmlformats.org/officeDocument/2006/relationships/hyperlink" Target="http://www.theacsi.com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53000" y="1371600"/>
            <a:ext cx="3886200" cy="47397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16 Objectives</a:t>
            </a:r>
          </a:p>
          <a:p>
            <a:pPr algn="ctr"/>
            <a:endParaRPr lang="en-US" sz="2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Marketing Profitability</a:t>
            </a:r>
            <a:b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Metrics </a:t>
            </a:r>
            <a:b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</a:t>
            </a:r>
          </a:p>
          <a:p>
            <a:pPr>
              <a:buFont typeface="Wingdings" pitchFamily="2" charset="2"/>
              <a:buChar char="q"/>
            </a:pPr>
            <a:endParaRPr lang="en-US" sz="2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Marketing Profits and</a:t>
            </a:r>
            <a:b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Financial Metrics</a:t>
            </a:r>
          </a:p>
          <a:p>
            <a:pPr>
              <a:buFont typeface="Wingdings" pitchFamily="2" charset="2"/>
              <a:buChar char="q"/>
            </a:pPr>
            <a:endParaRPr lang="en-US" sz="2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Marketing Profits and</a:t>
            </a:r>
            <a:b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Company Stock Price</a:t>
            </a:r>
          </a:p>
          <a:p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900" y="1117600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Helvetica" pitchFamily="34" charset="0"/>
                <a:cs typeface="Helvetica" pitchFamily="34" charset="0"/>
              </a:rPr>
              <a:t>Stericycle</a:t>
            </a:r>
            <a:r>
              <a:rPr lang="en-US" sz="2800" b="1" dirty="0" smtClean="0">
                <a:latin typeface="Helvetica" pitchFamily="34" charset="0"/>
                <a:cs typeface="Helvetica" pitchFamily="34" charset="0"/>
              </a:rPr>
              <a:t> Marketing ROI</a:t>
            </a:r>
          </a:p>
          <a:p>
            <a:pPr algn="ctr"/>
            <a:r>
              <a:rPr lang="en-US" sz="2800" b="1" dirty="0" smtClean="0">
                <a:latin typeface="Helvetica" pitchFamily="34" charset="0"/>
                <a:cs typeface="Helvetica" pitchFamily="34" charset="0"/>
              </a:rPr>
              <a:t>Vs. Operating Income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800" y="5681246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 pitchFamily="34" charset="0"/>
                <a:cs typeface="Helvetica" pitchFamily="34" charset="0"/>
              </a:rPr>
              <a:t>This company has increased its stock price 80X in the last 15 years.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1" y="2133600"/>
            <a:ext cx="4292599" cy="322539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9200" y="-25569"/>
            <a:ext cx="670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Market-Based Management</a:t>
            </a:r>
            <a:b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and Financial Performance </a:t>
            </a:r>
            <a:endParaRPr lang="en-US" sz="25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0"/>
            <a:ext cx="670560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Why Customer Retention</a:t>
            </a:r>
            <a:b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Corresponds to Profitability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117600"/>
            <a:ext cx="5355049" cy="43434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5791200" y="3200400"/>
            <a:ext cx="0" cy="1600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38800" y="4797623"/>
            <a:ext cx="2194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 pitchFamily="34" charset="0"/>
                <a:cs typeface="Helvetica" pitchFamily="34" charset="0"/>
              </a:rPr>
              <a:t>$2500 Acquisition Cost </a:t>
            </a:r>
            <a:endParaRPr lang="en-US" sz="1400" b="1" dirty="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791200" y="3200400"/>
            <a:ext cx="2971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019800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19800" y="213360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pitchFamily="34" charset="0"/>
                <a:cs typeface="Helvetica" pitchFamily="34" charset="0"/>
              </a:rPr>
              <a:t>$950 Annual Net Cash Flow</a:t>
            </a:r>
            <a:endParaRPr lang="en-US" sz="1400" b="1" dirty="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248400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477000" y="259080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63000" y="259080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96000" y="3502223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Helvetica" pitchFamily="34" charset="0"/>
                <a:cs typeface="Helvetica" pitchFamily="34" charset="0"/>
              </a:rPr>
              <a:t>Customer Life (years)</a:t>
            </a:r>
            <a:endParaRPr lang="en-US" sz="14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91200" y="3276601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1    2   3   4   5  6   7  8  9  10         20</a:t>
            </a:r>
            <a:endParaRPr lang="en-US" sz="14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67400" y="12954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 pitchFamily="34" charset="0"/>
                <a:cs typeface="Helvetica" pitchFamily="34" charset="0"/>
              </a:rPr>
              <a:t>Lifetime Customer Value</a:t>
            </a:r>
            <a:br>
              <a:rPr lang="en-US" b="1" dirty="0" smtClean="0">
                <a:latin typeface="Helvetica" pitchFamily="34" charset="0"/>
                <a:cs typeface="Helvetica" pitchFamily="34" charset="0"/>
              </a:rPr>
            </a:br>
            <a:r>
              <a:rPr lang="en-US" b="1" dirty="0" smtClean="0">
                <a:latin typeface="Helvetica" pitchFamily="34" charset="0"/>
                <a:cs typeface="Helvetica" pitchFamily="34" charset="0"/>
              </a:rPr>
              <a:t>(</a:t>
            </a:r>
            <a:r>
              <a:rPr lang="en-US" sz="1400" b="1" dirty="0" smtClean="0">
                <a:latin typeface="Helvetica" pitchFamily="34" charset="0"/>
                <a:cs typeface="Helvetica" pitchFamily="34" charset="0"/>
              </a:rPr>
              <a:t>Using 20% Discount Rate)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705600" y="259080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934200" y="259080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162800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391400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620000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848600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077200" y="259080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77200" y="2667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……..</a:t>
            </a:r>
            <a:endParaRPr lang="en-US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1676400" y="5638800"/>
            <a:ext cx="579120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8600" y="57023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 pitchFamily="34" charset="0"/>
                <a:cs typeface="Helvetica" pitchFamily="34" charset="0"/>
              </a:rPr>
              <a:t>The rate of return on the customer cash flow </a:t>
            </a:r>
            <a:br>
              <a:rPr lang="en-US" b="1" dirty="0" smtClean="0">
                <a:latin typeface="Helvetica" pitchFamily="34" charset="0"/>
                <a:cs typeface="Helvetica" pitchFamily="34" charset="0"/>
              </a:rPr>
            </a:br>
            <a:r>
              <a:rPr lang="en-US" b="1" dirty="0" smtClean="0">
                <a:latin typeface="Helvetica" pitchFamily="34" charset="0"/>
                <a:cs typeface="Helvetica" pitchFamily="34" charset="0"/>
              </a:rPr>
              <a:t>exponentially with customer retention.  Why?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219200" y="0"/>
            <a:ext cx="670560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Marketing Profitability Metrics</a:t>
            </a:r>
            <a:b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and Financial Metrics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b="1905"/>
          <a:stretch/>
        </p:blipFill>
        <p:spPr bwMode="auto">
          <a:xfrm>
            <a:off x="381000" y="1143000"/>
            <a:ext cx="8382000" cy="52324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09600" y="5600700"/>
            <a:ext cx="51054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How would the financial metrics shown change if the net marketing contribution decreased by 10%?</a:t>
            </a:r>
            <a:endParaRPr lang="en-US" sz="16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219200" y="0"/>
            <a:ext cx="670560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How Market-Based Management</a:t>
            </a:r>
            <a:b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Impacts Assets &amp; Return on Assets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350" y="1219200"/>
            <a:ext cx="8623300" cy="3751413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66700" y="2417913"/>
            <a:ext cx="8610600" cy="6858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42900" y="5181600"/>
            <a:ext cx="8458200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900" y="5388114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How do marketing strategies impact accounts receivable </a:t>
            </a:r>
            <a:br>
              <a:rPr lang="en-US" sz="2000" b="1" dirty="0" smtClean="0">
                <a:latin typeface="Helvetica" pitchFamily="34" charset="0"/>
                <a:cs typeface="Helvetica" pitchFamily="34" charset="0"/>
              </a:rPr>
            </a:b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and inventory? Why is a high sale-to-asset ratio good?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219200" y="0"/>
            <a:ext cx="670560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Financial Forecast That</a:t>
            </a:r>
            <a:b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Includes Net Marketing Contribution 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476" y="1126079"/>
            <a:ext cx="8655049" cy="527472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620000" y="76200"/>
            <a:ext cx="14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" y="3022600"/>
            <a:ext cx="8686800" cy="3302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1300" y="4800600"/>
            <a:ext cx="8686800" cy="6096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42900" y="5616714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Helvetica" pitchFamily="34" charset="0"/>
                <a:cs typeface="Helvetica" pitchFamily="34" charset="0"/>
              </a:rPr>
              <a:t>Stericycle</a:t>
            </a: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 has outperformed Dow Jones Waste &amp; Disposal companies and S&amp;P 500 average from 2005 to 2010.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700" y="16258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Forecasting </a:t>
            </a:r>
            <a:r>
              <a:rPr lang="en-US" sz="2800" b="1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Stericycle</a:t>
            </a:r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Stock Price </a:t>
            </a:r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844" y="1143000"/>
            <a:ext cx="8850313" cy="42672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620000" y="76200"/>
            <a:ext cx="14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219200" y="0"/>
            <a:ext cx="670560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Market-Based Management</a:t>
            </a:r>
            <a:b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and Financial Performance 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t="2470" b="3155"/>
          <a:stretch/>
        </p:blipFill>
        <p:spPr bwMode="auto">
          <a:xfrm>
            <a:off x="1209067" y="1143000"/>
            <a:ext cx="6725867" cy="43688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42900" y="5638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 pitchFamily="34" charset="0"/>
                <a:cs typeface="Helvetica" pitchFamily="34" charset="0"/>
              </a:rPr>
              <a:t>Market-Based Management and a strong Customer Focus is how marketing, sales and product managers contribute to above average performance.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76200"/>
            <a:ext cx="14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33600" y="1524000"/>
            <a:ext cx="4876800" cy="25545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Marketing Profitability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 Financial Performance </a:t>
            </a:r>
            <a:b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45720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pitchFamily="34" charset="0"/>
                <a:cs typeface="Helvetica" pitchFamily="34" charset="0"/>
              </a:rPr>
              <a:t>T</a:t>
            </a:r>
            <a:r>
              <a:rPr lang="en-US" sz="3000" dirty="0" smtClean="0">
                <a:latin typeface="Helvetica" pitchFamily="34" charset="0"/>
                <a:cs typeface="Helvetica" pitchFamily="34" charset="0"/>
              </a:rPr>
              <a:t>his </a:t>
            </a:r>
            <a:r>
              <a:rPr lang="en-US" sz="3000" dirty="0" smtClean="0">
                <a:latin typeface="Helvetica" pitchFamily="34" charset="0"/>
                <a:cs typeface="Helvetica" pitchFamily="34" charset="0"/>
              </a:rPr>
              <a:t>section </a:t>
            </a:r>
            <a:r>
              <a:rPr lang="en-US" sz="3000" dirty="0" smtClean="0">
                <a:latin typeface="Helvetica" pitchFamily="34" charset="0"/>
                <a:cs typeface="Helvetica" pitchFamily="34" charset="0"/>
              </a:rPr>
              <a:t>focuses on the ways in which </a:t>
            </a:r>
            <a:r>
              <a:rPr lang="en-US" sz="3000" dirty="0" smtClean="0">
                <a:latin typeface="Helvetica" pitchFamily="34" charset="0"/>
                <a:cs typeface="Helvetica" pitchFamily="34" charset="0"/>
              </a:rPr>
              <a:t>marketing profits contribute to financial performance. 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46050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-25569"/>
            <a:ext cx="670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Market-Based Management</a:t>
            </a:r>
            <a:b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and Financial Performance </a:t>
            </a:r>
            <a:endParaRPr lang="en-US" sz="25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54789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In 2011 </a:t>
            </a:r>
            <a:r>
              <a:rPr lang="en-US" sz="2200" b="1" dirty="0" err="1" smtClean="0">
                <a:latin typeface="Helvetica" pitchFamily="34" charset="0"/>
                <a:cs typeface="Helvetica" pitchFamily="34" charset="0"/>
              </a:rPr>
              <a:t>Stericycle</a:t>
            </a:r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 net marketing contribution was $568 million and operating income was $424 million.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0"/>
            <a:ext cx="670560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Net Marketing Contribution</a:t>
            </a:r>
            <a:b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vs. Operating Income 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" y="1650533"/>
            <a:ext cx="4343400" cy="356916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4686300" y="1638300"/>
            <a:ext cx="4191000" cy="3581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91100" y="1866900"/>
            <a:ext cx="3505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Oval 17"/>
          <p:cNvSpPr/>
          <p:nvPr/>
        </p:nvSpPr>
        <p:spPr>
          <a:xfrm>
            <a:off x="4152900" y="17907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67100" y="168149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2011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" y="12065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Helvetica" pitchFamily="34" charset="0"/>
                <a:cs typeface="Helvetica" pitchFamily="34" charset="0"/>
              </a:rPr>
              <a:t>Stericycle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99000" y="12065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Apple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152900" y="19431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7203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GM Net Marketing Contribution </a:t>
            </a:r>
            <a:b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vs. Operating Income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5664200"/>
            <a:ext cx="8991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latin typeface="Helvetica" pitchFamily="34" charset="0"/>
                <a:cs typeface="Helvetica" pitchFamily="34" charset="0"/>
              </a:rPr>
              <a:t>Why is the GM Net Marketing Contribution less correlated with Operating Income?</a:t>
            </a:r>
          </a:p>
          <a:p>
            <a:pPr algn="ctr"/>
            <a:r>
              <a:rPr lang="en-US" sz="1700" b="1" dirty="0" smtClean="0">
                <a:latin typeface="Helvetica" pitchFamily="34" charset="0"/>
                <a:cs typeface="Helvetica" pitchFamily="34" charset="0"/>
              </a:rPr>
              <a:t>How well did Marketing ROI correspond with Operating Income as a percent of sales?</a:t>
            </a:r>
            <a:endParaRPr lang="en-US" sz="17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47" y="1231900"/>
            <a:ext cx="8646107" cy="421277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152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Marketing Profitability Metrics</a:t>
            </a:r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143000"/>
            <a:ext cx="7620000" cy="463617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5791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There are three ways marketing and product managers can </a:t>
            </a:r>
            <a:br>
              <a:rPr lang="en-US" sz="2000" b="1" dirty="0" smtClean="0">
                <a:latin typeface="Helvetica" pitchFamily="34" charset="0"/>
                <a:cs typeface="Helvetica" pitchFamily="34" charset="0"/>
              </a:rPr>
            </a:b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demonstrate and communicate marketing profits in financial terms. 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219200" y="0"/>
            <a:ext cx="670560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Marketing Model of </a:t>
            </a:r>
            <a:b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Marketing Profitability Metrics 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100" y="1136650"/>
            <a:ext cx="5715000" cy="527685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057900" y="1143000"/>
            <a:ext cx="2895600" cy="527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96000" y="1219200"/>
            <a:ext cx="289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This model of marketing profits includes many</a:t>
            </a:r>
            <a:br>
              <a:rPr lang="en-US" b="1" dirty="0" smtClean="0">
                <a:latin typeface="Helvetica" pitchFamily="34" charset="0"/>
                <a:cs typeface="Helvetica" pitchFamily="34" charset="0"/>
              </a:rPr>
            </a:br>
            <a:r>
              <a:rPr lang="en-US" b="1" dirty="0" smtClean="0">
                <a:latin typeface="Helvetica" pitchFamily="34" charset="0"/>
                <a:cs typeface="Helvetica" pitchFamily="34" charset="0"/>
              </a:rPr>
              <a:t>of the factors that drive marketing profitability,</a:t>
            </a:r>
          </a:p>
          <a:p>
            <a:endParaRPr lang="en-US" b="1" dirty="0" smtClean="0">
              <a:latin typeface="Helvetica" pitchFamily="34" charset="0"/>
              <a:cs typeface="Helvetica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 smtClean="0">
                <a:latin typeface="Helvetica" pitchFamily="34" charset="0"/>
                <a:cs typeface="Helvetica" pitchFamily="34" charset="0"/>
              </a:rPr>
              <a:t> Market Demand</a:t>
            </a:r>
          </a:p>
          <a:p>
            <a:endParaRPr lang="en-US" b="1" dirty="0" smtClean="0">
              <a:latin typeface="Helvetica" pitchFamily="34" charset="0"/>
              <a:cs typeface="Helvetica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 smtClean="0">
                <a:latin typeface="Helvetica" pitchFamily="34" charset="0"/>
                <a:cs typeface="Helvetica" pitchFamily="34" charset="0"/>
              </a:rPr>
              <a:t> Market Share</a:t>
            </a:r>
          </a:p>
          <a:p>
            <a:endParaRPr lang="en-US" b="1" dirty="0" smtClean="0">
              <a:latin typeface="Helvetica" pitchFamily="34" charset="0"/>
              <a:cs typeface="Helvetica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 smtClean="0">
                <a:latin typeface="Helvetica" pitchFamily="34" charset="0"/>
                <a:cs typeface="Helvetica" pitchFamily="34" charset="0"/>
              </a:rPr>
              <a:t> Revenue per Cost</a:t>
            </a:r>
          </a:p>
          <a:p>
            <a:pPr marL="285750" indent="-285750">
              <a:buFont typeface="Wingdings" charset="2"/>
              <a:buChar char="q"/>
            </a:pPr>
            <a:endParaRPr lang="en-US" b="1" dirty="0" smtClean="0">
              <a:latin typeface="Helvetica" pitchFamily="34" charset="0"/>
              <a:cs typeface="Helvetica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 smtClean="0">
                <a:latin typeface="Helvetica" pitchFamily="34" charset="0"/>
                <a:cs typeface="Helvetica" pitchFamily="34" charset="0"/>
              </a:rPr>
              <a:t> Cost per Customer</a:t>
            </a:r>
          </a:p>
          <a:p>
            <a:pPr marL="285750" indent="-285750">
              <a:buFont typeface="Wingdings" charset="2"/>
              <a:buChar char="q"/>
            </a:pPr>
            <a:endParaRPr lang="en-US" b="1" dirty="0" smtClean="0">
              <a:latin typeface="Helvetica" pitchFamily="34" charset="0"/>
              <a:cs typeface="Helvetica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 smtClean="0">
                <a:latin typeface="Helvetica" pitchFamily="34" charset="0"/>
                <a:cs typeface="Helvetica" pitchFamily="34" charset="0"/>
              </a:rPr>
              <a:t> Percent Margin</a:t>
            </a:r>
          </a:p>
          <a:p>
            <a:pPr marL="285750" indent="-285750">
              <a:buFont typeface="Wingdings" charset="2"/>
              <a:buChar char="q"/>
            </a:pPr>
            <a:endParaRPr lang="en-US" b="1" dirty="0" smtClean="0">
              <a:latin typeface="Helvetica" pitchFamily="34" charset="0"/>
              <a:cs typeface="Helvetica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 smtClean="0">
                <a:latin typeface="Helvetica" pitchFamily="34" charset="0"/>
                <a:cs typeface="Helvetica" pitchFamily="34" charset="0"/>
              </a:rPr>
              <a:t> Marketing Expenses</a:t>
            </a:r>
          </a:p>
          <a:p>
            <a:pPr marL="285750" indent="-285750">
              <a:buFont typeface="Wingdings" charset="2"/>
              <a:buChar char="q"/>
            </a:pPr>
            <a:endParaRPr lang="en-US" b="1" dirty="0" smtClean="0">
              <a:latin typeface="Helvetica" pitchFamily="34" charset="0"/>
              <a:cs typeface="Helvetica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 smtClean="0">
                <a:latin typeface="Helvetica" pitchFamily="34" charset="0"/>
                <a:cs typeface="Helvetica" pitchFamily="34" charset="0"/>
              </a:rPr>
              <a:t> Sales Expenses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8600" y="69503"/>
            <a:ext cx="1219200" cy="692497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Marketing Performance</a:t>
            </a:r>
            <a:br>
              <a:rPr lang="en-US" sz="1300" b="1" dirty="0" smtClean="0"/>
            </a:br>
            <a:r>
              <a:rPr lang="en-US" sz="1300" b="1" dirty="0" smtClean="0"/>
              <a:t>Tool  16.1</a:t>
            </a:r>
            <a:endParaRPr lang="en-US" sz="1300" b="1" dirty="0"/>
          </a:p>
        </p:txBody>
      </p:sp>
      <p:sp>
        <p:nvSpPr>
          <p:cNvPr id="17" name="Rectangle 16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4693384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Helvetica" pitchFamily="34" charset="0"/>
                <a:cs typeface="Helvetica" pitchFamily="34" charset="0"/>
              </a:rPr>
              <a:t>Stericycle</a:t>
            </a: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 above average rate of sales growth is driven by:</a:t>
            </a:r>
          </a:p>
          <a:p>
            <a:endParaRPr lang="en-US" b="1" dirty="0" smtClean="0">
              <a:latin typeface="Helvetica" pitchFamily="34" charset="0"/>
              <a:cs typeface="Helvetica" pitchFamily="34" charset="0"/>
            </a:endParaRP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>
                <a:latin typeface="Helvetica" pitchFamily="34" charset="0"/>
                <a:cs typeface="Helvetica" pitchFamily="34" charset="0"/>
              </a:rPr>
              <a:t>  A medical waste disposal market that is growing at 6.3% per year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>
                <a:latin typeface="Helvetica" pitchFamily="34" charset="0"/>
                <a:cs typeface="Helvetica" pitchFamily="34" charset="0"/>
              </a:rPr>
              <a:t>  Increasing market share and number customers served worldwide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>
                <a:latin typeface="Helvetica" pitchFamily="34" charset="0"/>
                <a:cs typeface="Helvetica" pitchFamily="34" charset="0"/>
              </a:rPr>
              <a:t>  A steady increase in Revenue per Customer</a:t>
            </a:r>
            <a:endParaRPr lang="en-US" sz="20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How Marketing Contributes </a:t>
            </a:r>
            <a:b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to Sales Growth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671" y="1219200"/>
            <a:ext cx="8674658" cy="31242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0"/>
            <a:ext cx="670560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Why Businesses with Higher</a:t>
            </a:r>
            <a:b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Customer Satisfaction Are More Profitable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1" y="1368019"/>
            <a:ext cx="6400799" cy="2314981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055280"/>
            <a:ext cx="6400800" cy="235822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52400" y="9906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Customer Satisfaction Index 82 and 25% “Very Satisfied” 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100" y="36703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Customer Satisfaction Index 73 and 15% “Very Satisfied” 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81800" y="1524000"/>
            <a:ext cx="2209800" cy="472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34200" y="1905000"/>
            <a:ext cx="2057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Higher levels of customer satisfaction contributes to:</a:t>
            </a: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Higher average rev. per customer.</a:t>
            </a:r>
            <a:br>
              <a:rPr lang="en-US" dirty="0" smtClean="0">
                <a:latin typeface="Helvetica" pitchFamily="34" charset="0"/>
                <a:cs typeface="Helvetica" pitchFamily="34" charset="0"/>
              </a:rPr>
            </a:b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Higher percent margins.</a:t>
            </a: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Higher gross profit per customer.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5781814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Companies with Higher Customer Satisfaction scores produce </a:t>
            </a:r>
            <a:br>
              <a:rPr lang="en-US" sz="2000" b="1" dirty="0" smtClean="0">
                <a:latin typeface="Helvetica" pitchFamily="34" charset="0"/>
                <a:cs typeface="Helvetica" pitchFamily="34" charset="0"/>
              </a:rPr>
            </a:b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high rates of stock appreciation that companies with low levels. 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0"/>
            <a:ext cx="670560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Company Customer Satisfaction</a:t>
            </a:r>
            <a:b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and Stock Price  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" y="1142999"/>
            <a:ext cx="8305800" cy="4572001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57200" y="5410200"/>
            <a:ext cx="701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Helvetica" pitchFamily="34" charset="0"/>
                <a:cs typeface="Helvetica" pitchFamily="34" charset="0"/>
              </a:rPr>
              <a:t>ACSI</a:t>
            </a:r>
            <a:r>
              <a:rPr lang="en-US" sz="1200" dirty="0" smtClean="0">
                <a:latin typeface="Helvetica" pitchFamily="34" charset="0"/>
                <a:cs typeface="Helvetica" pitchFamily="34" charset="0"/>
              </a:rPr>
              <a:t> – </a:t>
            </a:r>
            <a:r>
              <a:rPr lang="en-US" sz="1200" b="1" dirty="0" smtClean="0">
                <a:latin typeface="Helvetica" pitchFamily="34" charset="0"/>
                <a:cs typeface="Helvetica" pitchFamily="34" charset="0"/>
              </a:rPr>
              <a:t>America Customer Satisfaction Index (</a:t>
            </a:r>
            <a:r>
              <a:rPr lang="en-US" sz="1200" b="1" dirty="0" smtClean="0">
                <a:latin typeface="Helvetica" pitchFamily="34" charset="0"/>
                <a:cs typeface="Helvetica" pitchFamily="34" charset="0"/>
                <a:hlinkClick r:id="rId5"/>
              </a:rPr>
              <a:t>www.theACSI.com</a:t>
            </a:r>
            <a:r>
              <a:rPr lang="en-US" sz="1200" dirty="0" smtClean="0">
                <a:latin typeface="Helvetica" pitchFamily="34" charset="0"/>
                <a:cs typeface="Helvetica" pitchFamily="34" charset="0"/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519</Words>
  <Application>Microsoft Macintosh PowerPoint</Application>
  <PresentationFormat>On-screen Show (4:3)</PresentationFormat>
  <Paragraphs>124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Roger Best</dc:creator>
  <cp:lastModifiedBy>Peter Vomocil</cp:lastModifiedBy>
  <cp:revision>175</cp:revision>
  <dcterms:created xsi:type="dcterms:W3CDTF">2012-02-19T16:07:11Z</dcterms:created>
  <dcterms:modified xsi:type="dcterms:W3CDTF">2012-03-15T15:45:21Z</dcterms:modified>
</cp:coreProperties>
</file>