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314" r:id="rId3"/>
    <p:sldId id="315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19" r:id="rId12"/>
    <p:sldId id="316" r:id="rId13"/>
    <p:sldId id="329" r:id="rId14"/>
    <p:sldId id="330" r:id="rId15"/>
    <p:sldId id="331" r:id="rId16"/>
    <p:sldId id="335" r:id="rId17"/>
    <p:sldId id="340" r:id="rId18"/>
    <p:sldId id="334" r:id="rId19"/>
    <p:sldId id="332" r:id="rId20"/>
    <p:sldId id="344" r:id="rId21"/>
    <p:sldId id="333" r:id="rId22"/>
    <p:sldId id="336" r:id="rId23"/>
    <p:sldId id="337" r:id="rId24"/>
    <p:sldId id="338" r:id="rId25"/>
    <p:sldId id="339" r:id="rId26"/>
    <p:sldId id="321" r:id="rId27"/>
    <p:sldId id="318" r:id="rId28"/>
    <p:sldId id="348" r:id="rId29"/>
    <p:sldId id="343" r:id="rId30"/>
    <p:sldId id="341" r:id="rId31"/>
    <p:sldId id="346" r:id="rId32"/>
    <p:sldId id="34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6A400"/>
    <a:srgbClr val="9A6700"/>
    <a:srgbClr val="FFAE0D"/>
    <a:srgbClr val="D28C00"/>
    <a:srgbClr val="FFBC37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09" autoAdjust="0"/>
  </p:normalViewPr>
  <p:slideViewPr>
    <p:cSldViewPr>
      <p:cViewPr varScale="1">
        <p:scale>
          <a:sx n="127" d="100"/>
          <a:sy n="127" d="100"/>
        </p:scale>
        <p:origin x="-2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11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6FCF-E3F3-489A-A690-17FE4B5C343A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AB7-E35B-4CCD-874B-BBA0B181E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6FCF-E3F3-489A-A690-17FE4B5C343A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AB7-E35B-4CCD-874B-BBA0B181E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6FCF-E3F3-489A-A690-17FE4B5C343A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AB7-E35B-4CCD-874B-BBA0B181E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6FCF-E3F3-489A-A690-17FE4B5C343A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AB7-E35B-4CCD-874B-BBA0B181E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6FCF-E3F3-489A-A690-17FE4B5C343A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AB7-E35B-4CCD-874B-BBA0B181E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6FCF-E3F3-489A-A690-17FE4B5C343A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AB7-E35B-4CCD-874B-BBA0B181E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6FCF-E3F3-489A-A690-17FE4B5C343A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AB7-E35B-4CCD-874B-BBA0B181E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6FCF-E3F3-489A-A690-17FE4B5C343A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AB7-E35B-4CCD-874B-BBA0B181E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6FCF-E3F3-489A-A690-17FE4B5C343A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AB7-E35B-4CCD-874B-BBA0B181E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6FCF-E3F3-489A-A690-17FE4B5C343A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AB7-E35B-4CCD-874B-BBA0B181E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A6FCF-E3F3-489A-A690-17FE4B5C343A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5AB7-E35B-4CCD-874B-BBA0B181E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A6FCF-E3F3-489A-A690-17FE4B5C343A}" type="datetimeFigureOut">
              <a:rPr lang="en-US" smtClean="0"/>
              <a:pPr/>
              <a:t>3/15/12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B5AB7-E35B-4CCD-874B-BBA0B181E1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57550" y="6550030"/>
            <a:ext cx="262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143000" y="19012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/>
                <a:cs typeface="Helvetica"/>
              </a:rPr>
              <a:t>Marketing Metrics and Marketing Profitability </a:t>
            </a:r>
            <a:endParaRPr lang="en-US" sz="2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" y="5842575"/>
            <a:ext cx="4953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Helvetica"/>
                <a:cs typeface="Helvetica"/>
              </a:rPr>
              <a:t>Marketing Metrics </a:t>
            </a:r>
            <a:r>
              <a:rPr lang="en-US" sz="1500" dirty="0" smtClean="0">
                <a:latin typeface="Helvetica"/>
                <a:cs typeface="Helvetica"/>
              </a:rPr>
              <a:t>are at the core of a market-based business striving to achieve profitable growth. </a:t>
            </a:r>
            <a:r>
              <a:rPr lang="en-US" sz="1500" i="1" dirty="0" smtClean="0">
                <a:latin typeface="Helvetica"/>
                <a:cs typeface="Helvetica"/>
                <a:sym typeface="Wingdings 2" pitchFamily="18" charset="2"/>
              </a:rPr>
              <a:t> </a:t>
            </a:r>
            <a:endParaRPr lang="en-US" sz="1500" i="1" baseline="30000" dirty="0" smtClean="0">
              <a:latin typeface="Helvetica"/>
              <a:cs typeface="Helvetica"/>
              <a:sym typeface="Wingdings 2" pitchFamily="18" charset="2"/>
            </a:endParaRPr>
          </a:p>
          <a:p>
            <a:pPr algn="ctr"/>
            <a:endParaRPr lang="en-US" sz="15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500" y="9906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Tracking Marketing Performance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rPr>
              <a:t>to Profit Performance Impact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3000" y="1143000"/>
            <a:ext cx="3886200" cy="49398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750" b="1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1750" b="1" dirty="0" smtClean="0">
                <a:solidFill>
                  <a:schemeClr val="bg1"/>
                </a:solidFill>
                <a:latin typeface="Helvetica"/>
                <a:cs typeface="Helvetica"/>
              </a:rPr>
              <a:t>Chapter 2 Objectives</a:t>
            </a:r>
          </a:p>
          <a:p>
            <a:pPr algn="ctr"/>
            <a:endParaRPr lang="en-US" sz="1750" b="1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marL="401638" indent="-401638">
              <a:buFont typeface="Wingdings" pitchFamily="2" charset="2"/>
              <a:buChar char="q"/>
            </a:pPr>
            <a:r>
              <a:rPr lang="en-US" sz="1750" b="1" dirty="0" smtClean="0">
                <a:solidFill>
                  <a:schemeClr val="bg1"/>
                </a:solidFill>
                <a:latin typeface="Helvetica"/>
                <a:cs typeface="Helvetica"/>
              </a:rPr>
              <a:t>Understand the importance</a:t>
            </a:r>
            <a:r>
              <a:rPr lang="en-US" sz="1750" b="1" dirty="0">
                <a:solidFill>
                  <a:schemeClr val="bg1"/>
                </a:solidFill>
                <a:latin typeface="Helvetica"/>
                <a:cs typeface="Helvetica"/>
              </a:rPr>
              <a:t> </a:t>
            </a:r>
            <a:r>
              <a:rPr lang="en-US" sz="1750" b="1" dirty="0" smtClean="0">
                <a:solidFill>
                  <a:schemeClr val="bg1"/>
                </a:solidFill>
                <a:latin typeface="Helvetica"/>
                <a:cs typeface="Helvetica"/>
              </a:rPr>
              <a:t>of marketing metrics </a:t>
            </a:r>
            <a:br>
              <a:rPr lang="en-US" sz="1750" b="1" dirty="0" smtClean="0">
                <a:solidFill>
                  <a:schemeClr val="bg1"/>
                </a:solidFill>
                <a:latin typeface="Helvetica"/>
                <a:cs typeface="Helvetica"/>
              </a:rPr>
            </a:br>
            <a:r>
              <a:rPr lang="en-US" sz="1750" b="1" dirty="0" smtClean="0">
                <a:solidFill>
                  <a:schemeClr val="bg1"/>
                </a:solidFill>
                <a:latin typeface="Helvetica"/>
                <a:cs typeface="Helvetica"/>
              </a:rPr>
              <a:t>    </a:t>
            </a:r>
          </a:p>
          <a:p>
            <a:pPr>
              <a:buFont typeface="Wingdings" pitchFamily="2" charset="2"/>
              <a:buChar char="q"/>
            </a:pPr>
            <a:endParaRPr lang="en-US" sz="1750" b="1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marL="339725" indent="-339725">
              <a:buFont typeface="Wingdings" pitchFamily="2" charset="2"/>
              <a:buChar char="q"/>
            </a:pPr>
            <a:r>
              <a:rPr lang="en-US" sz="1750" b="1" dirty="0" smtClean="0">
                <a:solidFill>
                  <a:schemeClr val="bg1"/>
                </a:solidFill>
                <a:latin typeface="Helvetica"/>
                <a:cs typeface="Helvetica"/>
              </a:rPr>
              <a:t>Measure marketing</a:t>
            </a:r>
            <a:r>
              <a:rPr lang="en-US" sz="1750" b="1" dirty="0">
                <a:solidFill>
                  <a:schemeClr val="bg1"/>
                </a:solidFill>
                <a:latin typeface="Helvetica"/>
                <a:cs typeface="Helvetica"/>
              </a:rPr>
              <a:t> </a:t>
            </a:r>
            <a:r>
              <a:rPr lang="en-US" sz="1750" b="1" dirty="0" smtClean="0">
                <a:solidFill>
                  <a:schemeClr val="bg1"/>
                </a:solidFill>
                <a:latin typeface="Helvetica"/>
                <a:cs typeface="Helvetica"/>
              </a:rPr>
              <a:t>profitability  and Marketing ROI</a:t>
            </a:r>
          </a:p>
          <a:p>
            <a:pPr>
              <a:buFont typeface="Wingdings" pitchFamily="2" charset="2"/>
              <a:buChar char="q"/>
            </a:pPr>
            <a:endParaRPr lang="en-US" sz="1750" b="1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>
              <a:buFont typeface="Wingdings" pitchFamily="2" charset="2"/>
              <a:buChar char="q"/>
            </a:pPr>
            <a:endParaRPr lang="en-US" sz="1750" b="1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>
              <a:buFont typeface="Wingdings" pitchFamily="2" charset="2"/>
              <a:buChar char="q"/>
            </a:pPr>
            <a:r>
              <a:rPr lang="en-US" sz="1750" b="1" dirty="0" smtClean="0">
                <a:solidFill>
                  <a:schemeClr val="bg1"/>
                </a:solidFill>
                <a:latin typeface="Helvetica"/>
                <a:cs typeface="Helvetica"/>
              </a:rPr>
              <a:t>   Manage marketing profitability</a:t>
            </a:r>
          </a:p>
          <a:p>
            <a:r>
              <a:rPr lang="en-US" sz="1750" b="1" dirty="0" smtClean="0">
                <a:solidFill>
                  <a:schemeClr val="bg1"/>
                </a:solidFill>
                <a:latin typeface="Helvetica"/>
                <a:cs typeface="Helvetica"/>
              </a:rPr>
              <a:t/>
            </a:r>
            <a:br>
              <a:rPr lang="en-US" sz="1750" b="1" dirty="0" smtClean="0">
                <a:solidFill>
                  <a:schemeClr val="bg1"/>
                </a:solidFill>
                <a:latin typeface="Helvetica"/>
                <a:cs typeface="Helvetica"/>
              </a:rPr>
            </a:br>
            <a:endParaRPr lang="en-US" sz="1750" b="1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marL="401638" indent="-401638">
              <a:buFont typeface="Wingdings" pitchFamily="2" charset="2"/>
              <a:buChar char="q"/>
            </a:pPr>
            <a:r>
              <a:rPr lang="en-US" sz="1750" b="1" dirty="0" smtClean="0">
                <a:solidFill>
                  <a:schemeClr val="bg1"/>
                </a:solidFill>
                <a:latin typeface="Helvetica"/>
                <a:cs typeface="Helvetica"/>
              </a:rPr>
              <a:t>How to measure and</a:t>
            </a:r>
            <a:r>
              <a:rPr lang="en-US" sz="1750" b="1" dirty="0">
                <a:solidFill>
                  <a:schemeClr val="bg1"/>
                </a:solidFill>
                <a:latin typeface="Helvetica"/>
                <a:cs typeface="Helvetica"/>
              </a:rPr>
              <a:t> </a:t>
            </a:r>
            <a:r>
              <a:rPr lang="en-US" sz="1750" b="1" dirty="0" smtClean="0">
                <a:solidFill>
                  <a:schemeClr val="bg1"/>
                </a:solidFill>
                <a:latin typeface="Helvetica"/>
                <a:cs typeface="Helvetica"/>
              </a:rPr>
              <a:t>benchmark Marketing ROI </a:t>
            </a:r>
            <a:br>
              <a:rPr lang="en-US" sz="1750" b="1" dirty="0" smtClean="0">
                <a:solidFill>
                  <a:schemeClr val="bg1"/>
                </a:solidFill>
                <a:latin typeface="Helvetica"/>
                <a:cs typeface="Helvetica"/>
              </a:rPr>
            </a:br>
            <a:r>
              <a:rPr lang="en-US" sz="1750" b="1" dirty="0" smtClean="0">
                <a:solidFill>
                  <a:schemeClr val="bg1"/>
                </a:solidFill>
                <a:latin typeface="Helvetica"/>
                <a:cs typeface="Helvetica"/>
              </a:rPr>
              <a:t>and Marketing ROS</a:t>
            </a:r>
          </a:p>
          <a:p>
            <a:endParaRPr lang="en-US" sz="1750" b="1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0550" y="1739900"/>
            <a:ext cx="39243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19200" y="12725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Customer Focus, Customer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512" y="1202068"/>
            <a:ext cx="8806088" cy="4665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2400" y="5930118"/>
            <a:ext cx="883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/>
                <a:cs typeface="Helvetica"/>
              </a:rPr>
              <a:t>Why are forward-looking performance metrics especially important? </a:t>
            </a:r>
            <a:endParaRPr lang="en-US" sz="2000" b="1" dirty="0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82546" y="2074446"/>
            <a:ext cx="3315081" cy="3657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209800" y="1600200"/>
            <a:ext cx="4724400" cy="25545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b="1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/>
                <a:cs typeface="Helvetica"/>
              </a:rPr>
              <a:t>Measuring Marketing Profitability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Helvetica"/>
                <a:cs typeface="Helvetica"/>
              </a:rPr>
              <a:t>a</a:t>
            </a:r>
            <a:r>
              <a:rPr lang="en-US" sz="3200" b="1" dirty="0" smtClean="0">
                <a:solidFill>
                  <a:schemeClr val="bg1"/>
                </a:solidFill>
                <a:latin typeface="Helvetica"/>
                <a:cs typeface="Helvetica"/>
              </a:rPr>
              <a:t>nd Marketing ROI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00" y="4572000"/>
            <a:ext cx="701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/>
                <a:cs typeface="Helvetica"/>
              </a:rPr>
              <a:t>In this section we will look at how to measure Marketing Profitability (NMC) and Marketing ROI.  </a:t>
            </a:r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19012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/>
                <a:cs typeface="Helvetica"/>
              </a:rPr>
              <a:t>Marketing Metrics and Marketing Profitability </a:t>
            </a:r>
            <a:endParaRPr lang="en-US" sz="2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19200" y="152400"/>
            <a:ext cx="6705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bg1"/>
                </a:solidFill>
                <a:latin typeface="Helvetica"/>
                <a:cs typeface="Helvetica"/>
              </a:rPr>
              <a:t>Adding Marketing Profits to Performance  </a:t>
            </a:r>
            <a:endParaRPr lang="en-US" sz="25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027" y="1346450"/>
            <a:ext cx="4191000" cy="326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33519" y="1384175"/>
            <a:ext cx="4419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 rot="6995063">
            <a:off x="6639140" y="2453804"/>
            <a:ext cx="609600" cy="6096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0" y="5334000"/>
            <a:ext cx="762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Helvetica"/>
                <a:cs typeface="Helvetica"/>
              </a:rPr>
              <a:t>Why is </a:t>
            </a:r>
            <a:r>
              <a:rPr lang="en-US" sz="2200" b="1" u="sng" dirty="0" smtClean="0">
                <a:latin typeface="Helvetica"/>
                <a:cs typeface="Helvetica"/>
              </a:rPr>
              <a:t>Net Marketing Contribution</a:t>
            </a:r>
            <a:r>
              <a:rPr lang="en-US" sz="2200" b="1" dirty="0" smtClean="0">
                <a:latin typeface="Helvetica"/>
                <a:cs typeface="Helvetica"/>
              </a:rPr>
              <a:t> a reasonable measure of marketing </a:t>
            </a:r>
            <a:r>
              <a:rPr lang="en-US" sz="2200" b="1" dirty="0">
                <a:latin typeface="Helvetica"/>
                <a:cs typeface="Helvetica"/>
              </a:rPr>
              <a:t>p</a:t>
            </a:r>
            <a:r>
              <a:rPr lang="en-US" sz="2200" b="1" dirty="0" smtClean="0">
                <a:latin typeface="Helvetica"/>
                <a:cs typeface="Helvetica"/>
              </a:rPr>
              <a:t>rofits? </a:t>
            </a:r>
            <a:endParaRPr lang="en-US" sz="2200" b="1" dirty="0"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165725"/>
            <a:ext cx="7924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Helvetica"/>
                <a:cs typeface="Helvetica"/>
              </a:rPr>
              <a:t>Estimating Marketing &amp; Sales Expenses (% sales)  </a:t>
            </a:r>
            <a:endParaRPr lang="en-US" sz="2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796" y="1143000"/>
            <a:ext cx="8807804" cy="330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772400" y="4140700"/>
            <a:ext cx="762000" cy="29521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91000" y="4139950"/>
            <a:ext cx="762000" cy="304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7546" y="4648200"/>
            <a:ext cx="8763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Helvetica"/>
                <a:cs typeface="Helvetica"/>
              </a:rPr>
              <a:t>Data Challenge</a:t>
            </a:r>
            <a:r>
              <a:rPr lang="en-US" dirty="0" smtClean="0">
                <a:latin typeface="Helvetica"/>
                <a:cs typeface="Helvetica"/>
              </a:rPr>
              <a:t>: </a:t>
            </a:r>
            <a:r>
              <a:rPr lang="en-US" b="1" dirty="0" smtClean="0">
                <a:latin typeface="Helvetica"/>
                <a:cs typeface="Helvetica"/>
              </a:rPr>
              <a:t>Use 75% of SGA as an estimate of MSE </a:t>
            </a:r>
          </a:p>
          <a:p>
            <a:pPr algn="ctr"/>
            <a:endParaRPr lang="en-US" dirty="0" smtClean="0">
              <a:latin typeface="Helvetica"/>
              <a:cs typeface="Helvetica"/>
            </a:endParaRPr>
          </a:p>
          <a:p>
            <a:pPr algn="ctr"/>
            <a:r>
              <a:rPr lang="en-US" dirty="0" smtClean="0">
                <a:latin typeface="Helvetica"/>
                <a:cs typeface="Helvetica"/>
              </a:rPr>
              <a:t>Unfortunately, most companies do not report their Marketing &amp; Sales Expenses separately in their financial reports except for the sample of companies above. Based on the data above, we recommend using 75% of SGA as good estimate when actual marketing &amp; sales expenses are not reported.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38400" y="4139950"/>
            <a:ext cx="762000" cy="3085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209422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19200" y="-2515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/>
                <a:cs typeface="Helvetica"/>
              </a:rPr>
              <a:t>Marketing Profitability &amp; Marketing Profitability Metrics  </a:t>
            </a:r>
            <a:endParaRPr lang="en-US" sz="2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219200"/>
            <a:ext cx="7620000" cy="430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" y="5615970"/>
            <a:ext cx="8001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Helvetica"/>
                <a:cs typeface="Helvetica"/>
              </a:rPr>
              <a:t>These two marketing profitability ratio metrics allow us to compare company performance with any part of the business…regions, markets, segments, products.    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* </a:t>
            </a:r>
            <a:r>
              <a:rPr lang="en-US" sz="15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Marketing Performance Tool 2.3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can be used to analyze any company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0" name="Right Arrow 9"/>
          <p:cNvSpPr/>
          <p:nvPr/>
        </p:nvSpPr>
        <p:spPr>
          <a:xfrm rot="8297421">
            <a:off x="6046658" y="1093658"/>
            <a:ext cx="609600" cy="6096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8297421">
            <a:off x="6008939" y="3402142"/>
            <a:ext cx="609600" cy="6096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848600" y="69503"/>
            <a:ext cx="1219200" cy="692497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/>
              <a:t>Marketing Performance</a:t>
            </a:r>
            <a:br>
              <a:rPr lang="en-US" sz="1300" b="1" dirty="0" smtClean="0"/>
            </a:br>
            <a:r>
              <a:rPr lang="en-US" sz="1300" b="1" dirty="0" smtClean="0"/>
              <a:t>Tool  2.3 </a:t>
            </a:r>
            <a:endParaRPr lang="en-US" sz="13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19200" y="139825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Marketing ROI and Marketing ROS  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4315361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latin typeface="Helvetica"/>
                <a:cs typeface="Helvetica"/>
              </a:rPr>
              <a:t>Marketing Return on Sales (ROS)</a:t>
            </a:r>
          </a:p>
          <a:p>
            <a:r>
              <a:rPr lang="en-US" sz="1600" b="1" dirty="0" smtClean="0">
                <a:latin typeface="Helvetica"/>
                <a:cs typeface="Helvetica"/>
              </a:rPr>
              <a:t>     </a:t>
            </a:r>
          </a:p>
          <a:p>
            <a:r>
              <a:rPr lang="en-US" sz="1600" b="1" dirty="0" smtClean="0">
                <a:latin typeface="Helvetica"/>
                <a:cs typeface="Helvetica"/>
              </a:rPr>
              <a:t>=  Net Marketing Contribution/Sales X 100%</a:t>
            </a:r>
          </a:p>
          <a:p>
            <a:r>
              <a:rPr lang="en-US" sz="1600" b="1" dirty="0" smtClean="0">
                <a:latin typeface="Helvetica"/>
                <a:cs typeface="Helvetica"/>
              </a:rPr>
              <a:t>=  $30 million/ $125 million x 100%</a:t>
            </a:r>
          </a:p>
          <a:p>
            <a:r>
              <a:rPr lang="en-US" sz="1600" b="1" dirty="0" smtClean="0">
                <a:latin typeface="Helvetica"/>
                <a:cs typeface="Helvetica"/>
              </a:rPr>
              <a:t>=  24%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156296"/>
            <a:ext cx="3144441" cy="303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5850352" y="1229380"/>
            <a:ext cx="914400" cy="381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12152" y="1145262"/>
            <a:ext cx="53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Helvetica"/>
                <a:cs typeface="Helvetica"/>
              </a:rPr>
              <a:t>$125</a:t>
            </a: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r>
              <a:rPr lang="en-US" sz="1200" b="1" dirty="0" smtClean="0">
                <a:latin typeface="Helvetica"/>
                <a:cs typeface="Helvetica"/>
              </a:rPr>
              <a:t>$100</a:t>
            </a: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r>
              <a:rPr lang="en-US" sz="1200" b="1" dirty="0" smtClean="0">
                <a:latin typeface="Helvetica"/>
                <a:cs typeface="Helvetica"/>
              </a:rPr>
              <a:t> $75</a:t>
            </a: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r>
              <a:rPr lang="en-US" sz="1200" b="1" dirty="0" smtClean="0">
                <a:latin typeface="Helvetica"/>
                <a:cs typeface="Helvetica"/>
              </a:rPr>
              <a:t> $50</a:t>
            </a: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r>
              <a:rPr lang="en-US" sz="1200" b="1" dirty="0" smtClean="0">
                <a:latin typeface="Helvetica"/>
                <a:cs typeface="Helvetica"/>
              </a:rPr>
              <a:t> $25</a:t>
            </a: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r>
              <a:rPr lang="en-US" sz="1200" b="1" dirty="0" smtClean="0">
                <a:latin typeface="Helvetica"/>
                <a:cs typeface="Helvetica"/>
              </a:rPr>
              <a:t>  $0</a:t>
            </a:r>
            <a:endParaRPr lang="en-US" sz="1200" b="1" dirty="0">
              <a:latin typeface="Helvetica"/>
              <a:cs typeface="Helvetica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545552" y="1229380"/>
            <a:ext cx="0" cy="381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45552" y="5039380"/>
            <a:ext cx="259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070314" y="3972580"/>
            <a:ext cx="838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850352" y="503938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Sales</a:t>
            </a:r>
            <a:br>
              <a:rPr lang="en-US" sz="1400" b="1" dirty="0" smtClean="0">
                <a:latin typeface="Helvetica"/>
                <a:cs typeface="Helvetica"/>
              </a:rPr>
            </a:br>
            <a:r>
              <a:rPr lang="en-US" sz="1400" b="1" dirty="0" smtClean="0">
                <a:latin typeface="Helvetica"/>
                <a:cs typeface="Helvetica"/>
              </a:rPr>
              <a:t>$125 mil.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69552" y="503938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NMC</a:t>
            </a:r>
            <a:br>
              <a:rPr lang="en-US" sz="1400" b="1" dirty="0" smtClean="0">
                <a:latin typeface="Helvetica"/>
                <a:cs typeface="Helvetica"/>
              </a:rPr>
            </a:br>
            <a:r>
              <a:rPr lang="en-US" sz="1400" b="1" dirty="0" smtClean="0">
                <a:latin typeface="Helvetica"/>
                <a:cs typeface="Helvetica"/>
              </a:rPr>
              <a:t>$30 mil.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5638800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Helvetica"/>
                <a:cs typeface="Helvetica"/>
              </a:rPr>
              <a:t>This marketing profitability metric tells us what portion of sales are marketing profits.</a:t>
            </a:r>
            <a:endParaRPr lang="en-US" sz="2200" dirty="0">
              <a:latin typeface="Helvetica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74352" y="2667000"/>
            <a:ext cx="1371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Helvetica"/>
                <a:cs typeface="Helvetica"/>
              </a:rPr>
              <a:t>NMC is 24% of sales</a:t>
            </a:r>
            <a:endParaRPr lang="en-US" sz="1600" b="1" dirty="0">
              <a:latin typeface="Helvetica"/>
              <a:cs typeface="Helvetica"/>
            </a:endParaRPr>
          </a:p>
        </p:txBody>
      </p:sp>
      <p:sp>
        <p:nvSpPr>
          <p:cNvPr id="24" name="Right Arrow 23"/>
          <p:cNvSpPr/>
          <p:nvPr/>
        </p:nvSpPr>
        <p:spPr>
          <a:xfrm rot="6681330">
            <a:off x="7616819" y="3290467"/>
            <a:ext cx="609600" cy="6096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19200" y="15240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Marketing ROI and Marketing ROS  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16627" y="1219200"/>
            <a:ext cx="762000" cy="381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54627" y="1143000"/>
            <a:ext cx="53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Helvetica"/>
                <a:cs typeface="Helvetica"/>
              </a:rPr>
              <a:t>$125</a:t>
            </a: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r>
              <a:rPr lang="en-US" sz="1200" b="1" dirty="0" smtClean="0">
                <a:latin typeface="Helvetica"/>
                <a:cs typeface="Helvetica"/>
              </a:rPr>
              <a:t>$100</a:t>
            </a: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r>
              <a:rPr lang="en-US" sz="1200" b="1" dirty="0" smtClean="0">
                <a:latin typeface="Helvetica"/>
                <a:cs typeface="Helvetica"/>
              </a:rPr>
              <a:t> $75</a:t>
            </a: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r>
              <a:rPr lang="en-US" sz="1200" b="1" dirty="0" smtClean="0">
                <a:latin typeface="Helvetica"/>
                <a:cs typeface="Helvetica"/>
              </a:rPr>
              <a:t> $50</a:t>
            </a: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r>
              <a:rPr lang="en-US" sz="1200" b="1" dirty="0" smtClean="0">
                <a:latin typeface="Helvetica"/>
                <a:cs typeface="Helvetica"/>
              </a:rPr>
              <a:t> $25</a:t>
            </a: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endParaRPr lang="en-US" sz="1200" b="1" dirty="0" smtClean="0">
              <a:latin typeface="Helvetica"/>
              <a:cs typeface="Helvetica"/>
            </a:endParaRPr>
          </a:p>
          <a:p>
            <a:r>
              <a:rPr lang="en-US" sz="1200" b="1" dirty="0" smtClean="0">
                <a:latin typeface="Helvetica"/>
                <a:cs typeface="Helvetica"/>
              </a:rPr>
              <a:t>  $0</a:t>
            </a:r>
            <a:endParaRPr lang="en-US" sz="1200" b="1" dirty="0">
              <a:latin typeface="Helvetica"/>
              <a:cs typeface="Helvetica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8027" y="1227118"/>
            <a:ext cx="0" cy="381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8027" y="5029200"/>
            <a:ext cx="388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912227" y="4021368"/>
            <a:ext cx="685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711827" y="50292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Sales</a:t>
            </a:r>
          </a:p>
          <a:p>
            <a:pPr algn="ctr"/>
            <a:r>
              <a:rPr lang="en-US" sz="1400" b="1" dirty="0" smtClean="0">
                <a:latin typeface="Helvetica"/>
                <a:cs typeface="Helvetica"/>
              </a:rPr>
              <a:t>$125M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12227" y="5037118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NMC</a:t>
            </a:r>
          </a:p>
          <a:p>
            <a:pPr algn="ctr"/>
            <a:r>
              <a:rPr lang="en-US" sz="1400" b="1" dirty="0" smtClean="0">
                <a:latin typeface="Helvetica"/>
                <a:cs typeface="Helvetica"/>
              </a:rPr>
              <a:t>$30M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7227" y="1676400"/>
            <a:ext cx="274320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NMC is:</a:t>
            </a:r>
          </a:p>
          <a:p>
            <a:endParaRPr lang="en-US" sz="1400" b="1" dirty="0" smtClean="0">
              <a:latin typeface="Helvetica"/>
              <a:cs typeface="Helvetica"/>
            </a:endParaRPr>
          </a:p>
          <a:p>
            <a:r>
              <a:rPr lang="en-US" sz="1400" b="1" dirty="0" smtClean="0">
                <a:latin typeface="Helvetica"/>
                <a:cs typeface="Helvetica"/>
              </a:rPr>
              <a:t>NMC  =  Gross  -  Marketing &amp;</a:t>
            </a:r>
            <a:br>
              <a:rPr lang="en-US" sz="1400" b="1" dirty="0" smtClean="0">
                <a:latin typeface="Helvetica"/>
                <a:cs typeface="Helvetica"/>
              </a:rPr>
            </a:br>
            <a:r>
              <a:rPr lang="en-US" sz="1400" b="1" dirty="0" smtClean="0">
                <a:latin typeface="Helvetica"/>
                <a:cs typeface="Helvetica"/>
              </a:rPr>
              <a:t>               Profit      Sales Exp</a:t>
            </a:r>
            <a:r>
              <a:rPr lang="en-US" sz="1400" b="1" dirty="0">
                <a:latin typeface="Helvetica"/>
                <a:cs typeface="Helvetica"/>
              </a:rPr>
              <a:t>.  </a:t>
            </a:r>
            <a:r>
              <a:rPr lang="en-US" sz="1400" b="1" dirty="0" smtClean="0">
                <a:latin typeface="Helvetica"/>
                <a:cs typeface="Helvetica"/>
              </a:rPr>
              <a:t> </a:t>
            </a:r>
          </a:p>
          <a:p>
            <a:endParaRPr lang="en-US" sz="1400" b="1" dirty="0" smtClean="0"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07227" y="3513118"/>
            <a:ext cx="685800" cy="152102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778627" y="5034141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Gross Profit</a:t>
            </a:r>
          </a:p>
          <a:p>
            <a:pPr algn="ctr"/>
            <a:r>
              <a:rPr lang="en-US" sz="1400" b="1" dirty="0" smtClean="0">
                <a:latin typeface="Helvetica"/>
                <a:cs typeface="Helvetica"/>
              </a:rPr>
              <a:t>$48.5M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22973" y="5029200"/>
            <a:ext cx="6858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718173" y="4000125"/>
            <a:ext cx="121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Mktg. &amp; Sales</a:t>
            </a:r>
            <a:br>
              <a:rPr lang="en-US" sz="1400" b="1" dirty="0" smtClean="0">
                <a:latin typeface="Helvetica"/>
                <a:cs typeface="Helvetica"/>
              </a:rPr>
            </a:br>
            <a:r>
              <a:rPr lang="en-US" sz="1400" b="1" dirty="0" smtClean="0">
                <a:latin typeface="Helvetica"/>
                <a:cs typeface="Helvetica"/>
              </a:rPr>
              <a:t>Expenses</a:t>
            </a:r>
          </a:p>
          <a:p>
            <a:pPr algn="ctr"/>
            <a:r>
              <a:rPr lang="en-US" sz="1400" b="1" dirty="0" smtClean="0">
                <a:latin typeface="Helvetica"/>
                <a:cs typeface="Helvetica"/>
              </a:rPr>
              <a:t> $18.5M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8427" y="4272590"/>
            <a:ext cx="396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latin typeface="Helvetica"/>
                <a:cs typeface="Helvetica"/>
              </a:rPr>
              <a:t>Marketing Return on Investment (ROI)</a:t>
            </a:r>
          </a:p>
          <a:p>
            <a:r>
              <a:rPr lang="en-US" sz="1600" b="1" dirty="0" smtClean="0">
                <a:latin typeface="Helvetica"/>
                <a:cs typeface="Helvetica"/>
              </a:rPr>
              <a:t>     </a:t>
            </a:r>
          </a:p>
          <a:p>
            <a:r>
              <a:rPr lang="en-US" sz="1600" b="1" dirty="0" smtClean="0">
                <a:latin typeface="Helvetica"/>
                <a:cs typeface="Helvetica"/>
              </a:rPr>
              <a:t>=   NMC/</a:t>
            </a:r>
            <a:r>
              <a:rPr lang="en-US" sz="1600" b="1" dirty="0" err="1" smtClean="0">
                <a:latin typeface="Helvetica"/>
                <a:cs typeface="Helvetica"/>
              </a:rPr>
              <a:t>Mktg</a:t>
            </a:r>
            <a:r>
              <a:rPr lang="en-US" sz="1600" b="1" dirty="0" smtClean="0">
                <a:latin typeface="Helvetica"/>
                <a:cs typeface="Helvetica"/>
              </a:rPr>
              <a:t> &amp; Sales Exp. X 100%</a:t>
            </a:r>
          </a:p>
          <a:p>
            <a:r>
              <a:rPr lang="en-US" sz="1600" b="1" dirty="0" smtClean="0">
                <a:latin typeface="Helvetica"/>
                <a:cs typeface="Helvetica"/>
              </a:rPr>
              <a:t>=   $30 million/ $18.5 million x 100%</a:t>
            </a:r>
          </a:p>
          <a:p>
            <a:r>
              <a:rPr lang="en-US" sz="1600" b="1" dirty="0" smtClean="0">
                <a:latin typeface="Helvetica"/>
                <a:cs typeface="Helvetica"/>
              </a:rPr>
              <a:t>=   162%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5627" y="1143000"/>
            <a:ext cx="3048000" cy="2929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342900" y="5754469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In this case, for every $1 invested in Marketing &amp; Sales Expenses, the company produces $1.62 in marketing profits.</a:t>
            </a:r>
            <a:endParaRPr lang="en-US" dirty="0">
              <a:latin typeface="Helvetica"/>
              <a:cs typeface="Helvetica"/>
            </a:endParaRPr>
          </a:p>
        </p:txBody>
      </p:sp>
      <p:sp>
        <p:nvSpPr>
          <p:cNvPr id="26" name="Right Arrow 25"/>
          <p:cNvSpPr/>
          <p:nvPr/>
        </p:nvSpPr>
        <p:spPr>
          <a:xfrm rot="3967673">
            <a:off x="7650950" y="3170960"/>
            <a:ext cx="832431" cy="6096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29400" y="2527175"/>
            <a:ext cx="1940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/>
                <a:cs typeface="Helvetica"/>
              </a:rPr>
              <a:t>($48.5M)    </a:t>
            </a:r>
            <a:r>
              <a:rPr lang="en-US" sz="1400" b="1" dirty="0" smtClean="0">
                <a:latin typeface="Helvetica"/>
                <a:cs typeface="Helvetica"/>
              </a:rPr>
              <a:t> (</a:t>
            </a:r>
            <a:r>
              <a:rPr lang="en-US" sz="1400" b="1" dirty="0">
                <a:latin typeface="Helvetica"/>
                <a:cs typeface="Helvetica"/>
              </a:rPr>
              <a:t>*$18.5M)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362200" y="1600200"/>
            <a:ext cx="4343400" cy="20621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b="1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/>
                <a:cs typeface="Helvetica"/>
              </a:rPr>
              <a:t>Managing Marketing Profitability 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0100" y="4411077"/>
            <a:ext cx="7543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"/>
                <a:cs typeface="Helvetica"/>
              </a:rPr>
              <a:t>In this section we will look at Santa Fe Sportswear with respect to how to use marketing profitability in marketing management</a:t>
            </a:r>
            <a:endParaRPr lang="en-US" sz="260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19012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/>
                <a:cs typeface="Helvetica"/>
              </a:rPr>
              <a:t>Marketing Metrics and Marketing Profitability </a:t>
            </a:r>
            <a:endParaRPr lang="en-US" sz="2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19200" y="152400"/>
            <a:ext cx="670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Helvetica"/>
                <a:cs typeface="Helvetica"/>
              </a:rPr>
              <a:t>Product Line Marketing Profitability  </a:t>
            </a:r>
            <a:endParaRPr lang="en-US" sz="26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065094"/>
            <a:ext cx="6629400" cy="447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282486" y="4816162"/>
            <a:ext cx="6515822" cy="23818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900" y="555367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Adding Net Marketing Contribution to this product financial statement allows marketing and product managers to better manage and communicate product line marketing profits.</a:t>
            </a:r>
            <a:endParaRPr lang="en-US" dirty="0"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52400"/>
            <a:ext cx="670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Helvetica"/>
                <a:cs typeface="Helvetica"/>
              </a:rPr>
              <a:t>Drop Casual Shorts From Product Line   </a:t>
            </a:r>
            <a:endParaRPr lang="en-US" sz="26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4" y="1143001"/>
            <a:ext cx="821531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20827" y="4724400"/>
            <a:ext cx="8077200" cy="2286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2546" y="4724400"/>
            <a:ext cx="7620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" y="5539770"/>
            <a:ext cx="8763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u="sng" dirty="0" smtClean="0"/>
              <a:t>Marketing Strategy</a:t>
            </a:r>
            <a:r>
              <a:rPr lang="en-US" sz="1500" b="1" dirty="0" smtClean="0"/>
              <a:t>: </a:t>
            </a:r>
            <a:r>
              <a:rPr lang="en-US" sz="1500" dirty="0" smtClean="0"/>
              <a:t>The Finance Manager wants to drop the Casual Shorts product line to improve profits!  Good decision or bad decision? How should the marketing manager and product manager respond?  </a:t>
            </a:r>
            <a:br>
              <a:rPr lang="en-US" sz="1500" dirty="0" smtClean="0"/>
            </a:br>
            <a:r>
              <a:rPr lang="en-US" sz="1500" dirty="0" smtClean="0"/>
              <a:t>                     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* </a:t>
            </a:r>
            <a:r>
              <a:rPr lang="en-US" sz="15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Marketing Performance Tool 2.1</a:t>
            </a:r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can be used in analysis of this product line.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222250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7848600" y="69503"/>
            <a:ext cx="1219200" cy="692497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/>
              <a:t>Marketing Performance</a:t>
            </a:r>
            <a:br>
              <a:rPr lang="en-US" sz="1300" b="1" dirty="0" smtClean="0"/>
            </a:br>
            <a:r>
              <a:rPr lang="en-US" sz="1300" b="1" dirty="0" smtClean="0"/>
              <a:t>Tool  2.1 </a:t>
            </a:r>
            <a:endParaRPr lang="en-US" sz="13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</a:t>
            </a:r>
            <a: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lang="en-US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400300" y="1371600"/>
            <a:ext cx="4343400" cy="30469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b="1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/>
                <a:cs typeface="Helvetica"/>
              </a:rPr>
              <a:t>Company Performance 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/>
                <a:cs typeface="Helvetica"/>
              </a:rPr>
              <a:t>and the Importance of Marketing Metrics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00" y="4911804"/>
            <a:ext cx="784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Helvetica"/>
                <a:cs typeface="Helvetica"/>
              </a:rPr>
              <a:t>In this section we will look at financial performance and the role marketing metrics play in providing a broader view of overall company performance.</a:t>
            </a:r>
            <a:endParaRPr lang="en-US" sz="220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19012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/>
                <a:cs typeface="Helvetica"/>
              </a:rPr>
              <a:t>Marketing Metrics and Marketing Profitability </a:t>
            </a:r>
            <a:endParaRPr lang="en-US" sz="2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19200" y="152400"/>
            <a:ext cx="670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Helvetica"/>
                <a:cs typeface="Helvetica"/>
              </a:rPr>
              <a:t>Profit Impact of Dropping Casual Shorts  </a:t>
            </a:r>
            <a:endParaRPr lang="en-US" sz="26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2744" y="1874466"/>
            <a:ext cx="8418513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9094" y="3340225"/>
            <a:ext cx="8405813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33400" y="1054225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 dirty="0" smtClean="0">
                <a:latin typeface="Helvetica"/>
                <a:cs typeface="Helvetica"/>
              </a:rPr>
              <a:t>Marketing Strategy</a:t>
            </a:r>
            <a:r>
              <a:rPr lang="en-US" sz="2200" b="1" dirty="0" smtClean="0">
                <a:latin typeface="Helvetica"/>
                <a:cs typeface="Helvetica"/>
              </a:rPr>
              <a:t>: </a:t>
            </a:r>
            <a:r>
              <a:rPr lang="en-US" sz="2200" dirty="0" smtClean="0">
                <a:latin typeface="Helvetica"/>
                <a:cs typeface="Helvetica"/>
              </a:rPr>
              <a:t>Drop the Casual Shorts product line to improve profits! Bad decision?</a:t>
            </a:r>
            <a:r>
              <a:rPr lang="en-US" sz="2200" b="1" dirty="0" smtClean="0">
                <a:latin typeface="Helvetica"/>
                <a:cs typeface="Helvetica"/>
              </a:rPr>
              <a:t> </a:t>
            </a:r>
            <a:endParaRPr lang="en-US" sz="2200" b="1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4559425"/>
            <a:ext cx="8382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The Operating Income will drop by $1 million, the exact amount of the Casual Shorts NMC of $1 million. Because Gen Adm. Expenses do not have anything to do with the product lines the total remains.  </a:t>
            </a:r>
          </a:p>
          <a:p>
            <a:pPr algn="ctr"/>
            <a:endParaRPr lang="en-US" sz="1600" b="1" dirty="0" smtClean="0">
              <a:latin typeface="Helvetica"/>
              <a:cs typeface="Helvetica"/>
            </a:endParaRPr>
          </a:p>
          <a:p>
            <a:pPr algn="ctr"/>
            <a:r>
              <a:rPr lang="en-US" sz="2200" b="1" u="sng" dirty="0" smtClean="0">
                <a:latin typeface="Helvetica"/>
                <a:cs typeface="Helvetica"/>
              </a:rPr>
              <a:t>Key Takeaway</a:t>
            </a:r>
            <a:r>
              <a:rPr lang="en-US" sz="2200" b="1" dirty="0" smtClean="0">
                <a:latin typeface="Helvetica"/>
                <a:cs typeface="Helvetica"/>
              </a:rPr>
              <a:t>: As along is the NMC is positive it is contributing to profits. </a:t>
            </a:r>
            <a:endParaRPr lang="en-US" sz="2200" b="1" dirty="0"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5900" y="1066800"/>
            <a:ext cx="6172200" cy="464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219200" y="-2515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/>
                <a:cs typeface="Helvetica"/>
              </a:rPr>
              <a:t>Managing the Khaki Pants </a:t>
            </a:r>
            <a:br>
              <a:rPr lang="en-US" sz="2400" b="1" dirty="0" smtClean="0">
                <a:solidFill>
                  <a:schemeClr val="bg1"/>
                </a:solidFill>
                <a:latin typeface="Helvetica"/>
                <a:cs typeface="Helvetica"/>
              </a:rPr>
            </a:br>
            <a:r>
              <a:rPr lang="en-US" sz="2400" b="1" dirty="0" smtClean="0">
                <a:solidFill>
                  <a:schemeClr val="bg1"/>
                </a:solidFill>
                <a:latin typeface="Helvetica"/>
                <a:cs typeface="Helvetica"/>
              </a:rPr>
              <a:t>Product Line Marketing Profits  </a:t>
            </a:r>
            <a:endParaRPr lang="en-US" sz="2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550" y="5682409"/>
            <a:ext cx="7200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A more systematic view of what drives marketing profits in the </a:t>
            </a:r>
            <a:r>
              <a:rPr lang="en-US" sz="2200" b="1" u="sng" dirty="0" smtClean="0"/>
              <a:t>Khaki Pants</a:t>
            </a:r>
            <a:r>
              <a:rPr lang="en-US" sz="2200" b="1" dirty="0" smtClean="0"/>
              <a:t> product line. 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19200" y="152400"/>
            <a:ext cx="670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Helvetica"/>
                <a:cs typeface="Helvetica"/>
              </a:rPr>
              <a:t>Marketing Profitability Product Portfolio   </a:t>
            </a:r>
            <a:endParaRPr lang="en-US" sz="26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9445" y="1282825"/>
            <a:ext cx="5732463" cy="484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274308" y="1295400"/>
            <a:ext cx="2514600" cy="48013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    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    </a:t>
            </a:r>
            <a:r>
              <a:rPr lang="en-US" b="1" u="sng" dirty="0" smtClean="0">
                <a:solidFill>
                  <a:schemeClr val="bg1"/>
                </a:solidFill>
                <a:latin typeface="Helvetica"/>
                <a:cs typeface="Helvetica"/>
              </a:rPr>
              <a:t>Product Portfolio</a:t>
            </a:r>
          </a:p>
          <a:p>
            <a:endParaRPr lang="en-US" b="1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Using Marketing ROS and Marketing ROI we can create a portfolio view of product performance.</a:t>
            </a:r>
          </a:p>
          <a:p>
            <a:endParaRPr lang="en-US" b="1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How important is the Classic Polo product line to the overall performance of Santa Fe Sportswear? </a:t>
            </a:r>
          </a:p>
          <a:p>
            <a:endParaRPr lang="en-US" b="1" dirty="0" smtClean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209422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19200" y="152400"/>
            <a:ext cx="670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Helvetica"/>
                <a:cs typeface="Helvetica"/>
              </a:rPr>
              <a:t>Segment View of Marketing Profitability  </a:t>
            </a:r>
            <a:endParaRPr lang="en-US" sz="26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100" y="1072002"/>
            <a:ext cx="7663801" cy="447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57200" y="56388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 smtClean="0">
                <a:latin typeface="Helvetica"/>
                <a:cs typeface="Helvetica"/>
              </a:rPr>
              <a:t>Marketing Strategy</a:t>
            </a:r>
            <a:r>
              <a:rPr lang="en-US" sz="1600" b="1" dirty="0" smtClean="0">
                <a:latin typeface="Helvetica"/>
                <a:cs typeface="Helvetica"/>
              </a:rPr>
              <a:t>:  </a:t>
            </a:r>
            <a:r>
              <a:rPr lang="en-US" sz="1600" dirty="0" smtClean="0">
                <a:latin typeface="Helvetica"/>
                <a:cs typeface="Helvetica"/>
              </a:rPr>
              <a:t>If Santa Fe Sports Wear had one more dollar to invest in marketing and sales expenses, where should they invest it?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* </a:t>
            </a:r>
            <a:r>
              <a:rPr lang="en-US" sz="16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Marketing Performance Tool 2.2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can be used for further analysis of this data.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48600" y="69503"/>
            <a:ext cx="1219200" cy="692497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/>
              <a:t>Marketing Performance</a:t>
            </a:r>
            <a:br>
              <a:rPr lang="en-US" sz="1300" b="1" dirty="0" smtClean="0"/>
            </a:br>
            <a:r>
              <a:rPr lang="en-US" sz="1300" b="1" dirty="0" smtClean="0"/>
              <a:t>Tool  2.2 </a:t>
            </a:r>
            <a:endParaRPr lang="en-US" sz="13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38200" y="152400"/>
            <a:ext cx="7467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Helvetica"/>
                <a:cs typeface="Helvetica"/>
              </a:rPr>
              <a:t>Strategies for Growing Marketing Profits  </a:t>
            </a:r>
            <a:endParaRPr lang="en-US" sz="26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024" y="1219200"/>
            <a:ext cx="852195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1500" y="5308937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/>
                <a:cs typeface="Helvetica"/>
              </a:rPr>
              <a:t>We can breakdown a measure of Net </a:t>
            </a:r>
            <a:r>
              <a:rPr lang="en-US" sz="2000" b="1" dirty="0">
                <a:latin typeface="Helvetica"/>
                <a:cs typeface="Helvetica"/>
              </a:rPr>
              <a:t>M</a:t>
            </a:r>
            <a:r>
              <a:rPr lang="en-US" sz="2000" b="1" dirty="0" smtClean="0">
                <a:latin typeface="Helvetica"/>
                <a:cs typeface="Helvetica"/>
              </a:rPr>
              <a:t>arketing </a:t>
            </a:r>
            <a:r>
              <a:rPr lang="en-US" sz="2000" b="1" dirty="0">
                <a:latin typeface="Helvetica"/>
                <a:cs typeface="Helvetica"/>
              </a:rPr>
              <a:t>C</a:t>
            </a:r>
            <a:r>
              <a:rPr lang="en-US" sz="2000" b="1" dirty="0" smtClean="0">
                <a:latin typeface="Helvetica"/>
                <a:cs typeface="Helvetica"/>
              </a:rPr>
              <a:t>ontribution into the model above which provides marketing and product managers with strategic tools to grow marketing profits. </a:t>
            </a:r>
            <a:endParaRPr lang="en-US" sz="2000" b="1" dirty="0"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19200" y="152400"/>
            <a:ext cx="670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Helvetica"/>
                <a:cs typeface="Helvetica"/>
              </a:rPr>
              <a:t>Managing the Traditional Buyer Segment  </a:t>
            </a:r>
            <a:endParaRPr lang="en-US" sz="26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25852" y="1066801"/>
            <a:ext cx="589229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5692914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/>
                <a:cs typeface="Helvetica"/>
              </a:rPr>
              <a:t>A more systematic view of what drives marketing profits in the </a:t>
            </a:r>
            <a:r>
              <a:rPr lang="en-US" sz="2000" b="1" u="sng" dirty="0" smtClean="0">
                <a:latin typeface="Helvetica"/>
                <a:cs typeface="Helvetica"/>
              </a:rPr>
              <a:t>Traditional Buyer</a:t>
            </a:r>
            <a:r>
              <a:rPr lang="en-US" sz="2000" b="1" dirty="0" smtClean="0">
                <a:latin typeface="Helvetica"/>
                <a:cs typeface="Helvetica"/>
              </a:rPr>
              <a:t> market segment. </a:t>
            </a:r>
            <a:endParaRPr lang="en-US" sz="2000" b="1" dirty="0"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866900" y="1424901"/>
            <a:ext cx="5410200" cy="255454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b="1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/>
                <a:cs typeface="Helvetica"/>
              </a:rPr>
              <a:t>Benchmarking Company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/>
                <a:cs typeface="Helvetica"/>
              </a:rPr>
              <a:t>Marketing ROI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Helvetica"/>
                <a:cs typeface="Helvetica"/>
              </a:rPr>
              <a:t>a</a:t>
            </a:r>
            <a:r>
              <a:rPr lang="en-US" sz="3200" b="1" dirty="0" smtClean="0">
                <a:solidFill>
                  <a:schemeClr val="bg1"/>
                </a:solidFill>
                <a:latin typeface="Helvetica"/>
                <a:cs typeface="Helvetica"/>
              </a:rPr>
              <a:t>nd Profit Impact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4495800"/>
            <a:ext cx="7162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"/>
                <a:cs typeface="Helvetica"/>
              </a:rPr>
              <a:t>In this section we will look at marketing profitability metrics with respect to competitors and a sample of Fortune 500 companies.</a:t>
            </a:r>
            <a:endParaRPr lang="en-US" sz="260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3000" y="19012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Helvetica"/>
                <a:cs typeface="Helvetica"/>
              </a:rPr>
              <a:t>Marketing Metrics and Marketing Profitability </a:t>
            </a:r>
            <a:endParaRPr lang="en-US" sz="24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19200" y="142307"/>
            <a:ext cx="670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Helvetica"/>
                <a:cs typeface="Helvetica"/>
              </a:rPr>
              <a:t>Apple NMC vs. Operating Income</a:t>
            </a:r>
            <a:endParaRPr lang="en-US" sz="26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096000"/>
            <a:ext cx="914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latin typeface="Helvetica"/>
                <a:cs typeface="Helvetica"/>
              </a:rPr>
              <a:t>Apple’s Net Marketing Contribution is very highly correlated with Operating Income.</a:t>
            </a:r>
            <a:endParaRPr lang="en-US" sz="1700" b="1" dirty="0">
              <a:latin typeface="Helvetica"/>
              <a:cs typeface="Helvetica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221996"/>
            <a:ext cx="5029200" cy="472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57231" y="1422866"/>
            <a:ext cx="285336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104900" y="135857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General Motors vs. Operating Income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350" y="5638800"/>
            <a:ext cx="8877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latin typeface="Helvetica"/>
                <a:cs typeface="Helvetica"/>
              </a:rPr>
              <a:t>Why is the GM Net Marketing Contribution less correlated with Operating Income?</a:t>
            </a:r>
          </a:p>
          <a:p>
            <a:pPr algn="ctr"/>
            <a:r>
              <a:rPr lang="en-US" sz="1700" b="1" dirty="0" smtClean="0">
                <a:latin typeface="Helvetica"/>
                <a:cs typeface="Helvetica"/>
              </a:rPr>
              <a:t>How did Marketing ROI correspond with Operating Income as a percent of sales?</a:t>
            </a:r>
            <a:endParaRPr lang="en-US" sz="1700" b="1" dirty="0">
              <a:latin typeface="Helvetica"/>
              <a:cs typeface="Helvetic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947" y="1143000"/>
            <a:ext cx="8646107" cy="421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57550" y="6550030"/>
            <a:ext cx="262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405" y="1171959"/>
            <a:ext cx="6117487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676400" y="139572"/>
            <a:ext cx="5791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Helvetica"/>
                <a:cs typeface="Helvetica"/>
              </a:rPr>
              <a:t> Competitor Benchmarking</a:t>
            </a:r>
            <a:endParaRPr lang="en-US" sz="3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16827" y="1079375"/>
            <a:ext cx="2362200" cy="5324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u="sng" dirty="0" smtClean="0">
                <a:latin typeface="Helvetica"/>
                <a:cs typeface="Helvetica"/>
              </a:rPr>
              <a:t>Competitor  Benchmarking</a:t>
            </a:r>
          </a:p>
          <a:p>
            <a:endParaRPr lang="en-US" sz="1700" dirty="0" smtClean="0">
              <a:latin typeface="Helvetica"/>
              <a:cs typeface="Helvetica"/>
            </a:endParaRPr>
          </a:p>
          <a:p>
            <a:r>
              <a:rPr lang="en-US" sz="1700" b="1" dirty="0" smtClean="0">
                <a:latin typeface="Helvetica"/>
                <a:cs typeface="Helvetica"/>
              </a:rPr>
              <a:t>This allows us to see Apple Performance when compared to competitors in their industry.</a:t>
            </a:r>
          </a:p>
          <a:p>
            <a:endParaRPr lang="en-US" sz="1700" b="1" dirty="0" smtClean="0">
              <a:latin typeface="Helvetica"/>
              <a:cs typeface="Helvetica"/>
            </a:endParaRPr>
          </a:p>
          <a:p>
            <a:r>
              <a:rPr lang="en-US" sz="1700" b="1" dirty="0" smtClean="0">
                <a:latin typeface="Helvetica"/>
                <a:cs typeface="Helvetica"/>
              </a:rPr>
              <a:t>What is your interpretation of Dell’s marketing profitability?</a:t>
            </a:r>
          </a:p>
          <a:p>
            <a:endParaRPr lang="en-US" sz="1700" dirty="0" smtClean="0">
              <a:latin typeface="Helvetica"/>
              <a:cs typeface="Helvetica"/>
            </a:endParaRPr>
          </a:p>
          <a:p>
            <a:r>
              <a:rPr 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* </a:t>
            </a:r>
            <a:r>
              <a:rPr lang="en-US" sz="17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Marketing Performance Tool 2.4</a:t>
            </a:r>
            <a:r>
              <a:rPr lang="en-US" sz="1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  </a:t>
            </a:r>
            <a:r>
              <a:rPr 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"/>
                <a:cs typeface="Helvetica"/>
              </a:rPr>
              <a:t>can be used to  analyze any five companies</a:t>
            </a:r>
            <a:r>
              <a:rPr lang="en-US" sz="1700" dirty="0" smtClean="0">
                <a:latin typeface="Helvetica"/>
                <a:cs typeface="Helvetica"/>
              </a:rPr>
              <a:t>.</a:t>
            </a:r>
          </a:p>
          <a:p>
            <a:endParaRPr lang="en-US" sz="1700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48600" y="69503"/>
            <a:ext cx="1219200" cy="692497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/>
              <a:t>Marketing Performance</a:t>
            </a:r>
            <a:br>
              <a:rPr lang="en-US" sz="1300" b="1" dirty="0" smtClean="0"/>
            </a:br>
            <a:r>
              <a:rPr lang="en-US" sz="1300" b="1" dirty="0" smtClean="0"/>
              <a:t>Tool  2.4</a:t>
            </a:r>
            <a:endParaRPr lang="en-US" sz="13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19200" y="152400"/>
            <a:ext cx="670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Helvetica"/>
                <a:cs typeface="Helvetica"/>
              </a:rPr>
              <a:t>Company Performance </a:t>
            </a:r>
            <a:endParaRPr lang="en-US" sz="26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450" y="5562600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How would you rate this company’s performance over the last 3 years?  </a:t>
            </a:r>
          </a:p>
          <a:p>
            <a:pPr algn="ctr"/>
            <a:r>
              <a:rPr lang="en-US" b="1" dirty="0" smtClean="0">
                <a:latin typeface="Helvetica"/>
                <a:cs typeface="Helvetica"/>
              </a:rPr>
              <a:t>Good, average, or poor? </a:t>
            </a:r>
            <a:endParaRPr lang="en-US" b="1" dirty="0">
              <a:latin typeface="Helvetica"/>
              <a:cs typeface="Helvetic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178" y="1219200"/>
            <a:ext cx="840764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409350" y="4267200"/>
            <a:ext cx="8325300" cy="1066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9100" y="1701550"/>
            <a:ext cx="8305800" cy="381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57550" y="6550030"/>
            <a:ext cx="262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t="1954" b="2023"/>
          <a:stretch/>
        </p:blipFill>
        <p:spPr bwMode="auto">
          <a:xfrm>
            <a:off x="1586207" y="1098533"/>
            <a:ext cx="5971586" cy="446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28700" y="127494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 Benchmarking Apple Marketing ROI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0100" y="5690112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Helvetica"/>
                <a:cs typeface="Helvetica"/>
              </a:rPr>
              <a:t>Apple is above average in Marketing ROI but there are other Fortune 500 companies with even better performance.</a:t>
            </a:r>
            <a:endParaRPr lang="en-US" sz="2000" b="1" dirty="0"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57550" y="6550030"/>
            <a:ext cx="262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00100" y="126744"/>
            <a:ext cx="7543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Helvetica"/>
                <a:cs typeface="Helvetica"/>
              </a:rPr>
              <a:t> Airline Competitor Marketing Profitability</a:t>
            </a:r>
            <a:endParaRPr lang="en-US" sz="26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027" y="1143000"/>
            <a:ext cx="8939213" cy="326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28650" y="4724400"/>
            <a:ext cx="788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Helvetica"/>
                <a:cs typeface="Helvetica"/>
              </a:rPr>
              <a:t>As shown above, none of the airlines do particularly well in Marketing ROS or Marketing ROI. United Airlines had the lowest customer satisfaction and Marketing ROI.</a:t>
            </a:r>
            <a:endParaRPr lang="en-US" sz="2400" b="1" dirty="0"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18629" y="1905000"/>
            <a:ext cx="685800" cy="304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43769" y="3124200"/>
            <a:ext cx="685800" cy="304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59427" y="1905000"/>
            <a:ext cx="685800" cy="304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59427" y="3124200"/>
            <a:ext cx="685800" cy="304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0100" y="126997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 Airline Industry Marketing ROI</a:t>
            </a:r>
            <a:endParaRPr lang="en-US" sz="28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t="840" b="2580"/>
          <a:stretch/>
        </p:blipFill>
        <p:spPr bwMode="auto">
          <a:xfrm>
            <a:off x="1507538" y="1123929"/>
            <a:ext cx="6128924" cy="4489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00025" y="5767803"/>
            <a:ext cx="874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The Airline Industry is well below average in Marketing ROS and Marketing ROI and near the bottom when compared to other Fortune 500 companies.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57550" y="6550030"/>
            <a:ext cx="2628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19200" y="152400"/>
            <a:ext cx="670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Helvetica"/>
                <a:cs typeface="Helvetica"/>
              </a:rPr>
              <a:t>The Importance of Marketing Metrics</a:t>
            </a:r>
            <a:endParaRPr lang="en-US" sz="26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5715000"/>
            <a:ext cx="8534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latin typeface="Helvetica"/>
                <a:cs typeface="Helvetica"/>
              </a:rPr>
              <a:t>Marketing metrics provide a different view of company performance. How would you rate the marketing performance shown above? Good, </a:t>
            </a:r>
            <a:r>
              <a:rPr lang="en-US" sz="1700" b="1" dirty="0">
                <a:latin typeface="Helvetica"/>
                <a:cs typeface="Helvetica"/>
              </a:rPr>
              <a:t>a</a:t>
            </a:r>
            <a:r>
              <a:rPr lang="en-US" sz="1700" b="1" dirty="0" smtClean="0">
                <a:latin typeface="Helvetica"/>
                <a:cs typeface="Helvetica"/>
              </a:rPr>
              <a:t>verage, or poor? </a:t>
            </a:r>
            <a:endParaRPr lang="en-US" sz="1700" b="1" dirty="0">
              <a:latin typeface="Helvetica"/>
              <a:cs typeface="Helvetic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" y="1125388"/>
            <a:ext cx="8458200" cy="440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89775" y="1634728"/>
            <a:ext cx="8359128" cy="129934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19200" y="152400"/>
            <a:ext cx="670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Helvetica"/>
                <a:cs typeface="Helvetica"/>
              </a:rPr>
              <a:t>External Market Performance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1459" y="1219200"/>
            <a:ext cx="8361082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200" y="5715000"/>
            <a:ext cx="8991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0" b="1" dirty="0" smtClean="0">
                <a:latin typeface="Helvetica"/>
                <a:cs typeface="Helvetica"/>
              </a:rPr>
              <a:t>The market is growing faster than company sales. This means the company is losing market share, but is likely unaware without utilizing these market metrics.</a:t>
            </a:r>
            <a:endParaRPr lang="en-US" sz="1750" b="1" dirty="0">
              <a:latin typeface="Helvetica"/>
              <a:cs typeface="Helvetic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81319" y="1676400"/>
            <a:ext cx="2519680" cy="12192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86200" y="1714875"/>
            <a:ext cx="0" cy="9144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19200" y="164975"/>
            <a:ext cx="670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Helvetica"/>
                <a:cs typeface="Helvetica"/>
              </a:rPr>
              <a:t>Profit Impact of a Hold Share Strategy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" y="5791200"/>
            <a:ext cx="8305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 smtClean="0">
                <a:latin typeface="Helvetica"/>
                <a:cs typeface="Helvetica"/>
              </a:rPr>
              <a:t>Managing market share to hold share in a rapidly growing market would have </a:t>
            </a:r>
            <a:br>
              <a:rPr lang="en-US" sz="1700" b="1" dirty="0" smtClean="0">
                <a:latin typeface="Helvetica"/>
                <a:cs typeface="Helvetica"/>
              </a:rPr>
            </a:br>
            <a:r>
              <a:rPr lang="en-US" sz="1700" b="1" dirty="0" smtClean="0">
                <a:latin typeface="Helvetica"/>
                <a:cs typeface="Helvetica"/>
              </a:rPr>
              <a:t>yielded the company $41 million in additional profits over the past 3 years.</a:t>
            </a:r>
            <a:endParaRPr lang="en-US" sz="1700" b="1" dirty="0">
              <a:latin typeface="Helvetica"/>
              <a:cs typeface="Helvetic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1063"/>
          <a:stretch/>
        </p:blipFill>
        <p:spPr bwMode="auto">
          <a:xfrm>
            <a:off x="306203" y="1079500"/>
            <a:ext cx="8531595" cy="4571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04800" y="5334000"/>
            <a:ext cx="8534400" cy="304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" y="1828800"/>
            <a:ext cx="8534400" cy="304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9200" y="152400"/>
            <a:ext cx="670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Helvetica"/>
                <a:cs typeface="Helvetica"/>
              </a:rPr>
              <a:t>The Importance of Marketing Metrics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137" y="1054100"/>
            <a:ext cx="8737727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28600" y="5080250"/>
            <a:ext cx="8534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Analytics:  </a:t>
            </a:r>
            <a:r>
              <a:rPr lang="en-US" sz="1600" dirty="0" smtClean="0"/>
              <a:t>The</a:t>
            </a:r>
            <a:r>
              <a:rPr lang="en-US" sz="1600" b="1" dirty="0" smtClean="0"/>
              <a:t> </a:t>
            </a:r>
            <a:r>
              <a:rPr lang="en-US" sz="1600" dirty="0"/>
              <a:t>m</a:t>
            </a:r>
            <a:r>
              <a:rPr lang="en-US" sz="1600" dirty="0" smtClean="0"/>
              <a:t>easurement devices or data used to create metrics.</a:t>
            </a:r>
          </a:p>
          <a:p>
            <a:r>
              <a:rPr lang="en-US" sz="1600" b="1" dirty="0" smtClean="0"/>
              <a:t>Metrics:     </a:t>
            </a:r>
            <a:r>
              <a:rPr lang="en-US" sz="1600" dirty="0" smtClean="0"/>
              <a:t>The specific measures of performance.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5778300"/>
            <a:ext cx="8534400" cy="584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    For Example:  </a:t>
            </a:r>
            <a:r>
              <a:rPr lang="en-US" sz="1600" dirty="0" smtClean="0">
                <a:solidFill>
                  <a:schemeClr val="bg1"/>
                </a:solidFill>
              </a:rPr>
              <a:t>The measurement system used to measure customer satisfaction is a </a:t>
            </a:r>
            <a:r>
              <a:rPr lang="en-US" sz="1600" b="1" dirty="0" smtClean="0">
                <a:solidFill>
                  <a:schemeClr val="bg1"/>
                </a:solidFill>
              </a:rPr>
              <a:t>Marketing</a:t>
            </a:r>
            <a:br>
              <a:rPr lang="en-US" sz="1600" b="1" dirty="0" smtClean="0">
                <a:solidFill>
                  <a:schemeClr val="bg1"/>
                </a:solidFill>
              </a:rPr>
            </a:br>
            <a:r>
              <a:rPr lang="en-US" sz="1600" b="1" dirty="0" smtClean="0">
                <a:solidFill>
                  <a:schemeClr val="bg1"/>
                </a:solidFill>
              </a:rPr>
              <a:t>   Analytic</a:t>
            </a:r>
            <a:r>
              <a:rPr lang="en-US" sz="1600" dirty="0" smtClean="0">
                <a:solidFill>
                  <a:schemeClr val="bg1"/>
                </a:solidFill>
              </a:rPr>
              <a:t>. A Customer Satisfaction Index of 72 and % Very Satisfied of 20% are </a:t>
            </a:r>
            <a:r>
              <a:rPr lang="en-US" sz="1600" b="1" dirty="0" smtClean="0">
                <a:solidFill>
                  <a:schemeClr val="bg1"/>
                </a:solidFill>
              </a:rPr>
              <a:t>Marketing Metrics</a:t>
            </a:r>
            <a:r>
              <a:rPr lang="en-US" sz="1600" dirty="0" smtClean="0">
                <a:solidFill>
                  <a:schemeClr val="bg1"/>
                </a:solidFill>
              </a:rPr>
              <a:t>.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19200" y="152400"/>
            <a:ext cx="6705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bg1"/>
                </a:solidFill>
                <a:latin typeface="Helvetica"/>
                <a:cs typeface="Helvetica"/>
              </a:rPr>
              <a:t>A Well-Balanced Performance Profile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b="2792"/>
          <a:stretch/>
        </p:blipFill>
        <p:spPr bwMode="auto">
          <a:xfrm>
            <a:off x="685800" y="1043666"/>
            <a:ext cx="7772400" cy="4615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9600" y="5791200"/>
            <a:ext cx="548640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Financial Metrics:      </a:t>
            </a:r>
            <a:r>
              <a:rPr lang="en-US" sz="1600" dirty="0" smtClean="0">
                <a:solidFill>
                  <a:schemeClr val="bg1"/>
                </a:solidFill>
              </a:rPr>
              <a:t>These are </a:t>
            </a:r>
            <a:r>
              <a:rPr lang="en-US" sz="1600" b="1" u="sng" dirty="0" smtClean="0">
                <a:solidFill>
                  <a:schemeClr val="bg1"/>
                </a:solidFill>
              </a:rPr>
              <a:t>internal</a:t>
            </a:r>
            <a:r>
              <a:rPr lang="en-US" sz="1600" dirty="0" smtClean="0">
                <a:solidFill>
                  <a:schemeClr val="bg1"/>
                </a:solidFill>
              </a:rPr>
              <a:t> performance metrics.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Marketing Metrics:   </a:t>
            </a:r>
            <a:r>
              <a:rPr lang="en-US" sz="1600" dirty="0" smtClean="0">
                <a:solidFill>
                  <a:schemeClr val="bg1"/>
                </a:solidFill>
              </a:rPr>
              <a:t>These are </a:t>
            </a:r>
            <a:r>
              <a:rPr lang="en-US" sz="1600" b="1" u="sng" dirty="0" smtClean="0">
                <a:solidFill>
                  <a:schemeClr val="bg1"/>
                </a:solidFill>
              </a:rPr>
              <a:t>external</a:t>
            </a:r>
            <a:r>
              <a:rPr lang="en-US" sz="1600" dirty="0" smtClean="0">
                <a:solidFill>
                  <a:schemeClr val="bg1"/>
                </a:solidFill>
              </a:rPr>
              <a:t> performance metrics.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5791200"/>
            <a:ext cx="152400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Why are both 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Important?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6400800" y="5867400"/>
            <a:ext cx="304800" cy="4572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7611" y="967466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Internal View of Performance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09719" y="967466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External View of Performance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rgbClr val="F6A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78480" y="76200"/>
            <a:ext cx="13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MBM6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  <a:latin typeface="Helvetica"/>
                <a:cs typeface="Helvetica"/>
              </a:rPr>
              <a:t>Chapter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" y="6530003"/>
            <a:ext cx="9152985" cy="3399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14700" y="6550030"/>
            <a:ext cx="251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Helvetica"/>
                <a:cs typeface="Helvetica"/>
              </a:rPr>
              <a:t>Copyright Roger J. Best, 2012</a:t>
            </a:r>
            <a:endParaRPr lang="en-US" sz="1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67" b="92899" l="1020" r="89796">
                        <a14:foregroundMark x1="1020" y1="92308" x2="53061" y2="92899"/>
                        <a14:foregroundMark x1="50680" y1="87574" x2="62925" y2="21302"/>
                        <a14:foregroundMark x1="55782" y1="17160" x2="44558" y2="81065"/>
                        <a14:foregroundMark x1="71769" y1="27219" x2="88435" y2="82249"/>
                      </a14:backgroundRemoval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33721"/>
            <a:ext cx="1301896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19200" y="12725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Helvetica"/>
                <a:cs typeface="Helvetica"/>
              </a:rPr>
              <a:t>Profit Impact of Marketing Metrics 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908" y="1282075"/>
            <a:ext cx="5181600" cy="491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943600" y="1333125"/>
            <a:ext cx="2793492" cy="48013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Most marketing metrics have high correlation with profitability.</a:t>
            </a:r>
          </a:p>
          <a:p>
            <a:endParaRPr lang="en-US" b="1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Businesses that perform well on these marketing performance metrics are considerably more profitable. </a:t>
            </a:r>
          </a:p>
          <a:p>
            <a:endParaRPr lang="en-US" b="1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Helvetica"/>
                <a:cs typeface="Helvetica"/>
              </a:rPr>
              <a:t>Why would a business with higher relative service quality be more profitable?</a:t>
            </a:r>
          </a:p>
          <a:p>
            <a:endParaRPr lang="en-US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72811" y="4372414"/>
            <a:ext cx="1496830" cy="126485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1544</Words>
  <Application>Microsoft Macintosh PowerPoint</Application>
  <PresentationFormat>On-screen Show (4:3)</PresentationFormat>
  <Paragraphs>286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Roger Best</dc:creator>
  <cp:lastModifiedBy>Peter Vomocil</cp:lastModifiedBy>
  <cp:revision>142</cp:revision>
  <dcterms:created xsi:type="dcterms:W3CDTF">2011-09-09T22:58:38Z</dcterms:created>
  <dcterms:modified xsi:type="dcterms:W3CDTF">2012-03-15T15:46:48Z</dcterms:modified>
</cp:coreProperties>
</file>