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9" r:id="rId3"/>
    <p:sldId id="301" r:id="rId4"/>
    <p:sldId id="331" r:id="rId5"/>
    <p:sldId id="354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0" r:id="rId14"/>
    <p:sldId id="341" r:id="rId15"/>
    <p:sldId id="342" r:id="rId16"/>
    <p:sldId id="357" r:id="rId17"/>
    <p:sldId id="355" r:id="rId18"/>
    <p:sldId id="358" r:id="rId19"/>
    <p:sldId id="365" r:id="rId20"/>
    <p:sldId id="366" r:id="rId21"/>
    <p:sldId id="367" r:id="rId22"/>
    <p:sldId id="359" r:id="rId23"/>
    <p:sldId id="368" r:id="rId24"/>
    <p:sldId id="360" r:id="rId25"/>
    <p:sldId id="361" r:id="rId26"/>
    <p:sldId id="369" r:id="rId27"/>
    <p:sldId id="371" r:id="rId28"/>
    <p:sldId id="372" r:id="rId29"/>
    <p:sldId id="362" r:id="rId30"/>
    <p:sldId id="373" r:id="rId31"/>
    <p:sldId id="374" r:id="rId32"/>
    <p:sldId id="375" r:id="rId33"/>
    <p:sldId id="376" r:id="rId34"/>
    <p:sldId id="364" r:id="rId35"/>
    <p:sldId id="34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709" autoAdjust="0"/>
  </p:normalViewPr>
  <p:slideViewPr>
    <p:cSldViewPr>
      <p:cViewPr varScale="1">
        <p:scale>
          <a:sx n="86" d="100"/>
          <a:sy n="86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6089-4297-4AAD-9CBC-DBB374E72E66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4t_MEO_la_k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96364" y="1025495"/>
            <a:ext cx="3886200" cy="5016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8 Objectives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Value Pricing Strategies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and Customer Value 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Product Life-Cycle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Pricing Strategies</a:t>
            </a: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Pricing Strategies and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Profit Impact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664" y="1882621"/>
            <a:ext cx="3027871" cy="422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81000" y="10668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Much Would </a:t>
            </a:r>
            <a:br>
              <a:rPr lang="en-US" sz="2800" b="1" dirty="0" smtClean="0"/>
            </a:br>
            <a:r>
              <a:rPr lang="en-US" sz="2800" b="1" dirty="0" smtClean="0"/>
              <a:t>You Pay for an </a:t>
            </a:r>
            <a:r>
              <a:rPr lang="en-US" sz="2800" b="1" dirty="0" err="1" smtClean="0"/>
              <a:t>iPad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Value-Based Pricing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Pricing Strategies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0664" y="6062280"/>
            <a:ext cx="715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https://www.youtube.com/watch?v=4t_MEO_la_k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15044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 In-Use Pricing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949" y="1116856"/>
            <a:ext cx="5110823" cy="354438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996" y="1116856"/>
            <a:ext cx="3683000" cy="5245100"/>
          </a:xfrm>
          <a:prstGeom prst="rect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202204" y="4750792"/>
            <a:ext cx="5029200" cy="16111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48006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The company price its product 10% higher than their competitor. 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would a customer pay more for this product?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6149" y="81955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8.1</a:t>
            </a:r>
            <a:endParaRPr lang="en-US" sz="1300" b="1" dirty="0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Life-Cycle Value Pricing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5436433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Helvetica" pitchFamily="34" charset="0"/>
                <a:cs typeface="Helvetica" pitchFamily="34" charset="0"/>
              </a:rPr>
              <a:t>BioTronics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charges $10,000 more for their bio-electronics product than their main competitor. The product life is 5 years. Why would a customer pay more for the </a:t>
            </a:r>
            <a:r>
              <a:rPr lang="en-US" sz="2000" b="1" dirty="0" err="1" smtClean="0">
                <a:latin typeface="Helvetica" pitchFamily="34" charset="0"/>
                <a:cs typeface="Helvetica" pitchFamily="34" charset="0"/>
              </a:rPr>
              <a:t>BioTronics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product?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494" y="1143000"/>
            <a:ext cx="8355013" cy="42037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Why Pay More For This Product?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04800" y="3783608"/>
            <a:ext cx="4572000" cy="263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Helvetica" pitchFamily="34" charset="0"/>
                <a:cs typeface="Helvetica" pitchFamily="34" charset="0"/>
              </a:rPr>
              <a:t>Based on customer ratings of the business and </a:t>
            </a:r>
          </a:p>
          <a:p>
            <a:r>
              <a:rPr lang="en-US" sz="1500" b="1" dirty="0" smtClean="0">
                <a:latin typeface="Helvetica" pitchFamily="34" charset="0"/>
                <a:cs typeface="Helvetica" pitchFamily="34" charset="0"/>
              </a:rPr>
              <a:t>3 competitors, this business was rated:</a:t>
            </a:r>
          </a:p>
          <a:p>
            <a:endParaRPr lang="en-US" sz="1500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Helvetica" pitchFamily="34" charset="0"/>
                <a:cs typeface="Helvetica" pitchFamily="34" charset="0"/>
              </a:rPr>
              <a:t> 20% higher on product performance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Helvetica" pitchFamily="34" charset="0"/>
                <a:cs typeface="Helvetica" pitchFamily="34" charset="0"/>
              </a:rPr>
              <a:t> 27% higher on service quality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Helvetica" pitchFamily="34" charset="0"/>
                <a:cs typeface="Helvetica" pitchFamily="34" charset="0"/>
              </a:rPr>
              <a:t> 34% higher on company reputation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Helvetica" pitchFamily="34" charset="0"/>
                <a:cs typeface="Helvetica" pitchFamily="34" charset="0"/>
              </a:rPr>
              <a:t> 20% higher in price of equipment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Helvetica" pitchFamily="34" charset="0"/>
                <a:cs typeface="Helvetica" pitchFamily="34" charset="0"/>
              </a:rPr>
              <a:t> 20% lower on service &amp; maintenance.</a:t>
            </a:r>
          </a:p>
          <a:p>
            <a:pPr>
              <a:buFont typeface="Arial" pitchFamily="34" charset="0"/>
              <a:buChar char="•"/>
            </a:pPr>
            <a:endParaRPr lang="en-US" sz="15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500" b="1" dirty="0" smtClean="0">
                <a:latin typeface="Helvetica" pitchFamily="34" charset="0"/>
                <a:cs typeface="Helvetica" pitchFamily="34" charset="0"/>
              </a:rPr>
              <a:t>Why would a customer pay 20% more for this company’s product?</a:t>
            </a:r>
            <a:endParaRPr lang="en-US" sz="15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849" y="1104404"/>
            <a:ext cx="3594100" cy="53213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116608"/>
            <a:ext cx="4572000" cy="2590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8.2</a:t>
            </a:r>
            <a:endParaRPr lang="en-US" sz="1300" b="1" dirty="0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Price-Performance Trade-Offs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28600" y="4328109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Quality-Conscious Customer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:</a:t>
            </a:r>
          </a:p>
          <a:p>
            <a:endParaRPr lang="en-US" sz="1200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What are their performance drivers?</a:t>
            </a: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How important is price? </a:t>
            </a:r>
          </a:p>
          <a:p>
            <a:endParaRPr lang="en-US" sz="12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would a product priced at $3.00 per sq. ft. with full trim finish and painted out sell a product a $1.00 per sq. ft. that has a basic trim finish and is unpainted?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143000"/>
            <a:ext cx="8534400" cy="3048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8.3</a:t>
            </a:r>
            <a:endParaRPr lang="en-US" sz="1300" b="1" dirty="0"/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81" y="1141512"/>
            <a:ext cx="8679638" cy="3124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4328438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Price-Conscious Customer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:</a:t>
            </a:r>
          </a:p>
          <a:p>
            <a:endParaRPr lang="en-US" sz="1200" b="1" dirty="0" smtClean="0">
              <a:latin typeface="Helvetica" pitchFamily="34" charset="0"/>
              <a:cs typeface="Helvetica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What are their performance drivers?</a:t>
            </a: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How important is price? </a:t>
            </a:r>
          </a:p>
          <a:p>
            <a:endParaRPr lang="en-US" sz="12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would a product priced at $3.00 per sq. ft. with full trim finish and painted not sell when a product a $1.00 per sq. ft. that has a basic trim finish and is unpainted would sell well?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Price-Performance Trade-Offs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9948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Customerization</a:t>
            </a:r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Value Pricing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0960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would a customer feel this is a good value at a PC price of $1000?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1" y="1076326"/>
            <a:ext cx="7772399" cy="4943474"/>
            <a:chOff x="533400" y="1076326"/>
            <a:chExt cx="7772399" cy="4943474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1076326"/>
              <a:ext cx="7772399" cy="4943474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124200" y="1600200"/>
              <a:ext cx="838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2057400"/>
              <a:ext cx="838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24200" y="2514600"/>
              <a:ext cx="838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3048000"/>
              <a:ext cx="838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24200" y="3505200"/>
              <a:ext cx="838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3962400"/>
              <a:ext cx="7620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2400" y="4495800"/>
              <a:ext cx="9144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" y="5715000"/>
              <a:ext cx="48768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* The Reference Price includes all advanced features . </a:t>
              </a:r>
              <a:endParaRPr 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86600" y="14478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Top-Down Price Presentation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247" y="1143000"/>
            <a:ext cx="5944689" cy="5257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324600" y="1307852"/>
            <a:ext cx="2667000" cy="495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0" y="1632535"/>
            <a:ext cx="2514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Research has shown that: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Top-Down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presentation (highest priced to lowest) results in higher priced purchases.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Bottom-Up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price presentation results in lower price purchases.  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Why?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905000"/>
            <a:ext cx="4572000" cy="1815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Product Life-Cycle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Pricing Strategies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495800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This section focuses on different </a:t>
            </a:r>
            <a:br>
              <a:rPr lang="en-US" sz="2800" dirty="0" smtClean="0">
                <a:latin typeface="Helvetica" pitchFamily="34" charset="0"/>
                <a:cs typeface="Helvetica" pitchFamily="34" charset="0"/>
              </a:rPr>
            </a:b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pricing strategies for different stages of the product life-cycle.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-8411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Value-Based Pricing 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Pricing Strategies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15044"/>
            <a:ext cx="67056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Starbucks Brand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726" y="1150631"/>
            <a:ext cx="7702549" cy="521132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15000" y="4245303"/>
            <a:ext cx="25908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is a skim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pricing (p542)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strategy often used during the early growth phase of the product life cycle?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5694" y="5100579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26" y="1150631"/>
            <a:ext cx="7702549" cy="521132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Starbucks Brand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114800"/>
            <a:ext cx="2286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How is a Single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Segment (p285)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price strategy different than a Skim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price (p285) strategy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?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79196" y="46482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155453"/>
            <a:ext cx="2819400" cy="5181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" y="2286000"/>
            <a:ext cx="289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19200" y="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Value-Based Pricing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Pricing Strategies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0447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Pre-Launch</a:t>
            </a:r>
          </a:p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Price Research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1828800"/>
            <a:ext cx="2286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4267200"/>
            <a:ext cx="2286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129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How Much Would </a:t>
            </a:r>
            <a:br>
              <a:rPr lang="en-US" sz="2400" b="1" dirty="0" smtClean="0"/>
            </a:br>
            <a:r>
              <a:rPr lang="en-US" sz="2400" b="1" dirty="0" smtClean="0"/>
              <a:t>You Pay for an </a:t>
            </a:r>
            <a:r>
              <a:rPr lang="en-US" sz="2400" b="1" dirty="0" err="1" smtClean="0"/>
              <a:t>iPad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05600" y="1828800"/>
            <a:ext cx="220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Mac Users</a:t>
            </a:r>
            <a:br>
              <a:rPr lang="en-US" b="1" u="sng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41% would pay over</a:t>
            </a:r>
            <a:br>
              <a:rPr lang="en-US" dirty="0" smtClean="0"/>
            </a:br>
            <a:r>
              <a:rPr lang="en-US" dirty="0" smtClean="0"/>
              <a:t>  $800.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32% would not pay </a:t>
            </a:r>
          </a:p>
          <a:p>
            <a:r>
              <a:rPr lang="en-US" dirty="0" smtClean="0"/>
              <a:t>  over $600.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PC Users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Only 20% would pay</a:t>
            </a:r>
            <a:br>
              <a:rPr lang="en-US" dirty="0" smtClean="0"/>
            </a:br>
            <a:r>
              <a:rPr lang="en-US" dirty="0" smtClean="0"/>
              <a:t>  over $800.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64% would not pay</a:t>
            </a:r>
            <a:br>
              <a:rPr lang="en-US" dirty="0" smtClean="0"/>
            </a:br>
            <a:r>
              <a:rPr lang="en-US" dirty="0" smtClean="0"/>
              <a:t>  over $600.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26" y="1150631"/>
            <a:ext cx="7702549" cy="521132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Starbucks Brand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3943796"/>
            <a:ext cx="2438400" cy="1923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Why would a company pursue a penetration </a:t>
            </a: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(p286, low </a:t>
            </a: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price) strategy during the early growth stage of the product life cycle?  </a:t>
            </a:r>
            <a:endParaRPr lang="en-US" sz="17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9094" y="41148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26" y="1150631"/>
            <a:ext cx="7702549" cy="521132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Starbucks Brand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4077444"/>
            <a:ext cx="2438400" cy="1661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What is the difference between a Low-Cost </a:t>
            </a: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Leader (p287) </a:t>
            </a: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pricing strategy and Penetration pricing strategy? </a:t>
            </a:r>
            <a:endParaRPr lang="en-US" sz="17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9094" y="41148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3556496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GE Multi-Segment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791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would it be more profitable for GE to serve two segments with a Multi-Pricing strategy than one segment with a Penetration price strategy?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000" y="1114363"/>
            <a:ext cx="8636000" cy="4651933"/>
          </a:xfrm>
          <a:prstGeom prst="rect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09800" y="33278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Penetration Price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48000" y="3632696"/>
            <a:ext cx="190500" cy="316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26" y="1150631"/>
            <a:ext cx="7702549" cy="5211325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Starbucks Brand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238417"/>
            <a:ext cx="2209800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Why is Plus-One pricing strategy important in late growth and mature markets?  </a:t>
            </a:r>
            <a:endParaRPr lang="en-US" sz="17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16002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Reduced Price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1118096"/>
            <a:ext cx="2971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would a Reduced Focus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(p289) price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improve profits while lowering sales?</a:t>
            </a:r>
          </a:p>
          <a:p>
            <a:endParaRPr lang="en-US" sz="1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How could </a:t>
            </a:r>
            <a:r>
              <a:rPr lang="en-US" b="1" dirty="0" err="1" smtClean="0">
                <a:latin typeface="Helvetica" pitchFamily="34" charset="0"/>
                <a:cs typeface="Helvetica" pitchFamily="34" charset="0"/>
              </a:rPr>
              <a:t>NetFlix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have used this strategy?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56" y="1116608"/>
            <a:ext cx="5424144" cy="531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3124200"/>
            <a:ext cx="3241425" cy="327926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042025" y="3355469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Harvest Pricing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194" y="1127226"/>
            <a:ext cx="8837613" cy="205997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949" y="3264148"/>
            <a:ext cx="4876801" cy="3200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5220447" y="3467844"/>
            <a:ext cx="3733800" cy="281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49047" y="3605123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is Harvest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pricing (p290)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most likely to be use in mature or declining markets?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Explain why many who raise prices with the intention of exiting a market find it more profitable to stay in the market?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51051" y="3607792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905000"/>
            <a:ext cx="4572000" cy="20621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Pricing Strategies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Profit Impact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72440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34" charset="0"/>
                <a:cs typeface="Helvetica" pitchFamily="34" charset="0"/>
              </a:rPr>
              <a:t>T</a:t>
            </a: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his section focuses on different </a:t>
            </a:r>
            <a:br>
              <a:rPr lang="en-US" sz="3000" dirty="0" smtClean="0">
                <a:latin typeface="Helvetica" pitchFamily="34" charset="0"/>
                <a:cs typeface="Helvetica" pitchFamily="34" charset="0"/>
              </a:rPr>
            </a:b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approaches to value pricing.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-8411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Value-Based Pricing 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Pricing Strategies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-762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Profit Impact of  Mac</a:t>
            </a:r>
            <a:b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Price Decrease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28600" y="4724400"/>
            <a:ext cx="8686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23838"/>
            <a:r>
              <a:rPr lang="en-US" sz="1900" b="1" u="sng" dirty="0" smtClean="0">
                <a:latin typeface="Helvetica" pitchFamily="34" charset="0"/>
                <a:cs typeface="Helvetica" pitchFamily="34" charset="0"/>
              </a:rPr>
              <a:t>Current</a:t>
            </a:r>
            <a:r>
              <a:rPr lang="en-US" sz="1900" dirty="0" smtClean="0">
                <a:latin typeface="Helvetica" pitchFamily="34" charset="0"/>
                <a:cs typeface="Helvetica" pitchFamily="34" charset="0"/>
              </a:rPr>
              <a:t>: In 2011 the Apple sold 16.8 million Macs at an average price of $1300. This produced $21.83 billion in sales and $5.46 billion in gross profit. </a:t>
            </a:r>
          </a:p>
          <a:p>
            <a:pPr marL="223838" indent="-223838"/>
            <a:endParaRPr lang="en-US" sz="1900" dirty="0" smtClean="0">
              <a:latin typeface="Helvetica" pitchFamily="34" charset="0"/>
              <a:cs typeface="Helvetica" pitchFamily="34" charset="0"/>
            </a:endParaRPr>
          </a:p>
          <a:p>
            <a:pPr marL="223838" indent="-223838"/>
            <a:r>
              <a:rPr lang="en-US" sz="1900" b="1" u="sng" dirty="0" smtClean="0">
                <a:latin typeface="Helvetica" pitchFamily="34" charset="0"/>
                <a:cs typeface="Helvetica" pitchFamily="34" charset="0"/>
              </a:rPr>
              <a:t>Analysis:</a:t>
            </a:r>
            <a:r>
              <a:rPr lang="en-US" sz="1900" dirty="0" smtClean="0">
                <a:latin typeface="Helvetica" pitchFamily="34" charset="0"/>
                <a:cs typeface="Helvetica" pitchFamily="34" charset="0"/>
              </a:rPr>
              <a:t>  If in 2012 Apple lowered the average price to $$1249, how many more Macs would they sell (best guess)? </a:t>
            </a:r>
            <a:r>
              <a:rPr lang="en-US" sz="1900" dirty="0" smtClean="0">
                <a:latin typeface="Helvetica" pitchFamily="34" charset="0"/>
                <a:cs typeface="Helvetica" pitchFamily="34" charset="0"/>
              </a:rPr>
              <a:t>(1.249*16.8=$20.98B)</a:t>
            </a:r>
            <a:endParaRPr lang="en-US" sz="1900" b="1" u="sng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69" y="1371600"/>
            <a:ext cx="43238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8.4</a:t>
            </a:r>
            <a:endParaRPr lang="en-US" sz="13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4326" y="1105644"/>
            <a:ext cx="425958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7848600" y="3352800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49702" y="33190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???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-39707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What If a Price Decrease to $1249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Yields a 10% Volume Increase?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4776163"/>
            <a:ext cx="8839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/>
            <a:r>
              <a:rPr lang="en-US" sz="1700" b="1" u="sng" dirty="0" smtClean="0">
                <a:latin typeface="Helvetica" pitchFamily="34" charset="0"/>
                <a:cs typeface="Helvetica" pitchFamily="34" charset="0"/>
              </a:rPr>
              <a:t>Analysis:</a:t>
            </a: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If in 2012 they lowered the average price to $1249 and volume increased by 10% (1.68 million units), sales would increase by over $1 billion but gross profits would decrease.$400 million.</a:t>
            </a:r>
          </a:p>
          <a:p>
            <a:pPr marL="460375" indent="-460375"/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1700" dirty="0" smtClean="0">
                <a:latin typeface="Helvetica" pitchFamily="34" charset="0"/>
                <a:cs typeface="Helvetica" pitchFamily="34" charset="0"/>
              </a:rPr>
            </a:br>
            <a:r>
              <a:rPr lang="en-US" sz="1700" b="1" u="sng" dirty="0" smtClean="0">
                <a:latin typeface="Helvetica" pitchFamily="34" charset="0"/>
                <a:cs typeface="Helvetica" pitchFamily="34" charset="0"/>
              </a:rPr>
              <a:t>Hold Profits</a:t>
            </a: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:  </a:t>
            </a: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For this price decrease to just maintain current profits would require a volume of 19,93 million ( a 6.6% market share).</a:t>
            </a:r>
            <a:endParaRPr lang="en-US" sz="1700" b="1" u="sng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417" y="1276040"/>
            <a:ext cx="2689030" cy="184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4782" y="1079252"/>
            <a:ext cx="598681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485890" y="35052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5890" y="43434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7447" y="3276600"/>
            <a:ext cx="2667000" cy="1371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3365252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did the Mac sales increase but 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the gross profits decrease?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9948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Mac Price Elasticity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 Elasticity =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4953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% Change Volume</a:t>
            </a:r>
          </a:p>
          <a:p>
            <a:pPr algn="ctr"/>
            <a:r>
              <a:rPr lang="en-US" b="1" dirty="0" smtClean="0"/>
              <a:t>% Change Price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5029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=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953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10%  Change Volume</a:t>
            </a:r>
          </a:p>
          <a:p>
            <a:pPr algn="ctr"/>
            <a:r>
              <a:rPr lang="en-US" b="1" dirty="0" smtClean="0"/>
              <a:t>-3.9 % Change Price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= -2.55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15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When the percent change in volume is </a:t>
            </a:r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greater than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the </a:t>
            </a:r>
          </a:p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percent change in price, we have an elastic price.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878" y="1447800"/>
            <a:ext cx="38804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482" y="1184027"/>
            <a:ext cx="4638675" cy="363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7733553" y="1460252"/>
            <a:ext cx="1118098" cy="283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0" y="50292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4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Apple </a:t>
            </a:r>
            <a:r>
              <a:rPr lang="en-US" sz="32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iPad</a:t>
            </a:r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Pricing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7349" y="1116608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34" charset="0"/>
                <a:cs typeface="Helvetica" pitchFamily="34" charset="0"/>
              </a:rPr>
              <a:t>S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ix price-performance </a:t>
            </a:r>
            <a:r>
              <a:rPr lang="en-US" sz="1600" b="1" dirty="0" err="1" smtClean="0">
                <a:latin typeface="Helvetica" pitchFamily="34" charset="0"/>
                <a:cs typeface="Helvetica" pitchFamily="34" charset="0"/>
              </a:rPr>
              <a:t>iPads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 cover customer price preferences.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-1" b="1189"/>
          <a:stretch/>
        </p:blipFill>
        <p:spPr bwMode="auto">
          <a:xfrm>
            <a:off x="241051" y="1079500"/>
            <a:ext cx="5651500" cy="533333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505200"/>
            <a:ext cx="147511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9503" y="2057400"/>
            <a:ext cx="2362200" cy="4343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4876800" y="1828800"/>
            <a:ext cx="2057400" cy="5334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09800" y="4343400"/>
            <a:ext cx="4648200" cy="16002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50292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Helvetica" pitchFamily="34" charset="0"/>
              <a:cs typeface="Helvetica" pitchFamily="34" charset="0"/>
            </a:endParaRPr>
          </a:p>
          <a:p>
            <a:pPr marL="460375" indent="-460375"/>
            <a:r>
              <a:rPr lang="en-US" sz="2200" b="1" u="sng" dirty="0" smtClean="0">
                <a:latin typeface="Helvetica" pitchFamily="34" charset="0"/>
                <a:cs typeface="Helvetica" pitchFamily="34" charset="0"/>
              </a:rPr>
              <a:t>Analysis:</a:t>
            </a:r>
            <a:r>
              <a:rPr lang="en-US" sz="2200" dirty="0" smtClean="0">
                <a:latin typeface="Helvetica" pitchFamily="34" charset="0"/>
                <a:cs typeface="Helvetica" pitchFamily="34" charset="0"/>
              </a:rPr>
              <a:t>  If in 2012 Apple raised the average price to $1349, how much would the  Mac volume go down (best guess)? </a:t>
            </a:r>
            <a:r>
              <a:rPr lang="en-US" sz="2200" dirty="0" smtClean="0">
                <a:latin typeface="Helvetica" pitchFamily="34" charset="0"/>
                <a:cs typeface="Helvetica" pitchFamily="34" charset="0"/>
              </a:rPr>
              <a:t>22.6/$1.349=16.75M</a:t>
            </a:r>
            <a:endParaRPr lang="en-US" sz="2200" b="1" u="sng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What About a Mac Price Increase?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1511" y="1194295"/>
            <a:ext cx="4653889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7772400" y="3429000"/>
            <a:ext cx="1143000" cy="2997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5953" y="340260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???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878" y="1447800"/>
            <a:ext cx="38804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-39707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What If Price Was Increased to $1349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Volume Decreased by 1.8%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8006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Analysis: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If Apple raised the average price to $1349 and volume increased by 300,000, sales gross profits would increase. Why?</a:t>
            </a: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dirty="0" smtClean="0">
                <a:latin typeface="Helvetica" pitchFamily="34" charset="0"/>
                <a:cs typeface="Helvetica" pitchFamily="34" charset="0"/>
              </a:rPr>
            </a:br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Hold Profits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: 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Apple could lower volume sold to 14.6 million and still maintain current profits.  Any volume sold over 14.6 million would produce a higher gross profit.</a:t>
            </a:r>
            <a:endParaRPr lang="en-US" b="1" u="sng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70" y="1295400"/>
            <a:ext cx="2689030" cy="184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ounded Rectangle 21"/>
          <p:cNvSpPr/>
          <p:nvPr/>
        </p:nvSpPr>
        <p:spPr>
          <a:xfrm>
            <a:off x="292349" y="3276600"/>
            <a:ext cx="2514600" cy="1371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" y="34962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did the Mac sales and gross increase?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1164432"/>
            <a:ext cx="5867400" cy="3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5486400" y="3523946"/>
            <a:ext cx="2020047" cy="312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0" y="4343400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9948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Mac Price Elasticity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50686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Price Elasticity =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49924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% Change Volume</a:t>
            </a:r>
          </a:p>
          <a:p>
            <a:pPr algn="ctr"/>
            <a:r>
              <a:rPr lang="en-US" b="1" dirty="0" smtClean="0"/>
              <a:t>% Change Price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50686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=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9924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-1.8%  Change Volume</a:t>
            </a:r>
          </a:p>
          <a:p>
            <a:pPr algn="ctr"/>
            <a:r>
              <a:rPr lang="en-US" b="1" dirty="0" smtClean="0"/>
              <a:t>3.8 % Change Price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50686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= -.47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544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When the percent change in volume is </a:t>
            </a:r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less than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the </a:t>
            </a:r>
          </a:p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percent change in price, we have an inelastic price.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282" y="1180356"/>
            <a:ext cx="4647918" cy="364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7721102" y="1481801"/>
            <a:ext cx="1131846" cy="29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0" y="5068669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878" y="1447800"/>
            <a:ext cx="38804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Price Elasticity and Profit Impact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" y="1118096"/>
            <a:ext cx="8610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28600" y="5018236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/>
            <a:r>
              <a:rPr lang="en-US" b="1" u="sng" dirty="0" smtClean="0">
                <a:sym typeface="Wingdings" pitchFamily="2" charset="2"/>
              </a:rPr>
              <a:t>Inelastic Prices</a:t>
            </a:r>
            <a:r>
              <a:rPr lang="en-US" b="1" dirty="0" smtClean="0">
                <a:sym typeface="Wingdings" pitchFamily="2" charset="2"/>
              </a:rPr>
              <a:t>:  </a:t>
            </a:r>
            <a:r>
              <a:rPr lang="en-US" dirty="0" smtClean="0">
                <a:sym typeface="Wingdings" pitchFamily="2" charset="2"/>
              </a:rPr>
              <a:t>N</a:t>
            </a:r>
            <a:r>
              <a:rPr lang="en-US" dirty="0" smtClean="0"/>
              <a:t>ever </a:t>
            </a:r>
            <a:r>
              <a:rPr lang="en-US" u="sng" dirty="0" smtClean="0"/>
              <a:t>lower price</a:t>
            </a:r>
            <a:r>
              <a:rPr lang="en-US" dirty="0" smtClean="0"/>
              <a:t> when a price is inelastic. A lower price will result in </a:t>
            </a:r>
            <a:r>
              <a:rPr lang="en-US" u="sng" dirty="0" smtClean="0"/>
              <a:t>lower sales</a:t>
            </a:r>
            <a:r>
              <a:rPr lang="en-US" dirty="0" smtClean="0"/>
              <a:t> and </a:t>
            </a:r>
            <a:r>
              <a:rPr lang="en-US" u="sng" dirty="0" smtClean="0"/>
              <a:t>lower profits</a:t>
            </a:r>
            <a:r>
              <a:rPr lang="en-US" b="1" dirty="0" smtClean="0"/>
              <a:t>. </a:t>
            </a:r>
          </a:p>
          <a:p>
            <a:pPr marL="460375" indent="-460375"/>
            <a:endParaRPr lang="en-US" b="1" dirty="0" smtClean="0"/>
          </a:p>
          <a:p>
            <a:pPr marL="460375" indent="-460375"/>
            <a:r>
              <a:rPr lang="en-US" b="1" u="sng" dirty="0" smtClean="0"/>
              <a:t>Elastic Prices</a:t>
            </a:r>
            <a:r>
              <a:rPr lang="en-US" b="1" dirty="0" smtClean="0"/>
              <a:t>: </a:t>
            </a:r>
            <a:r>
              <a:rPr lang="en-US" u="sng" dirty="0" smtClean="0"/>
              <a:t>Use caution</a:t>
            </a:r>
            <a:r>
              <a:rPr lang="en-US" dirty="0" smtClean="0"/>
              <a:t> when lowering prices when prices are elastic. If percent margins are low, a lower price will </a:t>
            </a:r>
            <a:r>
              <a:rPr lang="en-US" u="sng" dirty="0" smtClean="0"/>
              <a:t>increase sales</a:t>
            </a:r>
            <a:r>
              <a:rPr lang="en-US" dirty="0" smtClean="0"/>
              <a:t> but often result in </a:t>
            </a:r>
            <a:r>
              <a:rPr lang="en-US" u="sng" dirty="0" smtClean="0"/>
              <a:t>lower profits</a:t>
            </a:r>
            <a:r>
              <a:rPr lang="en-US" dirty="0" smtClean="0"/>
              <a:t>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Breakeven Market Share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205" y="1174998"/>
            <a:ext cx="5436596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5830047" y="1244104"/>
            <a:ext cx="3124200" cy="502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600" y="1447086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Breakeven Analysis</a:t>
            </a:r>
          </a:p>
          <a:p>
            <a:pPr algn="ctr"/>
            <a:endParaRPr lang="en-US" b="1" u="sng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Volume where zero profits occur is 24 million units.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Breakeven Volume:</a:t>
            </a: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  =    </a:t>
            </a:r>
            <a:r>
              <a:rPr lang="en-US" u="sng" dirty="0" smtClean="0">
                <a:latin typeface="Helvetica" pitchFamily="34" charset="0"/>
                <a:cs typeface="Helvetica" pitchFamily="34" charset="0"/>
              </a:rPr>
              <a:t>Fixed Expenses</a:t>
            </a: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       (Price – Unit Cost)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Breakeven Market Share:</a:t>
            </a: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  =     </a:t>
            </a:r>
            <a:r>
              <a:rPr lang="en-US" u="sng" dirty="0" smtClean="0">
                <a:latin typeface="Helvetica" pitchFamily="34" charset="0"/>
                <a:cs typeface="Helvetica" pitchFamily="34" charset="0"/>
              </a:rPr>
              <a:t>Breakeven Volume</a:t>
            </a:r>
          </a:p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          Market Demand</a:t>
            </a:r>
          </a:p>
          <a:p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is breakeven market share a better marketing profitability metric?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Product Line Price Elasticity’s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1204" y="4520704"/>
            <a:ext cx="5257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Why does price elasticity tend to increase with market share?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(Note: the diagonals are brand price elasticity’s)</a:t>
            </a:r>
          </a:p>
          <a:p>
            <a:endParaRPr lang="en-US" sz="12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If Tide raised their price by 10%, the Tide volume would go down by 13.9% and the Surf volume would increase by 4.6%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1095375"/>
            <a:ext cx="8763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251" y="4515707"/>
            <a:ext cx="1371600" cy="191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5051" y="4596554"/>
            <a:ext cx="1752600" cy="180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009153" y="1740148"/>
            <a:ext cx="685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Apple iPod Pricing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81100"/>
            <a:ext cx="58102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1371600"/>
            <a:ext cx="762000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9045" y="3568948"/>
            <a:ext cx="111690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10749" y="5016748"/>
            <a:ext cx="11557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35949" y="5042148"/>
            <a:ext cx="1498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5019" y="3568948"/>
            <a:ext cx="94013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6172200" y="1219200"/>
            <a:ext cx="2819400" cy="2209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4600" y="13716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Launch iPod with a high price and capture high end of the market.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Later add Touch at a higher price and </a:t>
            </a:r>
            <a:r>
              <a:rPr lang="en-US" sz="1600" b="1" dirty="0" err="1" smtClean="0"/>
              <a:t>Nano</a:t>
            </a:r>
            <a:r>
              <a:rPr lang="en-US" sz="1600" b="1" dirty="0" smtClean="0"/>
              <a:t> and Scuffle at lower prices.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752600"/>
            <a:ext cx="4572000" cy="2554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 Pricing Strategies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&amp; Customer Value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927937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34" charset="0"/>
                <a:cs typeface="Helvetica" pitchFamily="34" charset="0"/>
              </a:rPr>
              <a:t>T</a:t>
            </a: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his section focuses on different </a:t>
            </a:r>
            <a:br>
              <a:rPr lang="en-US" sz="3000" dirty="0" smtClean="0">
                <a:latin typeface="Helvetica" pitchFamily="34" charset="0"/>
                <a:cs typeface="Helvetica" pitchFamily="34" charset="0"/>
              </a:rPr>
            </a:br>
            <a:r>
              <a:rPr lang="en-US" sz="3000" dirty="0" smtClean="0">
                <a:latin typeface="Helvetica" pitchFamily="34" charset="0"/>
                <a:cs typeface="Helvetica" pitchFamily="34" charset="0"/>
              </a:rPr>
              <a:t>approaches to value pricing.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-8411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Value-Based Pricing 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and Pricing Strategies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4900" y="152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Cost-Based vs. Market-Based Pricing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1861993"/>
            <a:ext cx="8458200" cy="171940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42900" y="11430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Cost-Based Pricing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Starts with cost and desired margin and is marked up along the </a:t>
            </a:r>
            <a:br>
              <a:rPr lang="en-US" sz="1600" dirty="0" smtClean="0">
                <a:latin typeface="Helvetica" pitchFamily="34" charset="0"/>
                <a:cs typeface="Helvetica" pitchFamily="34" charset="0"/>
              </a:rPr>
            </a:b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channel to a customer selling price of $940</a:t>
            </a:r>
            <a:endParaRPr lang="en-U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7586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    </a:t>
            </a:r>
            <a:r>
              <a:rPr lang="en-US" sz="1600" b="1" u="sng" dirty="0" smtClean="0">
                <a:latin typeface="Helvetica" pitchFamily="34" charset="0"/>
                <a:cs typeface="Helvetica" pitchFamily="34" charset="0"/>
              </a:rPr>
              <a:t>Market-Based Pricing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Price is set based on competitive advantage and value ($1000) </a:t>
            </a:r>
            <a:br>
              <a:rPr lang="en-US" sz="1600" dirty="0" smtClean="0">
                <a:latin typeface="Helvetica" pitchFamily="34" charset="0"/>
                <a:cs typeface="Helvetica" pitchFamily="34" charset="0"/>
              </a:rPr>
            </a:b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   and discounts and costs deducted to arrive at a company margin. </a:t>
            </a:r>
            <a:endParaRPr lang="en-US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" y="4495801"/>
            <a:ext cx="8458200" cy="165720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93192"/>
            <a:ext cx="4267200" cy="5334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4774204" y="1116608"/>
            <a:ext cx="4114800" cy="251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0404" y="1192808"/>
            <a:ext cx="396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Cost-Based Pricing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With a unit cost of $125 and desired margin of 50% price was set at $250. </a:t>
            </a:r>
          </a:p>
          <a:p>
            <a:endParaRPr lang="en-US" sz="17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At that price 60% of the market would buy this product and produce a gross profit of $187.4 million.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74204" y="3733800"/>
            <a:ext cx="4114800" cy="2667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6604" y="3785443"/>
            <a:ext cx="39624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Market-Based Pricing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The price is set at $350 based on a market price that would produce the highest gross profit.  </a:t>
            </a:r>
          </a:p>
          <a:p>
            <a:endParaRPr lang="en-US" sz="17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At that price 40% of the market would buy this product but it would produce a gross profit of $225 million.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4900" y="131802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Under-Pricing a Digital Camera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4786" y="1143992"/>
            <a:ext cx="1076886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4900" y="148640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Over-Pricing a Digital Camera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1116608"/>
            <a:ext cx="4114800" cy="251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192808"/>
            <a:ext cx="396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Cost-Based Pricing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endParaRPr lang="en-US" sz="2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With a unit cost of $250 and desired margin of 50% price was set at $500. </a:t>
            </a:r>
          </a:p>
          <a:p>
            <a:endParaRPr lang="en-US" sz="17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At that price 10% of the market would buy this product and produce a gross profit of $63 million.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00600" y="3746252"/>
            <a:ext cx="4114800" cy="2667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53000" y="3797895"/>
            <a:ext cx="3962400" cy="253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Helvetica" pitchFamily="34" charset="0"/>
                <a:cs typeface="Helvetica" pitchFamily="34" charset="0"/>
              </a:rPr>
              <a:t>Market-Based Pricing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2000" b="1" dirty="0" smtClean="0">
                <a:latin typeface="Helvetica" pitchFamily="34" charset="0"/>
                <a:cs typeface="Helvetica" pitchFamily="34" charset="0"/>
              </a:rPr>
            </a:br>
            <a:endParaRPr lang="en-US" sz="2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The price is set at $400 based on a market price that would produce the highest gross profit.  </a:t>
            </a:r>
          </a:p>
          <a:p>
            <a:endParaRPr lang="en-US" sz="17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At that price 30% of the market would buy this product but it would produce a gross profit of $113 million.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55" y="1143000"/>
            <a:ext cx="4191000" cy="523289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8855" y="1193800"/>
            <a:ext cx="1076886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6008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Cost of Car Ownership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" y="5805765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34" charset="0"/>
                <a:cs typeface="Helvetica" pitchFamily="34" charset="0"/>
              </a:rPr>
              <a:t>A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ssume the price of a new Honda Civic is $20,000 and is owned for 3 years. </a:t>
            </a:r>
          </a:p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What are the ownership costs a buyer should consider in buying this car?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2023" t="1660" b="1857"/>
          <a:stretch/>
        </p:blipFill>
        <p:spPr bwMode="auto">
          <a:xfrm>
            <a:off x="628312" y="1158047"/>
            <a:ext cx="7887377" cy="46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1567</Words>
  <Application>Microsoft Office PowerPoint</Application>
  <PresentationFormat>On-screen Show (4:3)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Best</dc:creator>
  <cp:lastModifiedBy>user</cp:lastModifiedBy>
  <cp:revision>151</cp:revision>
  <dcterms:created xsi:type="dcterms:W3CDTF">2012-02-19T16:07:11Z</dcterms:created>
  <dcterms:modified xsi:type="dcterms:W3CDTF">2017-02-03T21:39:10Z</dcterms:modified>
</cp:coreProperties>
</file>