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Customer</a:t>
            </a:r>
            <a:r>
              <a:rPr lang="en-US" sz="2400" baseline="0" dirty="0">
                <a:solidFill>
                  <a:schemeClr val="accent4">
                    <a:lumMod val="75000"/>
                  </a:schemeClr>
                </a:solidFill>
              </a:rPr>
              <a:t> Lifetime value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Without Rebranding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CLTV!$B$5:$H$5</c:f>
              <c:numCache>
                <c:formatCode>General</c:formatCode>
                <c:ptCount val="7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</c:numCache>
            </c:numRef>
          </c:cat>
          <c:val>
            <c:numRef>
              <c:f>CLTV!$B$18:$H$18</c:f>
              <c:numCache>
                <c:formatCode>0.00_);[Red]\(0.00\)</c:formatCode>
                <c:ptCount val="7"/>
                <c:pt idx="0">
                  <c:v>-150</c:v>
                </c:pt>
                <c:pt idx="1">
                  <c:v>291.35185185185196</c:v>
                </c:pt>
                <c:pt idx="2">
                  <c:v>364.26782596021945</c:v>
                </c:pt>
                <c:pt idx="3">
                  <c:v>376.31089534404219</c:v>
                </c:pt>
                <c:pt idx="4">
                  <c:v>378.29943279691855</c:v>
                </c:pt>
                <c:pt idx="5">
                  <c:v>378.62769241131372</c:v>
                </c:pt>
                <c:pt idx="6">
                  <c:v>378.68186666935225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5-42DC-B4D3-48E9C45DDD8C}"/>
            </c:ext>
          </c:extLst>
        </c:ser>
        <c:ser>
          <c:idx val="1"/>
          <c:order val="1"/>
          <c:tx>
            <c:v>With Rebranding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CLTV!$B$5:$H$5</c:f>
              <c:numCache>
                <c:formatCode>General</c:formatCode>
                <c:ptCount val="7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</c:numCache>
            </c:numRef>
          </c:cat>
          <c:val>
            <c:numRef>
              <c:f>CLTV!$B$37:$H$37</c:f>
              <c:numCache>
                <c:formatCode>0.00_);[Red]\(0.00\)</c:formatCode>
                <c:ptCount val="7"/>
                <c:pt idx="0">
                  <c:v>-158.695652173913</c:v>
                </c:pt>
                <c:pt idx="1">
                  <c:v>313.17701288244768</c:v>
                </c:pt>
                <c:pt idx="2">
                  <c:v>414.3843758885385</c:v>
                </c:pt>
                <c:pt idx="3">
                  <c:v>436.08474473286088</c:v>
                </c:pt>
                <c:pt idx="4">
                  <c:v>440.73627281413815</c:v>
                </c:pt>
                <c:pt idx="5">
                  <c:v>441.73306169826469</c:v>
                </c:pt>
                <c:pt idx="6">
                  <c:v>441.94660940565404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A5-42DC-B4D3-48E9C45DD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5903200"/>
        <c:axId val="275898888"/>
      </c:barChart>
      <c:catAx>
        <c:axId val="27590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898888"/>
        <c:crosses val="autoZero"/>
        <c:auto val="1"/>
        <c:lblAlgn val="ctr"/>
        <c:lblOffset val="100"/>
        <c:noMultiLvlLbl val="0"/>
      </c:catAx>
      <c:valAx>
        <c:axId val="27589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0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4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MAR6805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MAR6805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MAR6805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9400"/>
            <a:ext cx="12192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E2A5-978E-479C-BFC9-33D41DE0BE1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MAR6805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C803-6618-4F6C-A931-3BD7BDCF74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078" r="640" b="35150"/>
          <a:stretch/>
        </p:blipFill>
        <p:spPr>
          <a:xfrm>
            <a:off x="1" y="1"/>
            <a:ext cx="2311400" cy="62278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accent4">
              <a:lumMod val="60000"/>
              <a:lumOff val="40000"/>
              <a:alpha val="2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287" y="340485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Rosewood Hotel &amp; Resort 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287" y="4079116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184821"/>
            <a:ext cx="10515600" cy="1325563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Background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2" y="1061187"/>
            <a:ext cx="10093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Rosewood Hotels and Resorts, L.LC.</a:t>
            </a:r>
          </a:p>
          <a:p>
            <a:pPr fontAlgn="base"/>
            <a:r>
              <a:rPr lang="en-US" sz="3600" dirty="0" smtClean="0">
                <a:solidFill>
                  <a:srgbClr val="000000"/>
                </a:solidFill>
              </a:rPr>
              <a:t>	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000000"/>
                </a:solidFill>
              </a:rPr>
              <a:t>Las </a:t>
            </a:r>
            <a:r>
              <a:rPr lang="en-US" sz="2800" i="1" dirty="0" err="1">
                <a:solidFill>
                  <a:srgbClr val="000000"/>
                </a:solidFill>
              </a:rPr>
              <a:t>Ventanas</a:t>
            </a:r>
            <a:r>
              <a:rPr lang="en-US" sz="2800" i="1" dirty="0">
                <a:solidFill>
                  <a:srgbClr val="000000"/>
                </a:solidFill>
              </a:rPr>
              <a:t> Al </a:t>
            </a:r>
            <a:r>
              <a:rPr lang="en-US" sz="2800" i="1" dirty="0" err="1">
                <a:solidFill>
                  <a:srgbClr val="000000"/>
                </a:solidFill>
              </a:rPr>
              <a:t>Paraiso</a:t>
            </a:r>
            <a:r>
              <a:rPr lang="en-US" sz="2800" i="1" dirty="0">
                <a:solidFill>
                  <a:srgbClr val="000000"/>
                </a:solidFill>
              </a:rPr>
              <a:t> in Mexico</a:t>
            </a:r>
          </a:p>
        </p:txBody>
      </p:sp>
      <p:pic>
        <p:nvPicPr>
          <p:cNvPr id="4098" name="Picture 2" descr="https://cdn.kiwicollection.com/media/property/PR000110/xl/000110-02-pool-exterior-ocean-view-n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56" y="2261516"/>
            <a:ext cx="7955008" cy="44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7" y="564822"/>
            <a:ext cx="10515600" cy="1325563"/>
          </a:xfrm>
        </p:spPr>
        <p:txBody>
          <a:bodyPr/>
          <a:lstStyle/>
          <a:p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Background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</a:rPr>
              <a:t> </a:t>
            </a:r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Continues….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6536" y="3037357"/>
            <a:ext cx="4630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 smtClean="0">
                <a:solidFill>
                  <a:srgbClr val="000000"/>
                </a:solidFill>
              </a:rPr>
              <a:t>…a collection of unique</a:t>
            </a:r>
          </a:p>
          <a:p>
            <a:pPr fontAlgn="base"/>
            <a:r>
              <a:rPr lang="en-US" sz="3600" dirty="0">
                <a:solidFill>
                  <a:srgbClr val="000000"/>
                </a:solidFill>
              </a:rPr>
              <a:t>p</a:t>
            </a:r>
            <a:r>
              <a:rPr lang="en-US" sz="3600" dirty="0" smtClean="0">
                <a:solidFill>
                  <a:srgbClr val="000000"/>
                </a:solidFill>
              </a:rPr>
              <a:t>roperties.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6057" y="2421559"/>
            <a:ext cx="4936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2003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-12 Hotels Worldwide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-1513 rooms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-$120 /night-Saudi Arabia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-$9000- Canadian lodge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7" y="564822"/>
            <a:ext cx="10515600" cy="1325563"/>
          </a:xfrm>
        </p:spPr>
        <p:txBody>
          <a:bodyPr/>
          <a:lstStyle/>
          <a:p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Background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</a:rPr>
              <a:t> </a:t>
            </a:r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Continues….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6536" y="1775228"/>
            <a:ext cx="4630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 smtClean="0">
                <a:solidFill>
                  <a:srgbClr val="000000"/>
                </a:solidFill>
              </a:rPr>
              <a:t>CEO - John Scott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87" y="2558541"/>
            <a:ext cx="2818449" cy="3695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9367" y="1782352"/>
            <a:ext cx="5409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Vice President of Sales and Marketing-Robert Boulogne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23" y="3536678"/>
            <a:ext cx="4618007" cy="273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2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FFC000">
                    <a:lumMod val="75000"/>
                  </a:srgbClr>
                </a:solidFill>
              </a:rPr>
              <a:t>Background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</a:rPr>
              <a:t> </a:t>
            </a:r>
            <a:r>
              <a:rPr lang="en-US" sz="6600" b="1" dirty="0">
                <a:solidFill>
                  <a:srgbClr val="FFC000">
                    <a:lumMod val="75000"/>
                  </a:srgbClr>
                </a:solidFill>
              </a:rPr>
              <a:t>Continues….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738" y="1684396"/>
            <a:ext cx="5218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 smtClean="0">
                <a:solidFill>
                  <a:srgbClr val="000000"/>
                </a:solidFill>
              </a:rPr>
              <a:t>The Alarming Statistic</a:t>
            </a:r>
          </a:p>
          <a:p>
            <a:pPr fontAlgn="base"/>
            <a:endParaRPr lang="en-US" sz="24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“While the proportion of repeat guests at a single </a:t>
            </a:r>
            <a:r>
              <a:rPr lang="en-US" sz="2400" dirty="0" smtClean="0">
                <a:solidFill>
                  <a:srgbClr val="000000"/>
                </a:solidFill>
              </a:rPr>
              <a:t>property could </a:t>
            </a:r>
            <a:r>
              <a:rPr lang="en-US" sz="2400" dirty="0">
                <a:solidFill>
                  <a:srgbClr val="000000"/>
                </a:solidFill>
              </a:rPr>
              <a:t>reach 40%, the individual brand or collection hotel brands typically had 5% to 10% </a:t>
            </a:r>
            <a:r>
              <a:rPr lang="en-US" sz="2400" dirty="0" err="1">
                <a:solidFill>
                  <a:srgbClr val="000000"/>
                </a:solidFill>
              </a:rPr>
              <a:t>multiproperty</a:t>
            </a:r>
            <a:r>
              <a:rPr lang="en-US" sz="2400" dirty="0">
                <a:solidFill>
                  <a:srgbClr val="000000"/>
                </a:solidFill>
              </a:rPr>
              <a:t> cross-selling rates while corporate-branded hotels enjoyed 10% to 15% cross- property usage </a:t>
            </a:r>
            <a:r>
              <a:rPr lang="en-US" sz="2400" dirty="0" smtClean="0">
                <a:solidFill>
                  <a:srgbClr val="000000"/>
                </a:solidFill>
              </a:rPr>
              <a:t>rates.”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170" name="Picture 2" descr="http://www.lucenaresearch.com/wp-content/uploads/2012/06/shutterstock_55368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33" y="1684396"/>
            <a:ext cx="4972912" cy="38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FFC000">
                    <a:lumMod val="75000"/>
                  </a:srgbClr>
                </a:solidFill>
              </a:rPr>
              <a:t>Background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</a:rPr>
              <a:t> </a:t>
            </a:r>
            <a:r>
              <a:rPr lang="en-US" sz="6600" b="1" dirty="0">
                <a:solidFill>
                  <a:srgbClr val="FFC000">
                    <a:lumMod val="75000"/>
                  </a:srgbClr>
                </a:solidFill>
              </a:rPr>
              <a:t>Continues….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35" y="4362050"/>
            <a:ext cx="7469977" cy="2401573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738" y="1684396"/>
            <a:ext cx="5218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 smtClean="0">
                <a:solidFill>
                  <a:srgbClr val="000000"/>
                </a:solidFill>
              </a:rPr>
              <a:t>The Irony of It All</a:t>
            </a:r>
          </a:p>
          <a:p>
            <a:pPr fontAlgn="base"/>
            <a:endParaRPr lang="en-US" sz="24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The principle the company was built on exposed a deficiency and encouraged other directions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34" y="1432604"/>
            <a:ext cx="3956229" cy="351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1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635" y="3441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rgbClr val="FFC000">
                    <a:lumMod val="75000"/>
                  </a:srgbClr>
                </a:solidFill>
              </a:rPr>
              <a:t>Goal of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352" y="1570197"/>
            <a:ext cx="8776138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effectiveness of a marketing campaign to increase brand identification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 result of brand identification vs. locations branding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10" y="3197053"/>
            <a:ext cx="4086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900" b="1" dirty="0">
                <a:solidFill>
                  <a:srgbClr val="FFC000">
                    <a:lumMod val="75000"/>
                  </a:srgbClr>
                </a:solidFill>
              </a:rPr>
              <a:t>Starting Conditions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399588"/>
            <a:ext cx="6096000" cy="47643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Volume of Guests is 115,000.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of Gaining a New Customer is $150.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retention is 19,169 guests with only 5,750 visiting multiple locations.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of Retention is $130 per guest with an annual increase of 3%.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Discounting rate is 8%.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from each guest is typically $750 per year with an increase of 8% per year.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guest stays 2 nights and 1.2 times per year.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gross margin per guest is 32%.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rgbClr val="FFC000">
                    <a:lumMod val="75000"/>
                  </a:srgbClr>
                </a:solidFill>
              </a:rPr>
              <a:t>Marketing Objective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23392" y="2003011"/>
                <a:ext cx="7840717" cy="3393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Double the number of guests, who would not otherwise return to a Rosewood hotel, who visit another location.</a:t>
                </a: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This will increase the number of retained customers from 19,169 to 24,919.</a:t>
                </a: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customer retention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𝑅𝑒𝑡𝑎𝑖𝑛𝑒𝑑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𝐶𝑢𝑠𝑡𝑜𝑚𝑒𝑟𝑠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115,000</m:t>
                        </m:r>
                      </m:den>
                    </m:f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such the customer retention rate is 16.7% and 21.6% before and after the rebranding respectively.</a:t>
                </a:r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This will be accomplished with $1 million in marketing.</a:t>
                </a:r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2003011"/>
                <a:ext cx="7840717" cy="3393045"/>
              </a:xfrm>
              <a:prstGeom prst="rect">
                <a:avLst/>
              </a:prstGeom>
              <a:blipFill rotWithShape="0">
                <a:blip r:embed="rId2"/>
                <a:stretch>
                  <a:fillRect l="-1089" t="-1079" b="-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52" y="648904"/>
            <a:ext cx="10515600" cy="1325563"/>
          </a:xfrm>
        </p:spPr>
        <p:txBody>
          <a:bodyPr>
            <a:noAutofit/>
          </a:bodyPr>
          <a:lstStyle/>
          <a:p>
            <a:r>
              <a:rPr lang="en-US" sz="5900" b="1" dirty="0">
                <a:solidFill>
                  <a:srgbClr val="FFC000">
                    <a:lumMod val="75000"/>
                  </a:srgbClr>
                </a:solidFill>
              </a:rPr>
              <a:t>Mathematical Construction before Rebranding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8882" y="2234998"/>
                <a:ext cx="6096000" cy="40572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𝐺𝑢𝑒𝑠𝑡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𝑅𝑒𝑣𝑒𝑛𝑢𝑒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=750.0∗2.0∗1.2∗32%∗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1+0.06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=1800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1.06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𝑅𝑒𝑡𝑒𝑛𝑡𝑖𝑜𝑛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𝐶𝑜𝑠𝑡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=130.0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1+0.03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=130.0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1.03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𝑁𝑒𝑡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𝑃𝑟𝑜𝑓𝑖𝑡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𝑅𝑒𝑡𝑎𝑖𝑛𝑒𝑑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𝑁𝑒𝑡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𝑅𝑒𝑡𝑒𝑛𝑡𝑖𝑜𝑛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𝑃𝑟𝑜𝑏𝑎𝑏𝑖𝑙𝑖𝑡𝑦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0.167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𝐷𝑖𝑠𝑐𝑜𝑢𝑛𝑡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𝐹𝑎𝑐𝑡𝑜𝑟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1.08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𝑁𝑃𝑉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𝐸𝑥𝑝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all integers from 1 to infinity, representing years after the start of the simulation.</a:t>
                </a:r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82" y="2234998"/>
                <a:ext cx="6096000" cy="4057265"/>
              </a:xfrm>
              <a:prstGeom prst="rect">
                <a:avLst/>
              </a:prstGeom>
              <a:blipFill rotWithShape="0">
                <a:blip r:embed="rId2"/>
                <a:stretch>
                  <a:fillRect l="-1400" t="-1053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1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en-US" sz="5900" b="1" dirty="0">
                <a:solidFill>
                  <a:srgbClr val="FFC000">
                    <a:lumMod val="75000"/>
                  </a:srgbClr>
                </a:solidFill>
              </a:rPr>
              <a:t>Before Rebranding</a:t>
            </a:r>
            <a:r>
              <a:rPr kumimoji="0" lang="en-US" altLang="en-U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68074"/>
              </p:ext>
            </p:extLst>
          </p:nvPr>
        </p:nvGraphicFramePr>
        <p:xfrm>
          <a:off x="1554873" y="1348457"/>
          <a:ext cx="9638644" cy="4984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7832"/>
                <a:gridCol w="963864"/>
                <a:gridCol w="1226737"/>
                <a:gridCol w="1226737"/>
                <a:gridCol w="1226737"/>
                <a:gridCol w="1226737"/>
              </a:tblGrid>
              <a:tr h="346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 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2003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2004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2005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2006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2007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42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Number of nights per stay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n.a.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2.0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2.0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2.0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2.0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6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Number of stays per guest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</a:rPr>
                        <a:t>n.a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1.2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1.2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1.2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1.2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6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Revenue per night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n.a.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$     795.00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$     842.70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$     893.26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$     946.86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32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Revenue per customer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n.a.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$  1,908.00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$  2,022.48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$  2,143.83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$  2,272.46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6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Gross profit per customer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n.a.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$     610.56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$     647.19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$     686.03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$     727.19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6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Less cost to acquire customer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(150.00)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n.a.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n.a.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n.a.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</a:rPr>
                        <a:t>n.a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32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Less annual marketing cost per customer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(133.90)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(137.92)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(142.05)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(146.32)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6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Cash flow from customer if retained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476.66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509.28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543.97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580.87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4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Probability of being retained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1.00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0.17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0.03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0.00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6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Expected cash flow from customer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(150.00)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476.66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85.05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15.17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2.71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6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Discount factor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1.000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1.080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1.166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1.260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1.360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4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NPV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(150.00)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441.35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72.92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12.04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1.99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4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NPV Accumulation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(150.00)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291.35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364.27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376.31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378.30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045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121" y="4139755"/>
            <a:ext cx="3710609" cy="27476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881810"/>
            <a:ext cx="952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25 years of luxury hotel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Known for its distinctively unique luxury hotels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Has an established reputation amongst its customers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Competitors include Four Seasons,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Ritz-Carlton, and Mandarin Oriental hotels</a:t>
            </a:r>
          </a:p>
        </p:txBody>
      </p:sp>
    </p:spTree>
    <p:extLst>
      <p:ext uri="{BB962C8B-B14F-4D97-AF65-F5344CB8AC3E}">
        <p14:creationId xmlns:p14="http://schemas.microsoft.com/office/powerpoint/2010/main" val="20991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262" y="1216463"/>
            <a:ext cx="10515600" cy="1325563"/>
          </a:xfrm>
        </p:spPr>
        <p:txBody>
          <a:bodyPr>
            <a:noAutofit/>
          </a:bodyPr>
          <a:lstStyle/>
          <a:p>
            <a:r>
              <a:rPr lang="en-US" sz="5300" b="1" dirty="0">
                <a:solidFill>
                  <a:srgbClr val="FFC000">
                    <a:lumMod val="75000"/>
                  </a:srgbClr>
                </a:solidFill>
              </a:rPr>
              <a:t>Mathematical Construction after Rebranding</a:t>
            </a:r>
            <a:br>
              <a:rPr lang="en-US" sz="5300" b="1" dirty="0">
                <a:solidFill>
                  <a:srgbClr val="FFC000">
                    <a:lumMod val="75000"/>
                  </a:srgbClr>
                </a:solidFill>
              </a:rPr>
            </a:br>
            <a:endParaRPr lang="en-US" sz="5300" b="1" dirty="0">
              <a:solidFill>
                <a:srgbClr val="FFC000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8676" y="2267345"/>
                <a:ext cx="6358758" cy="4077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𝐺𝑢𝑒𝑠𝑡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𝑅𝑒𝑣𝑒𝑛𝑢𝑒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=750.0∗2.0∗1.2∗32%∗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1+0.06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=1800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1.06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𝑅𝑒𝑡𝑒𝑛𝑡𝑖𝑜𝑛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𝐶𝑜𝑠𝑡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𝟏𝟑𝟖</m:t>
                    </m:r>
                    <m:r>
                      <a:rPr lang="en-US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𝟕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1+0.03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𝟏𝟑𝟖</m:t>
                    </m:r>
                    <m:r>
                      <a:rPr lang="en-US" sz="22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𝟕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1.03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𝑁𝑒𝑡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𝑃𝑟𝑜𝑓𝑖𝑡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𝑅𝑒𝑡𝑎𝑖𝑛𝑒𝑑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𝑁𝑒𝑡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𝑅𝑒𝑡𝑒𝑛𝑡𝑖𝑜𝑛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𝑃𝑟𝑜𝑏𝑎𝑏𝑖𝑙𝑖𝑡𝑦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𝟐𝟏𝟔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𝐷𝑖𝑠𝑐𝑜𝑢𝑛𝑡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𝐹𝑎𝑐𝑡𝑜𝑟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1.08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𝑁𝑃𝑉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𝐸𝑥𝑝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all integers from 1 to infinity, representing years after the start of the simulation.</a:t>
                </a:r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6" y="2267345"/>
                <a:ext cx="6358758" cy="4077848"/>
              </a:xfrm>
              <a:prstGeom prst="rect">
                <a:avLst/>
              </a:prstGeom>
              <a:blipFill rotWithShape="0">
                <a:blip r:embed="rId2"/>
                <a:stretch>
                  <a:fillRect l="-1246" t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300" b="1" dirty="0">
                <a:solidFill>
                  <a:srgbClr val="FFC000">
                    <a:lumMod val="75000"/>
                  </a:srgbClr>
                </a:solidFill>
              </a:rPr>
              <a:t>After Rebranding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90680"/>
              </p:ext>
            </p:extLst>
          </p:nvPr>
        </p:nvGraphicFramePr>
        <p:xfrm>
          <a:off x="2163536" y="1463718"/>
          <a:ext cx="7652930" cy="4607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0946"/>
                <a:gridCol w="780812"/>
                <a:gridCol w="1012793"/>
                <a:gridCol w="1012793"/>
                <a:gridCol w="1012793"/>
                <a:gridCol w="1012793"/>
              </a:tblGrid>
              <a:tr h="237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2152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Number of nights per stay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n.a.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209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Number of stays per guest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n.a.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209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Revenue per night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n.a.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795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842.70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893.26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946.86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2152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Revenue per customer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n.a.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2067.00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2191.02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2322.48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2461.83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209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Gross profit per customer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n.a.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661.44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701.13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743.19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787.79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405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Less cost to acquire customer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(150.00)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n.a.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n.a.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n.a.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n.a.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405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Less annual marketing cost per customer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(133.90)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(137.92)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(142.05)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(146.32)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405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Less additional marketing cost per customer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(8.96)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(9.23)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(9.50)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(9.79)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405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Cash flow from customer if retained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(150.00)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518.58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553.98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591.64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631.68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2152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Probability of being retained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405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Expected cash flow from customer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(150.00)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518.58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120.05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  27.78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    6.43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209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Discount factor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1.080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1.166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1.260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1.360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405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NPV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(150.00)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480.17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102.92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  22.05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$         4.72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  <a:tr h="405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NPV Accumulation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(150.00)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330.17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433.09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455.15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459.87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3" marR="79333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5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id="{00000000-0008-0000-02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019653"/>
              </p:ext>
            </p:extLst>
          </p:nvPr>
        </p:nvGraphicFramePr>
        <p:xfrm>
          <a:off x="1177159" y="735724"/>
          <a:ext cx="9809496" cy="5678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60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7391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>
                <a:solidFill>
                  <a:srgbClr val="FFC000">
                    <a:lumMod val="75000"/>
                  </a:srgbClr>
                </a:solidFill>
              </a:rPr>
              <a:t>Final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691" y="2281767"/>
            <a:ext cx="7232073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Accumulating the probable income from both before and after rebranding the CLTV increases from $378.68 to $441.95.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Scaling this by the number of customers gives us an improvement in net profit of approximately $7.3 million.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change in net profit fully justifies the change to a corporate branded model.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300" b="1" dirty="0">
                <a:solidFill>
                  <a:srgbClr val="FFC000">
                    <a:lumMod val="75000"/>
                  </a:srgbClr>
                </a:solidFill>
              </a:rPr>
              <a:t>Recommendation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9382" y="1824462"/>
            <a:ext cx="6913418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Corporate brand broadcasted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relationship management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 employees = happy customers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2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mouth recommendations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300" b="1" dirty="0">
                <a:solidFill>
                  <a:srgbClr val="FFC000">
                    <a:lumMod val="75000"/>
                  </a:srgbClr>
                </a:solidFill>
              </a:rPr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413" y="1690687"/>
            <a:ext cx="49924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Corporate Name Recognition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Corporate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Corporate Loyalty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Corporate reputation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0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nscaa.com/uploads/fa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96" y="84082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4" y="946925"/>
            <a:ext cx="10515600" cy="1325563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“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To Brand or Not to Brand”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87073" y="-87251"/>
            <a:ext cx="5539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rPr>
              <a:t>Introduction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026" y="1796532"/>
            <a:ext cx="7328451" cy="30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>
              <a:spcBef>
                <a:spcPts val="500"/>
              </a:spcBef>
              <a:buClr>
                <a:srgbClr val="9FB8CD"/>
              </a:buClr>
              <a:buSzPct val="76000"/>
              <a:buFont typeface="Wingdings 3"/>
              <a:buChar char=""/>
            </a:pPr>
            <a:r>
              <a:rPr lang="en-US" sz="2200" dirty="0">
                <a:solidFill>
                  <a:srgbClr val="464653"/>
                </a:solidFill>
                <a:latin typeface="Gill Sans MT"/>
              </a:rPr>
              <a:t>New marketing in 2003</a:t>
            </a:r>
          </a:p>
          <a:p>
            <a:pPr marL="548640" lvl="1" indent="-274320">
              <a:spcBef>
                <a:spcPts val="500"/>
              </a:spcBef>
              <a:buClr>
                <a:srgbClr val="9FB8CD"/>
              </a:buClr>
              <a:buSzPct val="76000"/>
              <a:buFont typeface="Wingdings 3"/>
              <a:buChar char=""/>
            </a:pPr>
            <a:r>
              <a:rPr lang="en-US" sz="2200" dirty="0">
                <a:solidFill>
                  <a:srgbClr val="464653"/>
                </a:solidFill>
                <a:latin typeface="Gill Sans MT"/>
              </a:rPr>
              <a:t>Decision between existing individual branding technique or adaptation of corporate branding strategy </a:t>
            </a:r>
          </a:p>
          <a:p>
            <a:pPr marL="822960" lvl="2" indent="-228600"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Wingdings 3"/>
              <a:buChar char=""/>
            </a:pPr>
            <a:r>
              <a:rPr lang="en-US" sz="2200" dirty="0">
                <a:solidFill>
                  <a:prstClr val="black"/>
                </a:solidFill>
                <a:latin typeface="Gill Sans MT"/>
              </a:rPr>
              <a:t>Individual Branding: </a:t>
            </a:r>
          </a:p>
          <a:p>
            <a:pPr marL="1097280" lvl="3" indent="-228600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0000"/>
              <a:buFont typeface="Wingdings"/>
              <a:buChar char=""/>
            </a:pPr>
            <a:r>
              <a:rPr lang="en-US" sz="2200" dirty="0">
                <a:solidFill>
                  <a:prstClr val="black"/>
                </a:solidFill>
                <a:latin typeface="Gill Sans MT"/>
              </a:rPr>
              <a:t>Customers do not associate one Rosewood hotel with another</a:t>
            </a:r>
          </a:p>
          <a:p>
            <a:pPr marL="1097280" lvl="3" indent="-228600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0000"/>
              <a:buFont typeface="Wingdings"/>
              <a:buChar char=""/>
            </a:pPr>
            <a:r>
              <a:rPr lang="en-US" sz="2200" dirty="0">
                <a:solidFill>
                  <a:prstClr val="black"/>
                </a:solidFill>
                <a:latin typeface="Gill Sans MT"/>
              </a:rPr>
              <a:t>No brand loyalty when traveling</a:t>
            </a:r>
          </a:p>
          <a:p>
            <a:pPr marL="1097280" lvl="3" indent="-228600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0000"/>
              <a:buFont typeface="Wingdings"/>
              <a:buChar char=""/>
            </a:pPr>
            <a:r>
              <a:rPr lang="en-US" sz="2200" dirty="0">
                <a:solidFill>
                  <a:prstClr val="black"/>
                </a:solidFill>
                <a:latin typeface="Gill Sans MT"/>
              </a:rPr>
              <a:t>Limits types of </a:t>
            </a:r>
            <a:r>
              <a:rPr lang="en-US" sz="2200" dirty="0" smtClean="0">
                <a:solidFill>
                  <a:prstClr val="black"/>
                </a:solidFill>
                <a:latin typeface="Gill Sans MT"/>
              </a:rPr>
              <a:t>customers</a:t>
            </a:r>
            <a:endParaRPr lang="en-US" sz="2200" dirty="0">
              <a:solidFill>
                <a:prstClr val="black"/>
              </a:solidFill>
              <a:latin typeface="Gill Sans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172" y="2494196"/>
            <a:ext cx="4964828" cy="43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058" y="1988215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0" lvl="2" indent="-228600"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Wingdings 3"/>
              <a:buChar char=""/>
            </a:pPr>
            <a:r>
              <a:rPr lang="en-US" sz="2200" dirty="0">
                <a:solidFill>
                  <a:prstClr val="black"/>
                </a:solidFill>
                <a:latin typeface="Gill Sans MT"/>
              </a:rPr>
              <a:t>Corporate Branding:</a:t>
            </a:r>
          </a:p>
          <a:p>
            <a:pPr marL="1097280" lvl="3" indent="-228600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0000"/>
              <a:buFont typeface="Wingdings"/>
              <a:buChar char=""/>
            </a:pPr>
            <a:r>
              <a:rPr lang="en-US" sz="2200" dirty="0">
                <a:solidFill>
                  <a:prstClr val="black"/>
                </a:solidFill>
                <a:latin typeface="Gill Sans MT"/>
              </a:rPr>
              <a:t>Exposes luxury trademark for all hotel collections</a:t>
            </a:r>
          </a:p>
          <a:p>
            <a:pPr marL="1097280" lvl="3" indent="-228600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0000"/>
              <a:buFont typeface="Wingdings"/>
              <a:buChar char=""/>
            </a:pPr>
            <a:r>
              <a:rPr lang="en-US" sz="2200" dirty="0">
                <a:solidFill>
                  <a:prstClr val="black"/>
                </a:solidFill>
                <a:latin typeface="Gill Sans MT"/>
              </a:rPr>
              <a:t>Ensures a degree of signature Rosewood quality</a:t>
            </a:r>
          </a:p>
          <a:p>
            <a:pPr marL="1097280" lvl="3" indent="-228600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0000"/>
              <a:buFont typeface="Wingdings"/>
              <a:buChar char=""/>
            </a:pPr>
            <a:r>
              <a:rPr lang="en-US" sz="2200" dirty="0">
                <a:solidFill>
                  <a:prstClr val="black"/>
                </a:solidFill>
                <a:latin typeface="Gill Sans MT"/>
              </a:rPr>
              <a:t>Draws attention to collections within brand </a:t>
            </a:r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38200" y="524692"/>
            <a:ext cx="105156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8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28" y="6173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9931" y="2228193"/>
            <a:ext cx="7104993" cy="230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/>
              <a:t>“In an attempt to address the limitations of individual branding, the Rosewood corporation sought to remove the luxury brand undertone and replace it with an overt embrace of their corporate brand.”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303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184821"/>
            <a:ext cx="10515600" cy="1325563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Background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2" y="1243257"/>
            <a:ext cx="10093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Rosewood Hotels and Resorts, L.LC.</a:t>
            </a:r>
          </a:p>
          <a:p>
            <a:pPr fontAlgn="base"/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  -</a:t>
            </a:r>
            <a:r>
              <a:rPr lang="en-US" sz="2400" dirty="0" smtClean="0">
                <a:solidFill>
                  <a:srgbClr val="000000"/>
                </a:solidFill>
              </a:rPr>
              <a:t>The Caroline Rose Hunt Trust Estate</a:t>
            </a:r>
          </a:p>
          <a:p>
            <a:pPr fontAlgn="base"/>
            <a:r>
              <a:rPr lang="en-US" sz="2400" dirty="0" smtClean="0">
                <a:solidFill>
                  <a:srgbClr val="000000"/>
                </a:solidFill>
              </a:rPr>
              <a:t>     - The Mansion on Turtle Creek</a:t>
            </a:r>
          </a:p>
          <a:p>
            <a:pPr fontAlgn="base"/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2" y="2775247"/>
            <a:ext cx="8438770" cy="366418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87" y="570209"/>
            <a:ext cx="29813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1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184821"/>
            <a:ext cx="10515600" cy="1325563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Background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2" y="1243257"/>
            <a:ext cx="100937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Rosewood Hotels and Resorts, L.LC.</a:t>
            </a:r>
          </a:p>
          <a:p>
            <a:pPr fontAlgn="base"/>
            <a:r>
              <a:rPr lang="en-US" sz="3600" dirty="0" smtClean="0">
                <a:solidFill>
                  <a:srgbClr val="000000"/>
                </a:solidFill>
              </a:rPr>
              <a:t>	</a:t>
            </a:r>
            <a:r>
              <a:rPr lang="en-US" sz="3200" i="1" dirty="0" smtClean="0">
                <a:solidFill>
                  <a:srgbClr val="000000"/>
                </a:solidFill>
              </a:rPr>
              <a:t>Company Focus</a:t>
            </a:r>
          </a:p>
          <a:p>
            <a:pPr fontAlgn="base"/>
            <a:r>
              <a:rPr lang="en-US" sz="2400" dirty="0" smtClean="0">
                <a:solidFill>
                  <a:srgbClr val="000000"/>
                </a:solidFill>
              </a:rPr>
              <a:t>     		 Chain-like luxury hotels vs. One-of-a-kind properties</a:t>
            </a:r>
          </a:p>
          <a:p>
            <a:pPr fontAlgn="base"/>
            <a:endParaRPr lang="en-US" sz="2400" dirty="0">
              <a:solidFill>
                <a:srgbClr val="000000"/>
              </a:solidFill>
            </a:endParaRPr>
          </a:p>
          <a:p>
            <a:pPr fontAlgn="base"/>
            <a:endParaRPr lang="en-US" sz="3200" dirty="0">
              <a:solidFill>
                <a:srgbClr val="000000"/>
              </a:solidFill>
            </a:endParaRPr>
          </a:p>
          <a:p>
            <a:pPr fontAlgn="base"/>
            <a:endParaRPr lang="en-US" sz="2400" dirty="0" smtClean="0">
              <a:solidFill>
                <a:srgbClr val="000000"/>
              </a:solidFill>
            </a:endParaRPr>
          </a:p>
          <a:p>
            <a:pPr fontAlgn="base"/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86" y="2828304"/>
            <a:ext cx="9440213" cy="363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7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184821"/>
            <a:ext cx="10515600" cy="1325563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Background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2" y="1243257"/>
            <a:ext cx="10093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Rosewood Hotels and Resorts, L.LC.</a:t>
            </a:r>
          </a:p>
          <a:p>
            <a:pPr fontAlgn="base"/>
            <a:r>
              <a:rPr lang="en-US" sz="3600" dirty="0" smtClean="0">
                <a:solidFill>
                  <a:srgbClr val="000000"/>
                </a:solidFill>
              </a:rPr>
              <a:t>	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000000"/>
                </a:solidFill>
              </a:rPr>
              <a:t>Little Dix Bay in the British Virgin Islands</a:t>
            </a:r>
            <a:r>
              <a:rPr lang="en-US" sz="2800" i="1" dirty="0" smtClean="0">
                <a:solidFill>
                  <a:srgbClr val="000000"/>
                </a:solidFill>
              </a:rPr>
              <a:t>       </a:t>
            </a:r>
            <a:endParaRPr lang="en-US" sz="2800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917" y="2443586"/>
            <a:ext cx="5614384" cy="393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8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184821"/>
            <a:ext cx="10515600" cy="1325563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rgbClr val="FFC000">
                    <a:lumMod val="75000"/>
                  </a:srgbClr>
                </a:solidFill>
                <a:latin typeface="Calibri Light" panose="020F0302020204030204"/>
              </a:rPr>
              <a:t>Background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2" y="1243257"/>
            <a:ext cx="10093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Rosewood Hotels and Resorts, L.LC.</a:t>
            </a:r>
          </a:p>
          <a:p>
            <a:pPr fontAlgn="base"/>
            <a:r>
              <a:rPr lang="en-US" sz="3600" dirty="0" smtClean="0">
                <a:solidFill>
                  <a:srgbClr val="000000"/>
                </a:solidFill>
              </a:rPr>
              <a:t>	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</a:rPr>
              <a:t>Lanesborough</a:t>
            </a:r>
            <a:r>
              <a:rPr lang="en-US" sz="2800" i="1" dirty="0" smtClean="0">
                <a:solidFill>
                  <a:srgbClr val="000000"/>
                </a:solidFill>
              </a:rPr>
              <a:t> in London</a:t>
            </a:r>
            <a:endParaRPr lang="en-US" sz="2800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http://www.cpp-luxury.com/wp-content/uploads/2014/11/The-Lanesborough-London-now-an-Oetker-Collection-hot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2" y="2345697"/>
            <a:ext cx="9334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964</Words>
  <Application>Microsoft Office PowerPoint</Application>
  <PresentationFormat>Widescreen</PresentationFormat>
  <Paragraphs>291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Gill Sans MT</vt:lpstr>
      <vt:lpstr>Symbol</vt:lpstr>
      <vt:lpstr>Times New Roman</vt:lpstr>
      <vt:lpstr>Wingdings</vt:lpstr>
      <vt:lpstr>Wingdings 3</vt:lpstr>
      <vt:lpstr>Office Theme</vt:lpstr>
      <vt:lpstr>Rosewood Hotel &amp; Resort  Case Study</vt:lpstr>
      <vt:lpstr>Introduction</vt:lpstr>
      <vt:lpstr>“To Brand or Not to Brand” </vt:lpstr>
      <vt:lpstr>Introduction</vt:lpstr>
      <vt:lpstr>Problem Statement</vt:lpstr>
      <vt:lpstr>Background </vt:lpstr>
      <vt:lpstr>Background </vt:lpstr>
      <vt:lpstr>Background </vt:lpstr>
      <vt:lpstr>Background </vt:lpstr>
      <vt:lpstr>Background </vt:lpstr>
      <vt:lpstr>Background Continues….</vt:lpstr>
      <vt:lpstr>Background Continues….</vt:lpstr>
      <vt:lpstr>Background Continues….</vt:lpstr>
      <vt:lpstr>Background Continues….</vt:lpstr>
      <vt:lpstr>Goal of Analysis </vt:lpstr>
      <vt:lpstr>Starting Conditions</vt:lpstr>
      <vt:lpstr>Marketing Objective </vt:lpstr>
      <vt:lpstr>Mathematical Construction before Rebranding</vt:lpstr>
      <vt:lpstr>Before Rebranding </vt:lpstr>
      <vt:lpstr>Mathematical Construction after Rebranding </vt:lpstr>
      <vt:lpstr>After Rebranding</vt:lpstr>
      <vt:lpstr>PowerPoint Presentation</vt:lpstr>
      <vt:lpstr>Final Analysis</vt:lpstr>
      <vt:lpstr>Recommendation</vt:lpstr>
      <vt:lpstr>Conclusion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williamson</dc:creator>
  <cp:lastModifiedBy>Ronald Mesia</cp:lastModifiedBy>
  <cp:revision>16</cp:revision>
  <dcterms:created xsi:type="dcterms:W3CDTF">2015-01-15T01:37:49Z</dcterms:created>
  <dcterms:modified xsi:type="dcterms:W3CDTF">2015-12-04T23:28:17Z</dcterms:modified>
</cp:coreProperties>
</file>