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914377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377" eaLnBrk="1" hangingPunct="1" latinLnBrk="0" marL="457189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377" eaLnBrk="1" hangingPunct="1" latinLnBrk="0" marL="914377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377" eaLnBrk="1" hangingPunct="1" latinLnBrk="0" marL="1371566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377" eaLnBrk="1" hangingPunct="1" latinLnBrk="0" marL="1828754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377" eaLnBrk="1" hangingPunct="1" latinLnBrk="0" marL="2285943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377" eaLnBrk="1" hangingPunct="1" latinLnBrk="0" marL="2743131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377" eaLnBrk="1" hangingPunct="1" latinLnBrk="0" marL="320032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377" eaLnBrk="1" hangingPunct="1" latinLnBrk="0" marL="3657509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6588"/>
    <p:restoredTop sz="95833"/>
  </p:normalViewPr>
  <p:slideViewPr>
    <p:cSldViewPr snapToGrid="0" snapToObjects="1">
      <p:cViewPr varScale="1">
        <p:scale>
          <a:sx d="100" n="107"/>
          <a:sy d="100" n="107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-6064"/>
    </p:cViewPr>
  </p:outlin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66"/>
        <a:sy d="100" n="66"/>
      </p:scale>
      <p:origin x="0" y="0"/>
    </p:cViewPr>
  </p:sorterViewPr>
  <p:notesViewPr>
    <p:cSldViewPr snapToGrid="0" snapToObjects="1">
      <p:cViewPr varScale="1">
        <p:scale>
          <a:sx d="100" n="87"/>
          <a:sy d="100" n="87"/>
        </p:scale>
        <p:origin x="3904" y="192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6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media/image2.emf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media/image1.jpg" Type="http://schemas.openxmlformats.org/officeDocument/2006/relationships/image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theme/theme1.xml" Type="http://schemas.openxmlformats.org/officeDocument/2006/relationships/them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idx="4" sz="quarter" type="sldNum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9" name="Text Placeholder 11"/>
          <p:cNvSpPr>
            <a:spLocks noGrp="1"/>
          </p:cNvSpPr>
          <p:nvPr>
            <p:ph idx="1" type="body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bIns="45720" lIns="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anchor="b" bIns="45720" lIns="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dt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="0" i="0" kern="1200" sz="2800">
          <a:solidFill>
            <a:srgbClr val="1D4F91"/>
          </a:solidFill>
          <a:latin charset="0" panose="020B0604020202020204" pitchFamily="34" typeface="Arial"/>
          <a:ea charset="0" panose="020B0604020202020204" pitchFamily="34" typeface="Arial"/>
          <a:cs charset="0" panose="020B0604020202020204" pitchFamily="34" typeface="Arial"/>
        </a:defRPr>
      </a:lvl1pPr>
    </p:titleStyle>
    <p:bodyStyle>
      <a:lvl1pPr algn="l" defTabSz="685800" eaLnBrk="1" fontAlgn="auto" hangingPunct="1" indent="0" latinLnBrk="0" marL="0" marR="0" rtl="0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charset="0" panose="020B0604020202020204" pitchFamily="34" typeface="Arial"/>
        <a:buNone/>
        <a:tabLst/>
        <a:defRPr b="0" baseline="0" i="0" kern="1200" sz="1600">
          <a:solidFill>
            <a:schemeClr val="tx1"/>
          </a:solidFill>
          <a:latin charset="0" panose="020B0604020202020204" pitchFamily="34" typeface="Arial"/>
          <a:ea charset="0" panose="020B0604020202020204" pitchFamily="34" typeface="Arial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110000"/>
        </a:lnSpc>
        <a:spcBef>
          <a:spcPts val="375"/>
        </a:spcBef>
        <a:buClr>
          <a:srgbClr val="1D4F91"/>
        </a:buClr>
        <a:buFont charset="0" panose="020B0604020202020204" pitchFamily="34" typeface="Arial"/>
        <a:buChar char="•"/>
        <a:defRPr b="0" baseline="0" i="0" kern="1200" sz="1600">
          <a:solidFill>
            <a:schemeClr val="tx1"/>
          </a:solidFill>
          <a:latin charset="0" panose="020B0604020202020204" pitchFamily="34" typeface="Arial"/>
          <a:ea charset="0" panose="020B0604020202020204" pitchFamily="34" typeface="Arial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110000"/>
        </a:lnSpc>
        <a:spcBef>
          <a:spcPts val="375"/>
        </a:spcBef>
        <a:buClr>
          <a:srgbClr val="1D4F91"/>
        </a:buClr>
        <a:buFont charset="0" typeface="LucidaGrande"/>
        <a:buChar char="-"/>
        <a:defRPr b="0" baseline="0" i="0" kern="1200" sz="1600">
          <a:solidFill>
            <a:schemeClr val="tx1"/>
          </a:solidFill>
          <a:latin charset="0" panose="020B0604020202020204" pitchFamily="34" typeface="Arial"/>
          <a:ea charset="0" panose="020B0604020202020204" pitchFamily="34" typeface="Arial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Clr>
          <a:srgbClr val="005BBB"/>
        </a:buClr>
        <a:buFont charset="0" panose="020B0604020202020204" pitchFamily="34" typeface="Arial"/>
        <a:buChar char="•"/>
        <a:defRPr kern="1200" sz="1350">
          <a:solidFill>
            <a:schemeClr val="tx1"/>
          </a:solidFill>
          <a:latin charset="0" typeface="Arial"/>
          <a:ea charset="0" typeface="Arial"/>
          <a:cs charset="0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Clr>
          <a:srgbClr val="005BBB"/>
        </a:buClr>
        <a:buFont charset="0" panose="020B0604020202020204" pitchFamily="34" typeface="Arial"/>
        <a:buChar char="•"/>
        <a:defRPr kern="1200" sz="1350">
          <a:solidFill>
            <a:schemeClr val="tx1"/>
          </a:solidFill>
          <a:latin charset="0" typeface="Arial"/>
          <a:ea charset="0" typeface="Arial"/>
          <a:cs charset="0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P8160 Monte Carlo Simulation Design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Compare three Survival models</a:t>
            </a:r>
            <a:br/>
            <a:br/>
            <a:r>
              <a:rPr/>
              <a:t>Jingchen Chai, Yi Huang, Ruihan Zhang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 ithin the document.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t_yi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0"/>
            <a:ext cx="85725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Survival function measures the probability of observing individual survival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beyond a certain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&gt;</m:t>
                        </m:r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</m:e>
                    </m:d>
                    <m:r>
                      <m:t>d</m:t>
                    </m:r>
                    <m:r>
                      <m:t>s</m:t>
                    </m:r>
                  </m:oMath>
                </a14:m>
                <a:br/>
                <a:r>
                  <a:rPr/>
                  <a:t>Cumulative Distribution Function of survival time T</a:t>
                </a:r>
                <a:br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</m:e>
                    </m:d>
                    <m:r>
                      <m:t>d</m:t>
                    </m:r>
                    <m:r>
                      <m:t>s</m:t>
                    </m:r>
                  </m:oMath>
                </a14:m>
                <a:br/>
                <a:r>
                  <a:rPr/>
                  <a:t>Hazard Function</a:t>
                </a:r>
                <a:br/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rPr>
                            <m:sty m:val="p"/>
                          </m:rPr>
                          <m:t>lim</m:t>
                        </m:r>
                      </m:e>
                      <m:sub>
                        <m:sSub>
                          <m:e>
                            <m:r>
                              <m:t>Δ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→</m:t>
                        </m:r>
                        <m:r>
                          <m:t>0</m:t>
                        </m:r>
                      </m:sub>
                    </m:sSub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(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t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>Δ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</m:num>
                      <m:den>
                        <m:r>
                          <m:t>S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</m:den>
                    </m:f>
                  </m:oMath>
                </a14:m>
                <a:br/>
              </a:p>
            </p:txBody>
          </p:sp>
        </mc:Choice>
      </mc:AlternateContent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Proportional hazard model is the primary regression model to investigate the effectiveness of treatment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over survival time T, where the i-th patient at a time t</a:t>
                </a:r>
                <a:br/>
                <a:r>
                  <a:rPr/>
                  <a:t>is</a:t>
                </a:r>
                <a:br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sSup>
                      <m:e>
                        <m:r>
                          <m:t>e</m:t>
                        </m:r>
                      </m:e>
                      <m:sup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β</m:t>
                        </m:r>
                      </m:sup>
                    </m:sSup>
                  </m:oMath>
                </a14:m>
                <a:br/>
                <a:r>
                  <a:rPr/>
                  <a:t>where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the baseline hazard function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treatment indicator variable (control = 0, treatment = 1)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is the log hazard ratio of treatment effect</a:t>
                </a:r>
                <a:br/>
              </a:p>
              <a:p>
                <a:pPr lvl="0" indent="0" marL="0">
                  <a:buNone/>
                </a:pPr>
                <a:r>
                  <a:rPr/>
                  <a:t>Cumulative Hazard Function</a:t>
                </a:r>
                <a:br/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r>
                          <m:t>h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d</m:t>
                    </m:r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sSup>
                      <m:e>
                        <m:r>
                          <m:t>e</m:t>
                        </m:r>
                      </m:e>
                      <m:sup>
                        <m:r>
                          <m:t>X</m:t>
                        </m:r>
                        <m:r>
                          <m:t>β</m:t>
                        </m:r>
                      </m:sup>
                    </m:sSup>
                    <m:r>
                      <m:t>d</m:t>
                    </m:r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sSup>
                      <m:e>
                        <m:r>
                          <m:t>e</m:t>
                        </m:r>
                      </m:e>
                      <m:sup>
                        <m:r>
                          <m:t>X</m:t>
                        </m:r>
                        <m:r>
                          <m:t>β</m:t>
                        </m:r>
                      </m:sup>
                    </m:sSup>
                  </m:oMath>
                </a14:m>
                <a:br/>
                <a:r>
                  <a:rPr/>
                  <a:t>where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is the cumulative baseline risk</a:t>
                </a:r>
                <a:br/>
              </a:p>
            </p:txBody>
          </p:sp>
        </mc:Choice>
      </mc:AlternateContent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proportional hazard can be expressed as</a:t>
                </a:r>
                <a:br/>
                <a:br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h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h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br/>
              </a:p>
              <a:p>
                <a:pPr lvl="0" indent="0" marL="0">
                  <a:buNone/>
                </a:pPr>
                <a:r>
                  <a:rPr/>
                  <a:t>Derive survival time T</a:t>
                </a:r>
                <a:br/>
                <a:br/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log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</m:e>
                    </m:d>
                  </m:oMath>
                </a14:m>
                <a:br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H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nary>
                          <m:naryPr>
                            <m:chr m:val="∫"/>
                            <m:limLoc m:val="subSup"/>
                            <m:subHide m:val="0"/>
                            <m:supHide m:val="0"/>
                          </m:naryPr>
                          <m:sub>
                            <m:r>
                              <m:t>t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m:t>∞</m:t>
                            </m:r>
                          </m:sup>
                          <m:e>
                            <m:r>
                              <m:t>h</m:t>
                            </m:r>
                          </m:e>
                        </m:nary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</m:e>
                        </m:d>
                        <m:r>
                          <m:t>d</m:t>
                        </m:r>
                        <m:r>
                          <m:t>s</m:t>
                        </m:r>
                      </m:sup>
                    </m:sSup>
                  </m:oMath>
                </a14:m>
                <a:br/>
              </a:p>
              <a:p>
                <a:pPr lvl="0" indent="0" marL="0">
                  <a:buNone/>
                </a:pPr>
                <a:r>
                  <a:rPr/>
                  <a:t>By Inverse Transformation Method</a:t>
                </a:r>
                <a:br/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U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b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</m:e>
                            </m:d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X</m:t>
                                </m:r>
                                <m:r>
                                  <m:t>β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br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br/>
              </a:p>
            </p:txBody>
          </p:sp>
        </mc:Choice>
      </mc:AlternateContent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U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b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</m:e>
                            </m:d>
                          </m:num>
                          <m:den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X</m:t>
                                </m:r>
                                <m:r>
                                  <m:t>β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br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br/>
                <a:br/>
                <a:r>
                  <a:rPr/>
                  <a:t>In our simulation, we will consider three types of data:</a:t>
                </a:r>
                <a:br/>
                <a:r>
                  <a:rPr/>
                  <a:t>Exponential, Weibull, and Gompertz</a:t>
                </a:r>
                <a:br/>
              </a:p>
              <a:p>
                <a:pPr lvl="0" indent="0" marL="0">
                  <a:buNone/>
                </a:pPr>
                <a:r>
                  <a:rPr/>
                  <a:t>Apply Inverse transformation method, obtain the following table</a:t>
                </a:r>
                <a:br/>
              </a:p>
            </p:txBody>
          </p:sp>
        </mc:Choice>
      </mc:AlternateContent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Generate data</a:t>
                </a:r>
                <a:br/>
                <a:r>
                  <a:rPr/>
                  <a:t>1. Define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treatment, from a binomial distribution with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br/>
                <a:r>
                  <a:rPr/>
                  <a:t>2. Generate survival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, time to event, using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br/>
                <a:r>
                  <a:rPr/>
                  <a:t>3. Randomly generate censoring time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, from an exponential distribution</a:t>
                </a:r>
                <a:br/>
                <a:r>
                  <a:rPr/>
                  <a:t>4. We observe either the survival time T or else the censoring time C.</a:t>
                </a:r>
                <a:br/>
                <a:r>
                  <a:rPr/>
                  <a:t>Specifically, we observe the random variable</a:t>
                </a:r>
                <a:br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C</m:t>
                        </m:r>
                      </m:e>
                    </m:d>
                  </m:oMath>
                </a14:m>
                <a:br/>
                <a:r>
                  <a:rPr/>
                  <a:t>Create a status indicator variable (1 = event, 0 = censored)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t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u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br/>
                <a:r>
                  <a:rPr b="1"/>
                  <a:t>Define true treatment effect and parameter </a:t>
                </a:r>
                <a:br/>
                <a:r>
                  <a:rPr/>
                  <a:t>1. True treatment effect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br/>
                <a:r>
                  <a:rPr/>
                  <a:t>2. 7 different sample size N ranging from 100 to 400 increasing by 50</a:t>
                </a:r>
                <a:br/>
                <a:r>
                  <a:rPr/>
                  <a:t>3. Simulate exponential distribution with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br/>
                <a:r>
                  <a:rPr/>
                  <a:t>4. Simulate weibull distribution with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br/>
                <a:r>
                  <a:rPr/>
                  <a:t>5. Simulate gompertz distribution with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br/>
              </a:p>
            </p:txBody>
          </p:sp>
        </mc:Choice>
      </mc:AlternateContent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β</m:t>
                        </m:r>
                      </m:e>
                    </m:acc>
                  </m:oMath>
                </a14:m>
                <a:br/>
                <a:br/>
                <a14:m>
                  <m:oMath xmlns:m="http://schemas.openxmlformats.org/officeDocument/2006/math">
                    <m:r>
                      <m:t>B</m:t>
                    </m:r>
                    <m:r>
                      <m:t>i</m:t>
                    </m:r>
                    <m:r>
                      <m:t>a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k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acc>
                              <m:accPr>
                                <m:chr m:val="̂"/>
                              </m:accPr>
                              <m:e>
                                <m:sSup>
                                  <m:e>
                                    <m:r>
                                      <m:t>β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k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β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k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acc>
                              <m:accPr>
                                <m:chr m:val="̂"/>
                              </m:accPr>
                              <m:e>
                                <m:sSup>
                                  <m:e>
                                    <m:r>
                                      <m:t>β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k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e>
                        </m:d>
                      </m:e>
                    </m:nary>
                  </m:oMath>
                </a14:m>
                <a:br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a</m:t>
                    </m:r>
                    <m:r>
                      <m:t>n</m:t>
                    </m:r>
                    <m:r>
                      <m:t>c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p>
                              <m:e>
                                <m:r>
                                  <m:t>β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e>
                        </m:acc>
                      </m:e>
                    </m:nary>
                    <m:r>
                      <m:rPr>
                        <m:sty m:val="p"/>
                      </m:rPr>
                      <m:t>−</m:t>
                    </m:r>
                    <m:r>
                      <m:t>β</m:t>
                    </m:r>
                    <m:sSup>
                      <m:e>
                        <m:r>
                          <m:rPr>
                            <m:sty m:val="p"/>
                          </m:rP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p>
                              <m:e>
                                <m:r>
                                  <m:t>β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e>
                        </m:acc>
                      </m:e>
                    </m:nary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sSup>
                      <m:e>
                        <m:r>
                          <m:rPr>
                            <m:sty m:val="p"/>
                          </m:rP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br/>
                <a14:m>
                  <m:oMath xmlns:m="http://schemas.openxmlformats.org/officeDocument/2006/math">
                    <m:r>
                      <m:t>M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k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sSup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k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β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k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sSup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k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/>
              </a:p>
            </p:txBody>
          </p:sp>
        </mc:Choice>
      </mc:AlternateContent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Survival function,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is the probability of observing individual survival time T beyond a certain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</a:t>
                </a:r>
                <a:br/>
              </a:p>
              <a:p>
                <a:pPr lvl="0" indent="0" marL="0">
                  <a:buNone/>
                </a:pPr>
                <a:r>
                  <a:rPr/>
                  <a:t>The Cumulative distribution function of the random variable survival time T, F(t)=Pr(T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</m:oMath>
                </a14:m>
                <a:r>
                  <a:rPr/>
                  <a:t>t) is the probability of observing individual survival time T less than a certain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</a:t>
                </a:r>
                <a:br/>
              </a:p>
              <a:p>
                <a:pPr lvl="0" indent="0" marL="0">
                  <a:buNone/>
                </a:pPr>
                <a:r>
                  <a:rPr/>
                  <a:t>The Hazard function,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is the product of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β</m:t>
                        </m:r>
                      </m:e>
                    </m:d>
                  </m:oMath>
                </a14:m>
                <a:r>
                  <a:rPr/>
                  <a:t>, which is defined as the ratio of probability density function of time variable and Survival function</a:t>
                </a:r>
                <a:br/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is the baseline hazard function, how the hazard function changes as a function of survival time T</a:t>
                </a:r>
                <a:br/>
                <a14:m>
                  <m:oMath xmlns:m="http://schemas.openxmlformats.org/officeDocument/2006/math"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x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t>β</m:t>
                        </m:r>
                      </m:e>
                    </m:d>
                  </m:oMath>
                </a14:m>
                <a:r>
                  <a:rPr/>
                  <a:t> is a function characterize how the hazard function changes as a function of covariate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t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a</m:t>
                        </m:r>
                        <m:r>
                          <m:t>t</m:t>
                        </m:r>
                        <m:r>
                          <m:t>m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</m:sub>
                    </m:sSub>
                  </m:oMath>
                </a14:m>
                <a:br/>
              </a:p>
              <a:p>
                <a:pPr lvl="0" indent="0" marL="0">
                  <a:buNone/>
                </a:pPr>
                <a:r>
                  <a:rPr/>
                  <a:t>Cumulative hazard function i</a:t>
                </a:r>
              </a:p>
            </p:txBody>
          </p:sp>
        </mc:Choice>
      </mc:AlternateContent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72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LucidaGrande</vt:lpstr>
      <vt:lpstr>1_UB Powerpoint Template</vt:lpstr>
      <vt:lpstr>PRESENTATION TITLE</vt:lpstr>
      <vt:lpstr>PowerPoint Presentation</vt:lpstr>
      <vt:lpstr>PowerPoint Presentation</vt:lpstr>
      <vt:lpstr>PowerPoint Presentation</vt:lpstr>
      <vt:lpstr>PowerPoint Presentation</vt:lpstr>
      <vt:lpstr>Click to edit title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P8160 Monte Carlo Simulation Design</dc:title>
  <dc:creator>Jingchen Chai, Yi Huang, Ruihan Zhang</dc:creator>
  <cp:keywords/>
  <dcterms:created xsi:type="dcterms:W3CDTF">2023-02-26T12:23:44Z</dcterms:created>
  <dcterms:modified xsi:type="dcterms:W3CDTF">2023-02-26T12:23:44Z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Compare three Survival models</vt:lpwstr>
  </property>
</Properties>
</file>