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Roboto Light"/>
      <p:regular r:id="rId22"/>
      <p:bold r:id="rId23"/>
      <p:italic r:id="rId24"/>
      <p:boldItalic r:id="rId25"/>
    </p:embeddedFont>
    <p:embeddedFont>
      <p:font typeface="Barlow SemiBold"/>
      <p:regular r:id="rId26"/>
      <p:bold r:id="rId27"/>
      <p:italic r:id="rId28"/>
      <p:boldItalic r:id="rId29"/>
    </p:embeddedFont>
    <p:embeddedFont>
      <p:font typeface="Barlow Light"/>
      <p:regular r:id="rId30"/>
      <p:bold r:id="rId31"/>
      <p:italic r:id="rId32"/>
      <p:boldItalic r:id="rId33"/>
    </p:embeddedFont>
    <p:embeddedFont>
      <p:font typeface="Barlow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Bold-regular.fntdata"/><Relationship Id="rId25" Type="http://schemas.openxmlformats.org/officeDocument/2006/relationships/font" Target="fonts/RobotoLight-boldItalic.fntdata"/><Relationship Id="rId28" Type="http://schemas.openxmlformats.org/officeDocument/2006/relationships/font" Target="fonts/BarlowSemiBold-italic.fntdata"/><Relationship Id="rId27" Type="http://schemas.openxmlformats.org/officeDocument/2006/relationships/font" Target="fonts/Barlow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Light-bold.fntdata"/><Relationship Id="rId30" Type="http://schemas.openxmlformats.org/officeDocument/2006/relationships/font" Target="fonts/BarlowLight-regular.fntdata"/><Relationship Id="rId11" Type="http://schemas.openxmlformats.org/officeDocument/2006/relationships/slide" Target="slides/slide7.xml"/><Relationship Id="rId33" Type="http://schemas.openxmlformats.org/officeDocument/2006/relationships/font" Target="fonts/Barlow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BarlowLight-italic.fntdata"/><Relationship Id="rId13" Type="http://schemas.openxmlformats.org/officeDocument/2006/relationships/slide" Target="slides/slide9.xml"/><Relationship Id="rId35" Type="http://schemas.openxmlformats.org/officeDocument/2006/relationships/font" Target="fonts/Barlow-bold.fntdata"/><Relationship Id="rId12" Type="http://schemas.openxmlformats.org/officeDocument/2006/relationships/slide" Target="slides/slide8.xml"/><Relationship Id="rId34" Type="http://schemas.openxmlformats.org/officeDocument/2006/relationships/font" Target="fonts/Barlow-regular.fntdata"/><Relationship Id="rId15" Type="http://schemas.openxmlformats.org/officeDocument/2006/relationships/slide" Target="slides/slide11.xml"/><Relationship Id="rId37" Type="http://schemas.openxmlformats.org/officeDocument/2006/relationships/font" Target="fonts/Barlow-boldItalic.fntdata"/><Relationship Id="rId14" Type="http://schemas.openxmlformats.org/officeDocument/2006/relationships/slide" Target="slides/slide10.xml"/><Relationship Id="rId36" Type="http://schemas.openxmlformats.org/officeDocument/2006/relationships/font" Target="fonts/Barlow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b48cc1a12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b48cc1a1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b48cc1a12b_0_8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b48cc1a12b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b48cc1a12b_0_13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b48cc1a12b_0_1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b48cc1a12b_0_13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b48cc1a12b_0_1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b48cc1a12b_0_8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b48cc1a12b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b48cc1a12b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b48cc1a12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48cc1a12b_0_7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b48cc1a12b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b4b937fdb3_1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b4b937fdb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b48cc1a12b_0_8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b48cc1a12b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" name="Google Shape;104;p2"/>
          <p:cNvSpPr txBox="1"/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variant 1" type="blank">
  <p:cSld name="BLANK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2" name="Google Shape;482;p1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variant 2">
  <p:cSld name="BLANK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12"/>
          <p:cNvSpPr txBox="1"/>
          <p:nvPr>
            <p:ph idx="12" type="sldNum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3"/>
          <p:cNvSpPr txBox="1"/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3"/>
          <p:cNvSpPr txBox="1"/>
          <p:nvPr>
            <p:ph idx="1" type="subTitle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4"/>
          <p:cNvGrpSpPr/>
          <p:nvPr/>
        </p:nvGrpSpPr>
        <p:grpSpPr>
          <a:xfrm>
            <a:off x="-175" y="0"/>
            <a:ext cx="9158125" cy="5149862"/>
            <a:chOff x="-175" y="0"/>
            <a:chExt cx="9158125" cy="5149862"/>
          </a:xfrm>
        </p:grpSpPr>
        <p:sp>
          <p:nvSpPr>
            <p:cNvPr id="192" name="Google Shape;192;p4"/>
            <p:cNvSpPr/>
            <p:nvPr/>
          </p:nvSpPr>
          <p:spPr>
            <a:xfrm>
              <a:off x="0" y="0"/>
              <a:ext cx="7845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" name="Google Shape;193;p4"/>
            <p:cNvGrpSpPr/>
            <p:nvPr/>
          </p:nvGrpSpPr>
          <p:grpSpPr>
            <a:xfrm>
              <a:off x="-175" y="664293"/>
              <a:ext cx="318794" cy="653721"/>
              <a:chOff x="5385375" y="498300"/>
              <a:chExt cx="802200" cy="556500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" name="Google Shape;197;p4"/>
            <p:cNvSpPr/>
            <p:nvPr/>
          </p:nvSpPr>
          <p:spPr>
            <a:xfrm>
              <a:off x="666125" y="660475"/>
              <a:ext cx="666300" cy="666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" name="Google Shape;199;p4"/>
            <p:cNvGrpSpPr/>
            <p:nvPr/>
          </p:nvGrpSpPr>
          <p:grpSpPr>
            <a:xfrm>
              <a:off x="8994728" y="670955"/>
              <a:ext cx="149289" cy="653721"/>
              <a:chOff x="5385375" y="498300"/>
              <a:chExt cx="802200" cy="556500"/>
            </a:xfrm>
          </p:grpSpPr>
          <p:sp>
            <p:nvSpPr>
              <p:cNvPr id="200" name="Google Shape;200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4"/>
            <p:cNvGrpSpPr/>
            <p:nvPr/>
          </p:nvGrpSpPr>
          <p:grpSpPr>
            <a:xfrm>
              <a:off x="7508545" y="3014000"/>
              <a:ext cx="666403" cy="1475799"/>
              <a:chOff x="7508545" y="664625"/>
              <a:chExt cx="666403" cy="1475799"/>
            </a:xfrm>
          </p:grpSpPr>
          <p:sp>
            <p:nvSpPr>
              <p:cNvPr id="204" name="Google Shape;204;p4"/>
              <p:cNvSpPr/>
              <p:nvPr/>
            </p:nvSpPr>
            <p:spPr>
              <a:xfrm>
                <a:off x="7508545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7710872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7913198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7508545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7710872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7913198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7508545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7710872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7913198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7508545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7710872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7913198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8115524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8115524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8115524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115549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7508545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7710872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7913198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7508545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7710872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7913198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7508545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7710872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7913198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7508545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7710872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7913198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8115524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8115524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8115524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8115549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4"/>
            <p:cNvGrpSpPr/>
            <p:nvPr/>
          </p:nvGrpSpPr>
          <p:grpSpPr>
            <a:xfrm>
              <a:off x="666070" y="4483438"/>
              <a:ext cx="666403" cy="666424"/>
              <a:chOff x="7996345" y="980275"/>
              <a:chExt cx="666403" cy="666424"/>
            </a:xfrm>
          </p:grpSpPr>
          <p:sp>
            <p:nvSpPr>
              <p:cNvPr id="237" name="Google Shape;237;p4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3" name="Google Shape;253;p4"/>
          <p:cNvSpPr txBox="1"/>
          <p:nvPr>
            <p:ph idx="1" type="body"/>
          </p:nvPr>
        </p:nvSpPr>
        <p:spPr>
          <a:xfrm>
            <a:off x="1699000" y="660475"/>
            <a:ext cx="5045400" cy="38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▪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indent="-457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indent="-457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indent="-457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indent="-457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indent="-457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indent="-457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indent="-457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indent="-457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254" name="Google Shape;254;p4"/>
          <p:cNvSpPr txBox="1"/>
          <p:nvPr/>
        </p:nvSpPr>
        <p:spPr>
          <a:xfrm>
            <a:off x="666125" y="574543"/>
            <a:ext cx="666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“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255" name="Google Shape;255;p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6" name="Google Shape;286;p5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87" name="Google Shape;287;p5"/>
          <p:cNvSpPr txBox="1"/>
          <p:nvPr>
            <p:ph idx="1" type="body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288" name="Google Shape;288;p5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6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6"/>
          <p:cNvSpPr/>
          <p:nvPr/>
        </p:nvSpPr>
        <p:spPr>
          <a:xfrm>
            <a:off x="322375" y="646500"/>
            <a:ext cx="44706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6"/>
          <p:cNvGrpSpPr/>
          <p:nvPr/>
        </p:nvGrpSpPr>
        <p:grpSpPr>
          <a:xfrm>
            <a:off x="-207" y="646493"/>
            <a:ext cx="155867" cy="653721"/>
            <a:chOff x="5385375" y="498300"/>
            <a:chExt cx="802200" cy="556500"/>
          </a:xfrm>
        </p:grpSpPr>
        <p:sp>
          <p:nvSpPr>
            <p:cNvPr id="294" name="Google Shape;294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6"/>
          <p:cNvGrpSpPr/>
          <p:nvPr/>
        </p:nvGrpSpPr>
        <p:grpSpPr>
          <a:xfrm>
            <a:off x="5434002" y="4483463"/>
            <a:ext cx="666347" cy="666373"/>
            <a:chOff x="7134700" y="414375"/>
            <a:chExt cx="501919" cy="501900"/>
          </a:xfrm>
        </p:grpSpPr>
        <p:sp>
          <p:nvSpPr>
            <p:cNvPr id="298" name="Google Shape;298;p6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6"/>
          <p:cNvGrpSpPr/>
          <p:nvPr/>
        </p:nvGrpSpPr>
        <p:grpSpPr>
          <a:xfrm rot="-5400000">
            <a:off x="8018100" y="-167410"/>
            <a:ext cx="318554" cy="653721"/>
            <a:chOff x="5385375" y="498300"/>
            <a:chExt cx="802200" cy="556500"/>
          </a:xfrm>
        </p:grpSpPr>
        <p:sp>
          <p:nvSpPr>
            <p:cNvPr id="315" name="Google Shape;315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6"/>
          <p:cNvSpPr txBox="1"/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9" name="Google Shape;319;p6"/>
          <p:cNvSpPr txBox="1"/>
          <p:nvPr>
            <p:ph idx="1" type="body"/>
          </p:nvPr>
        </p:nvSpPr>
        <p:spPr>
          <a:xfrm>
            <a:off x="508700" y="1599700"/>
            <a:ext cx="42843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20" name="Google Shape;320;p6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1" name="Google Shape;351;p7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52" name="Google Shape;352;p7"/>
          <p:cNvSpPr txBox="1"/>
          <p:nvPr>
            <p:ph idx="1" type="body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353" name="Google Shape;353;p7"/>
          <p:cNvSpPr txBox="1"/>
          <p:nvPr>
            <p:ph idx="2" type="body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354" name="Google Shape;354;p7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0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4" name="Google Shape;364;p8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65" name="Google Shape;365;p8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5" name="Google Shape;385;p8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86" name="Google Shape;386;p8"/>
          <p:cNvSpPr txBox="1"/>
          <p:nvPr>
            <p:ph idx="1" type="body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87" name="Google Shape;387;p8"/>
          <p:cNvSpPr txBox="1"/>
          <p:nvPr>
            <p:ph idx="2" type="body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88" name="Google Shape;388;p8"/>
          <p:cNvSpPr txBox="1"/>
          <p:nvPr>
            <p:ph idx="3" type="body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89" name="Google Shape;389;p8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9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92" name="Google Shape;392;p9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5" name="Google Shape;395;p9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" name="Google Shape;399;p9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6" name="Google Shape;416;p9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0" name="Google Shape;420;p9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21" name="Google Shape;421;p9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0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0"/>
          <p:cNvSpPr/>
          <p:nvPr/>
        </p:nvSpPr>
        <p:spPr>
          <a:xfrm>
            <a:off x="322375" y="4489799"/>
            <a:ext cx="7524000" cy="33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10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27" name="Google Shape;427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10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31" name="Google Shape;431;p10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10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448" name="Google Shape;448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10"/>
          <p:cNvSpPr txBox="1"/>
          <p:nvPr>
            <p:ph idx="1" type="body"/>
          </p:nvPr>
        </p:nvSpPr>
        <p:spPr>
          <a:xfrm>
            <a:off x="650725" y="4489800"/>
            <a:ext cx="7195800" cy="33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52" name="Google Shape;452;p10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/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WomenTechWomenYes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CFE2F3"/>
                </a:solidFill>
              </a:rPr>
              <a:t>Street Team Strategy</a:t>
            </a:r>
            <a:endParaRPr sz="3500">
              <a:solidFill>
                <a:srgbClr val="CFE2F3"/>
              </a:solidFill>
            </a:endParaRPr>
          </a:p>
        </p:txBody>
      </p:sp>
      <p:sp>
        <p:nvSpPr>
          <p:cNvPr id="517" name="Google Shape;517;p13"/>
          <p:cNvSpPr txBox="1"/>
          <p:nvPr/>
        </p:nvSpPr>
        <p:spPr>
          <a:xfrm>
            <a:off x="3648225" y="3697500"/>
            <a:ext cx="19860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Light"/>
              <a:buChar char="▪"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January 8, 2021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18" name="Google Shape;518;p13"/>
          <p:cNvSpPr txBox="1"/>
          <p:nvPr/>
        </p:nvSpPr>
        <p:spPr>
          <a:xfrm>
            <a:off x="6530200" y="4096400"/>
            <a:ext cx="18606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Grettel Ju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á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rez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Kevin Liang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Yuwen Huang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2"/>
          <p:cNvSpPr txBox="1"/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3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Cleansing Approach</a:t>
            </a:r>
            <a:endParaRPr/>
          </a:p>
        </p:txBody>
      </p:sp>
      <p:sp>
        <p:nvSpPr>
          <p:cNvPr id="679" name="Google Shape;679;p23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0" name="Google Shape;680;p23"/>
          <p:cNvSpPr txBox="1"/>
          <p:nvPr/>
        </p:nvSpPr>
        <p:spPr>
          <a:xfrm>
            <a:off x="661100" y="1613175"/>
            <a:ext cx="73032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Light"/>
              <a:buChar char="▪"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Filtered for only subway station divisions: BMT, IND, IRT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Light"/>
              <a:buChar char="▪"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Removed duplicate records caused by "RECOVER AUD" in desc column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Light"/>
              <a:buChar char="▪"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Removed outliers: traffic volume &gt; 14,400 (1 person per second)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Light"/>
              <a:buChar char="▪"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Used absolute values to calculate differences between record periods. This was done to address turnstiles decrementing instead of incrementing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Light"/>
              <a:buChar char="▪"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Modified station names for stations with numbers in the name. Those have the same name across several blocks on the same street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4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Stations by Day of Week</a:t>
            </a:r>
            <a:endParaRPr/>
          </a:p>
        </p:txBody>
      </p:sp>
      <p:sp>
        <p:nvSpPr>
          <p:cNvPr id="686" name="Google Shape;686;p2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7" name="Google Shape;6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200" y="1742900"/>
            <a:ext cx="4097765" cy="2762975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24"/>
          <p:cNvSpPr txBox="1"/>
          <p:nvPr/>
        </p:nvSpPr>
        <p:spPr>
          <a:xfrm>
            <a:off x="3497675" y="1354725"/>
            <a:ext cx="36132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Day of Week Heatmap by Station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24"/>
          <p:cNvSpPr txBox="1"/>
          <p:nvPr/>
        </p:nvSpPr>
        <p:spPr>
          <a:xfrm>
            <a:off x="3341850" y="4656300"/>
            <a:ext cx="28308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Values are normalized across rows within each station to reflect differences in days of the week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5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Hourly Traffic for Additional Stations</a:t>
            </a:r>
            <a:endParaRPr/>
          </a:p>
        </p:txBody>
      </p:sp>
      <p:sp>
        <p:nvSpPr>
          <p:cNvPr id="695" name="Google Shape;695;p25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6" name="Google Shape;6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75" y="1682000"/>
            <a:ext cx="37338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8625" y="1682000"/>
            <a:ext cx="37338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4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WTWY Street Team Goal</a:t>
            </a:r>
            <a:endParaRPr/>
          </a:p>
        </p:txBody>
      </p:sp>
      <p:sp>
        <p:nvSpPr>
          <p:cNvPr id="524" name="Google Shape;524;p14"/>
          <p:cNvSpPr txBox="1"/>
          <p:nvPr>
            <p:ph idx="1" type="body"/>
          </p:nvPr>
        </p:nvSpPr>
        <p:spPr>
          <a:xfrm>
            <a:off x="838550" y="1599600"/>
            <a:ext cx="2412600" cy="282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Background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WTWY: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▪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Aims to increase participation of women in technology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▪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Hosts annual gala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5" name="Google Shape;525;p14"/>
          <p:cNvSpPr txBox="1"/>
          <p:nvPr>
            <p:ph idx="2" type="body"/>
          </p:nvPr>
        </p:nvSpPr>
        <p:spPr>
          <a:xfrm>
            <a:off x="3435900" y="1599600"/>
            <a:ext cx="2412600" cy="135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Objectives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▪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Maximize gala attendees and contributions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▪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Extend diversity awareness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26" name="Google Shape;526;p14"/>
          <p:cNvSpPr txBox="1"/>
          <p:nvPr>
            <p:ph idx="3" type="body"/>
          </p:nvPr>
        </p:nvSpPr>
        <p:spPr>
          <a:xfrm>
            <a:off x="6133539" y="1599600"/>
            <a:ext cx="24126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Goal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▪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Collect signatures and extend free invitations to gala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▪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Deploy street teams to entrances of subway stations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27" name="Google Shape;527;p1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8" name="Google Shape;528;p14"/>
          <p:cNvSpPr txBox="1"/>
          <p:nvPr>
            <p:ph idx="1" type="body"/>
          </p:nvPr>
        </p:nvSpPr>
        <p:spPr>
          <a:xfrm>
            <a:off x="1328775" y="4167000"/>
            <a:ext cx="6958500" cy="7809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Challenge: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Use MTA subway data to identify optimal subway station positions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400" y="2070375"/>
            <a:ext cx="3846775" cy="27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15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Subway Data Analysis</a:t>
            </a:r>
            <a:endParaRPr/>
          </a:p>
        </p:txBody>
      </p:sp>
      <p:sp>
        <p:nvSpPr>
          <p:cNvPr id="535" name="Google Shape;535;p15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15"/>
          <p:cNvSpPr txBox="1"/>
          <p:nvPr/>
        </p:nvSpPr>
        <p:spPr>
          <a:xfrm>
            <a:off x="661100" y="1759575"/>
            <a:ext cx="3996300" cy="25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Light"/>
              <a:buChar char="▪"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Analyzed 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MTA turnstile data from April through July 2019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Light"/>
              <a:buChar char="▪"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Identified: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Light"/>
              <a:buChar char="▫"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op 10 stations 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using the highest total traffic over the time period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Light"/>
              <a:buChar char="▫"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Target days and times for street team deployment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37" name="Google Shape;537;p15"/>
          <p:cNvSpPr/>
          <p:nvPr/>
        </p:nvSpPr>
        <p:spPr>
          <a:xfrm>
            <a:off x="5026675" y="4066550"/>
            <a:ext cx="917700" cy="69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15"/>
          <p:cNvSpPr txBox="1"/>
          <p:nvPr/>
        </p:nvSpPr>
        <p:spPr>
          <a:xfrm>
            <a:off x="5026675" y="4718550"/>
            <a:ext cx="951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arlow Light"/>
                <a:ea typeface="Barlow Light"/>
                <a:cs typeface="Barlow Light"/>
                <a:sym typeface="Barlow Light"/>
              </a:rPr>
              <a:t>~9% total volume</a:t>
            </a:r>
            <a:endParaRPr sz="8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Barlow"/>
                <a:ea typeface="Barlow"/>
                <a:cs typeface="Barlow"/>
                <a:sym typeface="Barlow"/>
              </a:rPr>
              <a:t>Highest Priority</a:t>
            </a:r>
            <a:endParaRPr b="1" sz="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9" name="Google Shape;539;p15"/>
          <p:cNvSpPr/>
          <p:nvPr/>
        </p:nvSpPr>
        <p:spPr>
          <a:xfrm>
            <a:off x="6069450" y="4066550"/>
            <a:ext cx="2215200" cy="69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5"/>
          <p:cNvSpPr txBox="1"/>
          <p:nvPr/>
        </p:nvSpPr>
        <p:spPr>
          <a:xfrm>
            <a:off x="6813600" y="4718550"/>
            <a:ext cx="951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arlow Light"/>
                <a:ea typeface="Barlow Light"/>
                <a:cs typeface="Barlow Light"/>
                <a:sym typeface="Barlow Light"/>
              </a:rPr>
              <a:t>~11% total volume</a:t>
            </a:r>
            <a:endParaRPr sz="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41" name="Google Shape;541;p15"/>
          <p:cNvSpPr txBox="1"/>
          <p:nvPr/>
        </p:nvSpPr>
        <p:spPr>
          <a:xfrm>
            <a:off x="5184200" y="1836825"/>
            <a:ext cx="3047700" cy="36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Stations by Volume 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(April - July 2019)</a:t>
            </a:r>
            <a:endParaRPr sz="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42" name="Google Shape;542;p15"/>
          <p:cNvSpPr txBox="1"/>
          <p:nvPr/>
        </p:nvSpPr>
        <p:spPr>
          <a:xfrm>
            <a:off x="1891700" y="1474875"/>
            <a:ext cx="16725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 Approach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15"/>
          <p:cNvSpPr txBox="1"/>
          <p:nvPr/>
        </p:nvSpPr>
        <p:spPr>
          <a:xfrm>
            <a:off x="5978575" y="1474875"/>
            <a:ext cx="15927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 10 Results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6"/>
          <p:cNvSpPr txBox="1"/>
          <p:nvPr>
            <p:ph idx="4294967295" type="title"/>
          </p:nvPr>
        </p:nvSpPr>
        <p:spPr>
          <a:xfrm>
            <a:off x="650400" y="154525"/>
            <a:ext cx="7854000" cy="6537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</a:t>
            </a:r>
            <a:r>
              <a:rPr lang="en" sz="1600"/>
              <a:t>Top 10 Station Locations</a:t>
            </a:r>
            <a:endParaRPr sz="1600"/>
          </a:p>
        </p:txBody>
      </p:sp>
      <p:pic>
        <p:nvPicPr>
          <p:cNvPr id="549" name="Google Shape;5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442" y="0"/>
            <a:ext cx="34773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16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1" name="Google Shape;551;p16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2" name="Google Shape;552;p16"/>
          <p:cNvGrpSpPr/>
          <p:nvPr/>
        </p:nvGrpSpPr>
        <p:grpSpPr>
          <a:xfrm>
            <a:off x="5595700" y="1319725"/>
            <a:ext cx="242400" cy="249000"/>
            <a:chOff x="4973600" y="2411375"/>
            <a:chExt cx="242400" cy="249000"/>
          </a:xfrm>
        </p:grpSpPr>
        <p:sp>
          <p:nvSpPr>
            <p:cNvPr id="553" name="Google Shape;553;p16"/>
            <p:cNvSpPr/>
            <p:nvPr/>
          </p:nvSpPr>
          <p:spPr>
            <a:xfrm>
              <a:off x="5032100" y="2508750"/>
              <a:ext cx="125400" cy="125400"/>
            </a:xfrm>
            <a:prstGeom prst="ellipse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554" name="Google Shape;554;p16"/>
            <p:cNvSpPr txBox="1"/>
            <p:nvPr/>
          </p:nvSpPr>
          <p:spPr>
            <a:xfrm>
              <a:off x="4973600" y="2411375"/>
              <a:ext cx="242400" cy="2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Barlow Light"/>
                  <a:ea typeface="Barlow Light"/>
                  <a:cs typeface="Barlow Light"/>
                  <a:sym typeface="Barlow Light"/>
                </a:rPr>
                <a:t>2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55" name="Google Shape;555;p16"/>
          <p:cNvGrpSpPr/>
          <p:nvPr/>
        </p:nvGrpSpPr>
        <p:grpSpPr>
          <a:xfrm>
            <a:off x="4658200" y="1354675"/>
            <a:ext cx="242400" cy="249000"/>
            <a:chOff x="4335400" y="2551975"/>
            <a:chExt cx="242400" cy="249000"/>
          </a:xfrm>
        </p:grpSpPr>
        <p:sp>
          <p:nvSpPr>
            <p:cNvPr id="556" name="Google Shape;556;p16"/>
            <p:cNvSpPr/>
            <p:nvPr/>
          </p:nvSpPr>
          <p:spPr>
            <a:xfrm>
              <a:off x="4393900" y="2649350"/>
              <a:ext cx="125400" cy="125400"/>
            </a:xfrm>
            <a:prstGeom prst="ellipse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557" name="Google Shape;557;p16"/>
            <p:cNvSpPr txBox="1"/>
            <p:nvPr/>
          </p:nvSpPr>
          <p:spPr>
            <a:xfrm>
              <a:off x="4335400" y="2551975"/>
              <a:ext cx="242400" cy="2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Barlow Light"/>
                  <a:ea typeface="Barlow Light"/>
                  <a:cs typeface="Barlow Light"/>
                  <a:sym typeface="Barlow Light"/>
                </a:rPr>
                <a:t>1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sp>
        <p:nvSpPr>
          <p:cNvPr id="558" name="Google Shape;558;p16"/>
          <p:cNvSpPr/>
          <p:nvPr/>
        </p:nvSpPr>
        <p:spPr>
          <a:xfrm>
            <a:off x="982450" y="1119175"/>
            <a:ext cx="1818000" cy="484500"/>
          </a:xfrm>
          <a:prstGeom prst="rect">
            <a:avLst/>
          </a:prstGeom>
          <a:noFill/>
          <a:ln cap="flat" cmpd="sng" w="2857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1. 34 St-Penn Station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16"/>
          <p:cNvSpPr/>
          <p:nvPr/>
        </p:nvSpPr>
        <p:spPr>
          <a:xfrm>
            <a:off x="982450" y="1776700"/>
            <a:ext cx="1818000" cy="484500"/>
          </a:xfrm>
          <a:prstGeom prst="rect">
            <a:avLst/>
          </a:prstGeom>
          <a:noFill/>
          <a:ln cap="flat" cmpd="sng" w="2857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2. Grand Central Station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60" name="Google Shape;560;p16"/>
          <p:cNvGrpSpPr/>
          <p:nvPr/>
        </p:nvGrpSpPr>
        <p:grpSpPr>
          <a:xfrm>
            <a:off x="4973600" y="1498300"/>
            <a:ext cx="242400" cy="249000"/>
            <a:chOff x="4533250" y="2660375"/>
            <a:chExt cx="242400" cy="249000"/>
          </a:xfrm>
        </p:grpSpPr>
        <p:sp>
          <p:nvSpPr>
            <p:cNvPr id="561" name="Google Shape;561;p16"/>
            <p:cNvSpPr/>
            <p:nvPr/>
          </p:nvSpPr>
          <p:spPr>
            <a:xfrm>
              <a:off x="4591750" y="2757750"/>
              <a:ext cx="125400" cy="125400"/>
            </a:xfrm>
            <a:prstGeom prst="ellipse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562" name="Google Shape;562;p16"/>
            <p:cNvSpPr txBox="1"/>
            <p:nvPr/>
          </p:nvSpPr>
          <p:spPr>
            <a:xfrm>
              <a:off x="4533250" y="2660375"/>
              <a:ext cx="242400" cy="2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Barlow Light"/>
                  <a:ea typeface="Barlow Light"/>
                  <a:cs typeface="Barlow Light"/>
                  <a:sym typeface="Barlow Light"/>
                </a:rPr>
                <a:t>3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sp>
        <p:nvSpPr>
          <p:cNvPr id="563" name="Google Shape;563;p16"/>
          <p:cNvSpPr/>
          <p:nvPr/>
        </p:nvSpPr>
        <p:spPr>
          <a:xfrm>
            <a:off x="982450" y="2434225"/>
            <a:ext cx="1818000" cy="484500"/>
          </a:xfrm>
          <a:prstGeom prst="rect">
            <a:avLst/>
          </a:prstGeom>
          <a:noFill/>
          <a:ln cap="flat" cmpd="sng" w="2857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3. 34 St-Herald Square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64" name="Google Shape;564;p16"/>
          <p:cNvGrpSpPr/>
          <p:nvPr/>
        </p:nvGrpSpPr>
        <p:grpSpPr>
          <a:xfrm>
            <a:off x="5030525" y="1070725"/>
            <a:ext cx="242400" cy="249000"/>
            <a:chOff x="4577800" y="2380925"/>
            <a:chExt cx="242400" cy="249000"/>
          </a:xfrm>
        </p:grpSpPr>
        <p:sp>
          <p:nvSpPr>
            <p:cNvPr id="565" name="Google Shape;565;p16"/>
            <p:cNvSpPr/>
            <p:nvPr/>
          </p:nvSpPr>
          <p:spPr>
            <a:xfrm>
              <a:off x="4636300" y="2478300"/>
              <a:ext cx="125400" cy="125400"/>
            </a:xfrm>
            <a:prstGeom prst="ellipse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566" name="Google Shape;566;p16"/>
            <p:cNvSpPr txBox="1"/>
            <p:nvPr/>
          </p:nvSpPr>
          <p:spPr>
            <a:xfrm>
              <a:off x="4577800" y="2380925"/>
              <a:ext cx="242400" cy="2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Barlow Light"/>
                  <a:ea typeface="Barlow Light"/>
                  <a:cs typeface="Barlow Light"/>
                  <a:sym typeface="Barlow Light"/>
                </a:rPr>
                <a:t>4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sp>
        <p:nvSpPr>
          <p:cNvPr id="567" name="Google Shape;567;p16"/>
          <p:cNvSpPr/>
          <p:nvPr/>
        </p:nvSpPr>
        <p:spPr>
          <a:xfrm>
            <a:off x="982450" y="3091750"/>
            <a:ext cx="1818000" cy="484500"/>
          </a:xfrm>
          <a:prstGeom prst="rect">
            <a:avLst/>
          </a:prstGeom>
          <a:noFill/>
          <a:ln cap="flat" cmpd="sng" w="9525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4. 42 St-Times Square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16"/>
          <p:cNvSpPr/>
          <p:nvPr/>
        </p:nvSpPr>
        <p:spPr>
          <a:xfrm>
            <a:off x="982450" y="3749275"/>
            <a:ext cx="1818000" cy="484500"/>
          </a:xfrm>
          <a:prstGeom prst="rect">
            <a:avLst/>
          </a:prstGeom>
          <a:noFill/>
          <a:ln cap="flat" cmpd="sng" w="9525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5. 14 St-Union Square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69" name="Google Shape;569;p16"/>
          <p:cNvGrpSpPr/>
          <p:nvPr/>
        </p:nvGrpSpPr>
        <p:grpSpPr>
          <a:xfrm>
            <a:off x="4835600" y="2702450"/>
            <a:ext cx="242400" cy="249000"/>
            <a:chOff x="4366075" y="2978300"/>
            <a:chExt cx="242400" cy="249000"/>
          </a:xfrm>
        </p:grpSpPr>
        <p:sp>
          <p:nvSpPr>
            <p:cNvPr id="570" name="Google Shape;570;p16"/>
            <p:cNvSpPr/>
            <p:nvPr/>
          </p:nvSpPr>
          <p:spPr>
            <a:xfrm>
              <a:off x="4424575" y="3075675"/>
              <a:ext cx="125400" cy="125400"/>
            </a:xfrm>
            <a:prstGeom prst="ellipse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571" name="Google Shape;571;p16"/>
            <p:cNvSpPr txBox="1"/>
            <p:nvPr/>
          </p:nvSpPr>
          <p:spPr>
            <a:xfrm>
              <a:off x="4366075" y="2978300"/>
              <a:ext cx="242400" cy="2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Barlow Light"/>
                  <a:ea typeface="Barlow Light"/>
                  <a:cs typeface="Barlow Light"/>
                  <a:sym typeface="Barlow Light"/>
                </a:rPr>
                <a:t>5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sp>
        <p:nvSpPr>
          <p:cNvPr id="572" name="Google Shape;572;p16"/>
          <p:cNvSpPr/>
          <p:nvPr/>
        </p:nvSpPr>
        <p:spPr>
          <a:xfrm>
            <a:off x="6833800" y="1119175"/>
            <a:ext cx="1818000" cy="484500"/>
          </a:xfrm>
          <a:prstGeom prst="rect">
            <a:avLst/>
          </a:prstGeom>
          <a:noFill/>
          <a:ln cap="flat" cmpd="sng" w="9525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6. 42 ST-Port Authority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16"/>
          <p:cNvSpPr/>
          <p:nvPr/>
        </p:nvSpPr>
        <p:spPr>
          <a:xfrm>
            <a:off x="6833800" y="1776700"/>
            <a:ext cx="1818000" cy="484500"/>
          </a:xfrm>
          <a:prstGeom prst="rect">
            <a:avLst/>
          </a:prstGeom>
          <a:noFill/>
          <a:ln cap="flat" cmpd="sng" w="9525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7. Fulton Street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16"/>
          <p:cNvSpPr/>
          <p:nvPr/>
        </p:nvSpPr>
        <p:spPr>
          <a:xfrm>
            <a:off x="6833800" y="2434225"/>
            <a:ext cx="1818000" cy="484500"/>
          </a:xfrm>
          <a:prstGeom prst="rect">
            <a:avLst/>
          </a:prstGeom>
          <a:noFill/>
          <a:ln cap="flat" cmpd="sng" w="9525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8. Canal St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16"/>
          <p:cNvSpPr/>
          <p:nvPr/>
        </p:nvSpPr>
        <p:spPr>
          <a:xfrm>
            <a:off x="6833800" y="3091750"/>
            <a:ext cx="1818000" cy="484500"/>
          </a:xfrm>
          <a:prstGeom prst="rect">
            <a:avLst/>
          </a:prstGeom>
          <a:noFill/>
          <a:ln cap="flat" cmpd="sng" w="9525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9. 59 St Columbus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16"/>
          <p:cNvSpPr/>
          <p:nvPr/>
        </p:nvSpPr>
        <p:spPr>
          <a:xfrm>
            <a:off x="6833800" y="3749275"/>
            <a:ext cx="1818000" cy="484500"/>
          </a:xfrm>
          <a:prstGeom prst="rect">
            <a:avLst/>
          </a:prstGeom>
          <a:noFill/>
          <a:ln cap="flat" cmpd="sng" w="9525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10. 47-50th Sts Rockefeller Center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77" name="Google Shape;577;p16"/>
          <p:cNvGrpSpPr/>
          <p:nvPr/>
        </p:nvGrpSpPr>
        <p:grpSpPr>
          <a:xfrm>
            <a:off x="4900600" y="956950"/>
            <a:ext cx="242400" cy="249000"/>
            <a:chOff x="4442175" y="3327250"/>
            <a:chExt cx="242400" cy="249000"/>
          </a:xfrm>
        </p:grpSpPr>
        <p:sp>
          <p:nvSpPr>
            <p:cNvPr id="578" name="Google Shape;578;p16"/>
            <p:cNvSpPr/>
            <p:nvPr/>
          </p:nvSpPr>
          <p:spPr>
            <a:xfrm>
              <a:off x="4500675" y="3424625"/>
              <a:ext cx="125400" cy="125400"/>
            </a:xfrm>
            <a:prstGeom prst="ellipse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579" name="Google Shape;579;p16"/>
            <p:cNvSpPr txBox="1"/>
            <p:nvPr/>
          </p:nvSpPr>
          <p:spPr>
            <a:xfrm>
              <a:off x="4442175" y="3327250"/>
              <a:ext cx="242400" cy="2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Barlow Light"/>
                  <a:ea typeface="Barlow Light"/>
                  <a:cs typeface="Barlow Light"/>
                  <a:sym typeface="Barlow Light"/>
                </a:rPr>
                <a:t>6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80" name="Google Shape;580;p16"/>
          <p:cNvGrpSpPr/>
          <p:nvPr/>
        </p:nvGrpSpPr>
        <p:grpSpPr>
          <a:xfrm>
            <a:off x="3807975" y="4564875"/>
            <a:ext cx="242400" cy="249000"/>
            <a:chOff x="4480225" y="2342450"/>
            <a:chExt cx="242400" cy="249000"/>
          </a:xfrm>
        </p:grpSpPr>
        <p:sp>
          <p:nvSpPr>
            <p:cNvPr id="581" name="Google Shape;581;p16"/>
            <p:cNvSpPr/>
            <p:nvPr/>
          </p:nvSpPr>
          <p:spPr>
            <a:xfrm>
              <a:off x="4538725" y="2439825"/>
              <a:ext cx="125400" cy="125400"/>
            </a:xfrm>
            <a:prstGeom prst="ellipse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582" name="Google Shape;582;p16"/>
            <p:cNvSpPr txBox="1"/>
            <p:nvPr/>
          </p:nvSpPr>
          <p:spPr>
            <a:xfrm>
              <a:off x="4480225" y="2342450"/>
              <a:ext cx="242400" cy="2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Barlow Light"/>
                  <a:ea typeface="Barlow Light"/>
                  <a:cs typeface="Barlow Light"/>
                  <a:sym typeface="Barlow Light"/>
                </a:rPr>
                <a:t>7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83" name="Google Shape;583;p16"/>
          <p:cNvGrpSpPr/>
          <p:nvPr/>
        </p:nvGrpSpPr>
        <p:grpSpPr>
          <a:xfrm>
            <a:off x="3980025" y="3749275"/>
            <a:ext cx="242400" cy="249000"/>
            <a:chOff x="3833275" y="4423875"/>
            <a:chExt cx="242400" cy="249000"/>
          </a:xfrm>
        </p:grpSpPr>
        <p:sp>
          <p:nvSpPr>
            <p:cNvPr id="584" name="Google Shape;584;p16"/>
            <p:cNvSpPr/>
            <p:nvPr/>
          </p:nvSpPr>
          <p:spPr>
            <a:xfrm>
              <a:off x="3891775" y="4521250"/>
              <a:ext cx="125400" cy="125400"/>
            </a:xfrm>
            <a:prstGeom prst="ellipse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585" name="Google Shape;585;p16"/>
            <p:cNvSpPr txBox="1"/>
            <p:nvPr/>
          </p:nvSpPr>
          <p:spPr>
            <a:xfrm>
              <a:off x="3833275" y="4423875"/>
              <a:ext cx="242400" cy="2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Barlow Light"/>
                  <a:ea typeface="Barlow Light"/>
                  <a:cs typeface="Barlow Light"/>
                  <a:sym typeface="Barlow Light"/>
                </a:rPr>
                <a:t>8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86" name="Google Shape;586;p16"/>
          <p:cNvGrpSpPr/>
          <p:nvPr/>
        </p:nvGrpSpPr>
        <p:grpSpPr>
          <a:xfrm>
            <a:off x="5353300" y="81075"/>
            <a:ext cx="242400" cy="249000"/>
            <a:chOff x="5621525" y="1354675"/>
            <a:chExt cx="242400" cy="249000"/>
          </a:xfrm>
        </p:grpSpPr>
        <p:sp>
          <p:nvSpPr>
            <p:cNvPr id="587" name="Google Shape;587;p16"/>
            <p:cNvSpPr/>
            <p:nvPr/>
          </p:nvSpPr>
          <p:spPr>
            <a:xfrm>
              <a:off x="5680025" y="1452050"/>
              <a:ext cx="125400" cy="125400"/>
            </a:xfrm>
            <a:prstGeom prst="ellipse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588" name="Google Shape;588;p16"/>
            <p:cNvSpPr txBox="1"/>
            <p:nvPr/>
          </p:nvSpPr>
          <p:spPr>
            <a:xfrm>
              <a:off x="5621525" y="1354675"/>
              <a:ext cx="242400" cy="2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Barlow Light"/>
                  <a:ea typeface="Barlow Light"/>
                  <a:cs typeface="Barlow Light"/>
                  <a:sym typeface="Barlow Light"/>
                </a:rPr>
                <a:t>9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89" name="Google Shape;589;p16"/>
          <p:cNvGrpSpPr/>
          <p:nvPr/>
        </p:nvGrpSpPr>
        <p:grpSpPr>
          <a:xfrm>
            <a:off x="5353300" y="821725"/>
            <a:ext cx="329100" cy="249000"/>
            <a:chOff x="6188550" y="202175"/>
            <a:chExt cx="329100" cy="249000"/>
          </a:xfrm>
        </p:grpSpPr>
        <p:sp>
          <p:nvSpPr>
            <p:cNvPr id="590" name="Google Shape;590;p16"/>
            <p:cNvSpPr/>
            <p:nvPr/>
          </p:nvSpPr>
          <p:spPr>
            <a:xfrm>
              <a:off x="6253250" y="299675"/>
              <a:ext cx="164100" cy="151500"/>
            </a:xfrm>
            <a:prstGeom prst="ellipse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591" name="Google Shape;591;p16"/>
            <p:cNvSpPr txBox="1"/>
            <p:nvPr/>
          </p:nvSpPr>
          <p:spPr>
            <a:xfrm>
              <a:off x="6188550" y="202175"/>
              <a:ext cx="329100" cy="2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Barlow Light"/>
                  <a:ea typeface="Barlow Light"/>
                  <a:cs typeface="Barlow Light"/>
                  <a:sym typeface="Barlow Light"/>
                </a:rPr>
                <a:t>10</a:t>
              </a:r>
              <a:endParaRPr sz="7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sp>
        <p:nvSpPr>
          <p:cNvPr id="592" name="Google Shape;592;p16"/>
          <p:cNvSpPr/>
          <p:nvPr/>
        </p:nvSpPr>
        <p:spPr>
          <a:xfrm>
            <a:off x="4607875" y="796975"/>
            <a:ext cx="1355100" cy="1151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3" name="Google Shape;593;p16"/>
          <p:cNvCxnSpPr>
            <a:stCxn id="558" idx="3"/>
          </p:cNvCxnSpPr>
          <p:nvPr/>
        </p:nvCxnSpPr>
        <p:spPr>
          <a:xfrm>
            <a:off x="2800450" y="1361425"/>
            <a:ext cx="1906500" cy="1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16"/>
          <p:cNvCxnSpPr/>
          <p:nvPr/>
        </p:nvCxnSpPr>
        <p:spPr>
          <a:xfrm flipH="1" rot="10800000">
            <a:off x="2800450" y="1584550"/>
            <a:ext cx="2922000" cy="434400"/>
          </a:xfrm>
          <a:prstGeom prst="bentConnector3">
            <a:avLst>
              <a:gd fmla="val 9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16"/>
          <p:cNvCxnSpPr>
            <a:stCxn id="563" idx="3"/>
          </p:cNvCxnSpPr>
          <p:nvPr/>
        </p:nvCxnSpPr>
        <p:spPr>
          <a:xfrm flipH="1" rot="10800000">
            <a:off x="2800450" y="1707775"/>
            <a:ext cx="2252700" cy="9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16"/>
          <p:cNvCxnSpPr/>
          <p:nvPr/>
        </p:nvCxnSpPr>
        <p:spPr>
          <a:xfrm flipH="1" rot="10800000">
            <a:off x="2800450" y="1261900"/>
            <a:ext cx="2393700" cy="2072100"/>
          </a:xfrm>
          <a:prstGeom prst="bentConnector3">
            <a:avLst>
              <a:gd fmla="val 1004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16"/>
          <p:cNvCxnSpPr>
            <a:endCxn id="571" idx="2"/>
          </p:cNvCxnSpPr>
          <p:nvPr/>
        </p:nvCxnSpPr>
        <p:spPr>
          <a:xfrm flipH="1" rot="10800000">
            <a:off x="2800400" y="2951450"/>
            <a:ext cx="2156400" cy="10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8" name="Google Shape;598;p16"/>
          <p:cNvSpPr txBox="1"/>
          <p:nvPr/>
        </p:nvSpPr>
        <p:spPr>
          <a:xfrm>
            <a:off x="6690725" y="4624800"/>
            <a:ext cx="1626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Note: </a:t>
            </a:r>
            <a:r>
              <a:rPr lang="en" sz="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Stations have multiple entrances</a:t>
            </a:r>
            <a:endParaRPr sz="900"/>
          </a:p>
        </p:txBody>
      </p:sp>
      <p:sp>
        <p:nvSpPr>
          <p:cNvPr id="599" name="Google Shape;599;p16"/>
          <p:cNvSpPr txBox="1"/>
          <p:nvPr>
            <p:ph idx="4294967295" type="body"/>
          </p:nvPr>
        </p:nvSpPr>
        <p:spPr>
          <a:xfrm>
            <a:off x="1052175" y="4544725"/>
            <a:ext cx="2454000" cy="5502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144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Target high volume stations based on street team size and proximity.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7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Google Shape;605;p17"/>
          <p:cNvSpPr txBox="1"/>
          <p:nvPr/>
        </p:nvSpPr>
        <p:spPr>
          <a:xfrm>
            <a:off x="163450" y="49025"/>
            <a:ext cx="7520100" cy="472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TOP 3 Stations: Hourly Traffic</a:t>
            </a:r>
            <a:endParaRPr sz="26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606" name="Google Shape;6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300" y="587525"/>
            <a:ext cx="3128737" cy="22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712" y="2828075"/>
            <a:ext cx="3060613" cy="2220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3075" y="2923380"/>
            <a:ext cx="3060625" cy="222012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17"/>
          <p:cNvSpPr/>
          <p:nvPr/>
        </p:nvSpPr>
        <p:spPr>
          <a:xfrm>
            <a:off x="3641250" y="841950"/>
            <a:ext cx="713100" cy="537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7"/>
          <p:cNvSpPr/>
          <p:nvPr/>
        </p:nvSpPr>
        <p:spPr>
          <a:xfrm>
            <a:off x="2523775" y="3060200"/>
            <a:ext cx="713100" cy="537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7"/>
          <p:cNvSpPr/>
          <p:nvPr/>
        </p:nvSpPr>
        <p:spPr>
          <a:xfrm>
            <a:off x="5965200" y="3145250"/>
            <a:ext cx="713100" cy="537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2" name="Google Shape;612;p17"/>
          <p:cNvCxnSpPr/>
          <p:nvPr/>
        </p:nvCxnSpPr>
        <p:spPr>
          <a:xfrm>
            <a:off x="4386975" y="1255275"/>
            <a:ext cx="13419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17"/>
          <p:cNvCxnSpPr/>
          <p:nvPr/>
        </p:nvCxnSpPr>
        <p:spPr>
          <a:xfrm rot="10800000">
            <a:off x="6452200" y="2544225"/>
            <a:ext cx="0" cy="4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17"/>
          <p:cNvCxnSpPr/>
          <p:nvPr/>
        </p:nvCxnSpPr>
        <p:spPr>
          <a:xfrm flipH="1" rot="10800000">
            <a:off x="3343000" y="2635375"/>
            <a:ext cx="2424000" cy="6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17"/>
          <p:cNvSpPr txBox="1"/>
          <p:nvPr/>
        </p:nvSpPr>
        <p:spPr>
          <a:xfrm>
            <a:off x="5908600" y="1890525"/>
            <a:ext cx="2409000" cy="65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Barlow"/>
                <a:ea typeface="Barlow"/>
                <a:cs typeface="Barlow"/>
                <a:sym typeface="Barlow"/>
              </a:rPr>
              <a:t>30% </a:t>
            </a: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total traffic occurs between 12 to 4pm</a:t>
            </a:r>
            <a:endParaRPr b="1"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6" name="Google Shape;616;p17"/>
          <p:cNvSpPr/>
          <p:nvPr/>
        </p:nvSpPr>
        <p:spPr>
          <a:xfrm>
            <a:off x="4874275" y="609275"/>
            <a:ext cx="481800" cy="11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" name="Google Shape;6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338" y="1597450"/>
            <a:ext cx="3644174" cy="2659849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18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Days/Times</a:t>
            </a:r>
            <a:endParaRPr/>
          </a:p>
        </p:txBody>
      </p:sp>
      <p:sp>
        <p:nvSpPr>
          <p:cNvPr id="623" name="Google Shape;623;p18"/>
          <p:cNvSpPr txBox="1"/>
          <p:nvPr>
            <p:ph idx="12" type="sldNum"/>
          </p:nvPr>
        </p:nvSpPr>
        <p:spPr>
          <a:xfrm>
            <a:off x="850430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4" name="Google Shape;624;p18"/>
          <p:cNvSpPr txBox="1"/>
          <p:nvPr/>
        </p:nvSpPr>
        <p:spPr>
          <a:xfrm>
            <a:off x="5050275" y="1417775"/>
            <a:ext cx="30888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Traffic Volume by Day of Week &amp; Hour Range </a:t>
            </a:r>
            <a:endParaRPr b="1"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(Millions)</a:t>
            </a:r>
            <a:endParaRPr sz="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25" name="Google Shape;6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4325" y="1741950"/>
            <a:ext cx="2822450" cy="243045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18"/>
          <p:cNvSpPr txBox="1"/>
          <p:nvPr/>
        </p:nvSpPr>
        <p:spPr>
          <a:xfrm>
            <a:off x="2087575" y="1438625"/>
            <a:ext cx="1755300" cy="25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Avg Daily Volume By Day of Week</a:t>
            </a:r>
            <a:endParaRPr b="1" sz="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7" name="Google Shape;627;p18"/>
          <p:cNvSpPr txBox="1"/>
          <p:nvPr/>
        </p:nvSpPr>
        <p:spPr>
          <a:xfrm>
            <a:off x="1004500" y="4100975"/>
            <a:ext cx="3564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 Light"/>
              <a:buChar char="▪"/>
            </a:pPr>
            <a:r>
              <a:rPr lang="en"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Higher traffic volume observed on weekdays</a:t>
            </a:r>
            <a:endParaRPr sz="1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 Light"/>
              <a:buChar char="▪"/>
            </a:pPr>
            <a:r>
              <a:rPr lang="en"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Mondays through Fridays make up 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83% </a:t>
            </a:r>
            <a:r>
              <a:rPr lang="en"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of the week’s volume</a:t>
            </a:r>
            <a:endParaRPr sz="1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8" name="Google Shape;628;p18"/>
          <p:cNvSpPr txBox="1"/>
          <p:nvPr/>
        </p:nvSpPr>
        <p:spPr>
          <a:xfrm>
            <a:off x="4889988" y="4100975"/>
            <a:ext cx="32928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 Light"/>
              <a:buChar char="▪"/>
            </a:pPr>
            <a:r>
              <a:rPr lang="en"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Two periods consistently show heavier traffic and are optimal times for placing teams</a:t>
            </a:r>
            <a:endParaRPr sz="1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 Light"/>
              <a:buChar char="▫"/>
            </a:pPr>
            <a:r>
              <a:rPr lang="en"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4AM-8AM</a:t>
            </a:r>
            <a:endParaRPr sz="1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 Light"/>
              <a:buChar char="▫"/>
            </a:pPr>
            <a:r>
              <a:rPr lang="en"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12PM-4PM</a:t>
            </a:r>
            <a:endParaRPr sz="1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629" name="Google Shape;629;p18"/>
          <p:cNvCxnSpPr/>
          <p:nvPr/>
        </p:nvCxnSpPr>
        <p:spPr>
          <a:xfrm flipH="1" rot="10800000">
            <a:off x="2080050" y="1825250"/>
            <a:ext cx="7200" cy="2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18"/>
          <p:cNvCxnSpPr/>
          <p:nvPr/>
        </p:nvCxnSpPr>
        <p:spPr>
          <a:xfrm flipH="1" rot="10800000">
            <a:off x="2094200" y="1811075"/>
            <a:ext cx="17757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18"/>
          <p:cNvCxnSpPr/>
          <p:nvPr/>
        </p:nvCxnSpPr>
        <p:spPr>
          <a:xfrm>
            <a:off x="3869900" y="1811075"/>
            <a:ext cx="0" cy="1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2" name="Google Shape;632;p18"/>
          <p:cNvSpPr txBox="1"/>
          <p:nvPr/>
        </p:nvSpPr>
        <p:spPr>
          <a:xfrm>
            <a:off x="2760075" y="1569150"/>
            <a:ext cx="608400" cy="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Barlow"/>
                <a:ea typeface="Barlow"/>
                <a:cs typeface="Barlow"/>
                <a:sym typeface="Barlow"/>
              </a:rPr>
              <a:t>83%</a:t>
            </a:r>
            <a:endParaRPr b="1" sz="1100">
              <a:solidFill>
                <a:srgbClr val="0000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9"/>
          <p:cNvSpPr txBox="1"/>
          <p:nvPr>
            <p:ph type="title"/>
          </p:nvPr>
        </p:nvSpPr>
        <p:spPr>
          <a:xfrm>
            <a:off x="731850" y="67845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38" name="Google Shape;638;p19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9" name="Google Shape;639;p19"/>
          <p:cNvGrpSpPr/>
          <p:nvPr/>
        </p:nvGrpSpPr>
        <p:grpSpPr>
          <a:xfrm>
            <a:off x="1230150" y="1666350"/>
            <a:ext cx="6731400" cy="2753100"/>
            <a:chOff x="778250" y="1443300"/>
            <a:chExt cx="6731400" cy="2753100"/>
          </a:xfrm>
        </p:grpSpPr>
        <p:sp>
          <p:nvSpPr>
            <p:cNvPr id="640" name="Google Shape;640;p19"/>
            <p:cNvSpPr txBox="1"/>
            <p:nvPr/>
          </p:nvSpPr>
          <p:spPr>
            <a:xfrm>
              <a:off x="778250" y="1443300"/>
              <a:ext cx="6731400" cy="275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marR="0" rtl="0" algn="l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What we found from turnstile data:</a:t>
              </a:r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-317500" lvl="0" marL="457200" marR="0" rtl="0" algn="l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Roboto Light"/>
                <a:buChar char="▪"/>
              </a:pPr>
              <a:r>
                <a:rPr lang="en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TOP 10 Stations with highest traffic volume</a:t>
              </a:r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-3175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Roboto Light"/>
                <a:buChar char="▪"/>
              </a:pPr>
              <a:r>
                <a:rPr lang="en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Weekdays had higher traffic than weekend</a:t>
              </a:r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-3175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Roboto Light"/>
                <a:buChar char="▪"/>
              </a:pPr>
              <a:r>
                <a:rPr lang="en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Peak hours during a day: 12pm-4pm </a:t>
              </a: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Recommend</a:t>
              </a:r>
              <a:r>
                <a:rPr lang="en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ations</a:t>
              </a:r>
              <a:r>
                <a:rPr lang="en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for WTWY:</a:t>
              </a:r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-317500" lvl="0" marL="457200" marR="0" rtl="0" algn="l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Roboto Light"/>
                <a:buChar char="▪"/>
              </a:pPr>
              <a:r>
                <a:rPr lang="en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In order to efficiently advertise annual gala, w</a:t>
              </a:r>
              <a:r>
                <a:rPr lang="en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e recommend campaign team focus on Top 3 Stations during weekdays 12pm-4pm</a:t>
              </a:r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-3175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Roboto Light"/>
                <a:buChar char="▪"/>
              </a:pPr>
              <a:r>
                <a:rPr lang="en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Consider street team size and proximity when strategizing additional locations</a:t>
              </a:r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grpSp>
          <p:nvGrpSpPr>
            <p:cNvPr id="641" name="Google Shape;641;p19"/>
            <p:cNvGrpSpPr/>
            <p:nvPr/>
          </p:nvGrpSpPr>
          <p:grpSpPr>
            <a:xfrm>
              <a:off x="906255" y="1587290"/>
              <a:ext cx="351975" cy="258067"/>
              <a:chOff x="4610450" y="3703750"/>
              <a:chExt cx="453050" cy="332175"/>
            </a:xfrm>
          </p:grpSpPr>
          <p:sp>
            <p:nvSpPr>
              <p:cNvPr id="642" name="Google Shape;642;p19"/>
              <p:cNvSpPr/>
              <p:nvPr/>
            </p:nvSpPr>
            <p:spPr>
              <a:xfrm>
                <a:off x="4610450" y="3703750"/>
                <a:ext cx="453050" cy="332175"/>
              </a:xfrm>
              <a:custGeom>
                <a:rect b="b" l="l" r="r" t="t"/>
                <a:pathLst>
                  <a:path extrusionOk="0" h="13287" w="18122">
                    <a:moveTo>
                      <a:pt x="366" y="0"/>
                    </a:moveTo>
                    <a:lnTo>
                      <a:pt x="293" y="49"/>
                    </a:lnTo>
                    <a:lnTo>
                      <a:pt x="195" y="74"/>
                    </a:lnTo>
                    <a:lnTo>
                      <a:pt x="122" y="147"/>
                    </a:lnTo>
                    <a:lnTo>
                      <a:pt x="73" y="220"/>
                    </a:lnTo>
                    <a:lnTo>
                      <a:pt x="25" y="293"/>
                    </a:lnTo>
                    <a:lnTo>
                      <a:pt x="0" y="391"/>
                    </a:lnTo>
                    <a:lnTo>
                      <a:pt x="0" y="489"/>
                    </a:lnTo>
                    <a:lnTo>
                      <a:pt x="0" y="12798"/>
                    </a:lnTo>
                    <a:lnTo>
                      <a:pt x="0" y="12896"/>
                    </a:lnTo>
                    <a:lnTo>
                      <a:pt x="25" y="12993"/>
                    </a:lnTo>
                    <a:lnTo>
                      <a:pt x="73" y="13067"/>
                    </a:lnTo>
                    <a:lnTo>
                      <a:pt x="122" y="13140"/>
                    </a:lnTo>
                    <a:lnTo>
                      <a:pt x="195" y="13213"/>
                    </a:lnTo>
                    <a:lnTo>
                      <a:pt x="293" y="13238"/>
                    </a:lnTo>
                    <a:lnTo>
                      <a:pt x="366" y="13287"/>
                    </a:lnTo>
                    <a:lnTo>
                      <a:pt x="17756" y="13287"/>
                    </a:lnTo>
                    <a:lnTo>
                      <a:pt x="17829" y="13238"/>
                    </a:lnTo>
                    <a:lnTo>
                      <a:pt x="17927" y="13213"/>
                    </a:lnTo>
                    <a:lnTo>
                      <a:pt x="18000" y="13140"/>
                    </a:lnTo>
                    <a:lnTo>
                      <a:pt x="18049" y="13067"/>
                    </a:lnTo>
                    <a:lnTo>
                      <a:pt x="18098" y="12993"/>
                    </a:lnTo>
                    <a:lnTo>
                      <a:pt x="18122" y="12896"/>
                    </a:lnTo>
                    <a:lnTo>
                      <a:pt x="18122" y="12798"/>
                    </a:lnTo>
                    <a:lnTo>
                      <a:pt x="18122" y="12700"/>
                    </a:lnTo>
                    <a:lnTo>
                      <a:pt x="18098" y="12603"/>
                    </a:lnTo>
                    <a:lnTo>
                      <a:pt x="18049" y="12529"/>
                    </a:lnTo>
                    <a:lnTo>
                      <a:pt x="18000" y="12456"/>
                    </a:lnTo>
                    <a:lnTo>
                      <a:pt x="17927" y="12383"/>
                    </a:lnTo>
                    <a:lnTo>
                      <a:pt x="17829" y="12358"/>
                    </a:lnTo>
                    <a:lnTo>
                      <a:pt x="17756" y="12310"/>
                    </a:lnTo>
                    <a:lnTo>
                      <a:pt x="977" y="12310"/>
                    </a:lnTo>
                    <a:lnTo>
                      <a:pt x="977" y="489"/>
                    </a:lnTo>
                    <a:lnTo>
                      <a:pt x="953" y="391"/>
                    </a:lnTo>
                    <a:lnTo>
                      <a:pt x="928" y="293"/>
                    </a:lnTo>
                    <a:lnTo>
                      <a:pt x="879" y="220"/>
                    </a:lnTo>
                    <a:lnTo>
                      <a:pt x="830" y="147"/>
                    </a:lnTo>
                    <a:lnTo>
                      <a:pt x="757" y="74"/>
                    </a:lnTo>
                    <a:lnTo>
                      <a:pt x="660" y="49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43" name="Google Shape;643;p19"/>
              <p:cNvSpPr/>
              <p:nvPr/>
            </p:nvSpPr>
            <p:spPr>
              <a:xfrm>
                <a:off x="4642200" y="3730000"/>
                <a:ext cx="389550" cy="249150"/>
              </a:xfrm>
              <a:custGeom>
                <a:rect b="b" l="l" r="r" t="t"/>
                <a:pathLst>
                  <a:path extrusionOk="0" h="9966" w="15582">
                    <a:moveTo>
                      <a:pt x="14752" y="1"/>
                    </a:moveTo>
                    <a:lnTo>
                      <a:pt x="14629" y="49"/>
                    </a:lnTo>
                    <a:lnTo>
                      <a:pt x="14507" y="98"/>
                    </a:lnTo>
                    <a:lnTo>
                      <a:pt x="14410" y="196"/>
                    </a:lnTo>
                    <a:lnTo>
                      <a:pt x="14336" y="294"/>
                    </a:lnTo>
                    <a:lnTo>
                      <a:pt x="14263" y="416"/>
                    </a:lnTo>
                    <a:lnTo>
                      <a:pt x="14239" y="538"/>
                    </a:lnTo>
                    <a:lnTo>
                      <a:pt x="14214" y="684"/>
                    </a:lnTo>
                    <a:lnTo>
                      <a:pt x="14239" y="831"/>
                    </a:lnTo>
                    <a:lnTo>
                      <a:pt x="14288" y="1002"/>
                    </a:lnTo>
                    <a:lnTo>
                      <a:pt x="11308" y="4372"/>
                    </a:lnTo>
                    <a:lnTo>
                      <a:pt x="11161" y="4323"/>
                    </a:lnTo>
                    <a:lnTo>
                      <a:pt x="11015" y="4299"/>
                    </a:lnTo>
                    <a:lnTo>
                      <a:pt x="10844" y="4323"/>
                    </a:lnTo>
                    <a:lnTo>
                      <a:pt x="10087" y="3005"/>
                    </a:lnTo>
                    <a:lnTo>
                      <a:pt x="10160" y="2907"/>
                    </a:lnTo>
                    <a:lnTo>
                      <a:pt x="10209" y="2809"/>
                    </a:lnTo>
                    <a:lnTo>
                      <a:pt x="10233" y="2687"/>
                    </a:lnTo>
                    <a:lnTo>
                      <a:pt x="10233" y="2565"/>
                    </a:lnTo>
                    <a:lnTo>
                      <a:pt x="10233" y="2418"/>
                    </a:lnTo>
                    <a:lnTo>
                      <a:pt x="10184" y="2296"/>
                    </a:lnTo>
                    <a:lnTo>
                      <a:pt x="10136" y="2174"/>
                    </a:lnTo>
                    <a:lnTo>
                      <a:pt x="10038" y="2077"/>
                    </a:lnTo>
                    <a:lnTo>
                      <a:pt x="9940" y="2003"/>
                    </a:lnTo>
                    <a:lnTo>
                      <a:pt x="9818" y="1930"/>
                    </a:lnTo>
                    <a:lnTo>
                      <a:pt x="9696" y="1906"/>
                    </a:lnTo>
                    <a:lnTo>
                      <a:pt x="9549" y="1881"/>
                    </a:lnTo>
                    <a:lnTo>
                      <a:pt x="9427" y="1906"/>
                    </a:lnTo>
                    <a:lnTo>
                      <a:pt x="9281" y="1930"/>
                    </a:lnTo>
                    <a:lnTo>
                      <a:pt x="9183" y="2003"/>
                    </a:lnTo>
                    <a:lnTo>
                      <a:pt x="9085" y="2077"/>
                    </a:lnTo>
                    <a:lnTo>
                      <a:pt x="8988" y="2174"/>
                    </a:lnTo>
                    <a:lnTo>
                      <a:pt x="8939" y="2296"/>
                    </a:lnTo>
                    <a:lnTo>
                      <a:pt x="8890" y="2418"/>
                    </a:lnTo>
                    <a:lnTo>
                      <a:pt x="8866" y="2565"/>
                    </a:lnTo>
                    <a:lnTo>
                      <a:pt x="8890" y="2663"/>
                    </a:lnTo>
                    <a:lnTo>
                      <a:pt x="8914" y="2785"/>
                    </a:lnTo>
                    <a:lnTo>
                      <a:pt x="8939" y="2883"/>
                    </a:lnTo>
                    <a:lnTo>
                      <a:pt x="8988" y="2956"/>
                    </a:lnTo>
                    <a:lnTo>
                      <a:pt x="6521" y="6668"/>
                    </a:lnTo>
                    <a:lnTo>
                      <a:pt x="6399" y="6644"/>
                    </a:lnTo>
                    <a:lnTo>
                      <a:pt x="6130" y="6644"/>
                    </a:lnTo>
                    <a:lnTo>
                      <a:pt x="5959" y="6717"/>
                    </a:lnTo>
                    <a:lnTo>
                      <a:pt x="4714" y="5398"/>
                    </a:lnTo>
                    <a:lnTo>
                      <a:pt x="4763" y="5252"/>
                    </a:lnTo>
                    <a:lnTo>
                      <a:pt x="4763" y="5105"/>
                    </a:lnTo>
                    <a:lnTo>
                      <a:pt x="4763" y="4958"/>
                    </a:lnTo>
                    <a:lnTo>
                      <a:pt x="4714" y="4836"/>
                    </a:lnTo>
                    <a:lnTo>
                      <a:pt x="4665" y="4714"/>
                    </a:lnTo>
                    <a:lnTo>
                      <a:pt x="4567" y="4617"/>
                    </a:lnTo>
                    <a:lnTo>
                      <a:pt x="4470" y="4543"/>
                    </a:lnTo>
                    <a:lnTo>
                      <a:pt x="4347" y="4470"/>
                    </a:lnTo>
                    <a:lnTo>
                      <a:pt x="4225" y="4446"/>
                    </a:lnTo>
                    <a:lnTo>
                      <a:pt x="4079" y="4421"/>
                    </a:lnTo>
                    <a:lnTo>
                      <a:pt x="3957" y="4446"/>
                    </a:lnTo>
                    <a:lnTo>
                      <a:pt x="3810" y="4470"/>
                    </a:lnTo>
                    <a:lnTo>
                      <a:pt x="3712" y="4543"/>
                    </a:lnTo>
                    <a:lnTo>
                      <a:pt x="3615" y="4617"/>
                    </a:lnTo>
                    <a:lnTo>
                      <a:pt x="3517" y="4714"/>
                    </a:lnTo>
                    <a:lnTo>
                      <a:pt x="3468" y="4836"/>
                    </a:lnTo>
                    <a:lnTo>
                      <a:pt x="3419" y="4958"/>
                    </a:lnTo>
                    <a:lnTo>
                      <a:pt x="3395" y="5105"/>
                    </a:lnTo>
                    <a:lnTo>
                      <a:pt x="3419" y="5276"/>
                    </a:lnTo>
                    <a:lnTo>
                      <a:pt x="3493" y="5447"/>
                    </a:lnTo>
                    <a:lnTo>
                      <a:pt x="49" y="9574"/>
                    </a:lnTo>
                    <a:lnTo>
                      <a:pt x="0" y="9648"/>
                    </a:lnTo>
                    <a:lnTo>
                      <a:pt x="0" y="9745"/>
                    </a:lnTo>
                    <a:lnTo>
                      <a:pt x="25" y="9843"/>
                    </a:lnTo>
                    <a:lnTo>
                      <a:pt x="98" y="9916"/>
                    </a:lnTo>
                    <a:lnTo>
                      <a:pt x="171" y="9965"/>
                    </a:lnTo>
                    <a:lnTo>
                      <a:pt x="244" y="9965"/>
                    </a:lnTo>
                    <a:lnTo>
                      <a:pt x="342" y="9941"/>
                    </a:lnTo>
                    <a:lnTo>
                      <a:pt x="440" y="9892"/>
                    </a:lnTo>
                    <a:lnTo>
                      <a:pt x="3859" y="5740"/>
                    </a:lnTo>
                    <a:lnTo>
                      <a:pt x="3981" y="5789"/>
                    </a:lnTo>
                    <a:lnTo>
                      <a:pt x="4079" y="5789"/>
                    </a:lnTo>
                    <a:lnTo>
                      <a:pt x="4225" y="5764"/>
                    </a:lnTo>
                    <a:lnTo>
                      <a:pt x="4347" y="5740"/>
                    </a:lnTo>
                    <a:lnTo>
                      <a:pt x="5642" y="7083"/>
                    </a:lnTo>
                    <a:lnTo>
                      <a:pt x="5617" y="7205"/>
                    </a:lnTo>
                    <a:lnTo>
                      <a:pt x="5617" y="7328"/>
                    </a:lnTo>
                    <a:lnTo>
                      <a:pt x="5617" y="7450"/>
                    </a:lnTo>
                    <a:lnTo>
                      <a:pt x="5666" y="7572"/>
                    </a:lnTo>
                    <a:lnTo>
                      <a:pt x="5740" y="7694"/>
                    </a:lnTo>
                    <a:lnTo>
                      <a:pt x="5813" y="7792"/>
                    </a:lnTo>
                    <a:lnTo>
                      <a:pt x="5910" y="7889"/>
                    </a:lnTo>
                    <a:lnTo>
                      <a:pt x="6033" y="7938"/>
                    </a:lnTo>
                    <a:lnTo>
                      <a:pt x="6155" y="7987"/>
                    </a:lnTo>
                    <a:lnTo>
                      <a:pt x="6301" y="8011"/>
                    </a:lnTo>
                    <a:lnTo>
                      <a:pt x="6448" y="7987"/>
                    </a:lnTo>
                    <a:lnTo>
                      <a:pt x="6570" y="7938"/>
                    </a:lnTo>
                    <a:lnTo>
                      <a:pt x="6692" y="7889"/>
                    </a:lnTo>
                    <a:lnTo>
                      <a:pt x="6790" y="7792"/>
                    </a:lnTo>
                    <a:lnTo>
                      <a:pt x="6863" y="7694"/>
                    </a:lnTo>
                    <a:lnTo>
                      <a:pt x="6936" y="7572"/>
                    </a:lnTo>
                    <a:lnTo>
                      <a:pt x="6961" y="7450"/>
                    </a:lnTo>
                    <a:lnTo>
                      <a:pt x="6985" y="7328"/>
                    </a:lnTo>
                    <a:lnTo>
                      <a:pt x="6961" y="7132"/>
                    </a:lnTo>
                    <a:lnTo>
                      <a:pt x="6887" y="6986"/>
                    </a:lnTo>
                    <a:lnTo>
                      <a:pt x="9403" y="3224"/>
                    </a:lnTo>
                    <a:lnTo>
                      <a:pt x="9549" y="3249"/>
                    </a:lnTo>
                    <a:lnTo>
                      <a:pt x="9647" y="3249"/>
                    </a:lnTo>
                    <a:lnTo>
                      <a:pt x="10429" y="4617"/>
                    </a:lnTo>
                    <a:lnTo>
                      <a:pt x="10355" y="4788"/>
                    </a:lnTo>
                    <a:lnTo>
                      <a:pt x="10331" y="4885"/>
                    </a:lnTo>
                    <a:lnTo>
                      <a:pt x="10331" y="4983"/>
                    </a:lnTo>
                    <a:lnTo>
                      <a:pt x="10331" y="5129"/>
                    </a:lnTo>
                    <a:lnTo>
                      <a:pt x="10380" y="5252"/>
                    </a:lnTo>
                    <a:lnTo>
                      <a:pt x="10429" y="5374"/>
                    </a:lnTo>
                    <a:lnTo>
                      <a:pt x="10526" y="5471"/>
                    </a:lnTo>
                    <a:lnTo>
                      <a:pt x="10624" y="5569"/>
                    </a:lnTo>
                    <a:lnTo>
                      <a:pt x="10746" y="5618"/>
                    </a:lnTo>
                    <a:lnTo>
                      <a:pt x="10868" y="5667"/>
                    </a:lnTo>
                    <a:lnTo>
                      <a:pt x="11137" y="5667"/>
                    </a:lnTo>
                    <a:lnTo>
                      <a:pt x="11284" y="5618"/>
                    </a:lnTo>
                    <a:lnTo>
                      <a:pt x="11381" y="5569"/>
                    </a:lnTo>
                    <a:lnTo>
                      <a:pt x="11479" y="5471"/>
                    </a:lnTo>
                    <a:lnTo>
                      <a:pt x="11577" y="5374"/>
                    </a:lnTo>
                    <a:lnTo>
                      <a:pt x="11625" y="5252"/>
                    </a:lnTo>
                    <a:lnTo>
                      <a:pt x="11674" y="5129"/>
                    </a:lnTo>
                    <a:lnTo>
                      <a:pt x="11699" y="4983"/>
                    </a:lnTo>
                    <a:lnTo>
                      <a:pt x="11674" y="4861"/>
                    </a:lnTo>
                    <a:lnTo>
                      <a:pt x="11650" y="4739"/>
                    </a:lnTo>
                    <a:lnTo>
                      <a:pt x="14654" y="1319"/>
                    </a:lnTo>
                    <a:lnTo>
                      <a:pt x="14776" y="1344"/>
                    </a:lnTo>
                    <a:lnTo>
                      <a:pt x="14898" y="1368"/>
                    </a:lnTo>
                    <a:lnTo>
                      <a:pt x="15045" y="1344"/>
                    </a:lnTo>
                    <a:lnTo>
                      <a:pt x="15167" y="1295"/>
                    </a:lnTo>
                    <a:lnTo>
                      <a:pt x="15289" y="1246"/>
                    </a:lnTo>
                    <a:lnTo>
                      <a:pt x="15387" y="1148"/>
                    </a:lnTo>
                    <a:lnTo>
                      <a:pt x="15460" y="1051"/>
                    </a:lnTo>
                    <a:lnTo>
                      <a:pt x="15533" y="953"/>
                    </a:lnTo>
                    <a:lnTo>
                      <a:pt x="15558" y="807"/>
                    </a:lnTo>
                    <a:lnTo>
                      <a:pt x="15582" y="684"/>
                    </a:lnTo>
                    <a:lnTo>
                      <a:pt x="15558" y="538"/>
                    </a:lnTo>
                    <a:lnTo>
                      <a:pt x="15533" y="416"/>
                    </a:lnTo>
                    <a:lnTo>
                      <a:pt x="15460" y="294"/>
                    </a:lnTo>
                    <a:lnTo>
                      <a:pt x="15387" y="196"/>
                    </a:lnTo>
                    <a:lnTo>
                      <a:pt x="15289" y="98"/>
                    </a:lnTo>
                    <a:lnTo>
                      <a:pt x="15167" y="49"/>
                    </a:lnTo>
                    <a:lnTo>
                      <a:pt x="150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644" name="Google Shape;644;p19"/>
            <p:cNvGrpSpPr/>
            <p:nvPr/>
          </p:nvGrpSpPr>
          <p:grpSpPr>
            <a:xfrm>
              <a:off x="982131" y="2909519"/>
              <a:ext cx="200207" cy="326376"/>
              <a:chOff x="6730350" y="2315900"/>
              <a:chExt cx="257700" cy="420100"/>
            </a:xfrm>
          </p:grpSpPr>
          <p:sp>
            <p:nvSpPr>
              <p:cNvPr id="645" name="Google Shape;645;p19"/>
              <p:cNvSpPr/>
              <p:nvPr/>
            </p:nvSpPr>
            <p:spPr>
              <a:xfrm>
                <a:off x="6807900" y="2671250"/>
                <a:ext cx="102600" cy="22625"/>
              </a:xfrm>
              <a:custGeom>
                <a:rect b="b" l="l" r="r" t="t"/>
                <a:pathLst>
                  <a:path extrusionOk="0" h="905" w="4104">
                    <a:moveTo>
                      <a:pt x="1" y="1"/>
                    </a:moveTo>
                    <a:lnTo>
                      <a:pt x="1" y="905"/>
                    </a:lnTo>
                    <a:lnTo>
                      <a:pt x="4104" y="905"/>
                    </a:lnTo>
                    <a:lnTo>
                      <a:pt x="41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46" name="Google Shape;646;p19"/>
              <p:cNvSpPr/>
              <p:nvPr/>
            </p:nvSpPr>
            <p:spPr>
              <a:xfrm>
                <a:off x="6807900" y="2636450"/>
                <a:ext cx="102600" cy="22625"/>
              </a:xfrm>
              <a:custGeom>
                <a:rect b="b" l="l" r="r" t="t"/>
                <a:pathLst>
                  <a:path extrusionOk="0" h="905" w="4104">
                    <a:moveTo>
                      <a:pt x="1" y="1"/>
                    </a:moveTo>
                    <a:lnTo>
                      <a:pt x="1" y="905"/>
                    </a:lnTo>
                    <a:lnTo>
                      <a:pt x="4104" y="905"/>
                    </a:lnTo>
                    <a:lnTo>
                      <a:pt x="41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47" name="Google Shape;647;p19"/>
              <p:cNvSpPr/>
              <p:nvPr/>
            </p:nvSpPr>
            <p:spPr>
              <a:xfrm>
                <a:off x="6807900" y="2706075"/>
                <a:ext cx="102600" cy="29925"/>
              </a:xfrm>
              <a:custGeom>
                <a:rect b="b" l="l" r="r" t="t"/>
                <a:pathLst>
                  <a:path extrusionOk="0" h="1197" w="4104">
                    <a:moveTo>
                      <a:pt x="1" y="0"/>
                    </a:moveTo>
                    <a:lnTo>
                      <a:pt x="1" y="171"/>
                    </a:lnTo>
                    <a:lnTo>
                      <a:pt x="25" y="318"/>
                    </a:lnTo>
                    <a:lnTo>
                      <a:pt x="98" y="464"/>
                    </a:lnTo>
                    <a:lnTo>
                      <a:pt x="196" y="586"/>
                    </a:lnTo>
                    <a:lnTo>
                      <a:pt x="343" y="660"/>
                    </a:lnTo>
                    <a:lnTo>
                      <a:pt x="1881" y="1172"/>
                    </a:lnTo>
                    <a:lnTo>
                      <a:pt x="2052" y="1197"/>
                    </a:lnTo>
                    <a:lnTo>
                      <a:pt x="2223" y="1172"/>
                    </a:lnTo>
                    <a:lnTo>
                      <a:pt x="3762" y="660"/>
                    </a:lnTo>
                    <a:lnTo>
                      <a:pt x="3908" y="586"/>
                    </a:lnTo>
                    <a:lnTo>
                      <a:pt x="4006" y="464"/>
                    </a:lnTo>
                    <a:lnTo>
                      <a:pt x="4079" y="318"/>
                    </a:lnTo>
                    <a:lnTo>
                      <a:pt x="4104" y="171"/>
                    </a:lnTo>
                    <a:lnTo>
                      <a:pt x="41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48" name="Google Shape;648;p19"/>
              <p:cNvSpPr/>
              <p:nvPr/>
            </p:nvSpPr>
            <p:spPr>
              <a:xfrm>
                <a:off x="6811575" y="2463675"/>
                <a:ext cx="95275" cy="160600"/>
              </a:xfrm>
              <a:custGeom>
                <a:rect b="b" l="l" r="r" t="t"/>
                <a:pathLst>
                  <a:path extrusionOk="0" h="6424" w="3811">
                    <a:moveTo>
                      <a:pt x="1905" y="0"/>
                    </a:moveTo>
                    <a:lnTo>
                      <a:pt x="928" y="831"/>
                    </a:lnTo>
                    <a:lnTo>
                      <a:pt x="855" y="879"/>
                    </a:lnTo>
                    <a:lnTo>
                      <a:pt x="782" y="904"/>
                    </a:lnTo>
                    <a:lnTo>
                      <a:pt x="684" y="879"/>
                    </a:lnTo>
                    <a:lnTo>
                      <a:pt x="611" y="831"/>
                    </a:lnTo>
                    <a:lnTo>
                      <a:pt x="0" y="318"/>
                    </a:lnTo>
                    <a:lnTo>
                      <a:pt x="1319" y="6423"/>
                    </a:lnTo>
                    <a:lnTo>
                      <a:pt x="2491" y="6423"/>
                    </a:lnTo>
                    <a:lnTo>
                      <a:pt x="3810" y="318"/>
                    </a:lnTo>
                    <a:lnTo>
                      <a:pt x="3200" y="831"/>
                    </a:lnTo>
                    <a:lnTo>
                      <a:pt x="3126" y="879"/>
                    </a:lnTo>
                    <a:lnTo>
                      <a:pt x="3029" y="904"/>
                    </a:lnTo>
                    <a:lnTo>
                      <a:pt x="2955" y="879"/>
                    </a:lnTo>
                    <a:lnTo>
                      <a:pt x="2882" y="831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49" name="Google Shape;649;p19"/>
              <p:cNvSpPr/>
              <p:nvPr/>
            </p:nvSpPr>
            <p:spPr>
              <a:xfrm>
                <a:off x="6730350" y="2315900"/>
                <a:ext cx="257700" cy="308375"/>
              </a:xfrm>
              <a:custGeom>
                <a:rect b="b" l="l" r="r" t="t"/>
                <a:pathLst>
                  <a:path extrusionOk="0" h="12335" w="10308">
                    <a:moveTo>
                      <a:pt x="5154" y="1"/>
                    </a:moveTo>
                    <a:lnTo>
                      <a:pt x="4617" y="25"/>
                    </a:lnTo>
                    <a:lnTo>
                      <a:pt x="4128" y="98"/>
                    </a:lnTo>
                    <a:lnTo>
                      <a:pt x="3615" y="245"/>
                    </a:lnTo>
                    <a:lnTo>
                      <a:pt x="3151" y="416"/>
                    </a:lnTo>
                    <a:lnTo>
                      <a:pt x="2712" y="636"/>
                    </a:lnTo>
                    <a:lnTo>
                      <a:pt x="2272" y="880"/>
                    </a:lnTo>
                    <a:lnTo>
                      <a:pt x="1881" y="1173"/>
                    </a:lnTo>
                    <a:lnTo>
                      <a:pt x="1515" y="1515"/>
                    </a:lnTo>
                    <a:lnTo>
                      <a:pt x="1198" y="1881"/>
                    </a:lnTo>
                    <a:lnTo>
                      <a:pt x="880" y="2272"/>
                    </a:lnTo>
                    <a:lnTo>
                      <a:pt x="636" y="2687"/>
                    </a:lnTo>
                    <a:lnTo>
                      <a:pt x="416" y="3151"/>
                    </a:lnTo>
                    <a:lnTo>
                      <a:pt x="245" y="3615"/>
                    </a:lnTo>
                    <a:lnTo>
                      <a:pt x="123" y="4104"/>
                    </a:lnTo>
                    <a:lnTo>
                      <a:pt x="50" y="4617"/>
                    </a:lnTo>
                    <a:lnTo>
                      <a:pt x="1" y="5154"/>
                    </a:lnTo>
                    <a:lnTo>
                      <a:pt x="25" y="5423"/>
                    </a:lnTo>
                    <a:lnTo>
                      <a:pt x="50" y="5691"/>
                    </a:lnTo>
                    <a:lnTo>
                      <a:pt x="123" y="6204"/>
                    </a:lnTo>
                    <a:lnTo>
                      <a:pt x="245" y="6693"/>
                    </a:lnTo>
                    <a:lnTo>
                      <a:pt x="416" y="7132"/>
                    </a:lnTo>
                    <a:lnTo>
                      <a:pt x="636" y="7572"/>
                    </a:lnTo>
                    <a:lnTo>
                      <a:pt x="856" y="7963"/>
                    </a:lnTo>
                    <a:lnTo>
                      <a:pt x="1100" y="8353"/>
                    </a:lnTo>
                    <a:lnTo>
                      <a:pt x="1369" y="8744"/>
                    </a:lnTo>
                    <a:lnTo>
                      <a:pt x="1906" y="9526"/>
                    </a:lnTo>
                    <a:lnTo>
                      <a:pt x="2150" y="9941"/>
                    </a:lnTo>
                    <a:lnTo>
                      <a:pt x="2394" y="10356"/>
                    </a:lnTo>
                    <a:lnTo>
                      <a:pt x="2614" y="10796"/>
                    </a:lnTo>
                    <a:lnTo>
                      <a:pt x="2810" y="11284"/>
                    </a:lnTo>
                    <a:lnTo>
                      <a:pt x="2980" y="11797"/>
                    </a:lnTo>
                    <a:lnTo>
                      <a:pt x="3103" y="12334"/>
                    </a:lnTo>
                    <a:lnTo>
                      <a:pt x="4079" y="12334"/>
                    </a:lnTo>
                    <a:lnTo>
                      <a:pt x="3249" y="8500"/>
                    </a:lnTo>
                    <a:lnTo>
                      <a:pt x="2663" y="5642"/>
                    </a:lnTo>
                    <a:lnTo>
                      <a:pt x="2663" y="5520"/>
                    </a:lnTo>
                    <a:lnTo>
                      <a:pt x="2712" y="5423"/>
                    </a:lnTo>
                    <a:lnTo>
                      <a:pt x="2785" y="5374"/>
                    </a:lnTo>
                    <a:lnTo>
                      <a:pt x="2883" y="5349"/>
                    </a:lnTo>
                    <a:lnTo>
                      <a:pt x="2956" y="5349"/>
                    </a:lnTo>
                    <a:lnTo>
                      <a:pt x="3054" y="5398"/>
                    </a:lnTo>
                    <a:lnTo>
                      <a:pt x="4031" y="6253"/>
                    </a:lnTo>
                    <a:lnTo>
                      <a:pt x="4983" y="5398"/>
                    </a:lnTo>
                    <a:lnTo>
                      <a:pt x="5081" y="5349"/>
                    </a:lnTo>
                    <a:lnTo>
                      <a:pt x="5227" y="5349"/>
                    </a:lnTo>
                    <a:lnTo>
                      <a:pt x="5325" y="5398"/>
                    </a:lnTo>
                    <a:lnTo>
                      <a:pt x="6278" y="6253"/>
                    </a:lnTo>
                    <a:lnTo>
                      <a:pt x="7254" y="5398"/>
                    </a:lnTo>
                    <a:lnTo>
                      <a:pt x="7352" y="5349"/>
                    </a:lnTo>
                    <a:lnTo>
                      <a:pt x="7425" y="5349"/>
                    </a:lnTo>
                    <a:lnTo>
                      <a:pt x="7523" y="5374"/>
                    </a:lnTo>
                    <a:lnTo>
                      <a:pt x="7596" y="5423"/>
                    </a:lnTo>
                    <a:lnTo>
                      <a:pt x="7645" y="5520"/>
                    </a:lnTo>
                    <a:lnTo>
                      <a:pt x="7645" y="5642"/>
                    </a:lnTo>
                    <a:lnTo>
                      <a:pt x="7059" y="8500"/>
                    </a:lnTo>
                    <a:lnTo>
                      <a:pt x="6229" y="12334"/>
                    </a:lnTo>
                    <a:lnTo>
                      <a:pt x="7206" y="12334"/>
                    </a:lnTo>
                    <a:lnTo>
                      <a:pt x="7328" y="11797"/>
                    </a:lnTo>
                    <a:lnTo>
                      <a:pt x="7499" y="11284"/>
                    </a:lnTo>
                    <a:lnTo>
                      <a:pt x="7694" y="10796"/>
                    </a:lnTo>
                    <a:lnTo>
                      <a:pt x="7914" y="10356"/>
                    </a:lnTo>
                    <a:lnTo>
                      <a:pt x="8158" y="9941"/>
                    </a:lnTo>
                    <a:lnTo>
                      <a:pt x="8402" y="9526"/>
                    </a:lnTo>
                    <a:lnTo>
                      <a:pt x="8940" y="8744"/>
                    </a:lnTo>
                    <a:lnTo>
                      <a:pt x="9208" y="8353"/>
                    </a:lnTo>
                    <a:lnTo>
                      <a:pt x="9453" y="7963"/>
                    </a:lnTo>
                    <a:lnTo>
                      <a:pt x="9672" y="7572"/>
                    </a:lnTo>
                    <a:lnTo>
                      <a:pt x="9892" y="7132"/>
                    </a:lnTo>
                    <a:lnTo>
                      <a:pt x="10063" y="6693"/>
                    </a:lnTo>
                    <a:lnTo>
                      <a:pt x="10185" y="6204"/>
                    </a:lnTo>
                    <a:lnTo>
                      <a:pt x="10259" y="5691"/>
                    </a:lnTo>
                    <a:lnTo>
                      <a:pt x="10283" y="5423"/>
                    </a:lnTo>
                    <a:lnTo>
                      <a:pt x="10307" y="5154"/>
                    </a:lnTo>
                    <a:lnTo>
                      <a:pt x="10259" y="4617"/>
                    </a:lnTo>
                    <a:lnTo>
                      <a:pt x="10185" y="4104"/>
                    </a:lnTo>
                    <a:lnTo>
                      <a:pt x="10063" y="3615"/>
                    </a:lnTo>
                    <a:lnTo>
                      <a:pt x="9892" y="3151"/>
                    </a:lnTo>
                    <a:lnTo>
                      <a:pt x="9672" y="2687"/>
                    </a:lnTo>
                    <a:lnTo>
                      <a:pt x="9428" y="2272"/>
                    </a:lnTo>
                    <a:lnTo>
                      <a:pt x="9111" y="1881"/>
                    </a:lnTo>
                    <a:lnTo>
                      <a:pt x="8793" y="1515"/>
                    </a:lnTo>
                    <a:lnTo>
                      <a:pt x="8427" y="1173"/>
                    </a:lnTo>
                    <a:lnTo>
                      <a:pt x="8036" y="880"/>
                    </a:lnTo>
                    <a:lnTo>
                      <a:pt x="7596" y="636"/>
                    </a:lnTo>
                    <a:lnTo>
                      <a:pt x="7157" y="416"/>
                    </a:lnTo>
                    <a:lnTo>
                      <a:pt x="6693" y="245"/>
                    </a:lnTo>
                    <a:lnTo>
                      <a:pt x="6180" y="98"/>
                    </a:lnTo>
                    <a:lnTo>
                      <a:pt x="5691" y="25"/>
                    </a:lnTo>
                    <a:lnTo>
                      <a:pt x="51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0"/>
          <p:cNvSpPr txBox="1"/>
          <p:nvPr>
            <p:ph type="title"/>
          </p:nvPr>
        </p:nvSpPr>
        <p:spPr>
          <a:xfrm>
            <a:off x="731850" y="67845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Further Improvements</a:t>
            </a:r>
            <a:endParaRPr/>
          </a:p>
        </p:txBody>
      </p:sp>
      <p:sp>
        <p:nvSpPr>
          <p:cNvPr id="655" name="Google Shape;655;p20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6" name="Google Shape;656;p20"/>
          <p:cNvSpPr txBox="1"/>
          <p:nvPr/>
        </p:nvSpPr>
        <p:spPr>
          <a:xfrm>
            <a:off x="1118650" y="1361150"/>
            <a:ext cx="6731400" cy="2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Light"/>
              <a:buChar char="▪"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Target each NYC borough outside of only Manhattan to increase community reach and awareness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Light"/>
              <a:buChar char="▪"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Analyze wider range of data to further investigate subway station traffic trends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Light"/>
              <a:buChar char="▪"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Consider impacts of tourism to volumes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Light"/>
              <a:buChar char="▪"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Incorporate additional data set to potentially target locations with higher likelihood of gala attendance and contribution to the organization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657" name="Google Shape;657;p20"/>
          <p:cNvGrpSpPr/>
          <p:nvPr/>
        </p:nvGrpSpPr>
        <p:grpSpPr>
          <a:xfrm>
            <a:off x="1264978" y="1488224"/>
            <a:ext cx="342496" cy="342496"/>
            <a:chOff x="2594325" y="1627175"/>
            <a:chExt cx="440850" cy="440850"/>
          </a:xfrm>
        </p:grpSpPr>
        <p:sp>
          <p:nvSpPr>
            <p:cNvPr id="658" name="Google Shape;658;p20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1"/>
          <p:cNvSpPr txBox="1"/>
          <p:nvPr>
            <p:ph idx="12" type="sldNum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66" name="Google Shape;666;p21"/>
          <p:cNvSpPr txBox="1"/>
          <p:nvPr>
            <p:ph idx="4294967295" type="ctrTitle"/>
          </p:nvPr>
        </p:nvSpPr>
        <p:spPr>
          <a:xfrm>
            <a:off x="4201550" y="1202463"/>
            <a:ext cx="4288800" cy="83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Thanks</a:t>
            </a:r>
            <a:r>
              <a:rPr lang="en" sz="6000">
                <a:solidFill>
                  <a:schemeClr val="accent1"/>
                </a:solidFill>
              </a:rPr>
              <a:t>!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667" name="Google Shape;667;p21"/>
          <p:cNvSpPr txBox="1"/>
          <p:nvPr>
            <p:ph idx="4294967295" type="subTitle"/>
          </p:nvPr>
        </p:nvSpPr>
        <p:spPr>
          <a:xfrm>
            <a:off x="4201550" y="2063638"/>
            <a:ext cx="4288800" cy="18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Any questions?</a:t>
            </a:r>
            <a:endParaRPr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8" name="Google Shape;668;p21"/>
          <p:cNvPicPr preferRelativeResize="0"/>
          <p:nvPr/>
        </p:nvPicPr>
        <p:blipFill rotWithShape="1">
          <a:blip r:embed="rId3">
            <a:alphaModFix/>
          </a:blip>
          <a:srcRect b="0" l="0" r="62099" t="0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