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handoutMasterIdLst>
    <p:handoutMasterId r:id="rId34"/>
  </p:handoutMasterIdLst>
  <p:sldIdLst>
    <p:sldId id="256" r:id="rId2"/>
    <p:sldId id="317" r:id="rId3"/>
    <p:sldId id="277" r:id="rId4"/>
    <p:sldId id="257" r:id="rId5"/>
    <p:sldId id="262" r:id="rId6"/>
    <p:sldId id="318" r:id="rId7"/>
    <p:sldId id="319" r:id="rId8"/>
    <p:sldId id="325" r:id="rId9"/>
    <p:sldId id="287" r:id="rId10"/>
    <p:sldId id="291" r:id="rId11"/>
    <p:sldId id="299" r:id="rId12"/>
    <p:sldId id="294" r:id="rId13"/>
    <p:sldId id="296" r:id="rId14"/>
    <p:sldId id="302" r:id="rId15"/>
    <p:sldId id="314" r:id="rId16"/>
    <p:sldId id="320" r:id="rId17"/>
    <p:sldId id="316" r:id="rId18"/>
    <p:sldId id="306" r:id="rId19"/>
    <p:sldId id="307" r:id="rId20"/>
    <p:sldId id="308" r:id="rId21"/>
    <p:sldId id="310" r:id="rId22"/>
    <p:sldId id="311" r:id="rId23"/>
    <p:sldId id="271" r:id="rId24"/>
    <p:sldId id="272" r:id="rId25"/>
    <p:sldId id="323" r:id="rId26"/>
    <p:sldId id="324" r:id="rId27"/>
    <p:sldId id="326" r:id="rId28"/>
    <p:sldId id="305" r:id="rId29"/>
    <p:sldId id="321" r:id="rId30"/>
    <p:sldId id="322" r:id="rId31"/>
    <p:sldId id="315" r:id="rId32"/>
  </p:sldIdLst>
  <p:sldSz cx="9144000" cy="6858000" type="screen4x3"/>
  <p:notesSz cx="6797675" cy="987425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02" autoAdjust="0"/>
  </p:normalViewPr>
  <p:slideViewPr>
    <p:cSldViewPr>
      <p:cViewPr varScale="1">
        <p:scale>
          <a:sx n="68" d="100"/>
          <a:sy n="68" d="100"/>
        </p:scale>
        <p:origin x="163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5A3AF334-9DE7-4615-A855-4109288374B9}" type="datetimeFigureOut">
              <a:rPr lang="ko-KR" altLang="en-US" smtClean="0"/>
              <a:t>2014-02-24</a:t>
            </a:fld>
            <a:endParaRPr lang="ko-KR" altLang="en-US"/>
          </a:p>
        </p:txBody>
      </p:sp>
      <p:sp>
        <p:nvSpPr>
          <p:cNvPr id="4" name="바닥글 개체 틀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B6D9840B-BEF6-4DBB-AAA8-ABD5386735C1}" type="slidenum">
              <a:rPr lang="ko-KR" altLang="en-US" smtClean="0"/>
              <a:t>‹#›</a:t>
            </a:fld>
            <a:endParaRPr lang="ko-KR" altLang="en-US"/>
          </a:p>
        </p:txBody>
      </p:sp>
    </p:spTree>
    <p:extLst>
      <p:ext uri="{BB962C8B-B14F-4D97-AF65-F5344CB8AC3E}">
        <p14:creationId xmlns:p14="http://schemas.microsoft.com/office/powerpoint/2010/main" val="2352684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EF4EAA3A-37B1-4AB7-A696-69AA053FD764}" type="datetimeFigureOut">
              <a:rPr lang="ko-KR" altLang="en-US" smtClean="0"/>
              <a:t>2014-02-24</a:t>
            </a:fld>
            <a:endParaRPr lang="ko-KR" altLang="en-US"/>
          </a:p>
        </p:txBody>
      </p:sp>
      <p:sp>
        <p:nvSpPr>
          <p:cNvPr id="4" name="슬라이드 이미지 개체 틀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8B2D3E7A-294E-4D68-9D60-A9A6DB86DB4E}" type="slidenum">
              <a:rPr lang="ko-KR" altLang="en-US" smtClean="0"/>
              <a:t>‹#›</a:t>
            </a:fld>
            <a:endParaRPr lang="ko-KR" altLang="en-US"/>
          </a:p>
        </p:txBody>
      </p:sp>
    </p:spTree>
    <p:extLst>
      <p:ext uri="{BB962C8B-B14F-4D97-AF65-F5344CB8AC3E}">
        <p14:creationId xmlns:p14="http://schemas.microsoft.com/office/powerpoint/2010/main" val="323670342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a:t>
            </a:fld>
            <a:endParaRPr lang="ko-KR" altLang="en-US"/>
          </a:p>
        </p:txBody>
      </p:sp>
    </p:spTree>
    <p:extLst>
      <p:ext uri="{BB962C8B-B14F-4D97-AF65-F5344CB8AC3E}">
        <p14:creationId xmlns:p14="http://schemas.microsoft.com/office/powerpoint/2010/main" val="3119736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Let’s first focus on the usage-inflation attack.</a:t>
            </a:r>
          </a:p>
          <a:p>
            <a:r>
              <a:rPr lang="en-US" altLang="ko-KR" dirty="0" smtClean="0"/>
              <a:t>The “usage-inflation” attack arbitrarily</a:t>
            </a:r>
            <a:r>
              <a:rPr lang="en-US" altLang="ko-KR" baseline="0" dirty="0" smtClean="0"/>
              <a:t> inflates the cellular data usage of a target subscriber by intentionally retransmitting packets in the flow even without actual packet losses.</a:t>
            </a:r>
            <a:r>
              <a:rPr lang="ko-KR" altLang="en-US" baseline="0" dirty="0" smtClean="0"/>
              <a:t> </a:t>
            </a:r>
            <a:r>
              <a:rPr lang="en-US" altLang="ko-KR" baseline="0" dirty="0" smtClean="0"/>
              <a:t>As a result, any ISP that follows the blind accounting policy will end up inflating the victim user’s bill. </a:t>
            </a:r>
          </a:p>
          <a:p>
            <a:r>
              <a:rPr lang="en-US" altLang="ko-KR" baseline="0" dirty="0" smtClean="0"/>
              <a:t>Here’s one real-world attack scenario that we envision. A malicious attacker sends a phishing SMS message to a target client with the URL that leads to a malicious site.</a:t>
            </a:r>
          </a:p>
          <a:p>
            <a:r>
              <a:rPr lang="en-US" altLang="ko-KR" baseline="0" dirty="0" smtClean="0"/>
              <a:t>When a user clicks on the link, he is redirected to that malicious Web server that inflates the usage by spurious packet retransmissions in the background. However, at the application layer, the server transfers the requested content to the client in a normal TCP connection. </a:t>
            </a:r>
            <a:endParaRPr lang="en-US" altLang="ko-KR" baseline="0" dirty="0" smtClean="0"/>
          </a:p>
          <a:p>
            <a:endParaRPr lang="en-US" altLang="ko-KR" baseline="0" dirty="0" smtClean="0"/>
          </a:p>
          <a:p>
            <a:r>
              <a:rPr lang="en-US" altLang="ko-KR" baseline="0" dirty="0" smtClean="0"/>
              <a:t>The strength of this attack is that we do not need any modification of the client. As long as the user is redirected to the server, the attacker can inject any number of retransmission packets, which does not violate the TCP semantics.</a:t>
            </a:r>
          </a:p>
          <a:p>
            <a:r>
              <a:rPr lang="en-US" altLang="ko-KR" baseline="0" dirty="0" smtClean="0"/>
              <a:t>Moreover, the user does not notice that any attack has taken place unless he verifies the packet usage with the bill. Some of you may think that the attack must last long to actually inflate the user. Actually, we were able to inflate the user by over 1GB in just 9 minutes.</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10</a:t>
            </a:fld>
            <a:endParaRPr lang="ko-KR" altLang="en-US"/>
          </a:p>
        </p:txBody>
      </p:sp>
    </p:spTree>
    <p:extLst>
      <p:ext uri="{BB962C8B-B14F-4D97-AF65-F5344CB8AC3E}">
        <p14:creationId xmlns:p14="http://schemas.microsoft.com/office/powerpoint/2010/main" val="3317668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can carry out “usage-inflation” attack via</a:t>
            </a:r>
            <a:r>
              <a:rPr lang="en-US" altLang="ko-KR" baseline="0" dirty="0" smtClean="0"/>
              <a:t> </a:t>
            </a:r>
            <a:r>
              <a:rPr lang="en-US" altLang="ko-KR" dirty="0" smtClean="0"/>
              <a:t>two methods.</a:t>
            </a:r>
            <a:r>
              <a:rPr lang="en-US" altLang="ko-KR" baseline="0" dirty="0" smtClean="0"/>
              <a:t> First, we can start retransmitting after the client </a:t>
            </a:r>
            <a:r>
              <a:rPr lang="en-US" altLang="ko-KR" baseline="0" dirty="0" smtClean="0"/>
              <a:t>finishes the data transfer and alerts the other host to teardown the connection, for example a RST packet. This </a:t>
            </a:r>
            <a:r>
              <a:rPr lang="en-US" altLang="ko-KR" baseline="0" dirty="0" smtClean="0"/>
              <a:t>is advantageous in that the attacker can greatly overcharge the user by utilizing the full bandwidth. </a:t>
            </a:r>
          </a:p>
          <a:p>
            <a:endParaRPr lang="en-US" altLang="ko-KR" baseline="0" dirty="0" smtClean="0"/>
          </a:p>
          <a:p>
            <a:r>
              <a:rPr lang="en-US" altLang="ko-KR" baseline="0" dirty="0" smtClean="0"/>
              <a:t>We have confirmed that some ISPs keep the connection on, allowing us to carry out the attack even after 4 hours</a:t>
            </a:r>
            <a:r>
              <a:rPr lang="en-US" altLang="ko-KR" baseline="0" dirty="0" smtClean="0"/>
              <a:t>. Of course, the attacks were done on our own phones and sadly, we had to pay for all the money overcharged.</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11</a:t>
            </a:fld>
            <a:endParaRPr lang="ko-KR" altLang="en-US"/>
          </a:p>
        </p:txBody>
      </p:sp>
    </p:spTree>
    <p:extLst>
      <p:ext uri="{BB962C8B-B14F-4D97-AF65-F5344CB8AC3E}">
        <p14:creationId xmlns:p14="http://schemas.microsoft.com/office/powerpoint/2010/main" val="376980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Although</a:t>
            </a:r>
            <a:r>
              <a:rPr lang="en-US" altLang="ko-KR" baseline="0" dirty="0" smtClean="0"/>
              <a:t> strong, this has a weakness that the ISP can easily detect the attack by preventing high retransmissions after RST.</a:t>
            </a:r>
          </a:p>
          <a:p>
            <a:r>
              <a:rPr lang="en-US" altLang="ko-KR" dirty="0" smtClean="0"/>
              <a:t>A more sophisticated</a:t>
            </a:r>
            <a:r>
              <a:rPr lang="en-US" altLang="ko-KR" baseline="0" dirty="0" smtClean="0"/>
              <a:t> attack is to embed the retransmission packets in the middle of the data transfer. Instead of blindly retransmitting the same packet over and over again, the attacker can carefully pick a random packet in its send window. </a:t>
            </a:r>
          </a:p>
          <a:p>
            <a:r>
              <a:rPr lang="en-US" altLang="ko-KR" baseline="0" dirty="0" smtClean="0"/>
              <a:t>To prevent the user from noticing a slowdown, the attacker can control the goodput in case of interactive contents. </a:t>
            </a:r>
            <a:r>
              <a:rPr lang="en-US" altLang="ko-KR" sz="1200" b="0" i="0" u="none" strike="noStrike" kern="1200" baseline="0" dirty="0" smtClean="0">
                <a:solidFill>
                  <a:schemeClr val="tx1"/>
                </a:solidFill>
                <a:latin typeface="+mn-lt"/>
                <a:ea typeface="+mn-ea"/>
                <a:cs typeface="+mn-cs"/>
              </a:rPr>
              <a:t>(Audio stream typically requires 500 Kbps while video streaming requires 2 Mbps)</a:t>
            </a:r>
          </a:p>
          <a:p>
            <a:r>
              <a:rPr lang="en-US" altLang="ko-KR" sz="1200" b="0" i="0" u="none" strike="noStrike" kern="1200" baseline="0" dirty="0" smtClean="0">
                <a:solidFill>
                  <a:schemeClr val="tx1"/>
                </a:solidFill>
                <a:latin typeface="+mn-lt"/>
                <a:ea typeface="+mn-ea"/>
                <a:cs typeface="+mn-cs"/>
              </a:rPr>
              <a:t>Here’s a graph that shows the effect of inserting retransmission to the stream of normal packets. We see that as the number of retransmissions per packet increases, the </a:t>
            </a:r>
            <a:r>
              <a:rPr lang="en-US" altLang="ko-KR" sz="1200" b="0" i="0" u="none" strike="noStrike" kern="1200" baseline="0" dirty="0" smtClean="0">
                <a:solidFill>
                  <a:schemeClr val="tx1"/>
                </a:solidFill>
                <a:latin typeface="+mn-lt"/>
                <a:ea typeface="+mn-ea"/>
                <a:cs typeface="+mn-cs"/>
              </a:rPr>
              <a:t>goodput for normal data packets decreases </a:t>
            </a:r>
            <a:r>
              <a:rPr lang="en-US" altLang="ko-KR" sz="1200" b="0" i="0" u="none" strike="noStrike" kern="1200" baseline="0" dirty="0" smtClean="0">
                <a:solidFill>
                  <a:schemeClr val="tx1"/>
                </a:solidFill>
                <a:latin typeface="+mn-lt"/>
                <a:ea typeface="+mn-ea"/>
                <a:cs typeface="+mn-cs"/>
              </a:rPr>
              <a:t>linearly. So if we pick the right number of retransmissions, we’ll be able to inflate the user without alerting the user with a slowdown.</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12</a:t>
            </a:fld>
            <a:endParaRPr lang="ko-KR" altLang="en-US"/>
          </a:p>
        </p:txBody>
      </p:sp>
    </p:spTree>
    <p:extLst>
      <p:ext uri="{BB962C8B-B14F-4D97-AF65-F5344CB8AC3E}">
        <p14:creationId xmlns:p14="http://schemas.microsoft.com/office/powerpoint/2010/main" val="3712550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Next, if</a:t>
            </a:r>
            <a:r>
              <a:rPr lang="en-US" altLang="ko-KR" sz="1200" b="0" i="0" u="none" strike="noStrike" kern="1200" baseline="0" dirty="0" smtClean="0">
                <a:solidFill>
                  <a:schemeClr val="tx1"/>
                </a:solidFill>
                <a:latin typeface="+mn-lt"/>
                <a:ea typeface="+mn-ea"/>
                <a:cs typeface="+mn-cs"/>
              </a:rPr>
              <a:t> the cellular ISPs decide to exclude retransmission packets from billing, an adversary can launch a “free-riding” attack against them by tunneling the actual </a:t>
            </a:r>
            <a:r>
              <a:rPr lang="en-US" altLang="ko-KR" sz="1200" b="0" i="0" u="none" strike="noStrike" kern="1200" baseline="0" dirty="0" smtClean="0">
                <a:solidFill>
                  <a:schemeClr val="tx1"/>
                </a:solidFill>
                <a:latin typeface="+mn-lt"/>
                <a:ea typeface="+mn-ea"/>
                <a:cs typeface="+mn-cs"/>
              </a:rPr>
              <a:t>packet inside </a:t>
            </a:r>
            <a:r>
              <a:rPr lang="en-US" altLang="ko-KR" sz="1200" b="0" i="0" u="none" strike="noStrike" kern="1200" baseline="0" dirty="0" smtClean="0">
                <a:solidFill>
                  <a:schemeClr val="tx1"/>
                </a:solidFill>
                <a:latin typeface="+mn-lt"/>
                <a:ea typeface="+mn-ea"/>
                <a:cs typeface="+mn-cs"/>
              </a:rPr>
              <a:t>a retransmission packet. This is possible since the ISP only inspects the TCP header. This is pretty intuitive since to validate the retransmission, the ISP would have to buffer all payloads for future comparison, which is not easy.</a:t>
            </a:r>
          </a:p>
          <a:p>
            <a:r>
              <a:rPr lang="en-US" altLang="ko-KR" sz="1200" b="0" i="0" u="none" strike="noStrike" kern="1200" baseline="0" dirty="0" smtClean="0">
                <a:solidFill>
                  <a:schemeClr val="tx1"/>
                </a:solidFill>
                <a:latin typeface="+mn-lt"/>
                <a:ea typeface="+mn-ea"/>
                <a:cs typeface="+mn-cs"/>
              </a:rPr>
              <a:t>This is how the attack works… </a:t>
            </a:r>
          </a:p>
          <a:p>
            <a:r>
              <a:rPr lang="en-US" altLang="ko-KR" sz="1200" b="0" i="0" u="none" strike="noStrike" kern="1200" baseline="0" dirty="0" smtClean="0">
                <a:solidFill>
                  <a:schemeClr val="tx1"/>
                </a:solidFill>
                <a:latin typeface="+mn-lt"/>
                <a:ea typeface="+mn-ea"/>
                <a:cs typeface="+mn-cs"/>
              </a:rPr>
              <a:t>The user places a colluding TCP tunneling proxy in the Internet. Client’s packets are relayed through the proxy in order to make the proxy look like a client to the destination server.</a:t>
            </a:r>
          </a:p>
          <a:p>
            <a:r>
              <a:rPr lang="en-US" altLang="ko-KR" sz="1200" b="0" i="0" u="none" strike="noStrike" kern="1200" baseline="0" dirty="0" smtClean="0">
                <a:solidFill>
                  <a:schemeClr val="tx1"/>
                </a:solidFill>
                <a:latin typeface="+mn-lt"/>
                <a:ea typeface="+mn-ea"/>
                <a:cs typeface="+mn-cs"/>
              </a:rPr>
              <a:t>Due to the limited time, we do not explain the details of the attack implementation. Please refer to our paper if you are interested.</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13</a:t>
            </a:fld>
            <a:endParaRPr lang="ko-KR" altLang="en-US"/>
          </a:p>
        </p:txBody>
      </p:sp>
    </p:spTree>
    <p:extLst>
      <p:ext uri="{BB962C8B-B14F-4D97-AF65-F5344CB8AC3E}">
        <p14:creationId xmlns:p14="http://schemas.microsoft.com/office/powerpoint/2010/main" val="2493597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have built and successfully</a:t>
            </a:r>
            <a:r>
              <a:rPr lang="en-US" altLang="ko-KR" baseline="0" dirty="0" smtClean="0"/>
              <a:t> carried out the “free-riding” attack on all three Korean ISPs that do not account for retransmissions. The power of our implementation is that we can actually use this attack while enjoying our daily network communications. You can check out our demo at the given link, where the user is able to watch a YouTube video for free with our attack mechanism.</a:t>
            </a:r>
            <a:endParaRPr lang="en-US" altLang="ko-KR" dirty="0" smtClean="0"/>
          </a:p>
          <a:p>
            <a:endParaRPr lang="en-US" altLang="ko-KR" sz="1200" b="0" i="0" u="none" strike="noStrike" kern="1200" baseline="0" dirty="0" smtClean="0">
              <a:solidFill>
                <a:schemeClr val="tx1"/>
              </a:solidFill>
              <a:latin typeface="+mn-lt"/>
              <a:ea typeface="+mn-ea"/>
              <a:cs typeface="+mn-cs"/>
            </a:endParaRPr>
          </a:p>
          <a:p>
            <a:r>
              <a:rPr lang="en-US" altLang="ko-KR" sz="1200" b="0" i="0" u="none" strike="noStrike" kern="1200" baseline="0" dirty="0" smtClean="0">
                <a:solidFill>
                  <a:schemeClr val="tx1"/>
                </a:solidFill>
                <a:latin typeface="+mn-lt"/>
                <a:ea typeface="+mn-ea"/>
                <a:cs typeface="+mn-cs"/>
              </a:rPr>
              <a:t>To further strengthen our attack, we have implemented number of optimizations. First, we</a:t>
            </a:r>
            <a:r>
              <a:rPr lang="en-US" altLang="ko-KR" baseline="0" dirty="0" smtClean="0"/>
              <a:t> </a:t>
            </a:r>
            <a:r>
              <a:rPr lang="en-US" altLang="ko-KR" baseline="0" dirty="0" smtClean="0"/>
              <a:t>evade </a:t>
            </a:r>
            <a:r>
              <a:rPr lang="en-US" altLang="ko-KR" sz="1200" b="0" i="0" u="none" strike="noStrike" kern="1200" baseline="0" dirty="0" smtClean="0">
                <a:solidFill>
                  <a:schemeClr val="tx1"/>
                </a:solidFill>
                <a:latin typeface="+mn-lt"/>
                <a:ea typeface="+mn-ea"/>
                <a:cs typeface="+mn-cs"/>
              </a:rPr>
              <a:t>the detection of tunneled header inside the payload from </a:t>
            </a:r>
            <a:r>
              <a:rPr lang="en-US" altLang="ko-KR" sz="1200" b="0" i="0" u="none" strike="noStrike" kern="1200" baseline="0" dirty="0" smtClean="0">
                <a:solidFill>
                  <a:schemeClr val="tx1"/>
                </a:solidFill>
                <a:latin typeface="+mn-lt"/>
                <a:ea typeface="+mn-ea"/>
                <a:cs typeface="+mn-cs"/>
              </a:rPr>
              <a:t>the </a:t>
            </a:r>
            <a:r>
              <a:rPr lang="en-US" altLang="ko-KR" sz="1200" b="0" i="0" u="none" strike="noStrike" kern="1200" baseline="0" dirty="0" smtClean="0">
                <a:solidFill>
                  <a:schemeClr val="tx1"/>
                </a:solidFill>
                <a:latin typeface="+mn-lt"/>
                <a:ea typeface="+mn-ea"/>
                <a:cs typeface="+mn-cs"/>
              </a:rPr>
              <a:t>accounting system by encrypting the </a:t>
            </a:r>
            <a:r>
              <a:rPr lang="en-US" altLang="ko-KR" sz="1200" b="0" i="0" u="none" strike="noStrike" kern="1200" baseline="0" dirty="0" smtClean="0">
                <a:solidFill>
                  <a:schemeClr val="tx1"/>
                </a:solidFill>
                <a:latin typeface="+mn-lt"/>
                <a:ea typeface="+mn-ea"/>
                <a:cs typeface="+mn-cs"/>
              </a:rPr>
              <a:t>payload of all tunneled </a:t>
            </a:r>
            <a:r>
              <a:rPr lang="en-US" altLang="ko-KR" sz="1200" b="0" i="0" u="none" strike="noStrike" kern="1200" baseline="0" dirty="0" smtClean="0">
                <a:solidFill>
                  <a:schemeClr val="tx1"/>
                </a:solidFill>
                <a:latin typeface="+mn-lt"/>
                <a:ea typeface="+mn-ea"/>
                <a:cs typeface="+mn-cs"/>
              </a:rPr>
              <a:t>packets. </a:t>
            </a:r>
            <a:r>
              <a:rPr lang="en-US" altLang="ko-KR" sz="1200" b="0" i="0" u="none" strike="noStrike" kern="1200" baseline="0" dirty="0" smtClean="0">
                <a:solidFill>
                  <a:schemeClr val="tx1"/>
                </a:solidFill>
                <a:latin typeface="+mn-lt"/>
                <a:ea typeface="+mn-ea"/>
                <a:cs typeface="+mn-cs"/>
              </a:rPr>
              <a:t>Optionally, we also apply packet compression </a:t>
            </a:r>
            <a:r>
              <a:rPr lang="en-US" altLang="ko-KR" sz="1200" b="0" i="0" u="none" strike="noStrike" kern="1200" baseline="0" dirty="0" smtClean="0">
                <a:solidFill>
                  <a:schemeClr val="tx1"/>
                </a:solidFill>
                <a:latin typeface="+mn-lt"/>
                <a:ea typeface="+mn-ea"/>
                <a:cs typeface="+mn-cs"/>
              </a:rPr>
              <a:t>to increase the overall data transfer speed. </a:t>
            </a:r>
          </a:p>
          <a:p>
            <a:endParaRPr lang="en-US" altLang="ko-KR" sz="1200" b="0" i="0" u="none" strike="noStrike" kern="1200" baseline="0" dirty="0" smtClean="0">
              <a:solidFill>
                <a:schemeClr val="tx1"/>
              </a:solidFill>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0" i="0" u="none" strike="noStrike" kern="1200" baseline="0" dirty="0" smtClean="0">
                <a:solidFill>
                  <a:schemeClr val="tx1"/>
                </a:solidFill>
                <a:latin typeface="+mn-lt"/>
                <a:ea typeface="+mn-ea"/>
                <a:cs typeface="+mn-cs"/>
              </a:rPr>
              <a:t>We implemented </a:t>
            </a:r>
            <a:r>
              <a:rPr lang="en-US" altLang="ko-KR" sz="1200" b="0" i="0" u="none" strike="noStrike" kern="1200" baseline="0" dirty="0" smtClean="0">
                <a:solidFill>
                  <a:schemeClr val="tx1"/>
                </a:solidFill>
                <a:latin typeface="+mn-lt"/>
                <a:ea typeface="+mn-ea"/>
                <a:cs typeface="+mn-cs"/>
              </a:rPr>
              <a:t>these optimizations and </a:t>
            </a:r>
            <a:r>
              <a:rPr lang="en-US" altLang="ko-KR" sz="1200" b="0" i="0" u="none" strike="noStrike" kern="1200" baseline="0" dirty="0" smtClean="0">
                <a:solidFill>
                  <a:schemeClr val="tx1"/>
                </a:solidFill>
                <a:latin typeface="+mn-lt"/>
                <a:ea typeface="+mn-ea"/>
                <a:cs typeface="+mn-cs"/>
              </a:rPr>
              <a:t>measured the transfer speed with Speedtest.net. We find that even after tunneling and transferring packets through the proxy, the overall transfer speed does not degrade that much. And also, by compressing the packet, we show a similar or better performance than normal data transfer, </a:t>
            </a:r>
            <a:r>
              <a:rPr lang="en-US" altLang="ko-KR" sz="1200" b="0" i="0" u="none" strike="noStrike" kern="1200" baseline="0" dirty="0" smtClean="0">
                <a:solidFill>
                  <a:schemeClr val="tx1"/>
                </a:solidFill>
                <a:latin typeface="+mn-lt"/>
                <a:ea typeface="+mn-ea"/>
                <a:cs typeface="+mn-cs"/>
              </a:rPr>
              <a:t>between 15 to 22Mbps.</a:t>
            </a:r>
            <a:endParaRPr lang="en-US" altLang="ko-KR" sz="1200" b="0" i="0" u="none" strike="noStrike" kern="1200" baseline="0" dirty="0" smtClean="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14</a:t>
            </a:fld>
            <a:endParaRPr lang="ko-KR" altLang="en-US"/>
          </a:p>
        </p:txBody>
      </p:sp>
    </p:spTree>
    <p:extLst>
      <p:ext uri="{BB962C8B-B14F-4D97-AF65-F5344CB8AC3E}">
        <p14:creationId xmlns:p14="http://schemas.microsoft.com/office/powerpoint/2010/main" val="1558971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mn-lt"/>
                <a:ea typeface="+mn-ea"/>
                <a:cs typeface="+mn-cs"/>
              </a:rPr>
              <a:t>We also find that our attack is practical even for normal web browsing.</a:t>
            </a:r>
          </a:p>
          <a:p>
            <a:r>
              <a:rPr lang="en-US" altLang="ko-KR" sz="1200" b="0" i="0" u="none" strike="noStrike" kern="1200" baseline="0" dirty="0" smtClean="0">
                <a:solidFill>
                  <a:schemeClr val="tx1"/>
                </a:solidFill>
                <a:latin typeface="+mn-lt"/>
                <a:ea typeface="+mn-ea"/>
                <a:cs typeface="+mn-cs"/>
              </a:rPr>
              <a:t>We measured the web page loading time of 9 popular web sites. We find that tunneling and encryptions only slightly delays the </a:t>
            </a:r>
            <a:r>
              <a:rPr lang="en-US" altLang="ko-KR" sz="1200" b="0" i="0" u="none" strike="noStrike" kern="1200" baseline="0" dirty="0" smtClean="0">
                <a:solidFill>
                  <a:schemeClr val="tx1"/>
                </a:solidFill>
                <a:latin typeface="+mn-lt"/>
                <a:ea typeface="+mn-ea"/>
                <a:cs typeface="+mn-cs"/>
              </a:rPr>
              <a:t>loading time while the </a:t>
            </a:r>
            <a:r>
              <a:rPr lang="en-US" altLang="ko-KR" sz="1200" b="0" i="0" u="none" strike="noStrike" kern="1200" baseline="0" dirty="0" smtClean="0">
                <a:solidFill>
                  <a:schemeClr val="tx1"/>
                </a:solidFill>
                <a:latin typeface="+mn-lt"/>
                <a:ea typeface="+mn-ea"/>
                <a:cs typeface="+mn-cs"/>
              </a:rPr>
              <a:t>compression reduces the </a:t>
            </a:r>
            <a:r>
              <a:rPr lang="en-US" altLang="ko-KR" sz="1200" b="0" i="0" u="none" strike="noStrike" kern="1200" baseline="0" dirty="0" smtClean="0">
                <a:solidFill>
                  <a:schemeClr val="tx1"/>
                </a:solidFill>
                <a:latin typeface="+mn-lt"/>
                <a:ea typeface="+mn-ea"/>
                <a:cs typeface="+mn-cs"/>
              </a:rPr>
              <a:t>time similar to that of no attack case.</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15</a:t>
            </a:fld>
            <a:endParaRPr lang="ko-KR" altLang="en-US"/>
          </a:p>
        </p:txBody>
      </p:sp>
    </p:spTree>
    <p:extLst>
      <p:ext uri="{BB962C8B-B14F-4D97-AF65-F5344CB8AC3E}">
        <p14:creationId xmlns:p14="http://schemas.microsoft.com/office/powerpoint/2010/main" val="45486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Until</a:t>
            </a:r>
            <a:r>
              <a:rPr lang="en-US" altLang="ko-KR" baseline="0" dirty="0" smtClean="0"/>
              <a:t> now, we have shown two retransmission attacks that either overcharge users or bypass data charging. Then can we defend against these attacks?</a:t>
            </a:r>
          </a:p>
          <a:p>
            <a:r>
              <a:rPr lang="en-US" altLang="ko-KR" baseline="0" dirty="0" smtClean="0"/>
              <a:t>We argue that defending against “usage-inflation” attack is fundamentally difficult. A simple defense mechanism could be setting a retransmission rate threshold. However, as we have shown previously, even legitimate users experience retransmission rate up to 85% thus is difficult to select an appropriate threshold.</a:t>
            </a:r>
            <a:r>
              <a:rPr lang="ko-KR" altLang="en-US" baseline="0" dirty="0" smtClean="0"/>
              <a:t> </a:t>
            </a:r>
            <a:r>
              <a:rPr lang="en-US" altLang="ko-KR" baseline="0" dirty="0" smtClean="0"/>
              <a:t>A more sophisticated approach would be to monitor the TCP sender behavior and see if the user is following the congestion control algorithm. However, it has been proved by number of previous works that </a:t>
            </a:r>
            <a:r>
              <a:rPr lang="en-US" altLang="ko-KR" baseline="0" dirty="0" smtClean="0"/>
              <a:t>exactly knowing the sender’s </a:t>
            </a:r>
            <a:r>
              <a:rPr lang="en-US" altLang="ko-KR" baseline="0" dirty="0" smtClean="0"/>
              <a:t>behavior from the middlebox is difficult. A separate approach is to place a performance enhancing proxy in the ISP that relays every TCP connection. </a:t>
            </a:r>
            <a:r>
              <a:rPr lang="en-US" altLang="ko-KR" baseline="0" dirty="0" smtClean="0"/>
              <a:t>As some of you may already know, PEPs </a:t>
            </a:r>
            <a:r>
              <a:rPr lang="en-US" altLang="ko-KR" baseline="0" dirty="0" smtClean="0"/>
              <a:t>are deployed in US ISPs for HTTP connections. </a:t>
            </a:r>
            <a:r>
              <a:rPr lang="en-US" altLang="ko-KR" baseline="0" dirty="0" smtClean="0"/>
              <a:t>Although this may mitigate the attack, we </a:t>
            </a:r>
            <a:r>
              <a:rPr lang="en-US" altLang="ko-KR" baseline="0" dirty="0" smtClean="0"/>
              <a:t>have checked that PEP does not </a:t>
            </a:r>
            <a:r>
              <a:rPr lang="en-US" altLang="ko-KR" baseline="0" dirty="0" smtClean="0"/>
              <a:t>support </a:t>
            </a:r>
            <a:r>
              <a:rPr lang="en-US" altLang="ko-KR" baseline="0" dirty="0" smtClean="0"/>
              <a:t>non-HTTP ports </a:t>
            </a:r>
            <a:r>
              <a:rPr lang="en-US" altLang="ko-KR" baseline="0" dirty="0" smtClean="0"/>
              <a:t>and it </a:t>
            </a:r>
            <a:r>
              <a:rPr lang="en-US" altLang="ko-KR" baseline="0" dirty="0" smtClean="0"/>
              <a:t>could be difficult to handle all TCP </a:t>
            </a:r>
            <a:r>
              <a:rPr lang="en-US" altLang="ko-KR" baseline="0" dirty="0" smtClean="0"/>
              <a:t>connections instead of only HTTPs. </a:t>
            </a:r>
            <a:r>
              <a:rPr lang="en-US" altLang="ko-KR" baseline="0" dirty="0" smtClean="0"/>
              <a:t>Also, PEP may become a new target of the attack.</a:t>
            </a:r>
          </a:p>
          <a:p>
            <a:endParaRPr lang="en-US" altLang="ko-KR" baseline="0" dirty="0" smtClean="0"/>
          </a:p>
          <a:p>
            <a:r>
              <a:rPr lang="en-US" altLang="ko-KR" baseline="0" dirty="0" smtClean="0"/>
              <a:t>On the other hand, for “free-riding” attack, we show that deterministically identifying the tunneled packets is possible via DPI even if the attacker simulates a behavior of poorly-provisioned environment.</a:t>
            </a:r>
          </a:p>
          <a:p>
            <a:endParaRPr lang="en-US" altLang="ko-KR" baseline="0" dirty="0" smtClean="0"/>
          </a:p>
          <a:p>
            <a:r>
              <a:rPr lang="en-US" altLang="ko-KR" baseline="0" dirty="0" smtClean="0"/>
              <a:t>In conclusion, we argue that the ISPs should first not charge for retransmissions to provide a fair billing policy while defending against the “free-riding” attacks.</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16</a:t>
            </a:fld>
            <a:endParaRPr lang="ko-KR" altLang="en-US"/>
          </a:p>
        </p:txBody>
      </p:sp>
    </p:spTree>
    <p:extLst>
      <p:ext uri="{BB962C8B-B14F-4D97-AF65-F5344CB8AC3E}">
        <p14:creationId xmlns:p14="http://schemas.microsoft.com/office/powerpoint/2010/main" val="4068713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 prevent the “free-riding” attack, we present Abacus, an</a:t>
            </a:r>
            <a:r>
              <a:rPr lang="en-US" altLang="ko-KR" baseline="0" dirty="0" smtClean="0"/>
              <a:t> accurate cellular data accounting system at 10 </a:t>
            </a:r>
            <a:r>
              <a:rPr lang="en-US" altLang="ko-KR" baseline="0" dirty="0" err="1" smtClean="0"/>
              <a:t>Gbps</a:t>
            </a:r>
            <a:r>
              <a:rPr lang="en-US" altLang="ko-KR" baseline="0" dirty="0" smtClean="0"/>
              <a:t> links.</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17</a:t>
            </a:fld>
            <a:endParaRPr lang="ko-KR" altLang="en-US"/>
          </a:p>
        </p:txBody>
      </p:sp>
    </p:spTree>
    <p:extLst>
      <p:ext uri="{BB962C8B-B14F-4D97-AF65-F5344CB8AC3E}">
        <p14:creationId xmlns:p14="http://schemas.microsoft.com/office/powerpoint/2010/main" val="3066728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Abacus supports two DPI modes. First, we can detect</a:t>
            </a:r>
            <a:r>
              <a:rPr lang="en-US" altLang="ko-KR" baseline="0" dirty="0" smtClean="0"/>
              <a:t> attacks deterministically by buffering the entire payload then comparing it with the retransmitted payload in byte-by-byte level.</a:t>
            </a:r>
          </a:p>
          <a:p>
            <a:endParaRPr lang="en-US" altLang="ko-KR" baseline="0" dirty="0" smtClean="0"/>
          </a:p>
          <a:p>
            <a:r>
              <a:rPr lang="en-US" altLang="ko-KR" baseline="0" dirty="0" smtClean="0"/>
              <a:t>Then one challenge in d-DPI is to determine the buffering amount of a flow. Theoretically, you need (RTT * Bandwidth). But since</a:t>
            </a:r>
            <a:r>
              <a:rPr lang="en-US" altLang="ko-KR" sz="1200" b="0" i="0" u="none" strike="noStrike" kern="1200" baseline="0" dirty="0" smtClean="0">
                <a:solidFill>
                  <a:schemeClr val="tx1"/>
                </a:solidFill>
                <a:latin typeface="+mn-lt"/>
                <a:ea typeface="+mn-ea"/>
                <a:cs typeface="+mn-cs"/>
              </a:rPr>
              <a:t> per-flow RTT and effective bandwidth change on a short time scale, we use the receive window size in each direction of a TCP connection instead. To be able to compare the retransmitted payload with the already received payload, we buffer the </a:t>
            </a:r>
            <a:r>
              <a:rPr lang="en-US" altLang="ko-KR" sz="1200" b="0" i="0" u="none" strike="noStrike" kern="1200" baseline="0" dirty="0" err="1" smtClean="0">
                <a:solidFill>
                  <a:schemeClr val="tx1"/>
                </a:solidFill>
                <a:latin typeface="+mn-lt"/>
                <a:ea typeface="+mn-ea"/>
                <a:cs typeface="+mn-cs"/>
              </a:rPr>
              <a:t>ACKed</a:t>
            </a:r>
            <a:r>
              <a:rPr lang="en-US" altLang="ko-KR" sz="1200" b="0" i="0" u="none" strike="noStrike" kern="1200" baseline="0" dirty="0" smtClean="0">
                <a:solidFill>
                  <a:schemeClr val="tx1"/>
                </a:solidFill>
                <a:latin typeface="+mn-lt"/>
                <a:ea typeface="+mn-ea"/>
                <a:cs typeface="+mn-cs"/>
              </a:rPr>
              <a:t> data for window size as well.</a:t>
            </a:r>
          </a:p>
          <a:p>
            <a:endParaRPr lang="en-US" altLang="ko-KR" sz="1200" b="0" i="0" u="none" strike="noStrike" kern="1200" baseline="0" dirty="0" smtClean="0">
              <a:solidFill>
                <a:schemeClr val="tx1"/>
              </a:solidFill>
              <a:latin typeface="+mn-lt"/>
              <a:ea typeface="+mn-ea"/>
              <a:cs typeface="+mn-cs"/>
            </a:endParaRPr>
          </a:p>
          <a:p>
            <a:r>
              <a:rPr lang="en-US" altLang="ko-KR" sz="1200" b="0" i="0" u="none" strike="noStrike" kern="1200" baseline="0" dirty="0" smtClean="0">
                <a:solidFill>
                  <a:schemeClr val="tx1"/>
                </a:solidFill>
                <a:latin typeface="+mn-lt"/>
                <a:ea typeface="+mn-ea"/>
                <a:cs typeface="+mn-cs"/>
              </a:rPr>
              <a:t>Let’s then look at the actual accounting process. Let’s say that we have a buffer with window size of 2KB and we are expecting a next sequence number to be 2048. When a packet with a smaller sequence number comes, it detects that there is a retransmission, and extracts the payload from the </a:t>
            </a:r>
            <a:r>
              <a:rPr lang="en-US" altLang="ko-KR" sz="1200" b="0" i="0" u="none" strike="noStrike" kern="1200" baseline="0" dirty="0" err="1" smtClean="0">
                <a:solidFill>
                  <a:schemeClr val="tx1"/>
                </a:solidFill>
                <a:latin typeface="+mn-lt"/>
                <a:ea typeface="+mn-ea"/>
                <a:cs typeface="+mn-cs"/>
              </a:rPr>
              <a:t>ACKed</a:t>
            </a:r>
            <a:r>
              <a:rPr lang="en-US" altLang="ko-KR" sz="1200" b="0" i="0" u="none" strike="noStrike" kern="1200" baseline="0" dirty="0" smtClean="0">
                <a:solidFill>
                  <a:schemeClr val="tx1"/>
                </a:solidFill>
                <a:latin typeface="+mn-lt"/>
                <a:ea typeface="+mn-ea"/>
                <a:cs typeface="+mn-cs"/>
              </a:rPr>
              <a:t> buffer to compare. If the compared buffers match, Abacus confirms that it is a legitimate retransmission and excludes the packet from the bill. Else it either charges or drops it.</a:t>
            </a:r>
          </a:p>
          <a:p>
            <a:endParaRPr lang="en-US" altLang="ko-KR" sz="1200" b="0" i="0" u="none" strike="noStrike" kern="1200" baseline="0" dirty="0" smtClean="0">
              <a:solidFill>
                <a:schemeClr val="tx1"/>
              </a:solidFill>
              <a:latin typeface="+mn-lt"/>
              <a:ea typeface="+mn-ea"/>
              <a:cs typeface="+mn-cs"/>
            </a:endParaRPr>
          </a:p>
          <a:p>
            <a:r>
              <a:rPr lang="en-US" altLang="ko-KR" sz="1200" b="0" i="0" u="none" strike="noStrike" kern="1200" baseline="0" dirty="0" smtClean="0">
                <a:solidFill>
                  <a:schemeClr val="tx1"/>
                </a:solidFill>
                <a:latin typeface="+mn-lt"/>
                <a:ea typeface="+mn-ea"/>
                <a:cs typeface="+mn-cs"/>
              </a:rPr>
              <a:t>The strength of d-DPI is that it guarantees detection of all possible “free-riding” attacks.</a:t>
            </a:r>
          </a:p>
          <a:p>
            <a:endParaRPr lang="en-US" altLang="ko-KR" sz="1200" b="0" i="0" u="none" strike="noStrike" kern="1200" baseline="0" dirty="0" smtClean="0">
              <a:solidFill>
                <a:schemeClr val="tx1"/>
              </a:solidFill>
              <a:latin typeface="+mn-lt"/>
              <a:ea typeface="+mn-ea"/>
              <a:cs typeface="+mn-cs"/>
            </a:endParaRPr>
          </a:p>
          <a:p>
            <a:r>
              <a:rPr lang="en-US" altLang="ko-KR" sz="1200" b="0" i="0" u="none" strike="noStrike" kern="1200" baseline="0" dirty="0" smtClean="0">
                <a:solidFill>
                  <a:schemeClr val="tx1"/>
                </a:solidFill>
                <a:latin typeface="+mn-lt"/>
                <a:ea typeface="+mn-ea"/>
                <a:cs typeface="+mn-cs"/>
              </a:rPr>
              <a:t>However, obviously there is a limitation since it requires a large </a:t>
            </a:r>
            <a:r>
              <a:rPr lang="en-US" altLang="ko-KR" sz="1200" b="0" i="0" u="none" strike="noStrike" kern="1200" baseline="0" dirty="0" smtClean="0">
                <a:solidFill>
                  <a:schemeClr val="tx1"/>
                </a:solidFill>
                <a:latin typeface="+mn-lt"/>
                <a:ea typeface="+mn-ea"/>
                <a:cs typeface="+mn-cs"/>
              </a:rPr>
              <a:t>memory to </a:t>
            </a:r>
            <a:r>
              <a:rPr lang="en-US" altLang="ko-KR" sz="1200" b="0" i="0" u="none" strike="noStrike" kern="1200" baseline="0" dirty="0" smtClean="0">
                <a:solidFill>
                  <a:schemeClr val="tx1"/>
                </a:solidFill>
                <a:latin typeface="+mn-lt"/>
                <a:ea typeface="+mn-ea"/>
                <a:cs typeface="+mn-cs"/>
              </a:rPr>
              <a:t>buffer the entire </a:t>
            </a:r>
            <a:r>
              <a:rPr lang="en-US" altLang="ko-KR" sz="1200" b="0" i="0" u="none" strike="noStrike" kern="1200" baseline="0" dirty="0" smtClean="0">
                <a:solidFill>
                  <a:schemeClr val="tx1"/>
                </a:solidFill>
                <a:latin typeface="+mn-lt"/>
                <a:ea typeface="+mn-ea"/>
                <a:cs typeface="+mn-cs"/>
              </a:rPr>
              <a:t>payload as well as consume high memory bandwidth for byte-by-byte comparisons. </a:t>
            </a:r>
            <a:r>
              <a:rPr lang="en-US" altLang="ko-KR" sz="1200" b="0" i="0" u="none" strike="noStrike" kern="1200" baseline="0" dirty="0" smtClean="0">
                <a:solidFill>
                  <a:schemeClr val="tx1"/>
                </a:solidFill>
                <a:latin typeface="+mn-lt"/>
                <a:ea typeface="+mn-ea"/>
                <a:cs typeface="+mn-cs"/>
              </a:rPr>
              <a:t>Then what’s the alternative?</a:t>
            </a:r>
          </a:p>
          <a:p>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18</a:t>
            </a:fld>
            <a:endParaRPr lang="ko-KR" altLang="en-US"/>
          </a:p>
        </p:txBody>
      </p:sp>
    </p:spTree>
    <p:extLst>
      <p:ext uri="{BB962C8B-B14F-4D97-AF65-F5344CB8AC3E}">
        <p14:creationId xmlns:p14="http://schemas.microsoft.com/office/powerpoint/2010/main" val="1833271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As</a:t>
            </a:r>
            <a:r>
              <a:rPr lang="en-US" altLang="ko-KR" baseline="0" dirty="0" smtClean="0"/>
              <a:t> an alternative, we present probabilistic DPI (p-DPI), which stores only a sample of payload instead of the entire payload, and see if the retransmission packets have the identical values for the sampled data. For example, we currently store 5 bytes out of 1KB packet, which reduces the memory usage by 200 times. </a:t>
            </a:r>
            <a:r>
              <a:rPr lang="en-US" altLang="ko-KR" dirty="0" smtClean="0"/>
              <a:t>For</a:t>
            </a:r>
            <a:r>
              <a:rPr lang="en-US" altLang="ko-KR" baseline="0" dirty="0" smtClean="0"/>
              <a:t> details about how to pick an appropriate sample size, please refer to our paper.</a:t>
            </a:r>
          </a:p>
          <a:p>
            <a:endParaRPr lang="en-US" altLang="ko-KR" baseline="0" dirty="0" smtClean="0"/>
          </a:p>
          <a:p>
            <a:r>
              <a:rPr lang="en-US" altLang="ko-KR" dirty="0" smtClean="0"/>
              <a:t>The challenge of p-DPI is that we need to prevent the attacker from guessing where the sampled byte locations are. </a:t>
            </a:r>
            <a:r>
              <a:rPr lang="en-US" altLang="ko-KR" dirty="0" smtClean="0"/>
              <a:t>For</a:t>
            </a:r>
            <a:r>
              <a:rPr lang="en-US" altLang="ko-KR" baseline="0" dirty="0" smtClean="0"/>
              <a:t> this, w</a:t>
            </a:r>
            <a:r>
              <a:rPr lang="en-US" altLang="ko-KR" dirty="0" smtClean="0"/>
              <a:t>e </a:t>
            </a:r>
            <a:r>
              <a:rPr lang="en-US" altLang="ko-KR" dirty="0" smtClean="0"/>
              <a:t>randomize the locations by calculating the</a:t>
            </a:r>
            <a:r>
              <a:rPr lang="en-US" altLang="ko-KR" baseline="0" dirty="0" smtClean="0"/>
              <a:t> byte location via a per-flow </a:t>
            </a:r>
            <a:r>
              <a:rPr lang="en-US" altLang="ko-KR" baseline="0" dirty="0" smtClean="0"/>
              <a:t>key unknown to the attacker. </a:t>
            </a:r>
            <a:r>
              <a:rPr lang="en-US" altLang="ko-KR" baseline="0" dirty="0" smtClean="0"/>
              <a:t>P</a:t>
            </a:r>
            <a:r>
              <a:rPr lang="en-US" altLang="ko-KR" sz="1200" b="0" i="0" u="none" strike="noStrike" kern="1200" baseline="0" dirty="0" smtClean="0">
                <a:solidFill>
                  <a:schemeClr val="tx1"/>
                </a:solidFill>
                <a:latin typeface="+mn-lt"/>
                <a:ea typeface="+mn-ea"/>
                <a:cs typeface="+mn-cs"/>
              </a:rPr>
              <a:t>er-flow key is generated by HMAC of a nonce with a secret key at connection setup time where the nonce is a 8-byte random number generated per each flow and the secret key is the system-wide key known only to Abacus.</a:t>
            </a:r>
          </a:p>
          <a:p>
            <a:endParaRPr lang="en-US" altLang="ko-KR" sz="1200" b="0" i="0" u="none" strike="noStrike" kern="1200" baseline="0" dirty="0" smtClean="0">
              <a:solidFill>
                <a:schemeClr val="tx1"/>
              </a:solidFill>
              <a:latin typeface="+mn-lt"/>
              <a:ea typeface="+mn-ea"/>
              <a:cs typeface="+mn-cs"/>
            </a:endParaRPr>
          </a:p>
          <a:p>
            <a:r>
              <a:rPr lang="en-US" altLang="ko-KR" sz="1200" b="0" i="0" u="none" strike="noStrike" kern="1200" baseline="0" dirty="0" smtClean="0">
                <a:solidFill>
                  <a:schemeClr val="tx1"/>
                </a:solidFill>
                <a:latin typeface="+mn-lt"/>
                <a:ea typeface="+mn-ea"/>
                <a:cs typeface="+mn-cs"/>
              </a:rPr>
              <a:t>Now with p-DPI, when we detect a retransmission packet, we use the flow key and </a:t>
            </a:r>
            <a:r>
              <a:rPr lang="en-US" altLang="ko-KR" sz="1200" b="0" i="0" u="none" strike="noStrike" kern="1200" baseline="0" dirty="0" err="1" smtClean="0">
                <a:solidFill>
                  <a:schemeClr val="tx1"/>
                </a:solidFill>
                <a:latin typeface="+mn-lt"/>
                <a:ea typeface="+mn-ea"/>
                <a:cs typeface="+mn-cs"/>
              </a:rPr>
              <a:t>bsn</a:t>
            </a:r>
            <a:r>
              <a:rPr lang="en-US" altLang="ko-KR" sz="1200" b="0" i="0" u="none" strike="noStrike" kern="1200" baseline="0" dirty="0" smtClean="0">
                <a:solidFill>
                  <a:schemeClr val="tx1"/>
                </a:solidFill>
                <a:latin typeface="+mn-lt"/>
                <a:ea typeface="+mn-ea"/>
                <a:cs typeface="+mn-cs"/>
              </a:rPr>
              <a:t> of the </a:t>
            </a:r>
            <a:r>
              <a:rPr lang="en-US" altLang="ko-KR" sz="1200" b="0" i="0" u="none" strike="noStrike" kern="1200" baseline="0" dirty="0" smtClean="0">
                <a:solidFill>
                  <a:schemeClr val="tx1"/>
                </a:solidFill>
                <a:latin typeface="+mn-lt"/>
                <a:ea typeface="+mn-ea"/>
                <a:cs typeface="+mn-cs"/>
              </a:rPr>
              <a:t>entry, which would be 1024 in this case, </a:t>
            </a:r>
            <a:r>
              <a:rPr lang="en-US" altLang="ko-KR" sz="1200" b="0" i="0" u="none" strike="noStrike" kern="1200" baseline="0" dirty="0" smtClean="0">
                <a:solidFill>
                  <a:schemeClr val="tx1"/>
                </a:solidFill>
                <a:latin typeface="+mn-lt"/>
                <a:ea typeface="+mn-ea"/>
                <a:cs typeface="+mn-cs"/>
              </a:rPr>
              <a:t>to calculate the random offsets and extract the samples from the payload to compare for verification.</a:t>
            </a:r>
            <a:endParaRPr lang="ko-KR" altLang="en-US" dirty="0" smtClean="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19</a:t>
            </a:fld>
            <a:endParaRPr lang="ko-KR" altLang="en-US"/>
          </a:p>
        </p:txBody>
      </p:sp>
    </p:spTree>
    <p:extLst>
      <p:ext uri="{BB962C8B-B14F-4D97-AF65-F5344CB8AC3E}">
        <p14:creationId xmlns:p14="http://schemas.microsoft.com/office/powerpoint/2010/main" val="340129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use mobile devices</a:t>
            </a:r>
            <a:r>
              <a:rPr lang="en-US" altLang="ko-KR" baseline="0" dirty="0" smtClean="0"/>
              <a:t> such as smartphones and tablet PCs for most of daily network communications now</a:t>
            </a:r>
            <a:r>
              <a:rPr lang="en-US" altLang="ko-KR" baseline="0" dirty="0" smtClean="0"/>
              <a:t>.</a:t>
            </a:r>
            <a:endParaRPr lang="en-US" altLang="ko-KR" baseline="0" dirty="0" smtClean="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a:t>
            </a:fld>
            <a:endParaRPr lang="ko-KR" altLang="en-US"/>
          </a:p>
        </p:txBody>
      </p:sp>
    </p:spTree>
    <p:extLst>
      <p:ext uri="{BB962C8B-B14F-4D97-AF65-F5344CB8AC3E}">
        <p14:creationId xmlns:p14="http://schemas.microsoft.com/office/powerpoint/2010/main" val="627771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 evaluate</a:t>
            </a:r>
            <a:r>
              <a:rPr lang="en-US" altLang="ko-KR" baseline="0" dirty="0" smtClean="0"/>
              <a:t> Abacus, we use a traffic generator by implementing a custom HTTP server and client </a:t>
            </a:r>
            <a:r>
              <a:rPr lang="en-US" altLang="ko-KR" baseline="0" dirty="0" smtClean="0"/>
              <a:t>with the shown machine specs.</a:t>
            </a:r>
            <a:endParaRPr lang="en-US" altLang="ko-KR" baseline="0" dirty="0" smtClean="0"/>
          </a:p>
          <a:p>
            <a:r>
              <a:rPr lang="en-US" altLang="ko-KR" baseline="0" dirty="0" smtClean="0"/>
              <a:t>We use the same machine for d-DPI.</a:t>
            </a:r>
          </a:p>
          <a:p>
            <a:endParaRPr lang="en-US" altLang="ko-KR" baseline="0" dirty="0" smtClean="0"/>
          </a:p>
          <a:p>
            <a:r>
              <a:rPr lang="en-US" altLang="ko-KR" baseline="0" dirty="0" smtClean="0"/>
              <a:t>For p-DPI, we use a commodity desktop machine </a:t>
            </a:r>
            <a:r>
              <a:rPr lang="en-US" altLang="ko-KR" baseline="0" dirty="0" smtClean="0"/>
              <a:t>with the given specs to show the power </a:t>
            </a:r>
            <a:r>
              <a:rPr lang="en-US" altLang="ko-KR" baseline="0" smtClean="0"/>
              <a:t>of sampling.</a:t>
            </a:r>
            <a:endParaRPr lang="en-US" altLang="ko-KR" baseline="0" dirty="0" smtClean="0"/>
          </a:p>
          <a:p>
            <a:endParaRPr lang="en-US" altLang="ko-KR" baseline="0" dirty="0" smtClean="0"/>
          </a:p>
          <a:p>
            <a:r>
              <a:rPr lang="en-US" altLang="ko-KR" baseline="0" dirty="0" smtClean="0"/>
              <a:t>All machines are connected to each other via 10 </a:t>
            </a:r>
            <a:r>
              <a:rPr lang="en-US" altLang="ko-KR" baseline="0" dirty="0" err="1" smtClean="0"/>
              <a:t>Gbps</a:t>
            </a:r>
            <a:r>
              <a:rPr lang="en-US" altLang="ko-KR" baseline="0" dirty="0" smtClean="0"/>
              <a:t> Arista switch and Abacus monitors the packets via port mirroring.</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20</a:t>
            </a:fld>
            <a:endParaRPr lang="ko-KR" altLang="en-US"/>
          </a:p>
        </p:txBody>
      </p:sp>
    </p:spTree>
    <p:extLst>
      <p:ext uri="{BB962C8B-B14F-4D97-AF65-F5344CB8AC3E}">
        <p14:creationId xmlns:p14="http://schemas.microsoft.com/office/powerpoint/2010/main" val="1137877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first run a Microbenchmark to measure the CPU and memory usage for different number of concurrent flows. 100%</a:t>
            </a:r>
            <a:r>
              <a:rPr lang="en-US" altLang="ko-KR" baseline="0" dirty="0" smtClean="0"/>
              <a:t> CPU usage means 1 CPU core is fully utilized. We note that in all cases, the server and client fully </a:t>
            </a:r>
            <a:r>
              <a:rPr lang="en-US" altLang="ko-KR" baseline="0" dirty="0" smtClean="0"/>
              <a:t>utilize </a:t>
            </a:r>
            <a:r>
              <a:rPr lang="en-US" altLang="ko-KR" baseline="0" dirty="0" smtClean="0"/>
              <a:t>the 10 </a:t>
            </a:r>
            <a:r>
              <a:rPr lang="en-US" altLang="ko-KR" baseline="0" dirty="0" err="1" smtClean="0"/>
              <a:t>Gbps</a:t>
            </a:r>
            <a:r>
              <a:rPr lang="en-US" altLang="ko-KR" baseline="0" dirty="0" smtClean="0"/>
              <a:t> link.</a:t>
            </a:r>
            <a:endParaRPr lang="en-US" altLang="ko-KR" dirty="0" smtClean="0"/>
          </a:p>
          <a:p>
            <a:endParaRPr lang="en-US" altLang="ko-KR"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For d-DPI,</a:t>
            </a:r>
            <a:r>
              <a:rPr lang="en-US" altLang="ko-KR" baseline="0" dirty="0" smtClean="0"/>
              <a:t> we clearly see that it requires large amount of memory for buffering the packets. We see that at 320K concurrent flows, it uses 53.6GB of memory and the CPU usage goes up to almost 900%. Moreover, we </a:t>
            </a:r>
            <a:r>
              <a:rPr lang="en-US" altLang="ko-KR" baseline="0" dirty="0" smtClean="0"/>
              <a:t>noticed </a:t>
            </a:r>
            <a:r>
              <a:rPr lang="en-US" altLang="ko-KR" baseline="0" dirty="0" smtClean="0"/>
              <a:t>a packet drop at 320K flows.</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aseline="0" dirty="0" smtClean="0"/>
          </a:p>
          <a:p>
            <a:r>
              <a:rPr lang="en-US" altLang="ko-KR" baseline="0" dirty="0" smtClean="0"/>
              <a:t>For p-DPI, we see that it requires small memory as well as small CPU. It only uses 391MB at 320K concurrent flows without any packet drops. Moreover, the CPU usage always stays under 100% even at 320K flows. This result is powerful since it shows that we can handle </a:t>
            </a:r>
            <a:r>
              <a:rPr lang="en-US" altLang="ko-KR" baseline="0" dirty="0" smtClean="0"/>
              <a:t>accounting </a:t>
            </a:r>
            <a:r>
              <a:rPr lang="en-US" altLang="ko-KR" baseline="0" dirty="0" smtClean="0"/>
              <a:t>even in commodity desktop machines.</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21</a:t>
            </a:fld>
            <a:endParaRPr lang="ko-KR" altLang="en-US"/>
          </a:p>
        </p:txBody>
      </p:sp>
    </p:spTree>
    <p:extLst>
      <p:ext uri="{BB962C8B-B14F-4D97-AF65-F5344CB8AC3E}">
        <p14:creationId xmlns:p14="http://schemas.microsoft.com/office/powerpoint/2010/main" val="195049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Lastly, </a:t>
            </a:r>
            <a:r>
              <a:rPr lang="en-US" altLang="ko-KR" dirty="0" smtClean="0"/>
              <a:t>we </a:t>
            </a:r>
            <a:r>
              <a:rPr lang="en-US" altLang="ko-KR" dirty="0" smtClean="0"/>
              <a:t>measured </a:t>
            </a:r>
            <a:r>
              <a:rPr lang="en-US" altLang="ko-KR" dirty="0" smtClean="0"/>
              <a:t>whether Abacus can accurately </a:t>
            </a:r>
            <a:r>
              <a:rPr lang="en-US" altLang="ko-KR" dirty="0" smtClean="0"/>
              <a:t>detect </a:t>
            </a:r>
            <a:r>
              <a:rPr lang="en-US" altLang="ko-KR" dirty="0" smtClean="0"/>
              <a:t>“free-riding” attacks</a:t>
            </a:r>
            <a:r>
              <a:rPr lang="en-US" altLang="ko-KR" baseline="0" dirty="0" smtClean="0"/>
              <a:t> in real environment. </a:t>
            </a:r>
          </a:p>
          <a:p>
            <a:endParaRPr lang="en-US" altLang="ko-KR" baseline="0" dirty="0" smtClean="0"/>
          </a:p>
          <a:p>
            <a:r>
              <a:rPr lang="en-US" altLang="ko-KR" sz="1200" b="0" i="0" u="none" strike="noStrike" kern="1200" baseline="0" dirty="0" smtClean="0">
                <a:solidFill>
                  <a:schemeClr val="tx1"/>
                </a:solidFill>
                <a:latin typeface="+mn-lt"/>
                <a:ea typeface="+mn-ea"/>
                <a:cs typeface="+mn-cs"/>
              </a:rPr>
              <a:t>We build a cellular traffic generator that replays the 3G cellular traffic logs measured in a commercial cellular ISP in South Korea…</a:t>
            </a:r>
          </a:p>
          <a:p>
            <a:endParaRPr lang="en-US" altLang="ko-KR" sz="1200" b="0" i="0" u="none" strike="noStrike" kern="1200" baseline="0" dirty="0" smtClean="0">
              <a:solidFill>
                <a:schemeClr val="tx1"/>
              </a:solidFill>
              <a:latin typeface="+mn-lt"/>
              <a:ea typeface="+mn-ea"/>
              <a:cs typeface="+mn-cs"/>
            </a:endParaRPr>
          </a:p>
          <a:p>
            <a:r>
              <a:rPr lang="en-US" altLang="ko-KR" sz="1200" b="0" i="0" u="none" strike="noStrike" kern="1200" baseline="0" dirty="0" smtClean="0">
                <a:solidFill>
                  <a:schemeClr val="tx1"/>
                </a:solidFill>
                <a:latin typeface="+mn-lt"/>
                <a:ea typeface="+mn-ea"/>
                <a:cs typeface="+mn-cs"/>
              </a:rPr>
              <a:t>During the log replay, we inject 100 flows that simulate “free-riding” attacks. Each flow randomly adds retransmission packets with different payload from the original packets. We find that d-DPI and p-DPI report all of the attack flows accurately.</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22</a:t>
            </a:fld>
            <a:endParaRPr lang="ko-KR" altLang="en-US"/>
          </a:p>
        </p:txBody>
      </p:sp>
    </p:spTree>
    <p:extLst>
      <p:ext uri="{BB962C8B-B14F-4D97-AF65-F5344CB8AC3E}">
        <p14:creationId xmlns:p14="http://schemas.microsoft.com/office/powerpoint/2010/main" val="2141262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23</a:t>
            </a:fld>
            <a:endParaRPr lang="ko-KR" altLang="en-US"/>
          </a:p>
        </p:txBody>
      </p:sp>
    </p:spTree>
    <p:extLst>
      <p:ext uri="{BB962C8B-B14F-4D97-AF65-F5344CB8AC3E}">
        <p14:creationId xmlns:p14="http://schemas.microsoft.com/office/powerpoint/2010/main" val="8403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24</a:t>
            </a:fld>
            <a:endParaRPr lang="ko-KR" altLang="en-US"/>
          </a:p>
        </p:txBody>
      </p:sp>
    </p:spTree>
    <p:extLst>
      <p:ext uri="{BB962C8B-B14F-4D97-AF65-F5344CB8AC3E}">
        <p14:creationId xmlns:p14="http://schemas.microsoft.com/office/powerpoint/2010/main" val="174267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a:t>
            </a:r>
            <a:r>
              <a:rPr lang="en-US" altLang="ko-KR" baseline="0" dirty="0" smtClean="0"/>
              <a:t> measure the </a:t>
            </a:r>
            <a:r>
              <a:rPr lang="en-US" altLang="ko-KR" dirty="0" smtClean="0"/>
              <a:t>retransmission rate in real-world, we gathered 11 volunteers,</a:t>
            </a:r>
            <a:r>
              <a:rPr lang="en-US" altLang="ko-KR" baseline="0" dirty="0" smtClean="0"/>
              <a:t> all graduate students in KAIST and had them capture all network packets in their main smartphones for 38 days. The total number of flows analyzed was about 150,000, which was 3.6GB in volume.</a:t>
            </a:r>
          </a:p>
          <a:p>
            <a:endParaRPr lang="en-US" altLang="ko-KR" baseline="0" dirty="0" smtClean="0"/>
          </a:p>
          <a:p>
            <a:r>
              <a:rPr lang="en-US" altLang="ko-KR" baseline="0" dirty="0" smtClean="0"/>
              <a:t>We then ran our packet analyzer which processes the captured TCP flows and creates per-flow log that calculates the total number of transferred bytes/packets, and retransmission rates of data packets and duplicate ACK packets.</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25</a:t>
            </a:fld>
            <a:endParaRPr lang="ko-KR" altLang="en-US"/>
          </a:p>
        </p:txBody>
      </p:sp>
    </p:spTree>
    <p:extLst>
      <p:ext uri="{BB962C8B-B14F-4D97-AF65-F5344CB8AC3E}">
        <p14:creationId xmlns:p14="http://schemas.microsoft.com/office/powerpoint/2010/main" val="1504346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draw a retransmission rate CDF graph of the retransmission</a:t>
            </a:r>
            <a:r>
              <a:rPr lang="en-US" altLang="ko-KR" baseline="0" dirty="0" smtClean="0"/>
              <a:t> rate with</a:t>
            </a:r>
            <a:r>
              <a:rPr lang="en-US" altLang="ko-KR" dirty="0" smtClean="0"/>
              <a:t> flows that experienced at least one retransmission.</a:t>
            </a:r>
          </a:p>
          <a:p>
            <a:r>
              <a:rPr lang="en-US" altLang="ko-KR" dirty="0" smtClean="0"/>
              <a:t>Surprisingly,</a:t>
            </a:r>
            <a:r>
              <a:rPr lang="en-US" altLang="ko-KR" baseline="0" dirty="0" smtClean="0"/>
              <a:t> we find that some flows experience extremely high retransmission rates.</a:t>
            </a:r>
          </a:p>
          <a:p>
            <a:endParaRPr lang="en-US" altLang="ko-KR" baseline="0" dirty="0" smtClean="0"/>
          </a:p>
          <a:p>
            <a:r>
              <a:rPr lang="en-US" altLang="ko-KR" baseline="0" dirty="0" smtClean="0"/>
              <a:t>The flow with the highest retransmission rate is 85 and 80% respectively, which is in line with the previous measurement of 93% we did in 3G cellular backhaul link from </a:t>
            </a:r>
            <a:r>
              <a:rPr lang="en-US" altLang="ko-KR" baseline="0" dirty="0" err="1" smtClean="0"/>
              <a:t>HotMobile</a:t>
            </a:r>
            <a:r>
              <a:rPr lang="en-US" altLang="ko-KR" baseline="0" dirty="0" smtClean="0"/>
              <a:t>.</a:t>
            </a:r>
          </a:p>
          <a:p>
            <a:endParaRPr lang="en-US" altLang="ko-KR" baseline="0" dirty="0" smtClean="0"/>
          </a:p>
          <a:p>
            <a:r>
              <a:rPr lang="en-US" altLang="ko-KR" baseline="0" dirty="0" smtClean="0"/>
              <a:t>As a result, blindly charging TCP retransmissions may cause legitimate users to suffer from high cellular bills! So we see that there is a potential problem in cellular accounting of TCP retransmissions.</a:t>
            </a:r>
          </a:p>
          <a:p>
            <a:endParaRPr lang="en-US" altLang="ko-KR" baseline="0" dirty="0" smtClean="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26</a:t>
            </a:fld>
            <a:endParaRPr lang="ko-KR" altLang="en-US"/>
          </a:p>
        </p:txBody>
      </p:sp>
    </p:spTree>
    <p:extLst>
      <p:ext uri="{BB962C8B-B14F-4D97-AF65-F5344CB8AC3E}">
        <p14:creationId xmlns:p14="http://schemas.microsoft.com/office/powerpoint/2010/main" val="3172819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Then</a:t>
            </a:r>
            <a:r>
              <a:rPr lang="en-US" altLang="ko-KR" baseline="0" dirty="0" smtClean="0"/>
              <a:t> what are some existing works that address cellular traffic accounting attacks? There have been only few works that look at accounting attacks.</a:t>
            </a:r>
          </a:p>
          <a:p>
            <a:r>
              <a:rPr lang="en-US" altLang="ko-KR" baseline="0" dirty="0" smtClean="0"/>
              <a:t>Peng and others showed toll-free data access attack, which bypasses accounting by transferring packets via DNS port, which used to be a free-of-service port. However, right after the paper was published, the ISPs changed their policy to charge for all packets going through DNS port. On the other hand, South Korean ISPs actually verify whether the packets going through the DNS port are really DNS port by running a DPI.</a:t>
            </a:r>
          </a:p>
          <a:p>
            <a:r>
              <a:rPr lang="en-US" altLang="ko-KR" baseline="0" dirty="0" smtClean="0"/>
              <a:t>They also showed a stealth-spam attack, which tries to overcharge users by transmitting large number of UDP packets after the user either closes the connection or goes into low signal environment. However, this attack is limited in practice since 95% of cellular traffic is done via TCP.</a:t>
            </a:r>
          </a:p>
          <a:p>
            <a:endParaRPr lang="en-US" altLang="ko-KR" baseline="0" dirty="0" smtClean="0"/>
          </a:p>
          <a:p>
            <a:r>
              <a:rPr lang="en-US" altLang="ko-KR" baseline="0" dirty="0" err="1" smtClean="0"/>
              <a:t>Tu</a:t>
            </a:r>
            <a:r>
              <a:rPr lang="en-US" altLang="ko-KR" baseline="0" dirty="0" smtClean="0"/>
              <a:t> and others showed a similar spam attack where the UDP packets were injected while the user was switching between different networks. This would result in handoffs and drop of all packets buffered in the base stations. However, similar to the steal-spam attack, this attack would be not so severe since TCP is the most dominant transport protocol. </a:t>
            </a:r>
          </a:p>
          <a:p>
            <a:endParaRPr lang="en-US" altLang="ko-KR" baseline="0" dirty="0" smtClean="0"/>
          </a:p>
          <a:p>
            <a:r>
              <a:rPr lang="en-US" altLang="ko-KR" baseline="0" dirty="0" smtClean="0"/>
              <a:t>We note that our attacks are more effective and fundamentally difficult to solve since inferring TCP retransmission in the middlebox is difficult.</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27</a:t>
            </a:fld>
            <a:endParaRPr lang="ko-KR" altLang="en-US"/>
          </a:p>
        </p:txBody>
      </p:sp>
    </p:spTree>
    <p:extLst>
      <p:ext uri="{BB962C8B-B14F-4D97-AF65-F5344CB8AC3E}">
        <p14:creationId xmlns:p14="http://schemas.microsoft.com/office/powerpoint/2010/main" val="1799105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Abacus extends </a:t>
            </a:r>
            <a:r>
              <a:rPr lang="en-US" altLang="ko-KR" dirty="0" err="1" smtClean="0"/>
              <a:t>Monbot</a:t>
            </a:r>
            <a:r>
              <a:rPr lang="en-US" altLang="ko-KR" dirty="0" smtClean="0"/>
              <a:t> to handle the TCP flow management, which is a </a:t>
            </a:r>
            <a:r>
              <a:rPr lang="en-US" altLang="ko-KR" sz="1200" b="0" i="0" u="none" strike="noStrike" kern="1200" baseline="0" dirty="0" smtClean="0">
                <a:solidFill>
                  <a:schemeClr val="tx1"/>
                </a:solidFill>
                <a:latin typeface="+mn-lt"/>
                <a:ea typeface="+mn-ea"/>
                <a:cs typeface="+mn-cs"/>
              </a:rPr>
              <a:t>highly-scalable flow monitoring system.</a:t>
            </a:r>
          </a:p>
          <a:p>
            <a:endParaRPr lang="en-US" altLang="ko-KR" sz="1200" b="0" i="0" u="none" strike="noStrike" kern="1200" baseline="0" dirty="0" smtClean="0">
              <a:solidFill>
                <a:schemeClr val="tx1"/>
              </a:solidFill>
              <a:latin typeface="+mn-lt"/>
              <a:ea typeface="+mn-ea"/>
              <a:cs typeface="+mn-cs"/>
            </a:endParaRPr>
          </a:p>
          <a:p>
            <a:r>
              <a:rPr lang="en-US" altLang="ko-KR" sz="1200" b="0" i="0" u="none" strike="noStrike" kern="1200" baseline="0" dirty="0" err="1" smtClean="0">
                <a:solidFill>
                  <a:schemeClr val="tx1"/>
                </a:solidFill>
                <a:latin typeface="+mn-lt"/>
                <a:ea typeface="+mn-ea"/>
                <a:cs typeface="+mn-cs"/>
              </a:rPr>
              <a:t>Monbot</a:t>
            </a:r>
            <a:r>
              <a:rPr lang="en-US" altLang="ko-KR" sz="1200" b="0" i="0" u="none" strike="noStrike" kern="1200" baseline="0" dirty="0" smtClean="0">
                <a:solidFill>
                  <a:schemeClr val="tx1"/>
                </a:solidFill>
                <a:latin typeface="+mn-lt"/>
                <a:ea typeface="+mn-ea"/>
                <a:cs typeface="+mn-cs"/>
              </a:rPr>
              <a:t> uses the </a:t>
            </a:r>
            <a:r>
              <a:rPr lang="en-US" altLang="ko-KR" sz="1200" b="0" i="0" u="none" strike="noStrike" kern="1200" baseline="0" dirty="0" err="1" smtClean="0">
                <a:solidFill>
                  <a:schemeClr val="tx1"/>
                </a:solidFill>
                <a:latin typeface="+mn-lt"/>
                <a:ea typeface="+mn-ea"/>
                <a:cs typeface="+mn-cs"/>
              </a:rPr>
              <a:t>PacketShader</a:t>
            </a:r>
            <a:r>
              <a:rPr lang="en-US" altLang="ko-KR" sz="1200" b="0" i="0" u="none" strike="noStrike" kern="1200" baseline="0" dirty="0" smtClean="0">
                <a:solidFill>
                  <a:schemeClr val="tx1"/>
                </a:solidFill>
                <a:latin typeface="+mn-lt"/>
                <a:ea typeface="+mn-ea"/>
                <a:cs typeface="+mn-cs"/>
              </a:rPr>
              <a:t> I/O Engine (PSIO) that delivers a batch of incoming packets from NICs into the user-level process at speeds between 10 </a:t>
            </a:r>
            <a:r>
              <a:rPr lang="en-US" altLang="ko-KR" sz="1200" b="0" i="0" u="none" strike="noStrike" kern="1200" baseline="0" dirty="0" err="1" smtClean="0">
                <a:solidFill>
                  <a:schemeClr val="tx1"/>
                </a:solidFill>
                <a:latin typeface="+mn-lt"/>
                <a:ea typeface="+mn-ea"/>
                <a:cs typeface="+mn-cs"/>
              </a:rPr>
              <a:t>Gbps</a:t>
            </a:r>
            <a:r>
              <a:rPr lang="en-US" altLang="ko-KR" sz="1200" b="0" i="0" u="none" strike="noStrike" kern="1200" baseline="0" dirty="0" smtClean="0">
                <a:solidFill>
                  <a:schemeClr val="tx1"/>
                </a:solidFill>
                <a:latin typeface="+mn-lt"/>
                <a:ea typeface="+mn-ea"/>
                <a:cs typeface="+mn-cs"/>
              </a:rPr>
              <a:t> and 100 </a:t>
            </a:r>
            <a:r>
              <a:rPr lang="en-US" altLang="ko-KR" sz="1200" b="0" i="0" u="none" strike="noStrike" kern="1200" baseline="0" dirty="0" err="1" smtClean="0">
                <a:solidFill>
                  <a:schemeClr val="tx1"/>
                </a:solidFill>
                <a:latin typeface="+mn-lt"/>
                <a:ea typeface="+mn-ea"/>
                <a:cs typeface="+mn-cs"/>
              </a:rPr>
              <a:t>Gbps</a:t>
            </a:r>
            <a:r>
              <a:rPr lang="en-US" altLang="ko-KR" sz="1200" b="0" i="0" u="none" strike="noStrike" kern="1200" baseline="0" dirty="0" smtClean="0">
                <a:solidFill>
                  <a:schemeClr val="tx1"/>
                </a:solidFill>
                <a:latin typeface="+mn-lt"/>
                <a:ea typeface="+mn-ea"/>
                <a:cs typeface="+mn-cs"/>
              </a:rPr>
              <a:t>.</a:t>
            </a:r>
          </a:p>
          <a:p>
            <a:endParaRPr lang="en-US" altLang="ko-KR" sz="1200" b="0" i="0" u="none" strike="noStrike" kern="1200" baseline="0" dirty="0" smtClean="0">
              <a:solidFill>
                <a:schemeClr val="tx1"/>
              </a:solidFill>
              <a:latin typeface="+mn-lt"/>
              <a:ea typeface="+mn-ea"/>
              <a:cs typeface="+mn-cs"/>
            </a:endParaRPr>
          </a:p>
          <a:p>
            <a:r>
              <a:rPr lang="en-US" altLang="ko-KR" sz="1200" b="0" i="0" u="none" strike="noStrike" kern="1200" baseline="0" dirty="0" err="1" smtClean="0">
                <a:solidFill>
                  <a:schemeClr val="tx1"/>
                </a:solidFill>
                <a:latin typeface="+mn-lt"/>
                <a:ea typeface="+mn-ea"/>
                <a:cs typeface="+mn-cs"/>
              </a:rPr>
              <a:t>Monbot</a:t>
            </a:r>
            <a:r>
              <a:rPr lang="en-US" altLang="ko-KR" sz="1200" b="0" i="0" u="none" strike="noStrike" kern="1200" baseline="0" dirty="0" smtClean="0">
                <a:solidFill>
                  <a:schemeClr val="tx1"/>
                </a:solidFill>
                <a:latin typeface="+mn-lt"/>
                <a:ea typeface="+mn-ea"/>
                <a:cs typeface="+mn-cs"/>
              </a:rPr>
              <a:t> also implements Symmetric Receive-Side Scaling (S-RSS) to evenly distribute connections to multiple CPU cores while mapping the packets in the same TCP connection to the same CPU core.</a:t>
            </a:r>
          </a:p>
          <a:p>
            <a:endParaRPr lang="en-US" altLang="ko-KR" sz="1200" b="0" i="0" u="none" strike="noStrike" kern="1200" baseline="0" dirty="0" smtClean="0">
              <a:solidFill>
                <a:schemeClr val="tx1"/>
              </a:solidFill>
              <a:latin typeface="+mn-lt"/>
              <a:ea typeface="+mn-ea"/>
              <a:cs typeface="+mn-cs"/>
            </a:endParaRPr>
          </a:p>
          <a:p>
            <a:r>
              <a:rPr lang="en-US" altLang="ko-KR" sz="1200" b="0" i="0" u="none" strike="noStrike" kern="1200" baseline="0" dirty="0" smtClean="0">
                <a:solidFill>
                  <a:schemeClr val="tx1"/>
                </a:solidFill>
                <a:latin typeface="+mn-lt"/>
                <a:ea typeface="+mn-ea"/>
                <a:cs typeface="+mn-cs"/>
              </a:rPr>
              <a:t>Here’s the architecture. The packet is mapped to a CPU core via S-RSS where a Deep Flow Inspection (DFI) thread on each core handling the flow management. The log is then passed to the disk threads and written to the disk.</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28</a:t>
            </a:fld>
            <a:endParaRPr lang="ko-KR" altLang="en-US"/>
          </a:p>
        </p:txBody>
      </p:sp>
    </p:spTree>
    <p:extLst>
      <p:ext uri="{BB962C8B-B14F-4D97-AF65-F5344CB8AC3E}">
        <p14:creationId xmlns:p14="http://schemas.microsoft.com/office/powerpoint/2010/main" val="467472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As</a:t>
            </a:r>
            <a:r>
              <a:rPr lang="en-US" altLang="ko-KR" baseline="0" dirty="0" smtClean="0"/>
              <a:t> an alternative, we present probabilistic DPI (p-DPI), which stores only a sample of the payload and see if the retransmission packets have the identical values for the sampled data. For example, if we store 5 bytes out of 1000 byte packet, we can reduce the memory usage by 200 times. </a:t>
            </a:r>
          </a:p>
          <a:p>
            <a:endParaRPr lang="en-US" altLang="ko-KR" baseline="0" dirty="0" smtClean="0"/>
          </a:p>
          <a:p>
            <a:r>
              <a:rPr lang="en-US" altLang="ko-KR" dirty="0" smtClean="0"/>
              <a:t>The implementation of p-DPI</a:t>
            </a:r>
            <a:r>
              <a:rPr lang="en-US" altLang="ko-KR" baseline="0" dirty="0" smtClean="0"/>
              <a:t> is similar to d-DPI except that p-DPI buffers the sampled flow data. </a:t>
            </a:r>
          </a:p>
          <a:p>
            <a:endParaRPr lang="en-US" altLang="ko-KR" sz="1200" b="0" i="0" u="none" strike="noStrike" kern="1200" baseline="0" dirty="0" smtClean="0">
              <a:solidFill>
                <a:schemeClr val="tx1"/>
              </a:solidFill>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0" i="0" u="none" strike="noStrike" kern="1200" baseline="0" dirty="0" smtClean="0">
                <a:solidFill>
                  <a:schemeClr val="tx1"/>
                </a:solidFill>
                <a:latin typeface="+mn-lt"/>
                <a:ea typeface="+mn-ea"/>
                <a:cs typeface="+mn-cs"/>
              </a:rPr>
              <a:t>Basic way is to have p-DPI sample ‘n’ bytes per each 1024-byte flow data at random. For this, we allocate a flow table per each flow direction that consists of a set of sampled entries. Each table has a 4-byte base sequence number. Each sampled byte on the entry is randomly chosen from the sequence number space of [</a:t>
            </a:r>
            <a:r>
              <a:rPr lang="en-US" altLang="ko-KR" sz="1200" b="0" i="0" u="none" strike="noStrike" kern="1200" baseline="0" dirty="0" err="1" smtClean="0">
                <a:solidFill>
                  <a:schemeClr val="tx1"/>
                </a:solidFill>
                <a:latin typeface="+mn-lt"/>
                <a:ea typeface="+mn-ea"/>
                <a:cs typeface="+mn-cs"/>
              </a:rPr>
              <a:t>bsn</a:t>
            </a:r>
            <a:r>
              <a:rPr lang="en-US" altLang="ko-KR" sz="1200" b="0" i="0" u="none" strike="noStrike" kern="1200" baseline="0" dirty="0" smtClean="0">
                <a:solidFill>
                  <a:schemeClr val="tx1"/>
                </a:solidFill>
                <a:latin typeface="+mn-lt"/>
                <a:ea typeface="+mn-ea"/>
                <a:cs typeface="+mn-cs"/>
              </a:rPr>
              <a:t>, </a:t>
            </a:r>
            <a:r>
              <a:rPr lang="en-US" altLang="ko-KR" sz="1200" b="0" i="0" u="none" strike="noStrike" kern="1200" baseline="0" dirty="0" err="1" smtClean="0">
                <a:solidFill>
                  <a:schemeClr val="tx1"/>
                </a:solidFill>
                <a:latin typeface="+mn-lt"/>
                <a:ea typeface="+mn-ea"/>
                <a:cs typeface="+mn-cs"/>
              </a:rPr>
              <a:t>bsn</a:t>
            </a:r>
            <a:r>
              <a:rPr lang="en-US" altLang="ko-KR" sz="1200" b="0" i="0" u="none" strike="noStrike" kern="1200" baseline="0" dirty="0" smtClean="0">
                <a:solidFill>
                  <a:schemeClr val="tx1"/>
                </a:solidFill>
                <a:latin typeface="+mn-lt"/>
                <a:ea typeface="+mn-ea"/>
                <a:cs typeface="+mn-cs"/>
              </a:rPr>
              <a:t> + 1023]. The window of the monitored flow data is tracked in the same way as in d-DPI. </a:t>
            </a:r>
          </a:p>
          <a:p>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29</a:t>
            </a:fld>
            <a:endParaRPr lang="ko-KR" altLang="en-US"/>
          </a:p>
        </p:txBody>
      </p:sp>
    </p:spTree>
    <p:extLst>
      <p:ext uri="{BB962C8B-B14F-4D97-AF65-F5344CB8AC3E}">
        <p14:creationId xmlns:p14="http://schemas.microsoft.com/office/powerpoint/2010/main" val="174044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As a result, we are seeing a massive</a:t>
            </a:r>
            <a:r>
              <a:rPr lang="en-US" altLang="ko-KR" baseline="0" dirty="0" smtClean="0"/>
              <a:t> growth in cellular data traffic in very short time</a:t>
            </a:r>
            <a:r>
              <a:rPr lang="en-US" altLang="ko-KR" baseline="0" dirty="0" smtClean="0"/>
              <a:t>.</a:t>
            </a:r>
          </a:p>
          <a:p>
            <a:r>
              <a:rPr lang="en-US" altLang="ko-KR" baseline="0" dirty="0" smtClean="0"/>
              <a:t>The cellular data traffic is expected to increase by almost 2 times in just one year.</a:t>
            </a:r>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Then </a:t>
            </a:r>
            <a:r>
              <a:rPr lang="en-US" altLang="ko-KR" dirty="0" smtClean="0"/>
              <a:t>what does this</a:t>
            </a:r>
            <a:r>
              <a:rPr lang="en-US" altLang="ko-KR" baseline="0" dirty="0" smtClean="0"/>
              <a:t> mean for the cellular users?</a:t>
            </a:r>
            <a:endParaRPr lang="en-US" altLang="ko-KR" dirty="0" smtClean="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3</a:t>
            </a:fld>
            <a:endParaRPr lang="ko-KR" altLang="en-US"/>
          </a:p>
        </p:txBody>
      </p:sp>
    </p:spTree>
    <p:extLst>
      <p:ext uri="{BB962C8B-B14F-4D97-AF65-F5344CB8AC3E}">
        <p14:creationId xmlns:p14="http://schemas.microsoft.com/office/powerpoint/2010/main" val="645853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 challenge of p-DPI is that we need to prevent the attacker from guessing where the sampled byte locations are.</a:t>
            </a:r>
          </a:p>
          <a:p>
            <a:endParaRPr lang="en-US" altLang="ko-KR" dirty="0" smtClean="0"/>
          </a:p>
          <a:p>
            <a:r>
              <a:rPr lang="en-US" altLang="ko-KR" dirty="0" smtClean="0"/>
              <a:t>We randomize the locations by running a hash function with the per-flow</a:t>
            </a:r>
            <a:r>
              <a:rPr lang="en-US" altLang="ko-KR" baseline="0" dirty="0" smtClean="0"/>
              <a:t> key and the </a:t>
            </a:r>
            <a:r>
              <a:rPr lang="en-US" altLang="ko-KR" baseline="0" dirty="0" err="1" smtClean="0"/>
              <a:t>bsn</a:t>
            </a:r>
            <a:r>
              <a:rPr lang="en-US" altLang="ko-KR" baseline="0" dirty="0" smtClean="0"/>
              <a:t> for the entry. P</a:t>
            </a:r>
            <a:r>
              <a:rPr lang="en-US" altLang="ko-KR" sz="1200" b="0" i="0" u="none" strike="noStrike" kern="1200" baseline="0" dirty="0" smtClean="0">
                <a:solidFill>
                  <a:schemeClr val="tx1"/>
                </a:solidFill>
                <a:latin typeface="+mn-lt"/>
                <a:ea typeface="+mn-ea"/>
                <a:cs typeface="+mn-cs"/>
              </a:rPr>
              <a:t>er-flow key is generated by HMAC of a nonce with a secret key at connection setup time where the nonce is a 8-byte random number generated per each flow and the secret key is the system-wide key known only to Abacus.</a:t>
            </a:r>
          </a:p>
          <a:p>
            <a:endParaRPr lang="en-US" altLang="ko-KR" sz="1200" b="0" i="0" u="none" strike="noStrike" kern="1200" baseline="0" dirty="0" smtClean="0">
              <a:solidFill>
                <a:schemeClr val="tx1"/>
              </a:solidFill>
              <a:latin typeface="+mn-lt"/>
              <a:ea typeface="+mn-ea"/>
              <a:cs typeface="+mn-cs"/>
            </a:endParaRPr>
          </a:p>
          <a:p>
            <a:r>
              <a:rPr lang="en-US" altLang="ko-KR" sz="1200" b="0" i="0" u="none" strike="noStrike" kern="1200" baseline="0" dirty="0" smtClean="0">
                <a:solidFill>
                  <a:schemeClr val="tx1"/>
                </a:solidFill>
                <a:latin typeface="+mn-lt"/>
                <a:ea typeface="+mn-ea"/>
                <a:cs typeface="+mn-cs"/>
              </a:rPr>
              <a:t>Since we need 10 bits to represent a 1KB entry, any hash function is fine as long as its output size is (10*n) bits or larger. In our current implementation</a:t>
            </a:r>
            <a:r>
              <a:rPr lang="en-US" altLang="ko-KR" baseline="0" dirty="0" smtClean="0"/>
              <a:t>, we pick the ‘n’ value to be 5 and </a:t>
            </a:r>
            <a:r>
              <a:rPr lang="en-US" altLang="ko-KR" sz="1200" b="0" i="0" u="none" strike="noStrike" kern="1200" baseline="0" dirty="0" smtClean="0">
                <a:solidFill>
                  <a:schemeClr val="tx1"/>
                </a:solidFill>
                <a:latin typeface="+mn-lt"/>
                <a:ea typeface="+mn-ea"/>
                <a:cs typeface="+mn-cs"/>
              </a:rPr>
              <a:t>use </a:t>
            </a:r>
            <a:r>
              <a:rPr lang="en-US" altLang="ko-KR" sz="1200" b="0" i="0" u="none" strike="noStrike" kern="1200" baseline="0" dirty="0" err="1" smtClean="0">
                <a:solidFill>
                  <a:schemeClr val="tx1"/>
                </a:solidFill>
                <a:latin typeface="+mn-lt"/>
                <a:ea typeface="+mn-ea"/>
                <a:cs typeface="+mn-cs"/>
              </a:rPr>
              <a:t>Berstein</a:t>
            </a:r>
            <a:r>
              <a:rPr lang="en-US" altLang="ko-KR" sz="1200" b="0" i="0" u="none" strike="noStrike" kern="1200" baseline="0" dirty="0" smtClean="0">
                <a:solidFill>
                  <a:schemeClr val="tx1"/>
                </a:solidFill>
                <a:latin typeface="+mn-lt"/>
                <a:ea typeface="+mn-ea"/>
                <a:cs typeface="+mn-cs"/>
              </a:rPr>
              <a:t> hash function which generates 64-bit output.</a:t>
            </a:r>
          </a:p>
          <a:p>
            <a:endParaRPr lang="en-US" altLang="ko-KR" sz="1200" b="0" i="0" u="none" strike="noStrike" kern="1200" baseline="0" dirty="0" smtClean="0">
              <a:solidFill>
                <a:schemeClr val="tx1"/>
              </a:solidFill>
              <a:latin typeface="+mn-lt"/>
              <a:ea typeface="+mn-ea"/>
              <a:cs typeface="+mn-cs"/>
            </a:endParaRPr>
          </a:p>
          <a:p>
            <a:r>
              <a:rPr lang="en-US" altLang="ko-KR" sz="1200" b="0" i="0" u="none" strike="noStrike" kern="1200" baseline="0" dirty="0" smtClean="0">
                <a:solidFill>
                  <a:schemeClr val="tx1"/>
                </a:solidFill>
                <a:latin typeface="+mn-lt"/>
                <a:ea typeface="+mn-ea"/>
                <a:cs typeface="+mn-cs"/>
              </a:rPr>
              <a:t>Now with p-DPI, when we detect a retransmission packet, we use the flow key and </a:t>
            </a:r>
            <a:r>
              <a:rPr lang="en-US" altLang="ko-KR" sz="1200" b="0" i="0" u="none" strike="noStrike" kern="1200" baseline="0" dirty="0" err="1" smtClean="0">
                <a:solidFill>
                  <a:schemeClr val="tx1"/>
                </a:solidFill>
                <a:latin typeface="+mn-lt"/>
                <a:ea typeface="+mn-ea"/>
                <a:cs typeface="+mn-cs"/>
              </a:rPr>
              <a:t>bsn</a:t>
            </a:r>
            <a:r>
              <a:rPr lang="en-US" altLang="ko-KR" sz="1200" b="0" i="0" u="none" strike="noStrike" kern="1200" baseline="0" dirty="0" smtClean="0">
                <a:solidFill>
                  <a:schemeClr val="tx1"/>
                </a:solidFill>
                <a:latin typeface="+mn-lt"/>
                <a:ea typeface="+mn-ea"/>
                <a:cs typeface="+mn-cs"/>
              </a:rPr>
              <a:t> of the entry to calculate the random offsets and extract the samples from the payload to compare for verification.</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30</a:t>
            </a:fld>
            <a:endParaRPr lang="ko-KR" altLang="en-US"/>
          </a:p>
        </p:txBody>
      </p:sp>
    </p:spTree>
    <p:extLst>
      <p:ext uri="{BB962C8B-B14F-4D97-AF65-F5344CB8AC3E}">
        <p14:creationId xmlns:p14="http://schemas.microsoft.com/office/powerpoint/2010/main" val="4125351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mn-lt"/>
                <a:ea typeface="+mn-ea"/>
                <a:cs typeface="+mn-cs"/>
              </a:rPr>
              <a:t>So then how should pick this ‘n’ value sample for each 1024 Byte entry?</a:t>
            </a:r>
          </a:p>
          <a:p>
            <a:endParaRPr lang="en-US" altLang="ko-KR" sz="1200" b="0" i="0" u="none" strike="noStrike" kern="1200" baseline="0" dirty="0" smtClean="0">
              <a:solidFill>
                <a:schemeClr val="tx1"/>
              </a:solidFill>
              <a:latin typeface="+mn-lt"/>
              <a:ea typeface="+mn-ea"/>
              <a:cs typeface="+mn-cs"/>
            </a:endParaRPr>
          </a:p>
          <a:p>
            <a:r>
              <a:rPr lang="en-US" altLang="ko-KR" sz="1200" b="0" i="0" u="none" strike="noStrike" kern="1200" baseline="0" dirty="0" smtClean="0">
                <a:solidFill>
                  <a:schemeClr val="tx1"/>
                </a:solidFill>
                <a:latin typeface="+mn-lt"/>
                <a:ea typeface="+mn-ea"/>
                <a:cs typeface="+mn-cs"/>
              </a:rPr>
              <a:t>Abacus samples y bytes from an original packet</a:t>
            </a:r>
          </a:p>
          <a:p>
            <a:r>
              <a:rPr lang="en-US" altLang="ko-KR" sz="1200" b="0" i="0" u="none" strike="noStrike" kern="1200" baseline="0" dirty="0" smtClean="0">
                <a:solidFill>
                  <a:schemeClr val="tx1"/>
                </a:solidFill>
                <a:latin typeface="+mn-lt"/>
                <a:ea typeface="+mn-ea"/>
                <a:cs typeface="+mn-cs"/>
              </a:rPr>
              <a:t>Attacker modifies x bytes of the retransmission packet for the “free-riding” attack while keeping the remaining bytes intact.</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31</a:t>
            </a:fld>
            <a:endParaRPr lang="ko-KR" altLang="en-US"/>
          </a:p>
        </p:txBody>
      </p:sp>
    </p:spTree>
    <p:extLst>
      <p:ext uri="{BB962C8B-B14F-4D97-AF65-F5344CB8AC3E}">
        <p14:creationId xmlns:p14="http://schemas.microsoft.com/office/powerpoint/2010/main" val="403402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As</a:t>
            </a:r>
            <a:r>
              <a:rPr lang="en-US" altLang="ko-KR" baseline="0" dirty="0" smtClean="0"/>
              <a:t> people use more and more traffic, obviously they have to pay more. As of 2011, the average cellular bill was $71 per month.</a:t>
            </a:r>
          </a:p>
          <a:p>
            <a:r>
              <a:rPr lang="en-US" altLang="ko-KR" baseline="0" dirty="0" smtClean="0"/>
              <a:t>Unfortunately, according to ITU, people </a:t>
            </a:r>
            <a:r>
              <a:rPr lang="en-US" altLang="ko-KR" baseline="0" dirty="0" smtClean="0"/>
              <a:t>in the US, </a:t>
            </a:r>
            <a:r>
              <a:rPr lang="en-US" altLang="ko-KR" baseline="0" dirty="0" smtClean="0"/>
              <a:t>which are you guys, </a:t>
            </a:r>
            <a:r>
              <a:rPr lang="en-US" altLang="ko-KR" baseline="0" dirty="0" smtClean="0"/>
              <a:t>are paying for one of the most expensive </a:t>
            </a:r>
            <a:r>
              <a:rPr lang="en-US" altLang="ko-KR" baseline="0" dirty="0" smtClean="0"/>
              <a:t>raw mobile </a:t>
            </a:r>
            <a:r>
              <a:rPr lang="en-US" altLang="ko-KR" baseline="0" dirty="0" smtClean="0"/>
              <a:t>data in the world.</a:t>
            </a:r>
          </a:p>
          <a:p>
            <a:endParaRPr lang="en-US" altLang="ko-KR" baseline="0" dirty="0" smtClean="0"/>
          </a:p>
          <a:p>
            <a:r>
              <a:rPr lang="en-US" altLang="ko-KR" baseline="0" dirty="0" smtClean="0"/>
              <a:t>Moreover, as people ask for more data, the price further increases, even more when they consume the data beyond the </a:t>
            </a:r>
            <a:r>
              <a:rPr lang="en-US" altLang="ko-KR" baseline="0" dirty="0" smtClean="0"/>
              <a:t>threshold.</a:t>
            </a:r>
          </a:p>
          <a:p>
            <a:r>
              <a:rPr lang="en-US" altLang="ko-KR" baseline="0" dirty="0" smtClean="0"/>
              <a:t>So </a:t>
            </a:r>
            <a:r>
              <a:rPr lang="en-US" altLang="ko-KR" baseline="0" dirty="0" smtClean="0"/>
              <a:t>it is inevitable that all cellular network subscribers want accurate accounting of their data </a:t>
            </a:r>
            <a:r>
              <a:rPr lang="en-US" altLang="ko-KR" baseline="0" dirty="0" smtClean="0"/>
              <a:t>usage.</a:t>
            </a:r>
          </a:p>
          <a:p>
            <a:endParaRPr lang="en-US" altLang="ko-KR" baseline="0" dirty="0" smtClean="0"/>
          </a:p>
          <a:p>
            <a:r>
              <a:rPr lang="en-US" altLang="ko-KR" baseline="0" dirty="0" smtClean="0"/>
              <a:t>Let’s see what happens if the accounting is done incorrectly. In 2012, one subscriber was accounted for overusing the data plan by 185GB. As a result, she received a bill that said you should pay for $43,000! Certainly you don’t want this happen to you.</a:t>
            </a:r>
            <a:endParaRPr lang="en-US" altLang="ko-KR" baseline="0" dirty="0" smtClean="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4</a:t>
            </a:fld>
            <a:endParaRPr lang="ko-KR" altLang="en-US"/>
          </a:p>
        </p:txBody>
      </p:sp>
    </p:spTree>
    <p:extLst>
      <p:ext uri="{BB962C8B-B14F-4D97-AF65-F5344CB8AC3E}">
        <p14:creationId xmlns:p14="http://schemas.microsoft.com/office/powerpoint/2010/main" val="69916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Then let’s </a:t>
            </a:r>
            <a:r>
              <a:rPr lang="en-US" altLang="ko-KR" baseline="0" dirty="0" smtClean="0"/>
              <a:t>look </a:t>
            </a:r>
            <a:r>
              <a:rPr lang="en-US" altLang="ko-KR" baseline="0" dirty="0" smtClean="0"/>
              <a:t>at how the cellular ISP charges your data traffic. </a:t>
            </a:r>
            <a:r>
              <a:rPr lang="en-US" altLang="ko-KR" dirty="0" smtClean="0"/>
              <a:t>Here’s the architecture</a:t>
            </a:r>
            <a:r>
              <a:rPr lang="en-US" altLang="ko-KR" baseline="0" dirty="0" smtClean="0"/>
              <a:t> of the cellular ISP</a:t>
            </a:r>
            <a:r>
              <a:rPr lang="en-US" altLang="ko-KR" baseline="0" dirty="0" smtClean="0"/>
              <a:t>.</a:t>
            </a:r>
          </a:p>
          <a:p>
            <a:endParaRPr lang="en-US" altLang="ko-KR" baseline="0" dirty="0" smtClean="0"/>
          </a:p>
          <a:p>
            <a:r>
              <a:rPr lang="en-US" altLang="ko-KR" baseline="0" dirty="0" smtClean="0"/>
              <a:t>The charging of cellular data traffic is done in the middlebox inside the ISP’s core network. While the client uses cellular network, the </a:t>
            </a:r>
            <a:r>
              <a:rPr lang="en-US" altLang="ko-KR" baseline="0" dirty="0" smtClean="0"/>
              <a:t>information for billing, CDR, is stored in the </a:t>
            </a:r>
            <a:r>
              <a:rPr lang="en-US" altLang="ko-KR" baseline="0" dirty="0" smtClean="0"/>
              <a:t>CN, then </a:t>
            </a:r>
            <a:r>
              <a:rPr lang="en-US" altLang="ko-KR" baseline="0" dirty="0" smtClean="0"/>
              <a:t>is transferred to the billing system where the actual accounting takes place.</a:t>
            </a:r>
          </a:p>
          <a:p>
            <a:endParaRPr lang="en-US" altLang="ko-KR" baseline="0" dirty="0" smtClean="0"/>
          </a:p>
          <a:p>
            <a:r>
              <a:rPr lang="en-US" altLang="ko-KR" baseline="0" dirty="0" smtClean="0"/>
              <a:t>And </a:t>
            </a:r>
            <a:r>
              <a:rPr lang="en-US" altLang="ko-KR" baseline="0" dirty="0" smtClean="0"/>
              <a:t>we note that the </a:t>
            </a:r>
            <a:r>
              <a:rPr lang="en-US" altLang="ko-KR" baseline="0" dirty="0" smtClean="0"/>
              <a:t>basic unit for accounting is byte-per-byte IP packets. </a:t>
            </a:r>
          </a:p>
          <a:p>
            <a:r>
              <a:rPr lang="en-US" altLang="ko-KR" baseline="0" dirty="0" smtClean="0"/>
              <a:t>Alright. So we now know that all IP packets flowing through the ISP are accounted.</a:t>
            </a:r>
          </a:p>
          <a:p>
            <a:endParaRPr lang="en-US" altLang="ko-KR" baseline="0" dirty="0" smtClean="0"/>
          </a:p>
          <a:p>
            <a:r>
              <a:rPr lang="en-US" altLang="ko-KR" baseline="0" dirty="0" smtClean="0"/>
              <a:t>Then here’s a question that we want to ask. Should the ISPs charge for retransmissions?</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5</a:t>
            </a:fld>
            <a:endParaRPr lang="ko-KR" altLang="en-US"/>
          </a:p>
        </p:txBody>
      </p:sp>
    </p:spTree>
    <p:extLst>
      <p:ext uri="{BB962C8B-B14F-4D97-AF65-F5344CB8AC3E}">
        <p14:creationId xmlns:p14="http://schemas.microsoft.com/office/powerpoint/2010/main" val="3842838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First, how would the subscriber think about charging TCP retransmissions?</a:t>
            </a:r>
          </a:p>
          <a:p>
            <a:r>
              <a:rPr lang="en-US" altLang="ko-KR" baseline="0" dirty="0" smtClean="0"/>
              <a:t>Most of people will first ask what’s TCP retransmission anyways? Ok. I see… But TCP retransmission occurs due to poor network environment. Network condition is not my concern. I would expect to be charged for the size of the </a:t>
            </a:r>
            <a:r>
              <a:rPr lang="en-US" altLang="ko-KR" baseline="0" dirty="0" smtClean="0"/>
              <a:t>content I </a:t>
            </a:r>
            <a:r>
              <a:rPr lang="en-US" altLang="ko-KR" baseline="0" dirty="0" smtClean="0"/>
              <a:t>downloaded.</a:t>
            </a:r>
          </a:p>
          <a:p>
            <a:r>
              <a:rPr lang="en-US" altLang="ko-KR" baseline="0" dirty="0" smtClean="0"/>
              <a:t>In conclusion, I want to pay for the application data only!</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6</a:t>
            </a:fld>
            <a:endParaRPr lang="ko-KR" altLang="en-US"/>
          </a:p>
        </p:txBody>
      </p:sp>
    </p:spTree>
    <p:extLst>
      <p:ext uri="{BB962C8B-B14F-4D97-AF65-F5344CB8AC3E}">
        <p14:creationId xmlns:p14="http://schemas.microsoft.com/office/powerpoint/2010/main" val="342575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Next, let’s look at the same problem from the cellular ISPs’ view.</a:t>
            </a:r>
          </a:p>
          <a:p>
            <a:r>
              <a:rPr lang="en-US" altLang="ko-KR" baseline="0" dirty="0" smtClean="0"/>
              <a:t>Most likely, they will first think about what’s needed to enable TCP retransmission detection. This would require an upgrade of the current accounting system. Nah that’s too complex.</a:t>
            </a:r>
          </a:p>
          <a:p>
            <a:r>
              <a:rPr lang="en-US" altLang="ko-KR" baseline="0" dirty="0" smtClean="0"/>
              <a:t>But wait, TCP retransmission still consumed our infrastructure resources. So it should be considered as just another IP packet. And of course, we need to make money!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In conclusion, we want to charge for all packets!</a:t>
            </a:r>
          </a:p>
          <a:p>
            <a:endParaRPr lang="en-US" altLang="ko-KR" baseline="0" dirty="0" smtClean="0"/>
          </a:p>
          <a:p>
            <a:r>
              <a:rPr lang="en-US" altLang="ko-KR" baseline="0" dirty="0" smtClean="0"/>
              <a:t>Then how much retransmission does it actually occur in the real-world? We did a measurement study of retransmission rate </a:t>
            </a:r>
            <a:r>
              <a:rPr lang="en-US" altLang="ko-KR" baseline="0" dirty="0" smtClean="0"/>
              <a:t>and found </a:t>
            </a:r>
            <a:r>
              <a:rPr lang="en-US" altLang="ko-KR" baseline="0" dirty="0" smtClean="0"/>
              <a:t>that average users do not experience much </a:t>
            </a:r>
            <a:r>
              <a:rPr lang="en-US" altLang="ko-KR" baseline="0" dirty="0" smtClean="0"/>
              <a:t>retransmission. However, we found that </a:t>
            </a:r>
            <a:r>
              <a:rPr lang="en-US" altLang="ko-KR" baseline="0" dirty="0" smtClean="0"/>
              <a:t>some </a:t>
            </a:r>
            <a:r>
              <a:rPr lang="en-US" altLang="ko-KR" baseline="0" dirty="0" smtClean="0"/>
              <a:t>flows experienced retransmission </a:t>
            </a:r>
            <a:r>
              <a:rPr lang="en-US" altLang="ko-KR" baseline="0" dirty="0" smtClean="0"/>
              <a:t>rate of over </a:t>
            </a:r>
            <a:r>
              <a:rPr lang="en-US" altLang="ko-KR" baseline="0" dirty="0" smtClean="0"/>
              <a:t>85%. So </a:t>
            </a:r>
            <a:r>
              <a:rPr lang="en-US" altLang="ko-KR" baseline="0" dirty="0" smtClean="0"/>
              <a:t>blinding charging for all retransmission </a:t>
            </a:r>
            <a:r>
              <a:rPr lang="en-US" altLang="ko-KR" baseline="0" dirty="0" smtClean="0"/>
              <a:t>may cause high cellular bills for users and </a:t>
            </a:r>
            <a:r>
              <a:rPr lang="en-US" altLang="ko-KR" baseline="0" dirty="0" smtClean="0"/>
              <a:t>be </a:t>
            </a:r>
            <a:r>
              <a:rPr lang="en-US" altLang="ko-KR" baseline="0" dirty="0" smtClean="0"/>
              <a:t>unfair.</a:t>
            </a:r>
            <a:endParaRPr lang="en-US" altLang="ko-KR" baseline="0" dirty="0" smtClean="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7</a:t>
            </a:fld>
            <a:endParaRPr lang="ko-KR" altLang="en-US"/>
          </a:p>
        </p:txBody>
      </p:sp>
    </p:spTree>
    <p:extLst>
      <p:ext uri="{BB962C8B-B14F-4D97-AF65-F5344CB8AC3E}">
        <p14:creationId xmlns:p14="http://schemas.microsoft.com/office/powerpoint/2010/main" val="2345515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Before going into details</a:t>
            </a:r>
            <a:r>
              <a:rPr lang="en-US" altLang="ko-KR" baseline="0" dirty="0" smtClean="0"/>
              <a:t>, we first summarize the contributions of our work.</a:t>
            </a:r>
          </a:p>
          <a:p>
            <a:r>
              <a:rPr lang="en-US" altLang="ko-KR" baseline="0" dirty="0" smtClean="0"/>
              <a:t>We first identify the retransmission accounting policies of total of 12 ISPs in the world and find that some decide to blindly account for retransmissions while some selectively discards them from charging.</a:t>
            </a:r>
          </a:p>
          <a:p>
            <a:r>
              <a:rPr lang="en-US" altLang="ko-KR" baseline="0" dirty="0" smtClean="0"/>
              <a:t>Next, we show that no matter what policy the ISPs choose, we are able to carry out “usage-inflation” attack for blind policy ISPs where an attacker overcharges a user by 1 GB in just 9 minutes without user’s detection or “free-riding” attack for selective policy ISPs where a user can use the cellular network for free without ISP’s detection. We note that these attacks are indeed real and work in practice. We have specifically notified the ISPs that are vulnerable to “free-riding” attack to fix the problem, but as of now, the attacks still work.</a:t>
            </a:r>
          </a:p>
          <a:p>
            <a:r>
              <a:rPr lang="en-US" altLang="ko-KR" baseline="0" dirty="0" smtClean="0"/>
              <a:t>Lastly, to prevent the “free-riding” attack, we design and implement an accurate accounting system, which can deterministically identify attack packets event at 10 </a:t>
            </a:r>
            <a:r>
              <a:rPr lang="en-US" altLang="ko-KR" baseline="0" dirty="0" err="1" smtClean="0"/>
              <a:t>Gbps</a:t>
            </a:r>
            <a:r>
              <a:rPr lang="en-US" altLang="ko-KR" baseline="0" dirty="0" smtClean="0"/>
              <a:t> links with a typical commodity desktop machines.</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8</a:t>
            </a:fld>
            <a:endParaRPr lang="ko-KR" altLang="en-US"/>
          </a:p>
        </p:txBody>
      </p:sp>
    </p:spTree>
    <p:extLst>
      <p:ext uri="{BB962C8B-B14F-4D97-AF65-F5344CB8AC3E}">
        <p14:creationId xmlns:p14="http://schemas.microsoft.com/office/powerpoint/2010/main" val="3552901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First, we look at</a:t>
            </a:r>
            <a:r>
              <a:rPr lang="en-US" altLang="ko-KR" baseline="0" dirty="0" smtClean="0"/>
              <a:t> what is the retransmission accounting policy in 12 ISPs of 6 countries.</a:t>
            </a:r>
          </a:p>
          <a:p>
            <a:r>
              <a:rPr lang="en-US" altLang="ko-KR" dirty="0" smtClean="0"/>
              <a:t>Through</a:t>
            </a:r>
            <a:r>
              <a:rPr lang="en-US" altLang="ko-KR" baseline="0" dirty="0" smtClean="0"/>
              <a:t> the test, we find that all countries we investigated except South Korea adopt a “blind” accounting policy that accounts for all IP packets regardless of TCP retransmission. In contrast, all three ISPs in South Korea enforce a “selective” policy that does not charge for retransmission packets.</a:t>
            </a:r>
          </a:p>
          <a:p>
            <a:r>
              <a:rPr lang="en-US" altLang="ko-KR" sz="1200" b="0" i="0" u="none" strike="noStrike" kern="1200" baseline="0" dirty="0" smtClean="0">
                <a:solidFill>
                  <a:schemeClr val="tx1"/>
                </a:solidFill>
                <a:latin typeface="+mn-lt"/>
                <a:ea typeface="+mn-ea"/>
                <a:cs typeface="+mn-cs"/>
              </a:rPr>
              <a:t>As we explained before, the rationale behind the “blind” accounting policy is that the ISP network should be responsible only for the IP layer functionalities while retransmission in the transport layer is regarded as an end-node issue. However, from a client’s perspective, this could be unfair as she might have to pay for the packets that were discarded before reaching the application layer. That is, the subscribers have to pay for any packet that passes through the billing system regardless of whether it reaches the application on the client device or not.</a:t>
            </a:r>
          </a:p>
          <a:p>
            <a:r>
              <a:rPr lang="en-US" altLang="ko-KR" sz="1200" b="0" i="0" u="none" strike="noStrike" kern="1200" baseline="0" dirty="0" smtClean="0">
                <a:solidFill>
                  <a:schemeClr val="tx1"/>
                </a:solidFill>
                <a:latin typeface="+mn-lt"/>
                <a:ea typeface="+mn-ea"/>
                <a:cs typeface="+mn-cs"/>
              </a:rPr>
              <a:t>So we see that ISPs choose their own policies depending on their reasons.</a:t>
            </a:r>
          </a:p>
          <a:p>
            <a:r>
              <a:rPr lang="en-US" altLang="ko-KR" sz="1200" b="0" i="0" u="none" strike="noStrike" kern="1200" baseline="0" dirty="0" smtClean="0">
                <a:solidFill>
                  <a:schemeClr val="tx1"/>
                </a:solidFill>
                <a:latin typeface="+mn-lt"/>
                <a:ea typeface="+mn-ea"/>
                <a:cs typeface="+mn-cs"/>
              </a:rPr>
              <a:t>However, as we will show next, no matter what policy they follow, ISPs are either vulnerable to “usage-inflation” or “free-riding” attack where a malicious attacker can either overcharge the victim client’s data bill or bypass ISP’s accounting system to use the network for free.</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9</a:t>
            </a:fld>
            <a:endParaRPr lang="ko-KR" altLang="en-US"/>
          </a:p>
        </p:txBody>
      </p:sp>
    </p:spTree>
    <p:extLst>
      <p:ext uri="{BB962C8B-B14F-4D97-AF65-F5344CB8AC3E}">
        <p14:creationId xmlns:p14="http://schemas.microsoft.com/office/powerpoint/2010/main" val="97122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defRPr>
                <a:latin typeface="Gill Sans MT" pitchFamily="34" charset="0"/>
                <a:cs typeface="Arial" pitchFamily="34" charset="0"/>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000">
                <a:solidFill>
                  <a:schemeClr val="accent1">
                    <a:lumMod val="75000"/>
                  </a:schemeClr>
                </a:solidFill>
                <a:latin typeface="Gill Sans MT"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spTree>
    <p:extLst>
      <p:ext uri="{BB962C8B-B14F-4D97-AF65-F5344CB8AC3E}">
        <p14:creationId xmlns:p14="http://schemas.microsoft.com/office/powerpoint/2010/main" val="10337950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Gill Sans MT" pitchFamily="34" charset="0"/>
                <a:cs typeface="Arial" pitchFamily="34" charset="0"/>
              </a:defRPr>
            </a:lvl1p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lvl1pPr>
              <a:defRPr>
                <a:latin typeface="Gill Sans MT" pitchFamily="34" charset="0"/>
                <a:cs typeface="Arial" pitchFamily="34" charset="0"/>
              </a:defRPr>
            </a:lvl1pPr>
            <a:lvl2pPr>
              <a:defRPr>
                <a:latin typeface="Gill Sans MT" pitchFamily="34" charset="0"/>
                <a:cs typeface="Arial" pitchFamily="34" charset="0"/>
              </a:defRPr>
            </a:lvl2pPr>
            <a:lvl3pPr>
              <a:defRPr>
                <a:latin typeface="Gill Sans MT" pitchFamily="34" charset="0"/>
                <a:cs typeface="Arial" pitchFamily="34" charset="0"/>
              </a:defRPr>
            </a:lvl3pPr>
            <a:lvl4pPr>
              <a:defRPr>
                <a:latin typeface="Gill Sans MT" pitchFamily="34" charset="0"/>
                <a:cs typeface="Arial" pitchFamily="34" charset="0"/>
              </a:defRPr>
            </a:lvl4pPr>
            <a:lvl5pPr>
              <a:defRPr>
                <a:latin typeface="Gill Sans MT" pitchFamily="34" charset="0"/>
                <a:cs typeface="Arial" pitchFamily="34" charset="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39691939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lvl1pPr>
              <a:defRPr>
                <a:latin typeface="Gill Sans MT" pitchFamily="34" charset="0"/>
                <a:cs typeface="Arial" pitchFamily="34" charset="0"/>
              </a:defRPr>
            </a:lvl1p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lvl1pPr>
              <a:defRPr>
                <a:latin typeface="Gill Sans MT" pitchFamily="34" charset="0"/>
                <a:cs typeface="Arial" pitchFamily="34" charset="0"/>
              </a:defRPr>
            </a:lvl1pPr>
            <a:lvl2pPr>
              <a:defRPr>
                <a:latin typeface="Gill Sans MT" pitchFamily="34" charset="0"/>
                <a:cs typeface="Arial" pitchFamily="34" charset="0"/>
              </a:defRPr>
            </a:lvl2pPr>
            <a:lvl3pPr>
              <a:defRPr>
                <a:latin typeface="Gill Sans MT" pitchFamily="34" charset="0"/>
                <a:cs typeface="Arial" pitchFamily="34" charset="0"/>
              </a:defRPr>
            </a:lvl3pPr>
            <a:lvl4pPr>
              <a:defRPr>
                <a:latin typeface="Gill Sans MT" pitchFamily="34" charset="0"/>
                <a:cs typeface="Arial" pitchFamily="34" charset="0"/>
              </a:defRPr>
            </a:lvl4pPr>
            <a:lvl5pPr>
              <a:defRPr>
                <a:latin typeface="Gill Sans MT" pitchFamily="34" charset="0"/>
                <a:cs typeface="Arial" pitchFamily="34" charset="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1692091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Gill Sans MT" pitchFamily="34" charset="0"/>
                <a:cs typeface="Arial" pitchFamily="34" charset="0"/>
              </a:defRPr>
            </a:lvl1p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lvl1pPr>
              <a:defRPr>
                <a:solidFill>
                  <a:schemeClr val="tx1"/>
                </a:solidFill>
                <a:latin typeface="Gill Sans MT" pitchFamily="34" charset="0"/>
                <a:cs typeface="Arial" pitchFamily="34" charset="0"/>
              </a:defRPr>
            </a:lvl1pPr>
            <a:lvl2pPr>
              <a:defRPr>
                <a:solidFill>
                  <a:schemeClr val="tx1"/>
                </a:solidFill>
                <a:latin typeface="Gill Sans MT" pitchFamily="34" charset="0"/>
                <a:cs typeface="Arial" pitchFamily="34" charset="0"/>
              </a:defRPr>
            </a:lvl2pPr>
            <a:lvl3pPr>
              <a:defRPr>
                <a:solidFill>
                  <a:schemeClr val="tx1"/>
                </a:solidFill>
                <a:latin typeface="Gill Sans MT" pitchFamily="34" charset="0"/>
                <a:cs typeface="Arial" pitchFamily="34" charset="0"/>
              </a:defRPr>
            </a:lvl3pPr>
            <a:lvl4pPr>
              <a:defRPr>
                <a:solidFill>
                  <a:schemeClr val="tx1"/>
                </a:solidFill>
                <a:latin typeface="Gill Sans MT" pitchFamily="34" charset="0"/>
                <a:cs typeface="Arial" pitchFamily="34" charset="0"/>
              </a:defRPr>
            </a:lvl4pPr>
            <a:lvl5pPr>
              <a:defRPr>
                <a:solidFill>
                  <a:schemeClr val="tx1"/>
                </a:solidFill>
                <a:latin typeface="Gill Sans MT" pitchFamily="34" charset="0"/>
                <a:cs typeface="Arial" pitchFamily="34" charset="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1930022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normAutofit/>
          </a:bodyPr>
          <a:lstStyle>
            <a:lvl1pPr algn="l">
              <a:defRPr sz="3200" b="1" cap="all">
                <a:latin typeface="Gill Sans MT" pitchFamily="34" charset="0"/>
              </a:defRPr>
            </a:lvl1pPr>
          </a:lstStyle>
          <a:p>
            <a:r>
              <a:rPr lang="ko-KR" altLang="en-US" smtClean="0"/>
              <a:t>마스터 제목 스타일 편집</a:t>
            </a:r>
            <a:endParaRPr lang="ko-KR" altLang="en-US" dirty="0"/>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accent1"/>
                </a:solidFill>
                <a:latin typeface="Gill Sans MT"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6" name="슬라이드 번호 개체 틀 5"/>
          <p:cNvSpPr>
            <a:spLocks noGrp="1"/>
          </p:cNvSpPr>
          <p:nvPr>
            <p:ph type="sldNum" sz="quarter" idx="12"/>
          </p:nvPr>
        </p:nvSpPr>
        <p:spPr/>
        <p:txBody>
          <a:bodyPr/>
          <a:lstStyle>
            <a:lvl1pPr>
              <a:defRPr>
                <a:latin typeface="Gill Sans MT"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27559373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Gill Sans MT" pitchFamily="34" charset="0"/>
                <a:cs typeface="Arial" pitchFamily="34" charset="0"/>
              </a:defRPr>
            </a:lvl1p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709120"/>
          </a:xfrm>
        </p:spPr>
        <p:txBody>
          <a:bodyPr>
            <a:normAutofit/>
          </a:bodyPr>
          <a:lstStyle>
            <a:lvl1pPr>
              <a:defRPr sz="2000">
                <a:solidFill>
                  <a:schemeClr val="tx1"/>
                </a:solidFill>
                <a:latin typeface="Gill Sans MT" pitchFamily="34" charset="0"/>
                <a:cs typeface="Arial" pitchFamily="34" charset="0"/>
              </a:defRPr>
            </a:lvl1pPr>
            <a:lvl2pPr>
              <a:defRPr sz="1800">
                <a:solidFill>
                  <a:schemeClr val="tx1"/>
                </a:solidFill>
                <a:latin typeface="Gill Sans MT" pitchFamily="34" charset="0"/>
                <a:cs typeface="Arial" pitchFamily="34" charset="0"/>
              </a:defRPr>
            </a:lvl2pPr>
            <a:lvl3pPr>
              <a:defRPr sz="1600">
                <a:solidFill>
                  <a:schemeClr val="tx1"/>
                </a:solidFill>
                <a:latin typeface="Gill Sans MT" pitchFamily="34" charset="0"/>
                <a:cs typeface="Arial" pitchFamily="34" charset="0"/>
              </a:defRPr>
            </a:lvl3pPr>
            <a:lvl4pPr>
              <a:defRPr sz="1400">
                <a:solidFill>
                  <a:schemeClr val="tx1"/>
                </a:solidFill>
                <a:latin typeface="Gill Sans MT" pitchFamily="34" charset="0"/>
                <a:cs typeface="Arial" pitchFamily="34" charset="0"/>
              </a:defRPr>
            </a:lvl4pPr>
            <a:lvl5pPr>
              <a:defRPr sz="1400">
                <a:solidFill>
                  <a:schemeClr val="tx1"/>
                </a:solidFill>
                <a:latin typeface="Gill Sans MT" pitchFamily="34" charset="0"/>
                <a:cs typeface="Arial" pitchFamily="34" charset="0"/>
              </a:defRPr>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내용 개체 틀 3"/>
          <p:cNvSpPr>
            <a:spLocks noGrp="1"/>
          </p:cNvSpPr>
          <p:nvPr>
            <p:ph sz="half" idx="2"/>
          </p:nvPr>
        </p:nvSpPr>
        <p:spPr>
          <a:xfrm>
            <a:off x="4648200" y="1600200"/>
            <a:ext cx="4038600" cy="4709120"/>
          </a:xfrm>
        </p:spPr>
        <p:txBody>
          <a:bodyPr>
            <a:normAutofit/>
          </a:bodyPr>
          <a:lstStyle>
            <a:lvl1pPr>
              <a:defRPr sz="2000">
                <a:solidFill>
                  <a:schemeClr val="tx1"/>
                </a:solidFill>
                <a:latin typeface="Gill Sans MT" pitchFamily="34" charset="0"/>
                <a:cs typeface="Arial" pitchFamily="34" charset="0"/>
              </a:defRPr>
            </a:lvl1pPr>
            <a:lvl2pPr>
              <a:defRPr sz="1800">
                <a:solidFill>
                  <a:schemeClr val="tx1"/>
                </a:solidFill>
                <a:latin typeface="Gill Sans MT" pitchFamily="34" charset="0"/>
                <a:cs typeface="Arial" pitchFamily="34" charset="0"/>
              </a:defRPr>
            </a:lvl2pPr>
            <a:lvl3pPr>
              <a:defRPr sz="1600">
                <a:solidFill>
                  <a:schemeClr val="tx1"/>
                </a:solidFill>
                <a:latin typeface="Gill Sans MT" pitchFamily="34" charset="0"/>
                <a:cs typeface="Arial" pitchFamily="34" charset="0"/>
              </a:defRPr>
            </a:lvl3pPr>
            <a:lvl4pPr>
              <a:defRPr sz="1400">
                <a:solidFill>
                  <a:schemeClr val="tx1"/>
                </a:solidFill>
                <a:latin typeface="Gill Sans MT" pitchFamily="34" charset="0"/>
                <a:cs typeface="Arial" pitchFamily="34" charset="0"/>
              </a:defRPr>
            </a:lvl4pPr>
            <a:lvl5pPr>
              <a:defRPr sz="1400">
                <a:solidFill>
                  <a:schemeClr val="tx1"/>
                </a:solidFill>
                <a:latin typeface="Gill Sans MT" pitchFamily="34" charset="0"/>
                <a:cs typeface="Arial" pitchFamily="34" charset="0"/>
              </a:defRPr>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7" name="슬라이드 번호 개체 틀 6"/>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1469540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Gill Sans MT" pitchFamily="34" charset="0"/>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51874"/>
            <a:ext cx="4040188" cy="436966"/>
          </a:xfrm>
        </p:spPr>
        <p:style>
          <a:lnRef idx="1">
            <a:schemeClr val="accent1"/>
          </a:lnRef>
          <a:fillRef idx="3">
            <a:schemeClr val="accent1"/>
          </a:fillRef>
          <a:effectRef idx="2">
            <a:schemeClr val="accent1"/>
          </a:effectRef>
          <a:fontRef idx="none"/>
        </p:style>
        <p:txBody>
          <a:bodyPr anchor="ctr">
            <a:noAutofit/>
          </a:bodyPr>
          <a:lstStyle>
            <a:lvl1pPr marL="0" indent="0">
              <a:buNone/>
              <a:defRPr sz="2000" b="1">
                <a:solidFill>
                  <a:schemeClr val="bg1"/>
                </a:solidFill>
                <a:latin typeface="Gill Sans M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060848"/>
            <a:ext cx="4040188" cy="4248473"/>
          </a:xfrm>
        </p:spPr>
        <p:txBody>
          <a:bodyPr>
            <a:normAutofit/>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400">
                <a:latin typeface="Gill Sans MT" pitchFamily="34" charset="0"/>
              </a:defRPr>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5" name="텍스트 개체 틀 4"/>
          <p:cNvSpPr>
            <a:spLocks noGrp="1"/>
          </p:cNvSpPr>
          <p:nvPr>
            <p:ph type="body" sz="quarter" idx="3"/>
          </p:nvPr>
        </p:nvSpPr>
        <p:spPr>
          <a:xfrm>
            <a:off x="4645025" y="1551874"/>
            <a:ext cx="4041775" cy="436966"/>
          </a:xfrm>
        </p:spPr>
        <p:style>
          <a:lnRef idx="1">
            <a:schemeClr val="accent1"/>
          </a:lnRef>
          <a:fillRef idx="3">
            <a:schemeClr val="accent1"/>
          </a:fillRef>
          <a:effectRef idx="2">
            <a:schemeClr val="accent1"/>
          </a:effectRef>
          <a:fontRef idx="none"/>
        </p:style>
        <p:txBody>
          <a:bodyPr anchor="ctr">
            <a:noAutofit/>
          </a:bodyPr>
          <a:lstStyle>
            <a:lvl1pPr marL="0" indent="0">
              <a:buNone/>
              <a:defRPr sz="2000" b="1">
                <a:solidFill>
                  <a:schemeClr val="bg1"/>
                </a:solidFill>
                <a:latin typeface="Gill Sans M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060848"/>
            <a:ext cx="4041775" cy="4248473"/>
          </a:xfrm>
        </p:spPr>
        <p:txBody>
          <a:bodyPr>
            <a:normAutofit/>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400">
                <a:latin typeface="Gill Sans MT" pitchFamily="34" charset="0"/>
              </a:defRPr>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9" name="슬라이드 번호 개체 틀 8"/>
          <p:cNvSpPr>
            <a:spLocks noGrp="1"/>
          </p:cNvSpPr>
          <p:nvPr>
            <p:ph type="sldNum" sz="quarter" idx="12"/>
          </p:nvPr>
        </p:nvSpPr>
        <p:spPr/>
        <p:txBody>
          <a:bodyPr/>
          <a:lstStyle>
            <a:lvl1pPr>
              <a:defRPr>
                <a:latin typeface="Gill Sans MT"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13312276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Gill Sans MT" pitchFamily="34" charset="0"/>
                <a:cs typeface="Arial" pitchFamily="34" charset="0"/>
              </a:defRPr>
            </a:lvl1pPr>
          </a:lstStyle>
          <a:p>
            <a:r>
              <a:rPr lang="ko-KR" altLang="en-US" smtClean="0"/>
              <a:t>마스터 제목 스타일 편집</a:t>
            </a:r>
            <a:endParaRPr lang="ko-KR" altLang="en-US"/>
          </a:p>
        </p:txBody>
      </p:sp>
      <p:sp>
        <p:nvSpPr>
          <p:cNvPr id="5" name="슬라이드 번호 개체 틀 4"/>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26040595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20747857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atin typeface="Gill Sans MT" pitchFamily="34" charset="0"/>
                <a:cs typeface="Arial" pitchFamily="34" charset="0"/>
              </a:defRPr>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normAutofit/>
          </a:bodyPr>
          <a:lstStyle>
            <a:lvl1pPr>
              <a:defRPr sz="2400">
                <a:latin typeface="Gill Sans MT" pitchFamily="34" charset="0"/>
                <a:cs typeface="Arial" pitchFamily="34" charset="0"/>
              </a:defRPr>
            </a:lvl1pPr>
            <a:lvl2pPr>
              <a:defRPr sz="2000">
                <a:latin typeface="Gill Sans MT" pitchFamily="34" charset="0"/>
                <a:cs typeface="Arial" pitchFamily="34" charset="0"/>
              </a:defRPr>
            </a:lvl2pPr>
            <a:lvl3pPr>
              <a:defRPr sz="1800">
                <a:latin typeface="Gill Sans MT" pitchFamily="34" charset="0"/>
                <a:cs typeface="Arial" pitchFamily="34" charset="0"/>
              </a:defRPr>
            </a:lvl3pPr>
            <a:lvl4pPr>
              <a:defRPr sz="1600">
                <a:latin typeface="Gill Sans MT" pitchFamily="34" charset="0"/>
                <a:cs typeface="Arial" pitchFamily="34" charset="0"/>
              </a:defRPr>
            </a:lvl4pPr>
            <a:lvl5pPr>
              <a:defRPr sz="1600">
                <a:latin typeface="Gill Sans MT" pitchFamily="34" charset="0"/>
                <a:cs typeface="Arial" pitchFamily="34" charset="0"/>
              </a:defRPr>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atin typeface="Gill Sans MT"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7" name="슬라이드 번호 개체 틀 6"/>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25419534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atin typeface="Gill Sans MT" pitchFamily="34" charset="0"/>
                <a:cs typeface="Arial" pitchFamily="34" charset="0"/>
              </a:defRPr>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atin typeface="Gill Sans MT"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atin typeface="Gill Sans MT"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7" name="슬라이드 번호 개체 틀 6"/>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15309575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1" name="직사각형 10"/>
          <p:cNvSpPr/>
          <p:nvPr/>
        </p:nvSpPr>
        <p:spPr>
          <a:xfrm>
            <a:off x="107504" y="116631"/>
            <a:ext cx="8928992" cy="6336705"/>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ill Sans MT" pitchFamily="34" charset="0"/>
              <a:cs typeface="Arial" pitchFamily="34" charset="0"/>
            </a:endParaRPr>
          </a:p>
        </p:txBody>
      </p:sp>
      <p:sp>
        <p:nvSpPr>
          <p:cNvPr id="2" name="제목 개체 틀 1"/>
          <p:cNvSpPr>
            <a:spLocks noGrp="1"/>
          </p:cNvSpPr>
          <p:nvPr>
            <p:ph type="title"/>
          </p:nvPr>
        </p:nvSpPr>
        <p:spPr>
          <a:xfrm>
            <a:off x="457200" y="274638"/>
            <a:ext cx="8229600" cy="1143000"/>
          </a:xfrm>
          <a:prstGeom prst="rect">
            <a:avLst/>
          </a:prstGeom>
        </p:spPr>
        <p:style>
          <a:lnRef idx="1">
            <a:schemeClr val="accent1"/>
          </a:lnRef>
          <a:fillRef idx="3">
            <a:schemeClr val="accent1"/>
          </a:fillRef>
          <a:effectRef idx="2">
            <a:schemeClr val="accent1"/>
          </a:effectRef>
          <a:fontRef idx="none"/>
        </p:style>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457200" y="1600200"/>
            <a:ext cx="8229600" cy="4709120"/>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6902896" y="6457216"/>
            <a:ext cx="2133600" cy="365125"/>
          </a:xfrm>
          <a:prstGeom prst="rect">
            <a:avLst/>
          </a:prstGeom>
        </p:spPr>
        <p:txBody>
          <a:bodyPr vert="horz" lIns="91440" tIns="45720" rIns="91440" bIns="45720" rtlCol="0" anchor="ctr"/>
          <a:lstStyle>
            <a:lvl1pPr algn="r">
              <a:defRPr sz="1200" b="1">
                <a:solidFill>
                  <a:schemeClr val="accent5">
                    <a:lumMod val="20000"/>
                    <a:lumOff val="80000"/>
                  </a:schemeClr>
                </a:solidFill>
                <a:latin typeface="Gill Sans MT" pitchFamily="34" charset="0"/>
                <a:cs typeface="Arial" pitchFamily="34" charset="0"/>
              </a:defRPr>
            </a:lvl1pPr>
          </a:lstStyle>
          <a:p>
            <a:fld id="{4CFE094C-5E8C-4E73-A362-9817F4BC2EC0}" type="slidenum">
              <a:rPr lang="ko-KR" altLang="en-US" smtClean="0"/>
              <a:t>‹#›</a:t>
            </a:fld>
            <a:endParaRPr lang="ko-KR" altLang="en-US"/>
          </a:p>
        </p:txBody>
      </p:sp>
      <p:sp>
        <p:nvSpPr>
          <p:cNvPr id="42" name="TextBox 41"/>
          <p:cNvSpPr txBox="1"/>
          <p:nvPr/>
        </p:nvSpPr>
        <p:spPr>
          <a:xfrm>
            <a:off x="1043608" y="6498161"/>
            <a:ext cx="5486830" cy="307777"/>
          </a:xfrm>
          <a:prstGeom prst="rect">
            <a:avLst/>
          </a:prstGeom>
          <a:noFill/>
        </p:spPr>
        <p:txBody>
          <a:bodyPr wrap="square" rtlCol="0">
            <a:spAutoFit/>
          </a:bodyPr>
          <a:lstStyle/>
          <a:p>
            <a:r>
              <a:rPr lang="en-US" altLang="ko-KR" sz="1400" b="1" dirty="0" smtClean="0">
                <a:solidFill>
                  <a:schemeClr val="accent5"/>
                </a:solidFill>
                <a:latin typeface="Gill Sans MT" pitchFamily="34" charset="0"/>
                <a:cs typeface="Arial" pitchFamily="34" charset="0"/>
              </a:rPr>
              <a:t>N</a:t>
            </a:r>
            <a:r>
              <a:rPr lang="en-US" altLang="ko-KR" sz="1100" b="0" dirty="0" smtClean="0">
                <a:solidFill>
                  <a:schemeClr val="bg1"/>
                </a:solidFill>
                <a:latin typeface="Gill Sans MT" pitchFamily="34" charset="0"/>
                <a:cs typeface="Arial" pitchFamily="34" charset="0"/>
              </a:rPr>
              <a:t>ETWORKED</a:t>
            </a:r>
            <a:r>
              <a:rPr lang="en-US" altLang="ko-KR" sz="1100" b="0" baseline="0" dirty="0" smtClean="0">
                <a:solidFill>
                  <a:schemeClr val="bg1"/>
                </a:solidFill>
                <a:latin typeface="Gill Sans MT" pitchFamily="34" charset="0"/>
                <a:cs typeface="Arial" pitchFamily="34" charset="0"/>
              </a:rPr>
              <a:t> &amp; </a:t>
            </a:r>
            <a:r>
              <a:rPr lang="en-US" altLang="ko-KR" sz="1400" b="1" baseline="0" dirty="0" smtClean="0">
                <a:solidFill>
                  <a:schemeClr val="accent6"/>
                </a:solidFill>
                <a:latin typeface="Gill Sans MT" pitchFamily="34" charset="0"/>
                <a:cs typeface="Arial" pitchFamily="34" charset="0"/>
              </a:rPr>
              <a:t>D</a:t>
            </a:r>
            <a:r>
              <a:rPr lang="en-US" altLang="ko-KR" sz="1100" b="0" baseline="0" dirty="0" smtClean="0">
                <a:solidFill>
                  <a:schemeClr val="bg1"/>
                </a:solidFill>
                <a:latin typeface="Gill Sans MT" pitchFamily="34" charset="0"/>
                <a:cs typeface="Arial" pitchFamily="34" charset="0"/>
              </a:rPr>
              <a:t>ISTRIBUTED COMPUTING </a:t>
            </a:r>
            <a:r>
              <a:rPr lang="en-US" altLang="ko-KR" sz="1400" b="1" baseline="0" dirty="0" smtClean="0">
                <a:solidFill>
                  <a:schemeClr val="accent3"/>
                </a:solidFill>
                <a:latin typeface="Gill Sans MT" pitchFamily="34" charset="0"/>
                <a:cs typeface="Arial" pitchFamily="34" charset="0"/>
              </a:rPr>
              <a:t>S</a:t>
            </a:r>
            <a:r>
              <a:rPr lang="en-US" altLang="ko-KR" sz="1100" b="0" baseline="0" dirty="0" smtClean="0">
                <a:solidFill>
                  <a:schemeClr val="bg1"/>
                </a:solidFill>
                <a:latin typeface="Gill Sans MT" pitchFamily="34" charset="0"/>
                <a:cs typeface="Arial" pitchFamily="34" charset="0"/>
              </a:rPr>
              <a:t>YSTEMS </a:t>
            </a:r>
            <a:r>
              <a:rPr lang="en-US" altLang="ko-KR" sz="1400" b="1" baseline="0" dirty="0" smtClean="0">
                <a:solidFill>
                  <a:srgbClr val="FFC000"/>
                </a:solidFill>
                <a:latin typeface="Gill Sans MT" pitchFamily="34" charset="0"/>
                <a:cs typeface="Arial" pitchFamily="34" charset="0"/>
              </a:rPr>
              <a:t>L</a:t>
            </a:r>
            <a:r>
              <a:rPr lang="en-US" altLang="ko-KR" sz="1100" b="0" baseline="0" dirty="0" smtClean="0">
                <a:solidFill>
                  <a:schemeClr val="bg1"/>
                </a:solidFill>
                <a:latin typeface="Gill Sans MT" pitchFamily="34" charset="0"/>
                <a:cs typeface="Arial" pitchFamily="34" charset="0"/>
              </a:rPr>
              <a:t>AB</a:t>
            </a:r>
            <a:endParaRPr lang="ko-KR" altLang="en-US" sz="1100" b="0" dirty="0">
              <a:solidFill>
                <a:schemeClr val="bg1"/>
              </a:solidFill>
              <a:latin typeface="Gill Sans MT" pitchFamily="34" charset="0"/>
              <a:cs typeface="Arial" pitchFamily="34" charset="0"/>
            </a:endParaRPr>
          </a:p>
        </p:txBody>
      </p:sp>
      <p:pic>
        <p:nvPicPr>
          <p:cNvPr id="4" name="그림 3"/>
          <p:cNvPicPr>
            <a:picLocks noChangeAspect="1"/>
          </p:cNvPicPr>
          <p:nvPr/>
        </p:nvPicPr>
        <p:blipFill rotWithShape="1">
          <a:blip r:embed="rId13" cstate="print">
            <a:extLst>
              <a:ext uri="{28A0092B-C50C-407E-A947-70E740481C1C}">
                <a14:useLocalDpi xmlns:a14="http://schemas.microsoft.com/office/drawing/2010/main" val="0"/>
              </a:ext>
            </a:extLst>
          </a:blip>
          <a:srcRect b="26093"/>
          <a:stretch/>
        </p:blipFill>
        <p:spPr>
          <a:xfrm>
            <a:off x="36620" y="6519934"/>
            <a:ext cx="1102400" cy="239689"/>
          </a:xfrm>
          <a:prstGeom prst="rect">
            <a:avLst/>
          </a:prstGeom>
        </p:spPr>
      </p:pic>
    </p:spTree>
    <p:extLst>
      <p:ext uri="{BB962C8B-B14F-4D97-AF65-F5344CB8AC3E}">
        <p14:creationId xmlns:p14="http://schemas.microsoft.com/office/powerpoint/2010/main" val="515151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1" hangingPunct="1">
        <a:spcBef>
          <a:spcPct val="0"/>
        </a:spcBef>
        <a:buNone/>
        <a:defRPr sz="3200" b="1" kern="1200">
          <a:solidFill>
            <a:schemeClr val="bg1"/>
          </a:solidFill>
          <a:latin typeface="Gill Sans MT"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2400" kern="1200">
          <a:solidFill>
            <a:schemeClr val="tx1"/>
          </a:solidFill>
          <a:latin typeface="Gill Sans MT"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000" kern="1200">
          <a:solidFill>
            <a:schemeClr val="tx1"/>
          </a:solidFill>
          <a:latin typeface="Gill Sans MT" pitchFamily="34" charset="0"/>
          <a:ea typeface="+mn-ea"/>
          <a:cs typeface="Arial" pitchFamily="34" charset="0"/>
        </a:defRPr>
      </a:lvl2pPr>
      <a:lvl3pPr marL="1143000" indent="-228600" algn="l" defTabSz="914400" rtl="0" eaLnBrk="1" latinLnBrk="1" hangingPunct="1">
        <a:spcBef>
          <a:spcPct val="20000"/>
        </a:spcBef>
        <a:buFont typeface="Arial" pitchFamily="34" charset="0"/>
        <a:buChar char="•"/>
        <a:defRPr sz="1800" kern="1200">
          <a:solidFill>
            <a:schemeClr val="tx1"/>
          </a:solidFill>
          <a:latin typeface="Gill Sans MT" pitchFamily="34" charset="0"/>
          <a:ea typeface="+mn-ea"/>
          <a:cs typeface="Arial" pitchFamily="34" charset="0"/>
        </a:defRPr>
      </a:lvl3pPr>
      <a:lvl4pPr marL="1600200" indent="-228600" algn="l" defTabSz="914400" rtl="0" eaLnBrk="1" latinLnBrk="1" hangingPunct="1">
        <a:spcBef>
          <a:spcPct val="20000"/>
        </a:spcBef>
        <a:buFont typeface="Arial" pitchFamily="34" charset="0"/>
        <a:buChar char="–"/>
        <a:defRPr sz="1600" kern="1200">
          <a:solidFill>
            <a:schemeClr val="tx1"/>
          </a:solidFill>
          <a:latin typeface="Gill Sans MT" pitchFamily="34" charset="0"/>
          <a:ea typeface="+mn-ea"/>
          <a:cs typeface="Arial" pitchFamily="34" charset="0"/>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Gill Sans MT" pitchFamily="34" charset="0"/>
          <a:ea typeface="+mn-ea"/>
          <a:cs typeface="Arial"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29.wmf"/><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31.wmf"/><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 Id="rId9" Type="http://schemas.openxmlformats.org/officeDocument/2006/relationships/image" Target="../media/image2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628800"/>
            <a:ext cx="7772400" cy="1470025"/>
          </a:xfrm>
        </p:spPr>
        <p:txBody>
          <a:bodyPr>
            <a:normAutofit/>
          </a:bodyPr>
          <a:lstStyle/>
          <a:p>
            <a:r>
              <a:rPr lang="en-US" altLang="ko-KR" sz="2800" dirty="0" smtClean="0"/>
              <a:t>Gaining Control of Cellular Traffic Accounting by Spurious TCP Retransmission</a:t>
            </a:r>
            <a:endParaRPr lang="ko-KR" altLang="en-US" sz="2800" dirty="0"/>
          </a:p>
        </p:txBody>
      </p:sp>
      <p:sp>
        <p:nvSpPr>
          <p:cNvPr id="3" name="부제목 2"/>
          <p:cNvSpPr>
            <a:spLocks noGrp="1"/>
          </p:cNvSpPr>
          <p:nvPr>
            <p:ph type="subTitle" idx="1"/>
          </p:nvPr>
        </p:nvSpPr>
        <p:spPr/>
        <p:txBody>
          <a:bodyPr>
            <a:normAutofit/>
          </a:bodyPr>
          <a:lstStyle/>
          <a:p>
            <a:r>
              <a:rPr lang="en-US" altLang="ko-KR" b="1" dirty="0" err="1" smtClean="0"/>
              <a:t>Younghwan</a:t>
            </a:r>
            <a:r>
              <a:rPr lang="en-US" altLang="ko-KR" b="1" dirty="0" smtClean="0"/>
              <a:t> Go</a:t>
            </a:r>
            <a:r>
              <a:rPr lang="en-US" altLang="ko-KR" dirty="0" smtClean="0"/>
              <a:t>, </a:t>
            </a:r>
            <a:r>
              <a:rPr lang="en-US" altLang="ko-KR" dirty="0" err="1" smtClean="0"/>
              <a:t>Jongil</a:t>
            </a:r>
            <a:r>
              <a:rPr lang="en-US" altLang="ko-KR" dirty="0" smtClean="0"/>
              <a:t> Won, Denis Foo </a:t>
            </a:r>
            <a:r>
              <a:rPr lang="en-US" altLang="ko-KR" dirty="0" err="1" smtClean="0"/>
              <a:t>Kune</a:t>
            </a:r>
            <a:r>
              <a:rPr lang="en-US" altLang="ko-KR" dirty="0" smtClean="0"/>
              <a:t>*, </a:t>
            </a:r>
          </a:p>
          <a:p>
            <a:r>
              <a:rPr lang="en-US" altLang="ko-KR" dirty="0" err="1" smtClean="0"/>
              <a:t>EunYoung</a:t>
            </a:r>
            <a:r>
              <a:rPr lang="en-US" altLang="ko-KR" dirty="0" smtClean="0"/>
              <a:t> </a:t>
            </a:r>
            <a:r>
              <a:rPr lang="en-US" altLang="ko-KR" dirty="0" err="1" smtClean="0"/>
              <a:t>Jeong</a:t>
            </a:r>
            <a:r>
              <a:rPr lang="en-US" altLang="ko-KR" dirty="0" smtClean="0"/>
              <a:t>, </a:t>
            </a:r>
            <a:r>
              <a:rPr lang="en-US" altLang="ko-KR" dirty="0" err="1" smtClean="0"/>
              <a:t>Yongdae</a:t>
            </a:r>
            <a:r>
              <a:rPr lang="en-US" altLang="ko-KR" dirty="0" smtClean="0"/>
              <a:t> Kim, </a:t>
            </a:r>
            <a:r>
              <a:rPr lang="en-US" altLang="ko-KR" dirty="0" err="1" smtClean="0"/>
              <a:t>KyoungSoo</a:t>
            </a:r>
            <a:r>
              <a:rPr lang="en-US" altLang="ko-KR" dirty="0" smtClean="0"/>
              <a:t> Park</a:t>
            </a:r>
          </a:p>
          <a:p>
            <a:endParaRPr lang="en-US" altLang="ko-KR" dirty="0"/>
          </a:p>
          <a:p>
            <a:r>
              <a:rPr lang="en-US" altLang="ko-KR" sz="1800" dirty="0" smtClean="0"/>
              <a:t>KAIST	University of Michigan*</a:t>
            </a:r>
            <a:endParaRPr lang="ko-KR" altLang="en-US" sz="1800" dirty="0"/>
          </a:p>
        </p:txBody>
      </p:sp>
    </p:spTree>
    <p:extLst>
      <p:ext uri="{BB962C8B-B14F-4D97-AF65-F5344CB8AC3E}">
        <p14:creationId xmlns:p14="http://schemas.microsoft.com/office/powerpoint/2010/main" val="527306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Usage-inflation Attack</a:t>
            </a:r>
            <a:endParaRPr lang="ko-KR" altLang="en-US" dirty="0"/>
          </a:p>
        </p:txBody>
      </p:sp>
      <p:sp>
        <p:nvSpPr>
          <p:cNvPr id="3" name="내용 개체 틀 2"/>
          <p:cNvSpPr>
            <a:spLocks noGrp="1"/>
          </p:cNvSpPr>
          <p:nvPr>
            <p:ph idx="1"/>
          </p:nvPr>
        </p:nvSpPr>
        <p:spPr/>
        <p:txBody>
          <a:bodyPr/>
          <a:lstStyle/>
          <a:p>
            <a:r>
              <a:rPr lang="en-US" altLang="ko-KR" dirty="0" smtClean="0"/>
              <a:t>Intentionally retransmit packets even without packet losses</a:t>
            </a:r>
          </a:p>
          <a:p>
            <a:pPr lvl="1"/>
            <a:r>
              <a:rPr lang="en-US" altLang="ko-KR" dirty="0" smtClean="0"/>
              <a:t>ISPs with blind accounting policy charge for all packets</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10</a:t>
            </a:fld>
            <a:endParaRPr lang="ko-KR" altLang="en-US"/>
          </a:p>
        </p:txBody>
      </p:sp>
      <p:pic>
        <p:nvPicPr>
          <p:cNvPr id="6" name="그림 5"/>
          <p:cNvPicPr>
            <a:picLocks noChangeAspect="1"/>
          </p:cNvPicPr>
          <p:nvPr/>
        </p:nvPicPr>
        <p:blipFill rotWithShape="1">
          <a:blip r:embed="rId3"/>
          <a:srcRect b="23552"/>
          <a:stretch/>
        </p:blipFill>
        <p:spPr>
          <a:xfrm>
            <a:off x="899592" y="2492896"/>
            <a:ext cx="2762250" cy="1944216"/>
          </a:xfrm>
          <a:prstGeom prst="rect">
            <a:avLst/>
          </a:prstGeom>
        </p:spPr>
      </p:pic>
      <p:pic>
        <p:nvPicPr>
          <p:cNvPr id="7" name="그림 6"/>
          <p:cNvPicPr>
            <a:picLocks noChangeAspect="1"/>
          </p:cNvPicPr>
          <p:nvPr/>
        </p:nvPicPr>
        <p:blipFill rotWithShape="1">
          <a:blip r:embed="rId4"/>
          <a:srcRect b="23552"/>
          <a:stretch/>
        </p:blipFill>
        <p:spPr>
          <a:xfrm>
            <a:off x="5508104" y="2492896"/>
            <a:ext cx="2762250" cy="1944216"/>
          </a:xfrm>
          <a:prstGeom prst="rect">
            <a:avLst/>
          </a:prstGeom>
        </p:spPr>
      </p:pic>
      <p:sp>
        <p:nvSpPr>
          <p:cNvPr id="8" name="오른쪽 화살표 7"/>
          <p:cNvSpPr/>
          <p:nvPr/>
        </p:nvSpPr>
        <p:spPr>
          <a:xfrm>
            <a:off x="4009694" y="3501008"/>
            <a:ext cx="1178830" cy="7709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 name="직사각형 8"/>
          <p:cNvSpPr/>
          <p:nvPr/>
        </p:nvSpPr>
        <p:spPr>
          <a:xfrm>
            <a:off x="3862414" y="2564904"/>
            <a:ext cx="1484640" cy="810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Gill Sans MT" pitchFamily="34" charset="0"/>
              </a:rPr>
              <a:t>User clicks on the URL</a:t>
            </a:r>
            <a:endParaRPr lang="ko-KR" altLang="en-US" sz="2000" dirty="0">
              <a:latin typeface="Gill Sans MT" pitchFamily="34" charset="0"/>
            </a:endParaRPr>
          </a:p>
        </p:txBody>
      </p:sp>
      <p:sp>
        <p:nvSpPr>
          <p:cNvPr id="17" name="U자형 화살표 16"/>
          <p:cNvSpPr/>
          <p:nvPr/>
        </p:nvSpPr>
        <p:spPr>
          <a:xfrm rot="10800000">
            <a:off x="1879569" y="4437112"/>
            <a:ext cx="5184576" cy="1224136"/>
          </a:xfrm>
          <a:prstGeom prst="uturnArrow">
            <a:avLst>
              <a:gd name="adj1" fmla="val 25000"/>
              <a:gd name="adj2" fmla="val 25000"/>
              <a:gd name="adj3" fmla="val 25000"/>
              <a:gd name="adj4" fmla="val 43750"/>
              <a:gd name="adj5" fmla="val 9743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chemeClr val="tx1"/>
              </a:solidFill>
            </a:endParaRPr>
          </a:p>
        </p:txBody>
      </p:sp>
      <p:sp>
        <p:nvSpPr>
          <p:cNvPr id="18" name="직사각형 17"/>
          <p:cNvSpPr/>
          <p:nvPr/>
        </p:nvSpPr>
        <p:spPr>
          <a:xfrm>
            <a:off x="3524632" y="5093561"/>
            <a:ext cx="1894448" cy="810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Gill Sans MT" pitchFamily="34" charset="0"/>
              </a:rPr>
              <a:t>Retransmit in background</a:t>
            </a:r>
            <a:endParaRPr lang="ko-KR" altLang="en-US" sz="2000" dirty="0">
              <a:latin typeface="Gill Sans MT" pitchFamily="34" charset="0"/>
            </a:endParaRPr>
          </a:p>
        </p:txBody>
      </p:sp>
      <p:sp>
        <p:nvSpPr>
          <p:cNvPr id="10" name="직사각형 9"/>
          <p:cNvSpPr/>
          <p:nvPr/>
        </p:nvSpPr>
        <p:spPr>
          <a:xfrm>
            <a:off x="943464" y="2564904"/>
            <a:ext cx="7333367" cy="20803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b="1" u="sng" dirty="0" smtClean="0">
                <a:latin typeface="Gill Sans MT" pitchFamily="34" charset="0"/>
              </a:rPr>
              <a:t>Strength:</a:t>
            </a:r>
          </a:p>
          <a:p>
            <a:pPr algn="ctr"/>
            <a:endParaRPr lang="en-US" altLang="ko-KR" sz="1200" b="1" u="sng" dirty="0" smtClean="0">
              <a:latin typeface="Gill Sans MT" pitchFamily="34" charset="0"/>
            </a:endParaRPr>
          </a:p>
          <a:p>
            <a:pPr algn="ctr"/>
            <a:r>
              <a:rPr lang="en-US" altLang="ko-KR" sz="2000" dirty="0">
                <a:latin typeface="Gill Sans MT" pitchFamily="34" charset="0"/>
              </a:rPr>
              <a:t>No need to compromise the </a:t>
            </a:r>
            <a:r>
              <a:rPr lang="en-US" altLang="ko-KR" sz="2000" dirty="0" smtClean="0">
                <a:latin typeface="Gill Sans MT" pitchFamily="34" charset="0"/>
              </a:rPr>
              <a:t>client</a:t>
            </a:r>
          </a:p>
          <a:p>
            <a:pPr algn="ctr"/>
            <a:endParaRPr lang="ko-KR" altLang="en-US" sz="2000" dirty="0">
              <a:latin typeface="Gill Sans MT" pitchFamily="34" charset="0"/>
            </a:endParaRPr>
          </a:p>
          <a:p>
            <a:pPr algn="ctr"/>
            <a:r>
              <a:rPr lang="en-US" altLang="ko-KR" sz="2000" dirty="0" smtClean="0">
                <a:latin typeface="Gill Sans MT" pitchFamily="34" charset="0"/>
              </a:rPr>
              <a:t>User does not notice an attack</a:t>
            </a:r>
            <a:endParaRPr lang="en-US" altLang="ko-KR" sz="2000" dirty="0">
              <a:latin typeface="Gill Sans MT" pitchFamily="34" charset="0"/>
            </a:endParaRPr>
          </a:p>
          <a:p>
            <a:pPr algn="ctr"/>
            <a:r>
              <a:rPr lang="en-US" altLang="ko-KR" sz="2000" b="1" dirty="0" smtClean="0">
                <a:latin typeface="Gill Sans MT" pitchFamily="34" charset="0"/>
              </a:rPr>
              <a:t>Inflate more than 1GB in just 9 minutes!</a:t>
            </a:r>
          </a:p>
        </p:txBody>
      </p:sp>
    </p:spTree>
    <p:extLst>
      <p:ext uri="{BB962C8B-B14F-4D97-AF65-F5344CB8AC3E}">
        <p14:creationId xmlns:p14="http://schemas.microsoft.com/office/powerpoint/2010/main" val="109563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xEl>
                                              <p:pRg st="2" end="2"/>
                                            </p:txEl>
                                          </p:spTgt>
                                        </p:tgtEl>
                                        <p:attrNameLst>
                                          <p:attrName>style.visibility</p:attrName>
                                        </p:attrNameLst>
                                      </p:cBhvr>
                                      <p:to>
                                        <p:strVal val="visible"/>
                                      </p:to>
                                    </p:set>
                                    <p:animEffect transition="in" filter="fade">
                                      <p:cBhvr>
                                        <p:cTn id="40" dur="500"/>
                                        <p:tgtEl>
                                          <p:spTgt spid="10">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animEffect transition="in" filter="fade">
                                      <p:cBhvr>
                                        <p:cTn id="43" dur="500"/>
                                        <p:tgtEl>
                                          <p:spTgt spid="10">
                                            <p:txEl>
                                              <p:pRg st="4" end="4"/>
                                            </p:txEl>
                                          </p:spTgt>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10">
                                            <p:txEl>
                                              <p:pRg st="5" end="5"/>
                                            </p:txEl>
                                          </p:spTgt>
                                        </p:tgtEl>
                                        <p:attrNameLst>
                                          <p:attrName>style.visibility</p:attrName>
                                        </p:attrNameLst>
                                      </p:cBhvr>
                                      <p:to>
                                        <p:strVal val="visible"/>
                                      </p:to>
                                    </p:set>
                                    <p:animEffect transition="in" filter="fade">
                                      <p:cBhvr>
                                        <p:cTn id="4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7" grpId="0" animBg="1"/>
      <p:bldP spid="18"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구름 2"/>
          <p:cNvSpPr/>
          <p:nvPr/>
        </p:nvSpPr>
        <p:spPr>
          <a:xfrm rot="282018">
            <a:off x="3723136" y="2425172"/>
            <a:ext cx="4392488" cy="3071781"/>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96" name="직사각형 495"/>
          <p:cNvSpPr/>
          <p:nvPr/>
        </p:nvSpPr>
        <p:spPr>
          <a:xfrm>
            <a:off x="7458068" y="3503532"/>
            <a:ext cx="1031386" cy="866131"/>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pic>
        <p:nvPicPr>
          <p:cNvPr id="497" name="Picture 7" descr="http://www.randomwebsite.com/images/hea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9757"/>
          <a:stretch/>
        </p:blipFill>
        <p:spPr bwMode="auto">
          <a:xfrm>
            <a:off x="7473391" y="3542910"/>
            <a:ext cx="991272" cy="242567"/>
          </a:xfrm>
          <a:prstGeom prst="rect">
            <a:avLst/>
          </a:prstGeom>
          <a:noFill/>
          <a:extLst>
            <a:ext uri="{909E8E84-426E-40DD-AFC4-6F175D3DCCD1}">
              <a14:hiddenFill xmlns:a14="http://schemas.microsoft.com/office/drawing/2010/main">
                <a:solidFill>
                  <a:srgbClr val="FFFFFF"/>
                </a:solidFill>
              </a14:hiddenFill>
            </a:ext>
          </a:extLst>
        </p:spPr>
      </p:pic>
      <p:pic>
        <p:nvPicPr>
          <p:cNvPr id="498" name="Picture 7" descr="http://www.randomwebsite.com/images/hea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1431" b="39612"/>
          <a:stretch/>
        </p:blipFill>
        <p:spPr bwMode="auto">
          <a:xfrm>
            <a:off x="7474398" y="3785478"/>
            <a:ext cx="991272" cy="232252"/>
          </a:xfrm>
          <a:prstGeom prst="rect">
            <a:avLst/>
          </a:prstGeom>
          <a:noFill/>
          <a:extLst>
            <a:ext uri="{909E8E84-426E-40DD-AFC4-6F175D3DCCD1}">
              <a14:hiddenFill xmlns:a14="http://schemas.microsoft.com/office/drawing/2010/main">
                <a:solidFill>
                  <a:srgbClr val="FFFFFF"/>
                </a:solidFill>
              </a14:hiddenFill>
            </a:ext>
          </a:extLst>
        </p:spPr>
      </p:pic>
      <p:pic>
        <p:nvPicPr>
          <p:cNvPr id="499" name="Picture 7" descr="http://www.randomwebsite.com/images/hea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9660"/>
          <a:stretch/>
        </p:blipFill>
        <p:spPr bwMode="auto">
          <a:xfrm>
            <a:off x="7469581" y="4008189"/>
            <a:ext cx="991272" cy="323548"/>
          </a:xfrm>
          <a:prstGeom prst="rect">
            <a:avLst/>
          </a:prstGeom>
          <a:noFill/>
          <a:extLst>
            <a:ext uri="{909E8E84-426E-40DD-AFC4-6F175D3DCCD1}">
              <a14:hiddenFill xmlns:a14="http://schemas.microsoft.com/office/drawing/2010/main">
                <a:solidFill>
                  <a:srgbClr val="FFFFFF"/>
                </a:solidFill>
              </a14:hiddenFill>
            </a:ext>
          </a:extLst>
        </p:spPr>
      </p:pic>
      <p:sp>
        <p:nvSpPr>
          <p:cNvPr id="17" name="구름 16"/>
          <p:cNvSpPr/>
          <p:nvPr/>
        </p:nvSpPr>
        <p:spPr>
          <a:xfrm>
            <a:off x="683414" y="2526580"/>
            <a:ext cx="2874805" cy="2652028"/>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8" name="직사각형 7"/>
          <p:cNvSpPr/>
          <p:nvPr/>
        </p:nvSpPr>
        <p:spPr>
          <a:xfrm>
            <a:off x="2113808" y="3894903"/>
            <a:ext cx="4741676" cy="677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a:xfrm>
            <a:off x="457200" y="295205"/>
            <a:ext cx="8229600" cy="1143000"/>
          </a:xfrm>
        </p:spPr>
        <p:txBody>
          <a:bodyPr/>
          <a:lstStyle/>
          <a:p>
            <a:r>
              <a:rPr lang="en-US" altLang="ko-KR" dirty="0" smtClean="0"/>
              <a:t>Retransmit after RST</a:t>
            </a:r>
            <a:endParaRPr lang="ko-KR" altLang="en-US" dirty="0"/>
          </a:p>
        </p:txBody>
      </p:sp>
      <p:sp>
        <p:nvSpPr>
          <p:cNvPr id="7" name="텍스트 개체 틀 6"/>
          <p:cNvSpPr>
            <a:spLocks noGrp="1"/>
          </p:cNvSpPr>
          <p:nvPr>
            <p:ph idx="1"/>
          </p:nvPr>
        </p:nvSpPr>
        <p:spPr/>
        <p:txBody>
          <a:bodyPr>
            <a:normAutofit/>
          </a:bodyPr>
          <a:lstStyle/>
          <a:p>
            <a:r>
              <a:rPr lang="en-US" altLang="ko-KR" dirty="0" smtClean="0"/>
              <a:t>Ignore client’s RST to prevent TCP teardown</a:t>
            </a:r>
            <a:endParaRPr lang="en-US" altLang="ko-KR" sz="2000" dirty="0"/>
          </a:p>
          <a:p>
            <a:pPr lvl="1"/>
            <a:r>
              <a:rPr lang="en-US" altLang="ko-KR" dirty="0" smtClean="0"/>
              <a:t>Utilize full bandwidth to overcharge the usage</a:t>
            </a:r>
          </a:p>
          <a:p>
            <a:endParaRPr lang="en-US" altLang="ko-KR" dirty="0" smtClean="0"/>
          </a:p>
          <a:p>
            <a:endParaRPr lang="en-US" altLang="ko-KR" dirty="0"/>
          </a:p>
          <a:p>
            <a:endParaRPr lang="en-US" altLang="ko-KR" dirty="0" smtClean="0"/>
          </a:p>
          <a:p>
            <a:endParaRPr lang="en-US" altLang="ko-KR" dirty="0"/>
          </a:p>
          <a:p>
            <a:endParaRPr lang="en-US" altLang="ko-KR" dirty="0" smtClean="0"/>
          </a:p>
          <a:p>
            <a:pPr marL="0" indent="0">
              <a:buNone/>
            </a:pPr>
            <a:endParaRPr lang="en-US" altLang="ko-KR" dirty="0" smtClean="0"/>
          </a:p>
          <a:p>
            <a:endParaRPr lang="en-US" altLang="ko-KR" dirty="0" smtClean="0"/>
          </a:p>
          <a:p>
            <a:r>
              <a:rPr lang="en-US" altLang="ko-KR" dirty="0" smtClean="0"/>
              <a:t>Some ISPs allow attacks even after 4 hours!</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11</a:t>
            </a:fld>
            <a:endParaRPr lang="ko-KR" altLang="en-US"/>
          </a:p>
        </p:txBody>
      </p:sp>
      <p:pic>
        <p:nvPicPr>
          <p:cNvPr id="1026" name="Picture 2" descr="C:\Users\yhwan\AppData\Local\Microsoft\Windows\Temporary Internet Files\Content.IE5\LLKO832L\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335" y="3388981"/>
            <a:ext cx="1173507" cy="117350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yhwan\AppData\Local\Microsoft\Windows\Temporary Internet Files\Content.IE5\7D8X20Z8\MC900428969[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8505" y="3315803"/>
            <a:ext cx="846799" cy="117426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cdn-static.cnet.co.uk/i/product_media/40002360/image2/440x330-samsung-galaxy-s3-front.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9911" r="30406"/>
          <a:stretch/>
        </p:blipFill>
        <p:spPr bwMode="auto">
          <a:xfrm>
            <a:off x="6387432" y="3363367"/>
            <a:ext cx="581026" cy="1098122"/>
          </a:xfrm>
          <a:prstGeom prst="rect">
            <a:avLst/>
          </a:prstGeom>
          <a:noFill/>
          <a:extLst>
            <a:ext uri="{909E8E84-426E-40DD-AFC4-6F175D3DCCD1}">
              <a14:hiddenFill xmlns:a14="http://schemas.microsoft.com/office/drawing/2010/main">
                <a:solidFill>
                  <a:srgbClr val="FFFFFF"/>
                </a:solidFill>
              </a14:hiddenFill>
            </a:ext>
          </a:extLst>
        </p:spPr>
      </p:pic>
      <p:sp>
        <p:nvSpPr>
          <p:cNvPr id="9" name="직사각형 8"/>
          <p:cNvSpPr/>
          <p:nvPr/>
        </p:nvSpPr>
        <p:spPr>
          <a:xfrm>
            <a:off x="6143787" y="3803059"/>
            <a:ext cx="1116477" cy="2514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smtClean="0">
                <a:latin typeface="Gill Sans MT" pitchFamily="34" charset="0"/>
              </a:rPr>
              <a:t>Request</a:t>
            </a:r>
            <a:endParaRPr lang="ko-KR" altLang="en-US" sz="1400" dirty="0">
              <a:latin typeface="Gill Sans MT" pitchFamily="34" charset="0"/>
            </a:endParaRPr>
          </a:p>
        </p:txBody>
      </p:sp>
      <p:sp>
        <p:nvSpPr>
          <p:cNvPr id="23" name="직사각형 22"/>
          <p:cNvSpPr/>
          <p:nvPr/>
        </p:nvSpPr>
        <p:spPr>
          <a:xfrm>
            <a:off x="1624569" y="3805773"/>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88" name="직사각형 487"/>
          <p:cNvSpPr/>
          <p:nvPr/>
        </p:nvSpPr>
        <p:spPr>
          <a:xfrm>
            <a:off x="1503509" y="4504578"/>
            <a:ext cx="1383841" cy="307777"/>
          </a:xfrm>
          <a:prstGeom prst="rect">
            <a:avLst/>
          </a:prstGeom>
        </p:spPr>
        <p:txBody>
          <a:bodyPr wrap="none">
            <a:spAutoFit/>
          </a:bodyPr>
          <a:lstStyle/>
          <a:p>
            <a:pPr algn="ctr"/>
            <a:r>
              <a:rPr lang="en-US" altLang="ko-KR" sz="1400" dirty="0" smtClean="0">
                <a:latin typeface="Gill Sans MT" pitchFamily="34" charset="0"/>
              </a:rPr>
              <a:t>Malicious Server</a:t>
            </a:r>
            <a:endParaRPr lang="ko-KR" altLang="en-US" sz="1400" dirty="0">
              <a:latin typeface="Gill Sans MT" pitchFamily="34" charset="0"/>
            </a:endParaRPr>
          </a:p>
        </p:txBody>
      </p:sp>
      <p:sp>
        <p:nvSpPr>
          <p:cNvPr id="489" name="직사각형 488"/>
          <p:cNvSpPr/>
          <p:nvPr/>
        </p:nvSpPr>
        <p:spPr>
          <a:xfrm>
            <a:off x="4193271" y="4513861"/>
            <a:ext cx="1175322" cy="307777"/>
          </a:xfrm>
          <a:prstGeom prst="rect">
            <a:avLst/>
          </a:prstGeom>
        </p:spPr>
        <p:txBody>
          <a:bodyPr wrap="none">
            <a:spAutoFit/>
          </a:bodyPr>
          <a:lstStyle/>
          <a:p>
            <a:pPr algn="ctr"/>
            <a:r>
              <a:rPr lang="en-US" altLang="ko-KR" sz="1400" dirty="0" smtClean="0">
                <a:latin typeface="Gill Sans MT" pitchFamily="34" charset="0"/>
              </a:rPr>
              <a:t>Billing System</a:t>
            </a:r>
            <a:endParaRPr lang="ko-KR" altLang="en-US" sz="1400" dirty="0">
              <a:latin typeface="Gill Sans MT" pitchFamily="34" charset="0"/>
            </a:endParaRPr>
          </a:p>
        </p:txBody>
      </p:sp>
      <p:sp>
        <p:nvSpPr>
          <p:cNvPr id="490" name="직사각형 489"/>
          <p:cNvSpPr/>
          <p:nvPr/>
        </p:nvSpPr>
        <p:spPr>
          <a:xfrm>
            <a:off x="5954104" y="4514442"/>
            <a:ext cx="1512168" cy="307777"/>
          </a:xfrm>
          <a:prstGeom prst="rect">
            <a:avLst/>
          </a:prstGeom>
        </p:spPr>
        <p:txBody>
          <a:bodyPr wrap="square">
            <a:spAutoFit/>
          </a:bodyPr>
          <a:lstStyle/>
          <a:p>
            <a:pPr algn="ctr"/>
            <a:r>
              <a:rPr lang="en-US" altLang="ko-KR" sz="1400" dirty="0" smtClean="0">
                <a:latin typeface="Gill Sans MT" pitchFamily="34" charset="0"/>
              </a:rPr>
              <a:t>Victim Client</a:t>
            </a:r>
            <a:endParaRPr lang="ko-KR" altLang="en-US" sz="1400" dirty="0">
              <a:latin typeface="Gill Sans MT" pitchFamily="34" charset="0"/>
            </a:endParaRPr>
          </a:p>
        </p:txBody>
      </p:sp>
      <p:sp>
        <p:nvSpPr>
          <p:cNvPr id="491" name="직사각형 490"/>
          <p:cNvSpPr/>
          <p:nvPr/>
        </p:nvSpPr>
        <p:spPr>
          <a:xfrm>
            <a:off x="5004048" y="2912860"/>
            <a:ext cx="1945469" cy="338554"/>
          </a:xfrm>
          <a:prstGeom prst="rect">
            <a:avLst/>
          </a:prstGeom>
        </p:spPr>
        <p:txBody>
          <a:bodyPr wrap="none">
            <a:spAutoFit/>
          </a:bodyPr>
          <a:lstStyle/>
          <a:p>
            <a:r>
              <a:rPr lang="en-US" altLang="ko-KR" sz="1600" b="1" u="sng" dirty="0" smtClean="0">
                <a:latin typeface="Gill Sans MT" pitchFamily="34" charset="0"/>
              </a:rPr>
              <a:t>Cellular Networks</a:t>
            </a:r>
            <a:endParaRPr lang="ko-KR" altLang="en-US" sz="1600" b="1" u="sng" dirty="0">
              <a:latin typeface="Gill Sans MT" pitchFamily="34" charset="0"/>
            </a:endParaRPr>
          </a:p>
        </p:txBody>
      </p:sp>
      <p:sp>
        <p:nvSpPr>
          <p:cNvPr id="492" name="직사각형 491"/>
          <p:cNvSpPr/>
          <p:nvPr/>
        </p:nvSpPr>
        <p:spPr>
          <a:xfrm>
            <a:off x="1446628" y="2949733"/>
            <a:ext cx="1653722" cy="338554"/>
          </a:xfrm>
          <a:prstGeom prst="rect">
            <a:avLst/>
          </a:prstGeom>
        </p:spPr>
        <p:txBody>
          <a:bodyPr wrap="none">
            <a:spAutoFit/>
          </a:bodyPr>
          <a:lstStyle/>
          <a:p>
            <a:r>
              <a:rPr lang="en-US" altLang="ko-KR" sz="1600" b="1" u="sng" dirty="0" smtClean="0">
                <a:latin typeface="Gill Sans MT" pitchFamily="34" charset="0"/>
              </a:rPr>
              <a:t>Wired Internet</a:t>
            </a:r>
            <a:endParaRPr lang="ko-KR" altLang="en-US" sz="1600" b="1" u="sng" dirty="0">
              <a:latin typeface="Gill Sans MT" pitchFamily="34" charset="0"/>
            </a:endParaRPr>
          </a:p>
        </p:txBody>
      </p:sp>
      <p:sp>
        <p:nvSpPr>
          <p:cNvPr id="493" name="직사각형 492"/>
          <p:cNvSpPr/>
          <p:nvPr/>
        </p:nvSpPr>
        <p:spPr>
          <a:xfrm>
            <a:off x="1620234" y="3819468"/>
            <a:ext cx="1116477" cy="2514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400" dirty="0" smtClean="0">
                <a:latin typeface="Gill Sans MT" pitchFamily="34" charset="0"/>
              </a:rPr>
              <a:t>Packet 2</a:t>
            </a:r>
            <a:endParaRPr lang="ko-KR" altLang="en-US" sz="1400" dirty="0">
              <a:latin typeface="Gill Sans MT" pitchFamily="34" charset="0"/>
            </a:endParaRPr>
          </a:p>
        </p:txBody>
      </p:sp>
      <p:sp>
        <p:nvSpPr>
          <p:cNvPr id="500" name="직사각형 499"/>
          <p:cNvSpPr/>
          <p:nvPr/>
        </p:nvSpPr>
        <p:spPr>
          <a:xfrm>
            <a:off x="1619109" y="3826726"/>
            <a:ext cx="1116477" cy="251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smtClean="0">
                <a:latin typeface="Gill Sans MT" pitchFamily="34" charset="0"/>
              </a:rPr>
              <a:t>Packet </a:t>
            </a:r>
            <a:r>
              <a:rPr lang="en-US" altLang="ko-KR" sz="1400" dirty="0">
                <a:latin typeface="Gill Sans MT" pitchFamily="34" charset="0"/>
              </a:rPr>
              <a:t>3</a:t>
            </a:r>
            <a:endParaRPr lang="ko-KR" altLang="en-US" sz="1400" dirty="0">
              <a:latin typeface="Gill Sans MT" pitchFamily="34" charset="0"/>
            </a:endParaRPr>
          </a:p>
        </p:txBody>
      </p:sp>
      <p:cxnSp>
        <p:nvCxnSpPr>
          <p:cNvPr id="501" name="직선 연결선 500"/>
          <p:cNvCxnSpPr/>
          <p:nvPr/>
        </p:nvCxnSpPr>
        <p:spPr>
          <a:xfrm>
            <a:off x="6948264" y="4350659"/>
            <a:ext cx="572300" cy="41328"/>
          </a:xfrm>
          <a:prstGeom prst="line">
            <a:avLst/>
          </a:prstGeom>
          <a:ln w="28575"/>
        </p:spPr>
        <p:style>
          <a:lnRef idx="1">
            <a:schemeClr val="dk1"/>
          </a:lnRef>
          <a:fillRef idx="0">
            <a:schemeClr val="dk1"/>
          </a:fillRef>
          <a:effectRef idx="0">
            <a:schemeClr val="dk1"/>
          </a:effectRef>
          <a:fontRef idx="minor">
            <a:schemeClr val="tx1"/>
          </a:fontRef>
        </p:style>
      </p:cxnSp>
      <p:cxnSp>
        <p:nvCxnSpPr>
          <p:cNvPr id="502" name="직선 연결선 501"/>
          <p:cNvCxnSpPr/>
          <p:nvPr/>
        </p:nvCxnSpPr>
        <p:spPr>
          <a:xfrm flipV="1">
            <a:off x="6948264" y="3487756"/>
            <a:ext cx="572300" cy="41561"/>
          </a:xfrm>
          <a:prstGeom prst="line">
            <a:avLst/>
          </a:prstGeom>
          <a:ln w="28575"/>
        </p:spPr>
        <p:style>
          <a:lnRef idx="1">
            <a:schemeClr val="dk1"/>
          </a:lnRef>
          <a:fillRef idx="0">
            <a:schemeClr val="dk1"/>
          </a:fillRef>
          <a:effectRef idx="0">
            <a:schemeClr val="dk1"/>
          </a:effectRef>
          <a:fontRef idx="minor">
            <a:schemeClr val="tx1"/>
          </a:fontRef>
        </p:style>
      </p:cxnSp>
      <p:sp>
        <p:nvSpPr>
          <p:cNvPr id="503" name="폭발 1 502"/>
          <p:cNvSpPr/>
          <p:nvPr/>
        </p:nvSpPr>
        <p:spPr>
          <a:xfrm rot="20207364">
            <a:off x="459156" y="2787920"/>
            <a:ext cx="2399527" cy="1251369"/>
          </a:xfrm>
          <a:prstGeom prst="irregularSeal1">
            <a:avLst/>
          </a:prstGeom>
          <a:solidFill>
            <a:srgbClr val="FFFF00"/>
          </a:solid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smtClean="0">
                <a:latin typeface="Gill Sans MT" pitchFamily="34" charset="0"/>
              </a:rPr>
              <a:t>Overcharge Victim UE</a:t>
            </a:r>
            <a:endParaRPr lang="ko-KR" altLang="en-US" dirty="0">
              <a:latin typeface="Gill Sans MT" pitchFamily="34" charset="0"/>
            </a:endParaRPr>
          </a:p>
        </p:txBody>
      </p:sp>
      <p:sp>
        <p:nvSpPr>
          <p:cNvPr id="504" name="직사각형 503"/>
          <p:cNvSpPr/>
          <p:nvPr/>
        </p:nvSpPr>
        <p:spPr>
          <a:xfrm>
            <a:off x="4222690" y="2658821"/>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505" name="직사각형 504"/>
          <p:cNvSpPr/>
          <p:nvPr/>
        </p:nvSpPr>
        <p:spPr>
          <a:xfrm>
            <a:off x="4221231" y="2973844"/>
            <a:ext cx="1116477" cy="2514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400" dirty="0" smtClean="0">
                <a:latin typeface="Gill Sans MT" pitchFamily="34" charset="0"/>
              </a:rPr>
              <a:t>Packet </a:t>
            </a:r>
            <a:r>
              <a:rPr lang="en-US" altLang="ko-KR" sz="1400" dirty="0">
                <a:latin typeface="Gill Sans MT" pitchFamily="34" charset="0"/>
              </a:rPr>
              <a:t>2</a:t>
            </a:r>
            <a:endParaRPr lang="ko-KR" altLang="en-US" sz="1400" dirty="0">
              <a:latin typeface="Gill Sans MT" pitchFamily="34" charset="0"/>
            </a:endParaRPr>
          </a:p>
        </p:txBody>
      </p:sp>
      <p:sp>
        <p:nvSpPr>
          <p:cNvPr id="506" name="직사각형 505"/>
          <p:cNvSpPr/>
          <p:nvPr/>
        </p:nvSpPr>
        <p:spPr>
          <a:xfrm>
            <a:off x="4223456" y="3281790"/>
            <a:ext cx="1116477" cy="251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smtClean="0">
                <a:latin typeface="Gill Sans MT" pitchFamily="34" charset="0"/>
              </a:rPr>
              <a:t>Packet 3</a:t>
            </a:r>
            <a:endParaRPr lang="ko-KR" altLang="en-US" sz="1400" dirty="0">
              <a:latin typeface="Gill Sans MT" pitchFamily="34" charset="0"/>
            </a:endParaRPr>
          </a:p>
        </p:txBody>
      </p:sp>
      <p:sp>
        <p:nvSpPr>
          <p:cNvPr id="507" name="직사각형 506"/>
          <p:cNvSpPr/>
          <p:nvPr/>
        </p:nvSpPr>
        <p:spPr>
          <a:xfrm>
            <a:off x="4568886" y="2485392"/>
            <a:ext cx="421910" cy="584775"/>
          </a:xfrm>
          <a:prstGeom prst="rect">
            <a:avLst/>
          </a:prstGeom>
        </p:spPr>
        <p:txBody>
          <a:bodyPr wrap="none">
            <a:spAutoFit/>
          </a:bodyPr>
          <a:lstStyle/>
          <a:p>
            <a:r>
              <a:rPr lang="en-US" altLang="ko-KR" sz="3200" b="1" dirty="0" smtClean="0"/>
              <a:t>$</a:t>
            </a:r>
            <a:endParaRPr lang="ko-KR" altLang="en-US" sz="3200" b="1" dirty="0"/>
          </a:p>
        </p:txBody>
      </p:sp>
      <p:sp>
        <p:nvSpPr>
          <p:cNvPr id="508" name="직사각형 507"/>
          <p:cNvSpPr/>
          <p:nvPr/>
        </p:nvSpPr>
        <p:spPr>
          <a:xfrm>
            <a:off x="4553000" y="2813180"/>
            <a:ext cx="421910" cy="584775"/>
          </a:xfrm>
          <a:prstGeom prst="rect">
            <a:avLst/>
          </a:prstGeom>
        </p:spPr>
        <p:txBody>
          <a:bodyPr wrap="none">
            <a:spAutoFit/>
          </a:bodyPr>
          <a:lstStyle/>
          <a:p>
            <a:r>
              <a:rPr lang="en-US" altLang="ko-KR" sz="3200" b="1" dirty="0" smtClean="0"/>
              <a:t>$</a:t>
            </a:r>
            <a:endParaRPr lang="ko-KR" altLang="en-US" sz="3200" b="1" dirty="0"/>
          </a:p>
        </p:txBody>
      </p:sp>
      <p:sp>
        <p:nvSpPr>
          <p:cNvPr id="509" name="직사각형 508"/>
          <p:cNvSpPr/>
          <p:nvPr/>
        </p:nvSpPr>
        <p:spPr>
          <a:xfrm>
            <a:off x="4568886" y="3140968"/>
            <a:ext cx="421910" cy="584775"/>
          </a:xfrm>
          <a:prstGeom prst="rect">
            <a:avLst/>
          </a:prstGeom>
        </p:spPr>
        <p:txBody>
          <a:bodyPr wrap="none">
            <a:spAutoFit/>
          </a:bodyPr>
          <a:lstStyle/>
          <a:p>
            <a:r>
              <a:rPr lang="en-US" altLang="ko-KR" sz="3200" b="1" dirty="0" smtClean="0"/>
              <a:t>$</a:t>
            </a:r>
            <a:endParaRPr lang="ko-KR" altLang="en-US" sz="3200" b="1" dirty="0"/>
          </a:p>
        </p:txBody>
      </p:sp>
      <p:sp>
        <p:nvSpPr>
          <p:cNvPr id="511" name="직사각형 510"/>
          <p:cNvSpPr/>
          <p:nvPr/>
        </p:nvSpPr>
        <p:spPr>
          <a:xfrm>
            <a:off x="6156421" y="3805249"/>
            <a:ext cx="1116477" cy="25147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ko-KR" sz="1400" dirty="0" smtClean="0">
                <a:latin typeface="Gill Sans MT" pitchFamily="34" charset="0"/>
              </a:rPr>
              <a:t>RST</a:t>
            </a:r>
            <a:endParaRPr lang="ko-KR" altLang="en-US" sz="1400" dirty="0">
              <a:latin typeface="Gill Sans MT" pitchFamily="34" charset="0"/>
            </a:endParaRPr>
          </a:p>
        </p:txBody>
      </p:sp>
      <p:sp>
        <p:nvSpPr>
          <p:cNvPr id="512" name="직사각형 511"/>
          <p:cNvSpPr/>
          <p:nvPr/>
        </p:nvSpPr>
        <p:spPr>
          <a:xfrm>
            <a:off x="1651924" y="3813788"/>
            <a:ext cx="1116477" cy="251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smtClean="0">
                <a:latin typeface="Gill Sans MT" pitchFamily="34" charset="0"/>
              </a:rPr>
              <a:t>Packet </a:t>
            </a:r>
            <a:r>
              <a:rPr lang="en-US" altLang="ko-KR" sz="1400" dirty="0">
                <a:latin typeface="Gill Sans MT" pitchFamily="34" charset="0"/>
              </a:rPr>
              <a:t>3</a:t>
            </a:r>
            <a:endParaRPr lang="ko-KR" altLang="en-US" sz="1400" dirty="0">
              <a:latin typeface="Gill Sans MT" pitchFamily="34" charset="0"/>
            </a:endParaRPr>
          </a:p>
        </p:txBody>
      </p:sp>
      <p:sp>
        <p:nvSpPr>
          <p:cNvPr id="513" name="직사각형 512"/>
          <p:cNvSpPr/>
          <p:nvPr/>
        </p:nvSpPr>
        <p:spPr>
          <a:xfrm>
            <a:off x="4198708" y="4326695"/>
            <a:ext cx="1116477" cy="251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smtClean="0">
                <a:latin typeface="Gill Sans MT" pitchFamily="34" charset="0"/>
              </a:rPr>
              <a:t>Packet 3</a:t>
            </a:r>
            <a:endParaRPr lang="ko-KR" altLang="en-US" sz="1400" dirty="0">
              <a:latin typeface="Gill Sans MT" pitchFamily="34" charset="0"/>
            </a:endParaRPr>
          </a:p>
        </p:txBody>
      </p:sp>
      <p:sp>
        <p:nvSpPr>
          <p:cNvPr id="514" name="직사각형 513"/>
          <p:cNvSpPr/>
          <p:nvPr/>
        </p:nvSpPr>
        <p:spPr>
          <a:xfrm>
            <a:off x="4544138" y="4185873"/>
            <a:ext cx="421910" cy="584775"/>
          </a:xfrm>
          <a:prstGeom prst="rect">
            <a:avLst/>
          </a:prstGeom>
        </p:spPr>
        <p:txBody>
          <a:bodyPr wrap="none">
            <a:spAutoFit/>
          </a:bodyPr>
          <a:lstStyle/>
          <a:p>
            <a:r>
              <a:rPr lang="en-US" altLang="ko-KR" sz="3200" b="1" dirty="0" smtClean="0"/>
              <a:t>$</a:t>
            </a:r>
            <a:endParaRPr lang="ko-KR" altLang="en-US" sz="3200" b="1" dirty="0"/>
          </a:p>
        </p:txBody>
      </p:sp>
      <p:sp>
        <p:nvSpPr>
          <p:cNvPr id="515" name="직사각형 514"/>
          <p:cNvSpPr/>
          <p:nvPr/>
        </p:nvSpPr>
        <p:spPr>
          <a:xfrm>
            <a:off x="1638672" y="3821292"/>
            <a:ext cx="1116477" cy="251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smtClean="0">
                <a:latin typeface="Gill Sans MT" pitchFamily="34" charset="0"/>
              </a:rPr>
              <a:t>Packet </a:t>
            </a:r>
            <a:r>
              <a:rPr lang="en-US" altLang="ko-KR" sz="1400" dirty="0">
                <a:latin typeface="Gill Sans MT" pitchFamily="34" charset="0"/>
              </a:rPr>
              <a:t>3</a:t>
            </a:r>
            <a:endParaRPr lang="ko-KR" altLang="en-US" sz="1400" dirty="0">
              <a:latin typeface="Gill Sans MT" pitchFamily="34" charset="0"/>
            </a:endParaRPr>
          </a:p>
        </p:txBody>
      </p:sp>
      <p:sp>
        <p:nvSpPr>
          <p:cNvPr id="516" name="직사각형 515"/>
          <p:cNvSpPr/>
          <p:nvPr/>
        </p:nvSpPr>
        <p:spPr>
          <a:xfrm>
            <a:off x="4198708" y="4651610"/>
            <a:ext cx="1116477" cy="251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smtClean="0">
                <a:latin typeface="Gill Sans MT" pitchFamily="34" charset="0"/>
              </a:rPr>
              <a:t>Packet 3</a:t>
            </a:r>
            <a:endParaRPr lang="ko-KR" altLang="en-US" sz="1400" dirty="0">
              <a:latin typeface="Gill Sans MT" pitchFamily="34" charset="0"/>
            </a:endParaRPr>
          </a:p>
        </p:txBody>
      </p:sp>
      <p:sp>
        <p:nvSpPr>
          <p:cNvPr id="517" name="직사각형 516"/>
          <p:cNvSpPr/>
          <p:nvPr/>
        </p:nvSpPr>
        <p:spPr>
          <a:xfrm>
            <a:off x="4544138" y="4510788"/>
            <a:ext cx="421910" cy="584775"/>
          </a:xfrm>
          <a:prstGeom prst="rect">
            <a:avLst/>
          </a:prstGeom>
        </p:spPr>
        <p:txBody>
          <a:bodyPr wrap="none">
            <a:spAutoFit/>
          </a:bodyPr>
          <a:lstStyle/>
          <a:p>
            <a:r>
              <a:rPr lang="en-US" altLang="ko-KR" sz="3200" b="1" dirty="0" smtClean="0"/>
              <a:t>$</a:t>
            </a:r>
            <a:endParaRPr lang="ko-KR" altLang="en-US" sz="3200" b="1" dirty="0"/>
          </a:p>
        </p:txBody>
      </p:sp>
    </p:spTree>
    <p:extLst>
      <p:ext uri="{BB962C8B-B14F-4D97-AF65-F5344CB8AC3E}">
        <p14:creationId xmlns:p14="http://schemas.microsoft.com/office/powerpoint/2010/main" val="177045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0" presetClass="path" presetSubtype="0" accel="50000" decel="50000" fill="hold" grpId="1" nodeType="afterEffect">
                                  <p:stCondLst>
                                    <p:cond delay="0"/>
                                  </p:stCondLst>
                                  <p:childTnLst>
                                    <p:animMotion origin="layout" path="M -2.5E-6 3.33333E-6 L -0.49375 0.00139 " pathEditMode="relative" rAng="0" ptsTypes="AA">
                                      <p:cBhvr>
                                        <p:cTn id="10" dur="1250" fill="hold"/>
                                        <p:tgtEl>
                                          <p:spTgt spid="9"/>
                                        </p:tgtEl>
                                        <p:attrNameLst>
                                          <p:attrName>ppt_x</p:attrName>
                                          <p:attrName>ppt_y</p:attrName>
                                        </p:attrNameLst>
                                      </p:cBhvr>
                                      <p:rCtr x="-24688" y="69"/>
                                    </p:animMotion>
                                  </p:childTnLst>
                                </p:cTn>
                              </p:par>
                            </p:childTnLst>
                          </p:cTn>
                        </p:par>
                        <p:par>
                          <p:cTn id="11" fill="hold">
                            <p:stCondLst>
                              <p:cond delay="1750"/>
                            </p:stCondLst>
                            <p:childTnLst>
                              <p:par>
                                <p:cTn id="12" presetID="10" presetClass="exit" presetSubtype="0" fill="hold" grpId="2" nodeType="afterEffect">
                                  <p:stCondLst>
                                    <p:cond delay="0"/>
                                  </p:stCondLst>
                                  <p:childTnLst>
                                    <p:animEffect transition="out" filter="fade">
                                      <p:cBhvr>
                                        <p:cTn id="13" dur="500"/>
                                        <p:tgtEl>
                                          <p:spTgt spid="9"/>
                                        </p:tgtEl>
                                      </p:cBhvr>
                                    </p:animEffect>
                                    <p:set>
                                      <p:cBhvr>
                                        <p:cTn id="14" dur="1" fill="hold">
                                          <p:stCondLst>
                                            <p:cond delay="499"/>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500"/>
                            </p:stCondLst>
                            <p:childTnLst>
                              <p:par>
                                <p:cTn id="21" presetID="0" presetClass="path" presetSubtype="0" accel="50000" decel="50000" fill="hold" grpId="1" nodeType="afterEffect">
                                  <p:stCondLst>
                                    <p:cond delay="0"/>
                                  </p:stCondLst>
                                  <p:childTnLst>
                                    <p:animMotion origin="layout" path="M 4.72222E-6 1.85185E-6 L 0.28437 0.00139 " pathEditMode="relative" rAng="0" ptsTypes="AA">
                                      <p:cBhvr>
                                        <p:cTn id="22" dur="1250" fill="hold"/>
                                        <p:tgtEl>
                                          <p:spTgt spid="23"/>
                                        </p:tgtEl>
                                        <p:attrNameLst>
                                          <p:attrName>ppt_x</p:attrName>
                                          <p:attrName>ppt_y</p:attrName>
                                        </p:attrNameLst>
                                      </p:cBhvr>
                                      <p:rCtr x="14219" y="69"/>
                                    </p:animMotion>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507"/>
                                        </p:tgtEl>
                                        <p:attrNameLst>
                                          <p:attrName>style.visibility</p:attrName>
                                        </p:attrNameLst>
                                      </p:cBhvr>
                                      <p:to>
                                        <p:strVal val="visible"/>
                                      </p:to>
                                    </p:set>
                                    <p:animEffect transition="in" filter="fade">
                                      <p:cBhvr>
                                        <p:cTn id="26" dur="500"/>
                                        <p:tgtEl>
                                          <p:spTgt spid="50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04"/>
                                        </p:tgtEl>
                                        <p:attrNameLst>
                                          <p:attrName>style.visibility</p:attrName>
                                        </p:attrNameLst>
                                      </p:cBhvr>
                                      <p:to>
                                        <p:strVal val="visible"/>
                                      </p:to>
                                    </p:set>
                                    <p:animEffect transition="in" filter="fade">
                                      <p:cBhvr>
                                        <p:cTn id="29" dur="500"/>
                                        <p:tgtEl>
                                          <p:spTgt spid="504"/>
                                        </p:tgtEl>
                                      </p:cBhvr>
                                    </p:animEffect>
                                  </p:childTnLst>
                                </p:cTn>
                              </p:par>
                            </p:childTnLst>
                          </p:cTn>
                        </p:par>
                        <p:par>
                          <p:cTn id="30" fill="hold">
                            <p:stCondLst>
                              <p:cond delay="2250"/>
                            </p:stCondLst>
                            <p:childTnLst>
                              <p:par>
                                <p:cTn id="31" presetID="0" presetClass="path" presetSubtype="0" accel="50000" decel="50000" fill="hold" grpId="2" nodeType="afterEffect">
                                  <p:stCondLst>
                                    <p:cond delay="0"/>
                                  </p:stCondLst>
                                  <p:childTnLst>
                                    <p:animMotion origin="layout" path="M 0.28437 0.00139 L 0.49375 -0.00139 " pathEditMode="relative" rAng="0" ptsTypes="AA">
                                      <p:cBhvr>
                                        <p:cTn id="32" dur="1250" fill="hold"/>
                                        <p:tgtEl>
                                          <p:spTgt spid="23"/>
                                        </p:tgtEl>
                                        <p:attrNameLst>
                                          <p:attrName>ppt_x</p:attrName>
                                          <p:attrName>ppt_y</p:attrName>
                                        </p:attrNameLst>
                                      </p:cBhvr>
                                      <p:rCtr x="10469" y="-139"/>
                                    </p:animMotion>
                                  </p:childTnLst>
                                </p:cTn>
                              </p:par>
                            </p:childTnLst>
                          </p:cTn>
                        </p:par>
                        <p:par>
                          <p:cTn id="33" fill="hold">
                            <p:stCondLst>
                              <p:cond delay="3500"/>
                            </p:stCondLst>
                            <p:childTnLst>
                              <p:par>
                                <p:cTn id="34" presetID="0" presetClass="path" presetSubtype="0" accel="50000" decel="50000" fill="hold" grpId="4" nodeType="afterEffect">
                                  <p:stCondLst>
                                    <p:cond delay="0"/>
                                  </p:stCondLst>
                                  <p:childTnLst>
                                    <p:animMotion origin="layout" path="M 0.49375 -0.00139 L 0.63125 -0.00116 " pathEditMode="relative" rAng="0" ptsTypes="AA">
                                      <p:cBhvr>
                                        <p:cTn id="35" dur="1250" fill="hold"/>
                                        <p:tgtEl>
                                          <p:spTgt spid="23"/>
                                        </p:tgtEl>
                                        <p:attrNameLst>
                                          <p:attrName>ppt_x</p:attrName>
                                          <p:attrName>ppt_y</p:attrName>
                                        </p:attrNameLst>
                                      </p:cBhvr>
                                      <p:rCtr x="6875" y="0"/>
                                    </p:animMotion>
                                  </p:childTnLst>
                                </p:cTn>
                              </p:par>
                            </p:childTnLst>
                          </p:cTn>
                        </p:par>
                        <p:par>
                          <p:cTn id="36" fill="hold">
                            <p:stCondLst>
                              <p:cond delay="4750"/>
                            </p:stCondLst>
                            <p:childTnLst>
                              <p:par>
                                <p:cTn id="37" presetID="10" presetClass="exit" presetSubtype="0" fill="hold" grpId="3" nodeType="afterEffect">
                                  <p:stCondLst>
                                    <p:cond delay="0"/>
                                  </p:stCondLst>
                                  <p:childTnLst>
                                    <p:animEffect transition="out" filter="fade">
                                      <p:cBhvr>
                                        <p:cTn id="38" dur="500"/>
                                        <p:tgtEl>
                                          <p:spTgt spid="23"/>
                                        </p:tgtEl>
                                      </p:cBhvr>
                                    </p:animEffect>
                                    <p:set>
                                      <p:cBhvr>
                                        <p:cTn id="39" dur="1" fill="hold">
                                          <p:stCondLst>
                                            <p:cond delay="499"/>
                                          </p:stCondLst>
                                        </p:cTn>
                                        <p:tgtEl>
                                          <p:spTgt spid="23"/>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497"/>
                                        </p:tgtEl>
                                        <p:attrNameLst>
                                          <p:attrName>style.visibility</p:attrName>
                                        </p:attrNameLst>
                                      </p:cBhvr>
                                      <p:to>
                                        <p:strVal val="visible"/>
                                      </p:to>
                                    </p:set>
                                    <p:animEffect transition="in" filter="fade">
                                      <p:cBhvr>
                                        <p:cTn id="42" dur="500"/>
                                        <p:tgtEl>
                                          <p:spTgt spid="497"/>
                                        </p:tgtEl>
                                      </p:cBhvr>
                                    </p:animEffect>
                                  </p:childTnLst>
                                </p:cTn>
                              </p:par>
                            </p:childTnLst>
                          </p:cTn>
                        </p:par>
                        <p:par>
                          <p:cTn id="43" fill="hold">
                            <p:stCondLst>
                              <p:cond delay="5250"/>
                            </p:stCondLst>
                            <p:childTnLst>
                              <p:par>
                                <p:cTn id="44" presetID="10" presetClass="entr" presetSubtype="0" fill="hold" grpId="0" nodeType="afterEffect">
                                  <p:stCondLst>
                                    <p:cond delay="0"/>
                                  </p:stCondLst>
                                  <p:childTnLst>
                                    <p:set>
                                      <p:cBhvr>
                                        <p:cTn id="45" dur="1" fill="hold">
                                          <p:stCondLst>
                                            <p:cond delay="0"/>
                                          </p:stCondLst>
                                        </p:cTn>
                                        <p:tgtEl>
                                          <p:spTgt spid="493"/>
                                        </p:tgtEl>
                                        <p:attrNameLst>
                                          <p:attrName>style.visibility</p:attrName>
                                        </p:attrNameLst>
                                      </p:cBhvr>
                                      <p:to>
                                        <p:strVal val="visible"/>
                                      </p:to>
                                    </p:set>
                                    <p:animEffect transition="in" filter="fade">
                                      <p:cBhvr>
                                        <p:cTn id="46" dur="500"/>
                                        <p:tgtEl>
                                          <p:spTgt spid="493"/>
                                        </p:tgtEl>
                                      </p:cBhvr>
                                    </p:animEffect>
                                  </p:childTnLst>
                                </p:cTn>
                              </p:par>
                            </p:childTnLst>
                          </p:cTn>
                        </p:par>
                        <p:par>
                          <p:cTn id="47" fill="hold">
                            <p:stCondLst>
                              <p:cond delay="5750"/>
                            </p:stCondLst>
                            <p:childTnLst>
                              <p:par>
                                <p:cTn id="48" presetID="0" presetClass="path" presetSubtype="0" accel="50000" decel="50000" fill="hold" grpId="1" nodeType="afterEffect">
                                  <p:stCondLst>
                                    <p:cond delay="0"/>
                                  </p:stCondLst>
                                  <p:childTnLst>
                                    <p:animMotion origin="layout" path="M -4.44444E-6 -1.48148E-6 L 0.28438 0.00139 " pathEditMode="relative" rAng="0" ptsTypes="AA">
                                      <p:cBhvr>
                                        <p:cTn id="49" dur="1250" fill="hold"/>
                                        <p:tgtEl>
                                          <p:spTgt spid="493"/>
                                        </p:tgtEl>
                                        <p:attrNameLst>
                                          <p:attrName>ppt_x</p:attrName>
                                          <p:attrName>ppt_y</p:attrName>
                                        </p:attrNameLst>
                                      </p:cBhvr>
                                      <p:rCtr x="14219" y="69"/>
                                    </p:animMotion>
                                  </p:childTnLst>
                                </p:cTn>
                              </p:par>
                            </p:childTnLst>
                          </p:cTn>
                        </p:par>
                        <p:par>
                          <p:cTn id="50" fill="hold">
                            <p:stCondLst>
                              <p:cond delay="7000"/>
                            </p:stCondLst>
                            <p:childTnLst>
                              <p:par>
                                <p:cTn id="51" presetID="10" presetClass="entr" presetSubtype="0" fill="hold" grpId="0" nodeType="afterEffect">
                                  <p:stCondLst>
                                    <p:cond delay="0"/>
                                  </p:stCondLst>
                                  <p:childTnLst>
                                    <p:set>
                                      <p:cBhvr>
                                        <p:cTn id="52" dur="1" fill="hold">
                                          <p:stCondLst>
                                            <p:cond delay="0"/>
                                          </p:stCondLst>
                                        </p:cTn>
                                        <p:tgtEl>
                                          <p:spTgt spid="508"/>
                                        </p:tgtEl>
                                        <p:attrNameLst>
                                          <p:attrName>style.visibility</p:attrName>
                                        </p:attrNameLst>
                                      </p:cBhvr>
                                      <p:to>
                                        <p:strVal val="visible"/>
                                      </p:to>
                                    </p:set>
                                    <p:animEffect transition="in" filter="fade">
                                      <p:cBhvr>
                                        <p:cTn id="53" dur="500"/>
                                        <p:tgtEl>
                                          <p:spTgt spid="50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05"/>
                                        </p:tgtEl>
                                        <p:attrNameLst>
                                          <p:attrName>style.visibility</p:attrName>
                                        </p:attrNameLst>
                                      </p:cBhvr>
                                      <p:to>
                                        <p:strVal val="visible"/>
                                      </p:to>
                                    </p:set>
                                    <p:animEffect transition="in" filter="fade">
                                      <p:cBhvr>
                                        <p:cTn id="56" dur="500"/>
                                        <p:tgtEl>
                                          <p:spTgt spid="505"/>
                                        </p:tgtEl>
                                      </p:cBhvr>
                                    </p:animEffect>
                                  </p:childTnLst>
                                </p:cTn>
                              </p:par>
                            </p:childTnLst>
                          </p:cTn>
                        </p:par>
                        <p:par>
                          <p:cTn id="57" fill="hold">
                            <p:stCondLst>
                              <p:cond delay="7500"/>
                            </p:stCondLst>
                            <p:childTnLst>
                              <p:par>
                                <p:cTn id="58" presetID="0" presetClass="path" presetSubtype="0" accel="50000" decel="50000" fill="hold" grpId="2" nodeType="afterEffect">
                                  <p:stCondLst>
                                    <p:cond delay="0"/>
                                  </p:stCondLst>
                                  <p:childTnLst>
                                    <p:animMotion origin="layout" path="M 0.28438 0.00139 L 0.49375 -0.00139 " pathEditMode="relative" rAng="0" ptsTypes="AA">
                                      <p:cBhvr>
                                        <p:cTn id="59" dur="1250" fill="hold"/>
                                        <p:tgtEl>
                                          <p:spTgt spid="493"/>
                                        </p:tgtEl>
                                        <p:attrNameLst>
                                          <p:attrName>ppt_x</p:attrName>
                                          <p:attrName>ppt_y</p:attrName>
                                        </p:attrNameLst>
                                      </p:cBhvr>
                                      <p:rCtr x="10469" y="-139"/>
                                    </p:animMotion>
                                  </p:childTnLst>
                                </p:cTn>
                              </p:par>
                            </p:childTnLst>
                          </p:cTn>
                        </p:par>
                        <p:par>
                          <p:cTn id="60" fill="hold">
                            <p:stCondLst>
                              <p:cond delay="8750"/>
                            </p:stCondLst>
                            <p:childTnLst>
                              <p:par>
                                <p:cTn id="61" presetID="0" presetClass="path" presetSubtype="0" accel="50000" decel="50000" fill="hold" grpId="4" nodeType="afterEffect">
                                  <p:stCondLst>
                                    <p:cond delay="0"/>
                                  </p:stCondLst>
                                  <p:childTnLst>
                                    <p:animMotion origin="layout" path="M 0.49375 -0.00139 L 0.63125 -0.00116 " pathEditMode="relative" rAng="0" ptsTypes="AA">
                                      <p:cBhvr>
                                        <p:cTn id="62" dur="1250" fill="hold"/>
                                        <p:tgtEl>
                                          <p:spTgt spid="493"/>
                                        </p:tgtEl>
                                        <p:attrNameLst>
                                          <p:attrName>ppt_x</p:attrName>
                                          <p:attrName>ppt_y</p:attrName>
                                        </p:attrNameLst>
                                      </p:cBhvr>
                                      <p:rCtr x="6875" y="0"/>
                                    </p:animMotion>
                                  </p:childTnLst>
                                </p:cTn>
                              </p:par>
                            </p:childTnLst>
                          </p:cTn>
                        </p:par>
                        <p:par>
                          <p:cTn id="63" fill="hold">
                            <p:stCondLst>
                              <p:cond delay="10000"/>
                            </p:stCondLst>
                            <p:childTnLst>
                              <p:par>
                                <p:cTn id="64" presetID="10" presetClass="exit" presetSubtype="0" fill="hold" grpId="3" nodeType="afterEffect">
                                  <p:stCondLst>
                                    <p:cond delay="0"/>
                                  </p:stCondLst>
                                  <p:childTnLst>
                                    <p:animEffect transition="out" filter="fade">
                                      <p:cBhvr>
                                        <p:cTn id="65" dur="500"/>
                                        <p:tgtEl>
                                          <p:spTgt spid="493"/>
                                        </p:tgtEl>
                                      </p:cBhvr>
                                    </p:animEffect>
                                    <p:set>
                                      <p:cBhvr>
                                        <p:cTn id="66" dur="1" fill="hold">
                                          <p:stCondLst>
                                            <p:cond delay="499"/>
                                          </p:stCondLst>
                                        </p:cTn>
                                        <p:tgtEl>
                                          <p:spTgt spid="493"/>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498"/>
                                        </p:tgtEl>
                                        <p:attrNameLst>
                                          <p:attrName>style.visibility</p:attrName>
                                        </p:attrNameLst>
                                      </p:cBhvr>
                                      <p:to>
                                        <p:strVal val="visible"/>
                                      </p:to>
                                    </p:set>
                                    <p:animEffect transition="in" filter="fade">
                                      <p:cBhvr>
                                        <p:cTn id="69" dur="500"/>
                                        <p:tgtEl>
                                          <p:spTgt spid="498"/>
                                        </p:tgtEl>
                                      </p:cBhvr>
                                    </p:animEffect>
                                  </p:childTnLst>
                                </p:cTn>
                              </p:par>
                            </p:childTnLst>
                          </p:cTn>
                        </p:par>
                        <p:par>
                          <p:cTn id="70" fill="hold">
                            <p:stCondLst>
                              <p:cond delay="10500"/>
                            </p:stCondLst>
                            <p:childTnLst>
                              <p:par>
                                <p:cTn id="71" presetID="10" presetClass="entr" presetSubtype="0" fill="hold" grpId="0" nodeType="afterEffect">
                                  <p:stCondLst>
                                    <p:cond delay="0"/>
                                  </p:stCondLst>
                                  <p:childTnLst>
                                    <p:set>
                                      <p:cBhvr>
                                        <p:cTn id="72" dur="1" fill="hold">
                                          <p:stCondLst>
                                            <p:cond delay="0"/>
                                          </p:stCondLst>
                                        </p:cTn>
                                        <p:tgtEl>
                                          <p:spTgt spid="500"/>
                                        </p:tgtEl>
                                        <p:attrNameLst>
                                          <p:attrName>style.visibility</p:attrName>
                                        </p:attrNameLst>
                                      </p:cBhvr>
                                      <p:to>
                                        <p:strVal val="visible"/>
                                      </p:to>
                                    </p:set>
                                    <p:animEffect transition="in" filter="fade">
                                      <p:cBhvr>
                                        <p:cTn id="73" dur="500"/>
                                        <p:tgtEl>
                                          <p:spTgt spid="500"/>
                                        </p:tgtEl>
                                      </p:cBhvr>
                                    </p:animEffect>
                                  </p:childTnLst>
                                </p:cTn>
                              </p:par>
                            </p:childTnLst>
                          </p:cTn>
                        </p:par>
                        <p:par>
                          <p:cTn id="74" fill="hold">
                            <p:stCondLst>
                              <p:cond delay="11000"/>
                            </p:stCondLst>
                            <p:childTnLst>
                              <p:par>
                                <p:cTn id="75" presetID="0" presetClass="path" presetSubtype="0" accel="50000" decel="50000" fill="hold" grpId="1" nodeType="afterEffect">
                                  <p:stCondLst>
                                    <p:cond delay="0"/>
                                  </p:stCondLst>
                                  <p:childTnLst>
                                    <p:animMotion origin="layout" path="M -8.33333E-7 1.11111E-6 L 0.28438 0.00139 " pathEditMode="relative" rAng="0" ptsTypes="AA">
                                      <p:cBhvr>
                                        <p:cTn id="76" dur="1250" fill="hold"/>
                                        <p:tgtEl>
                                          <p:spTgt spid="500"/>
                                        </p:tgtEl>
                                        <p:attrNameLst>
                                          <p:attrName>ppt_x</p:attrName>
                                          <p:attrName>ppt_y</p:attrName>
                                        </p:attrNameLst>
                                      </p:cBhvr>
                                      <p:rCtr x="14219" y="69"/>
                                    </p:animMotion>
                                  </p:childTnLst>
                                </p:cTn>
                              </p:par>
                            </p:childTnLst>
                          </p:cTn>
                        </p:par>
                        <p:par>
                          <p:cTn id="77" fill="hold">
                            <p:stCondLst>
                              <p:cond delay="12250"/>
                            </p:stCondLst>
                            <p:childTnLst>
                              <p:par>
                                <p:cTn id="78" presetID="10" presetClass="entr" presetSubtype="0" fill="hold" grpId="0" nodeType="afterEffect">
                                  <p:stCondLst>
                                    <p:cond delay="0"/>
                                  </p:stCondLst>
                                  <p:childTnLst>
                                    <p:set>
                                      <p:cBhvr>
                                        <p:cTn id="79" dur="1" fill="hold">
                                          <p:stCondLst>
                                            <p:cond delay="0"/>
                                          </p:stCondLst>
                                        </p:cTn>
                                        <p:tgtEl>
                                          <p:spTgt spid="509"/>
                                        </p:tgtEl>
                                        <p:attrNameLst>
                                          <p:attrName>style.visibility</p:attrName>
                                        </p:attrNameLst>
                                      </p:cBhvr>
                                      <p:to>
                                        <p:strVal val="visible"/>
                                      </p:to>
                                    </p:set>
                                    <p:animEffect transition="in" filter="fade">
                                      <p:cBhvr>
                                        <p:cTn id="80" dur="500"/>
                                        <p:tgtEl>
                                          <p:spTgt spid="50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06"/>
                                        </p:tgtEl>
                                        <p:attrNameLst>
                                          <p:attrName>style.visibility</p:attrName>
                                        </p:attrNameLst>
                                      </p:cBhvr>
                                      <p:to>
                                        <p:strVal val="visible"/>
                                      </p:to>
                                    </p:set>
                                    <p:animEffect transition="in" filter="fade">
                                      <p:cBhvr>
                                        <p:cTn id="83" dur="500"/>
                                        <p:tgtEl>
                                          <p:spTgt spid="506"/>
                                        </p:tgtEl>
                                      </p:cBhvr>
                                    </p:animEffect>
                                  </p:childTnLst>
                                </p:cTn>
                              </p:par>
                            </p:childTnLst>
                          </p:cTn>
                        </p:par>
                        <p:par>
                          <p:cTn id="84" fill="hold">
                            <p:stCondLst>
                              <p:cond delay="12750"/>
                            </p:stCondLst>
                            <p:childTnLst>
                              <p:par>
                                <p:cTn id="85" presetID="0" presetClass="path" presetSubtype="0" accel="50000" decel="50000" fill="hold" grpId="2" nodeType="afterEffect">
                                  <p:stCondLst>
                                    <p:cond delay="0"/>
                                  </p:stCondLst>
                                  <p:childTnLst>
                                    <p:animMotion origin="layout" path="M 0.28438 0.00139 L 0.49375 -0.00139 " pathEditMode="relative" rAng="0" ptsTypes="AA">
                                      <p:cBhvr>
                                        <p:cTn id="86" dur="1250" fill="hold"/>
                                        <p:tgtEl>
                                          <p:spTgt spid="500"/>
                                        </p:tgtEl>
                                        <p:attrNameLst>
                                          <p:attrName>ppt_x</p:attrName>
                                          <p:attrName>ppt_y</p:attrName>
                                        </p:attrNameLst>
                                      </p:cBhvr>
                                      <p:rCtr x="10469" y="-139"/>
                                    </p:animMotion>
                                  </p:childTnLst>
                                </p:cTn>
                              </p:par>
                            </p:childTnLst>
                          </p:cTn>
                        </p:par>
                        <p:par>
                          <p:cTn id="87" fill="hold">
                            <p:stCondLst>
                              <p:cond delay="14000"/>
                            </p:stCondLst>
                            <p:childTnLst>
                              <p:par>
                                <p:cTn id="88" presetID="0" presetClass="path" presetSubtype="0" accel="50000" decel="50000" fill="hold" grpId="4" nodeType="afterEffect">
                                  <p:stCondLst>
                                    <p:cond delay="0"/>
                                  </p:stCondLst>
                                  <p:childTnLst>
                                    <p:animMotion origin="layout" path="M 0.48958 -0.00139 L 0.62708 -0.00116 " pathEditMode="relative" rAng="0" ptsTypes="AA">
                                      <p:cBhvr>
                                        <p:cTn id="89" dur="1250" fill="hold"/>
                                        <p:tgtEl>
                                          <p:spTgt spid="500"/>
                                        </p:tgtEl>
                                        <p:attrNameLst>
                                          <p:attrName>ppt_x</p:attrName>
                                          <p:attrName>ppt_y</p:attrName>
                                        </p:attrNameLst>
                                      </p:cBhvr>
                                      <p:rCtr x="6875" y="0"/>
                                    </p:animMotion>
                                  </p:childTnLst>
                                </p:cTn>
                              </p:par>
                            </p:childTnLst>
                          </p:cTn>
                        </p:par>
                        <p:par>
                          <p:cTn id="90" fill="hold">
                            <p:stCondLst>
                              <p:cond delay="15250"/>
                            </p:stCondLst>
                            <p:childTnLst>
                              <p:par>
                                <p:cTn id="91" presetID="10" presetClass="exit" presetSubtype="0" fill="hold" grpId="3" nodeType="afterEffect">
                                  <p:stCondLst>
                                    <p:cond delay="0"/>
                                  </p:stCondLst>
                                  <p:childTnLst>
                                    <p:animEffect transition="out" filter="fade">
                                      <p:cBhvr>
                                        <p:cTn id="92" dur="500"/>
                                        <p:tgtEl>
                                          <p:spTgt spid="500"/>
                                        </p:tgtEl>
                                      </p:cBhvr>
                                    </p:animEffect>
                                    <p:set>
                                      <p:cBhvr>
                                        <p:cTn id="93" dur="1" fill="hold">
                                          <p:stCondLst>
                                            <p:cond delay="499"/>
                                          </p:stCondLst>
                                        </p:cTn>
                                        <p:tgtEl>
                                          <p:spTgt spid="500"/>
                                        </p:tgtEl>
                                        <p:attrNameLst>
                                          <p:attrName>style.visibility</p:attrName>
                                        </p:attrNameLst>
                                      </p:cBhvr>
                                      <p:to>
                                        <p:strVal val="hidden"/>
                                      </p:to>
                                    </p:set>
                                  </p:childTnLst>
                                </p:cTn>
                              </p:par>
                              <p:par>
                                <p:cTn id="94" presetID="10" presetClass="entr" presetSubtype="0" fill="hold" nodeType="withEffect">
                                  <p:stCondLst>
                                    <p:cond delay="0"/>
                                  </p:stCondLst>
                                  <p:childTnLst>
                                    <p:set>
                                      <p:cBhvr>
                                        <p:cTn id="95" dur="1" fill="hold">
                                          <p:stCondLst>
                                            <p:cond delay="0"/>
                                          </p:stCondLst>
                                        </p:cTn>
                                        <p:tgtEl>
                                          <p:spTgt spid="499"/>
                                        </p:tgtEl>
                                        <p:attrNameLst>
                                          <p:attrName>style.visibility</p:attrName>
                                        </p:attrNameLst>
                                      </p:cBhvr>
                                      <p:to>
                                        <p:strVal val="visible"/>
                                      </p:to>
                                    </p:set>
                                    <p:animEffect transition="in" filter="fade">
                                      <p:cBhvr>
                                        <p:cTn id="96" dur="500"/>
                                        <p:tgtEl>
                                          <p:spTgt spid="499"/>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511"/>
                                        </p:tgtEl>
                                        <p:attrNameLst>
                                          <p:attrName>style.visibility</p:attrName>
                                        </p:attrNameLst>
                                      </p:cBhvr>
                                      <p:to>
                                        <p:strVal val="visible"/>
                                      </p:to>
                                    </p:set>
                                    <p:animEffect transition="in" filter="fade">
                                      <p:cBhvr>
                                        <p:cTn id="101" dur="500"/>
                                        <p:tgtEl>
                                          <p:spTgt spid="511"/>
                                        </p:tgtEl>
                                      </p:cBhvr>
                                    </p:animEffect>
                                  </p:childTnLst>
                                </p:cTn>
                              </p:par>
                            </p:childTnLst>
                          </p:cTn>
                        </p:par>
                        <p:par>
                          <p:cTn id="102" fill="hold">
                            <p:stCondLst>
                              <p:cond delay="500"/>
                            </p:stCondLst>
                            <p:childTnLst>
                              <p:par>
                                <p:cTn id="103" presetID="0" presetClass="path" presetSubtype="0" accel="50000" decel="50000" fill="hold" grpId="1" nodeType="afterEffect">
                                  <p:stCondLst>
                                    <p:cond delay="0"/>
                                  </p:stCondLst>
                                  <p:childTnLst>
                                    <p:animMotion origin="layout" path="M -1.38889E-6 1.85185E-6 L -0.49705 0.00208 " pathEditMode="relative" rAng="0" ptsTypes="AA">
                                      <p:cBhvr>
                                        <p:cTn id="104" dur="1250" fill="hold"/>
                                        <p:tgtEl>
                                          <p:spTgt spid="511"/>
                                        </p:tgtEl>
                                        <p:attrNameLst>
                                          <p:attrName>ppt_x</p:attrName>
                                          <p:attrName>ppt_y</p:attrName>
                                        </p:attrNameLst>
                                      </p:cBhvr>
                                      <p:rCtr x="-24861" y="93"/>
                                    </p:animMotion>
                                  </p:childTnLst>
                                </p:cTn>
                              </p:par>
                            </p:childTnLst>
                          </p:cTn>
                        </p:par>
                        <p:par>
                          <p:cTn id="105" fill="hold">
                            <p:stCondLst>
                              <p:cond delay="1750"/>
                            </p:stCondLst>
                            <p:childTnLst>
                              <p:par>
                                <p:cTn id="106" presetID="10" presetClass="exit" presetSubtype="0" fill="hold" grpId="3" nodeType="afterEffect">
                                  <p:stCondLst>
                                    <p:cond delay="0"/>
                                  </p:stCondLst>
                                  <p:childTnLst>
                                    <p:animEffect transition="out" filter="fade">
                                      <p:cBhvr>
                                        <p:cTn id="107" dur="500"/>
                                        <p:tgtEl>
                                          <p:spTgt spid="511"/>
                                        </p:tgtEl>
                                      </p:cBhvr>
                                    </p:animEffect>
                                    <p:set>
                                      <p:cBhvr>
                                        <p:cTn id="108" dur="1" fill="hold">
                                          <p:stCondLst>
                                            <p:cond delay="499"/>
                                          </p:stCondLst>
                                        </p:cTn>
                                        <p:tgtEl>
                                          <p:spTgt spid="51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503"/>
                                        </p:tgtEl>
                                        <p:attrNameLst>
                                          <p:attrName>style.visibility</p:attrName>
                                        </p:attrNameLst>
                                      </p:cBhvr>
                                      <p:to>
                                        <p:strVal val="visible"/>
                                      </p:to>
                                    </p:set>
                                    <p:animEffect transition="in" filter="fade">
                                      <p:cBhvr>
                                        <p:cTn id="113" dur="500"/>
                                        <p:tgtEl>
                                          <p:spTgt spid="503"/>
                                        </p:tgtEl>
                                      </p:cBhvr>
                                    </p:animEffect>
                                  </p:childTnLst>
                                </p:cTn>
                              </p:par>
                            </p:childTnLst>
                          </p:cTn>
                        </p:par>
                        <p:par>
                          <p:cTn id="114" fill="hold">
                            <p:stCondLst>
                              <p:cond delay="500"/>
                            </p:stCondLst>
                            <p:childTnLst>
                              <p:par>
                                <p:cTn id="115" presetID="10" presetClass="entr" presetSubtype="0" fill="hold" grpId="0" nodeType="afterEffect">
                                  <p:stCondLst>
                                    <p:cond delay="0"/>
                                  </p:stCondLst>
                                  <p:childTnLst>
                                    <p:set>
                                      <p:cBhvr>
                                        <p:cTn id="116" dur="1" fill="hold">
                                          <p:stCondLst>
                                            <p:cond delay="0"/>
                                          </p:stCondLst>
                                        </p:cTn>
                                        <p:tgtEl>
                                          <p:spTgt spid="512"/>
                                        </p:tgtEl>
                                        <p:attrNameLst>
                                          <p:attrName>style.visibility</p:attrName>
                                        </p:attrNameLst>
                                      </p:cBhvr>
                                      <p:to>
                                        <p:strVal val="visible"/>
                                      </p:to>
                                    </p:set>
                                    <p:animEffect transition="in" filter="fade">
                                      <p:cBhvr>
                                        <p:cTn id="117" dur="500"/>
                                        <p:tgtEl>
                                          <p:spTgt spid="512"/>
                                        </p:tgtEl>
                                      </p:cBhvr>
                                    </p:animEffect>
                                  </p:childTnLst>
                                </p:cTn>
                              </p:par>
                            </p:childTnLst>
                          </p:cTn>
                        </p:par>
                        <p:par>
                          <p:cTn id="118" fill="hold">
                            <p:stCondLst>
                              <p:cond delay="1000"/>
                            </p:stCondLst>
                            <p:childTnLst>
                              <p:par>
                                <p:cTn id="119" presetID="0" presetClass="path" presetSubtype="0" accel="50000" decel="50000" fill="hold" grpId="1" nodeType="afterEffect">
                                  <p:stCondLst>
                                    <p:cond delay="0"/>
                                  </p:stCondLst>
                                  <p:childTnLst>
                                    <p:animMotion origin="layout" path="M 3.33333E-6 4.44444E-6 L 0.28437 0.00138 " pathEditMode="relative" rAng="0" ptsTypes="AA">
                                      <p:cBhvr>
                                        <p:cTn id="120" dur="1250" fill="hold"/>
                                        <p:tgtEl>
                                          <p:spTgt spid="512"/>
                                        </p:tgtEl>
                                        <p:attrNameLst>
                                          <p:attrName>ppt_x</p:attrName>
                                          <p:attrName>ppt_y</p:attrName>
                                        </p:attrNameLst>
                                      </p:cBhvr>
                                      <p:rCtr x="14219" y="69"/>
                                    </p:animMotion>
                                  </p:childTnLst>
                                </p:cTn>
                              </p:par>
                            </p:childTnLst>
                          </p:cTn>
                        </p:par>
                        <p:par>
                          <p:cTn id="121" fill="hold">
                            <p:stCondLst>
                              <p:cond delay="2250"/>
                            </p:stCondLst>
                            <p:childTnLst>
                              <p:par>
                                <p:cTn id="122" presetID="10" presetClass="entr" presetSubtype="0" fill="hold" grpId="0" nodeType="afterEffect">
                                  <p:stCondLst>
                                    <p:cond delay="0"/>
                                  </p:stCondLst>
                                  <p:childTnLst>
                                    <p:set>
                                      <p:cBhvr>
                                        <p:cTn id="123" dur="1" fill="hold">
                                          <p:stCondLst>
                                            <p:cond delay="0"/>
                                          </p:stCondLst>
                                        </p:cTn>
                                        <p:tgtEl>
                                          <p:spTgt spid="514"/>
                                        </p:tgtEl>
                                        <p:attrNameLst>
                                          <p:attrName>style.visibility</p:attrName>
                                        </p:attrNameLst>
                                      </p:cBhvr>
                                      <p:to>
                                        <p:strVal val="visible"/>
                                      </p:to>
                                    </p:set>
                                    <p:animEffect transition="in" filter="fade">
                                      <p:cBhvr>
                                        <p:cTn id="124" dur="500"/>
                                        <p:tgtEl>
                                          <p:spTgt spid="51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13"/>
                                        </p:tgtEl>
                                        <p:attrNameLst>
                                          <p:attrName>style.visibility</p:attrName>
                                        </p:attrNameLst>
                                      </p:cBhvr>
                                      <p:to>
                                        <p:strVal val="visible"/>
                                      </p:to>
                                    </p:set>
                                    <p:animEffect transition="in" filter="fade">
                                      <p:cBhvr>
                                        <p:cTn id="127" dur="500"/>
                                        <p:tgtEl>
                                          <p:spTgt spid="513"/>
                                        </p:tgtEl>
                                      </p:cBhvr>
                                    </p:animEffect>
                                  </p:childTnLst>
                                </p:cTn>
                              </p:par>
                            </p:childTnLst>
                          </p:cTn>
                        </p:par>
                        <p:par>
                          <p:cTn id="128" fill="hold">
                            <p:stCondLst>
                              <p:cond delay="2750"/>
                            </p:stCondLst>
                            <p:childTnLst>
                              <p:par>
                                <p:cTn id="129" presetID="0" presetClass="path" presetSubtype="0" accel="50000" decel="50000" fill="hold" grpId="2" nodeType="afterEffect">
                                  <p:stCondLst>
                                    <p:cond delay="0"/>
                                  </p:stCondLst>
                                  <p:childTnLst>
                                    <p:animMotion origin="layout" path="M 0.28437 0.00138 L 0.49375 -0.00139 " pathEditMode="relative" rAng="0" ptsTypes="AA">
                                      <p:cBhvr>
                                        <p:cTn id="130" dur="1250" fill="hold"/>
                                        <p:tgtEl>
                                          <p:spTgt spid="512"/>
                                        </p:tgtEl>
                                        <p:attrNameLst>
                                          <p:attrName>ppt_x</p:attrName>
                                          <p:attrName>ppt_y</p:attrName>
                                        </p:attrNameLst>
                                      </p:cBhvr>
                                      <p:rCtr x="10469" y="-139"/>
                                    </p:animMotion>
                                  </p:childTnLst>
                                </p:cTn>
                              </p:par>
                            </p:childTnLst>
                          </p:cTn>
                        </p:par>
                        <p:par>
                          <p:cTn id="131" fill="hold">
                            <p:stCondLst>
                              <p:cond delay="4000"/>
                            </p:stCondLst>
                            <p:childTnLst>
                              <p:par>
                                <p:cTn id="132" presetID="10" presetClass="exit" presetSubtype="0" fill="hold" grpId="3" nodeType="afterEffect">
                                  <p:stCondLst>
                                    <p:cond delay="0"/>
                                  </p:stCondLst>
                                  <p:childTnLst>
                                    <p:animEffect transition="out" filter="fade">
                                      <p:cBhvr>
                                        <p:cTn id="133" dur="500"/>
                                        <p:tgtEl>
                                          <p:spTgt spid="512"/>
                                        </p:tgtEl>
                                      </p:cBhvr>
                                    </p:animEffect>
                                    <p:set>
                                      <p:cBhvr>
                                        <p:cTn id="134" dur="1" fill="hold">
                                          <p:stCondLst>
                                            <p:cond delay="499"/>
                                          </p:stCondLst>
                                        </p:cTn>
                                        <p:tgtEl>
                                          <p:spTgt spid="512"/>
                                        </p:tgtEl>
                                        <p:attrNameLst>
                                          <p:attrName>style.visibility</p:attrName>
                                        </p:attrNameLst>
                                      </p:cBhvr>
                                      <p:to>
                                        <p:strVal val="hidden"/>
                                      </p:to>
                                    </p:set>
                                  </p:childTnLst>
                                </p:cTn>
                              </p:par>
                            </p:childTnLst>
                          </p:cTn>
                        </p:par>
                        <p:par>
                          <p:cTn id="135" fill="hold">
                            <p:stCondLst>
                              <p:cond delay="4500"/>
                            </p:stCondLst>
                            <p:childTnLst>
                              <p:par>
                                <p:cTn id="136" presetID="10" presetClass="entr" presetSubtype="0" fill="hold" grpId="0" nodeType="afterEffect">
                                  <p:stCondLst>
                                    <p:cond delay="0"/>
                                  </p:stCondLst>
                                  <p:childTnLst>
                                    <p:set>
                                      <p:cBhvr>
                                        <p:cTn id="137" dur="1" fill="hold">
                                          <p:stCondLst>
                                            <p:cond delay="0"/>
                                          </p:stCondLst>
                                        </p:cTn>
                                        <p:tgtEl>
                                          <p:spTgt spid="515"/>
                                        </p:tgtEl>
                                        <p:attrNameLst>
                                          <p:attrName>style.visibility</p:attrName>
                                        </p:attrNameLst>
                                      </p:cBhvr>
                                      <p:to>
                                        <p:strVal val="visible"/>
                                      </p:to>
                                    </p:set>
                                    <p:animEffect transition="in" filter="fade">
                                      <p:cBhvr>
                                        <p:cTn id="138" dur="500"/>
                                        <p:tgtEl>
                                          <p:spTgt spid="515"/>
                                        </p:tgtEl>
                                      </p:cBhvr>
                                    </p:animEffect>
                                  </p:childTnLst>
                                </p:cTn>
                              </p:par>
                            </p:childTnLst>
                          </p:cTn>
                        </p:par>
                        <p:par>
                          <p:cTn id="139" fill="hold">
                            <p:stCondLst>
                              <p:cond delay="5000"/>
                            </p:stCondLst>
                            <p:childTnLst>
                              <p:par>
                                <p:cTn id="140" presetID="0" presetClass="path" presetSubtype="0" accel="50000" decel="50000" fill="hold" grpId="1" nodeType="afterEffect">
                                  <p:stCondLst>
                                    <p:cond delay="0"/>
                                  </p:stCondLst>
                                  <p:childTnLst>
                                    <p:animMotion origin="layout" path="M 2.22222E-6 -2.96296E-6 L 0.28437 0.00139 " pathEditMode="relative" rAng="0" ptsTypes="AA">
                                      <p:cBhvr>
                                        <p:cTn id="141" dur="1250" fill="hold"/>
                                        <p:tgtEl>
                                          <p:spTgt spid="515"/>
                                        </p:tgtEl>
                                        <p:attrNameLst>
                                          <p:attrName>ppt_x</p:attrName>
                                          <p:attrName>ppt_y</p:attrName>
                                        </p:attrNameLst>
                                      </p:cBhvr>
                                      <p:rCtr x="14219" y="69"/>
                                    </p:animMotion>
                                  </p:childTnLst>
                                </p:cTn>
                              </p:par>
                            </p:childTnLst>
                          </p:cTn>
                        </p:par>
                        <p:par>
                          <p:cTn id="142" fill="hold">
                            <p:stCondLst>
                              <p:cond delay="6250"/>
                            </p:stCondLst>
                            <p:childTnLst>
                              <p:par>
                                <p:cTn id="143" presetID="10" presetClass="entr" presetSubtype="0" fill="hold" grpId="0" nodeType="afterEffect">
                                  <p:stCondLst>
                                    <p:cond delay="0"/>
                                  </p:stCondLst>
                                  <p:childTnLst>
                                    <p:set>
                                      <p:cBhvr>
                                        <p:cTn id="144" dur="1" fill="hold">
                                          <p:stCondLst>
                                            <p:cond delay="0"/>
                                          </p:stCondLst>
                                        </p:cTn>
                                        <p:tgtEl>
                                          <p:spTgt spid="517"/>
                                        </p:tgtEl>
                                        <p:attrNameLst>
                                          <p:attrName>style.visibility</p:attrName>
                                        </p:attrNameLst>
                                      </p:cBhvr>
                                      <p:to>
                                        <p:strVal val="visible"/>
                                      </p:to>
                                    </p:set>
                                    <p:animEffect transition="in" filter="fade">
                                      <p:cBhvr>
                                        <p:cTn id="145" dur="500"/>
                                        <p:tgtEl>
                                          <p:spTgt spid="517"/>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516"/>
                                        </p:tgtEl>
                                        <p:attrNameLst>
                                          <p:attrName>style.visibility</p:attrName>
                                        </p:attrNameLst>
                                      </p:cBhvr>
                                      <p:to>
                                        <p:strVal val="visible"/>
                                      </p:to>
                                    </p:set>
                                    <p:animEffect transition="in" filter="fade">
                                      <p:cBhvr>
                                        <p:cTn id="148" dur="500"/>
                                        <p:tgtEl>
                                          <p:spTgt spid="516"/>
                                        </p:tgtEl>
                                      </p:cBhvr>
                                    </p:animEffect>
                                  </p:childTnLst>
                                </p:cTn>
                              </p:par>
                            </p:childTnLst>
                          </p:cTn>
                        </p:par>
                        <p:par>
                          <p:cTn id="149" fill="hold">
                            <p:stCondLst>
                              <p:cond delay="6750"/>
                            </p:stCondLst>
                            <p:childTnLst>
                              <p:par>
                                <p:cTn id="150" presetID="0" presetClass="path" presetSubtype="0" accel="50000" decel="50000" fill="hold" grpId="2" nodeType="afterEffect">
                                  <p:stCondLst>
                                    <p:cond delay="0"/>
                                  </p:stCondLst>
                                  <p:childTnLst>
                                    <p:animMotion origin="layout" path="M 0.28437 0.00139 L 0.49375 -0.00139 " pathEditMode="relative" rAng="0" ptsTypes="AA">
                                      <p:cBhvr>
                                        <p:cTn id="151" dur="1250" fill="hold"/>
                                        <p:tgtEl>
                                          <p:spTgt spid="515"/>
                                        </p:tgtEl>
                                        <p:attrNameLst>
                                          <p:attrName>ppt_x</p:attrName>
                                          <p:attrName>ppt_y</p:attrName>
                                        </p:attrNameLst>
                                      </p:cBhvr>
                                      <p:rCtr x="10469" y="-139"/>
                                    </p:animMotion>
                                  </p:childTnLst>
                                </p:cTn>
                              </p:par>
                            </p:childTnLst>
                          </p:cTn>
                        </p:par>
                        <p:par>
                          <p:cTn id="152" fill="hold">
                            <p:stCondLst>
                              <p:cond delay="8000"/>
                            </p:stCondLst>
                            <p:childTnLst>
                              <p:par>
                                <p:cTn id="153" presetID="10" presetClass="exit" presetSubtype="0" fill="hold" grpId="3" nodeType="afterEffect">
                                  <p:stCondLst>
                                    <p:cond delay="0"/>
                                  </p:stCondLst>
                                  <p:childTnLst>
                                    <p:animEffect transition="out" filter="fade">
                                      <p:cBhvr>
                                        <p:cTn id="154" dur="500"/>
                                        <p:tgtEl>
                                          <p:spTgt spid="515"/>
                                        </p:tgtEl>
                                      </p:cBhvr>
                                    </p:animEffect>
                                    <p:set>
                                      <p:cBhvr>
                                        <p:cTn id="155" dur="1" fill="hold">
                                          <p:stCondLst>
                                            <p:cond delay="499"/>
                                          </p:stCondLst>
                                        </p:cTn>
                                        <p:tgtEl>
                                          <p:spTgt spid="51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7">
                                            <p:txEl>
                                              <p:pRg st="1" end="1"/>
                                            </p:txEl>
                                          </p:spTgt>
                                        </p:tgtEl>
                                        <p:attrNameLst>
                                          <p:attrName>style.visibility</p:attrName>
                                        </p:attrNameLst>
                                      </p:cBhvr>
                                      <p:to>
                                        <p:strVal val="visible"/>
                                      </p:to>
                                    </p:set>
                                    <p:animEffect transition="in" filter="fade">
                                      <p:cBhvr>
                                        <p:cTn id="160" dur="500"/>
                                        <p:tgtEl>
                                          <p:spTgt spid="7">
                                            <p:txEl>
                                              <p:pRg st="1" end="1"/>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7">
                                            <p:txEl>
                                              <p:pRg st="9" end="9"/>
                                            </p:txEl>
                                          </p:spTgt>
                                        </p:tgtEl>
                                        <p:attrNameLst>
                                          <p:attrName>style.visibility</p:attrName>
                                        </p:attrNameLst>
                                      </p:cBhvr>
                                      <p:to>
                                        <p:strVal val="visible"/>
                                      </p:to>
                                    </p:set>
                                    <p:animEffect transition="in" filter="fade">
                                      <p:cBhvr>
                                        <p:cTn id="165"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23" grpId="0" animBg="1"/>
      <p:bldP spid="23" grpId="1" animBg="1"/>
      <p:bldP spid="23" grpId="2" animBg="1"/>
      <p:bldP spid="23" grpId="3" animBg="1"/>
      <p:bldP spid="23" grpId="4" animBg="1"/>
      <p:bldP spid="493" grpId="0" animBg="1"/>
      <p:bldP spid="493" grpId="1" animBg="1"/>
      <p:bldP spid="493" grpId="2" animBg="1"/>
      <p:bldP spid="493" grpId="3" animBg="1"/>
      <p:bldP spid="493" grpId="4" animBg="1"/>
      <p:bldP spid="500" grpId="0" animBg="1"/>
      <p:bldP spid="500" grpId="1" animBg="1"/>
      <p:bldP spid="500" grpId="2" animBg="1"/>
      <p:bldP spid="500" grpId="3" animBg="1"/>
      <p:bldP spid="500" grpId="4" animBg="1"/>
      <p:bldP spid="503" grpId="0" animBg="1"/>
      <p:bldP spid="504" grpId="0" animBg="1"/>
      <p:bldP spid="505" grpId="0" animBg="1"/>
      <p:bldP spid="506" grpId="0" animBg="1"/>
      <p:bldP spid="507" grpId="0"/>
      <p:bldP spid="508" grpId="0"/>
      <p:bldP spid="509" grpId="0"/>
      <p:bldP spid="511" grpId="0" animBg="1"/>
      <p:bldP spid="511" grpId="1" animBg="1"/>
      <p:bldP spid="511" grpId="3" animBg="1"/>
      <p:bldP spid="512" grpId="0" animBg="1"/>
      <p:bldP spid="512" grpId="1" animBg="1"/>
      <p:bldP spid="512" grpId="2" animBg="1"/>
      <p:bldP spid="512" grpId="3" animBg="1"/>
      <p:bldP spid="513" grpId="0" animBg="1"/>
      <p:bldP spid="514" grpId="0"/>
      <p:bldP spid="515" grpId="0" animBg="1"/>
      <p:bldP spid="515" grpId="1" animBg="1"/>
      <p:bldP spid="515" grpId="2" animBg="1"/>
      <p:bldP spid="515" grpId="3" animBg="1"/>
      <p:bldP spid="516" grpId="0" animBg="1"/>
      <p:bldP spid="5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Retransmit during Normal Transfer</a:t>
            </a:r>
            <a:endParaRPr lang="ko-KR" altLang="en-US" dirty="0"/>
          </a:p>
        </p:txBody>
      </p:sp>
      <p:sp>
        <p:nvSpPr>
          <p:cNvPr id="3" name="내용 개체 틀 2"/>
          <p:cNvSpPr>
            <a:spLocks noGrp="1"/>
          </p:cNvSpPr>
          <p:nvPr>
            <p:ph idx="1"/>
          </p:nvPr>
        </p:nvSpPr>
        <p:spPr/>
        <p:txBody>
          <a:bodyPr/>
          <a:lstStyle/>
          <a:p>
            <a:r>
              <a:rPr lang="en-US" altLang="ko-KR" dirty="0" smtClean="0"/>
              <a:t>ISP may block data packet retransmissions after RST</a:t>
            </a:r>
          </a:p>
          <a:p>
            <a:r>
              <a:rPr lang="en-US" altLang="ko-KR" dirty="0" smtClean="0"/>
              <a:t>Embed retransmission packets in stream of normal packets</a:t>
            </a:r>
          </a:p>
          <a:p>
            <a:pPr lvl="1"/>
            <a:r>
              <a:rPr lang="en-US" altLang="ko-KR" dirty="0"/>
              <a:t>G</a:t>
            </a:r>
            <a:r>
              <a:rPr lang="en-US" altLang="ko-KR" dirty="0" smtClean="0"/>
              <a:t>uarantee minimum goodput for interactive content</a:t>
            </a:r>
          </a:p>
          <a:p>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12</a:t>
            </a:fld>
            <a:endParaRPr lang="ko-KR" altLang="en-US"/>
          </a:p>
        </p:txBody>
      </p:sp>
      <p:pic>
        <p:nvPicPr>
          <p:cNvPr id="6" name="그림 5"/>
          <p:cNvPicPr>
            <a:picLocks noChangeAspect="1"/>
          </p:cNvPicPr>
          <p:nvPr/>
        </p:nvPicPr>
        <p:blipFill>
          <a:blip r:embed="rId3"/>
          <a:stretch>
            <a:fillRect/>
          </a:stretch>
        </p:blipFill>
        <p:spPr>
          <a:xfrm>
            <a:off x="1691680" y="3068960"/>
            <a:ext cx="5763915" cy="3024733"/>
          </a:xfrm>
          <a:prstGeom prst="rect">
            <a:avLst/>
          </a:prstGeom>
        </p:spPr>
      </p:pic>
    </p:spTree>
    <p:extLst>
      <p:ext uri="{BB962C8B-B14F-4D97-AF65-F5344CB8AC3E}">
        <p14:creationId xmlns:p14="http://schemas.microsoft.com/office/powerpoint/2010/main" val="351938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Free-riding Attack</a:t>
            </a:r>
            <a:endParaRPr lang="ko-KR" altLang="en-US" dirty="0"/>
          </a:p>
        </p:txBody>
      </p:sp>
      <p:sp>
        <p:nvSpPr>
          <p:cNvPr id="3" name="내용 개체 틀 2"/>
          <p:cNvSpPr>
            <a:spLocks noGrp="1"/>
          </p:cNvSpPr>
          <p:nvPr>
            <p:ph idx="1"/>
          </p:nvPr>
        </p:nvSpPr>
        <p:spPr/>
        <p:txBody>
          <a:bodyPr/>
          <a:lstStyle/>
          <a:p>
            <a:r>
              <a:rPr lang="en-US" altLang="ko-KR" dirty="0" smtClean="0"/>
              <a:t>Tunnel payload in a packet masquerading as a retransmission</a:t>
            </a:r>
          </a:p>
          <a:p>
            <a:pPr lvl="1"/>
            <a:r>
              <a:rPr lang="en-US" altLang="ko-KR" dirty="0"/>
              <a:t>ISPs with </a:t>
            </a:r>
            <a:r>
              <a:rPr lang="en-US" altLang="ko-KR" dirty="0" smtClean="0"/>
              <a:t>selective accounting </a:t>
            </a:r>
            <a:r>
              <a:rPr lang="en-US" altLang="ko-KR" dirty="0"/>
              <a:t>policy </a:t>
            </a:r>
            <a:r>
              <a:rPr lang="en-US" altLang="ko-KR" dirty="0" smtClean="0"/>
              <a:t>inspects TCP header only</a:t>
            </a:r>
            <a:endParaRPr lang="en-US" altLang="ko-KR"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13</a:t>
            </a:fld>
            <a:endParaRPr lang="ko-KR" altLang="en-US"/>
          </a:p>
        </p:txBody>
      </p:sp>
      <p:sp>
        <p:nvSpPr>
          <p:cNvPr id="5" name="구름 4"/>
          <p:cNvSpPr/>
          <p:nvPr/>
        </p:nvSpPr>
        <p:spPr>
          <a:xfrm>
            <a:off x="4725563" y="2586088"/>
            <a:ext cx="3921921" cy="3248618"/>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6" name="직사각형 5"/>
          <p:cNvSpPr/>
          <p:nvPr/>
        </p:nvSpPr>
        <p:spPr>
          <a:xfrm>
            <a:off x="5172411" y="4777062"/>
            <a:ext cx="1175322" cy="307777"/>
          </a:xfrm>
          <a:prstGeom prst="rect">
            <a:avLst/>
          </a:prstGeom>
        </p:spPr>
        <p:txBody>
          <a:bodyPr wrap="none">
            <a:spAutoFit/>
          </a:bodyPr>
          <a:lstStyle/>
          <a:p>
            <a:pPr algn="ctr"/>
            <a:r>
              <a:rPr lang="en-US" altLang="ko-KR" sz="1400" dirty="0" smtClean="0">
                <a:latin typeface="Gill Sans MT" pitchFamily="34" charset="0"/>
              </a:rPr>
              <a:t>Billing System</a:t>
            </a:r>
            <a:endParaRPr lang="ko-KR" altLang="en-US" sz="1400" dirty="0">
              <a:latin typeface="Gill Sans MT" pitchFamily="34" charset="0"/>
            </a:endParaRPr>
          </a:p>
        </p:txBody>
      </p:sp>
      <p:sp>
        <p:nvSpPr>
          <p:cNvPr id="7" name="직사각형 6"/>
          <p:cNvSpPr/>
          <p:nvPr/>
        </p:nvSpPr>
        <p:spPr>
          <a:xfrm>
            <a:off x="6409903" y="4777062"/>
            <a:ext cx="1099003" cy="523220"/>
          </a:xfrm>
          <a:prstGeom prst="rect">
            <a:avLst/>
          </a:prstGeom>
        </p:spPr>
        <p:txBody>
          <a:bodyPr wrap="square">
            <a:spAutoFit/>
          </a:bodyPr>
          <a:lstStyle/>
          <a:p>
            <a:pPr algn="ctr"/>
            <a:r>
              <a:rPr lang="en-US" altLang="ko-KR" sz="1400" dirty="0" smtClean="0">
                <a:latin typeface="Gill Sans MT" pitchFamily="34" charset="0"/>
              </a:rPr>
              <a:t>Malicious UE</a:t>
            </a:r>
            <a:endParaRPr lang="ko-KR" altLang="en-US" sz="1400" dirty="0">
              <a:latin typeface="Gill Sans MT" pitchFamily="34" charset="0"/>
            </a:endParaRPr>
          </a:p>
        </p:txBody>
      </p:sp>
      <p:sp>
        <p:nvSpPr>
          <p:cNvPr id="8" name="직사각형 7"/>
          <p:cNvSpPr/>
          <p:nvPr/>
        </p:nvSpPr>
        <p:spPr>
          <a:xfrm>
            <a:off x="5894981" y="3127738"/>
            <a:ext cx="1945469" cy="338554"/>
          </a:xfrm>
          <a:prstGeom prst="rect">
            <a:avLst/>
          </a:prstGeom>
        </p:spPr>
        <p:txBody>
          <a:bodyPr wrap="none">
            <a:spAutoFit/>
          </a:bodyPr>
          <a:lstStyle/>
          <a:p>
            <a:r>
              <a:rPr lang="en-US" altLang="ko-KR" sz="1600" b="1" u="sng" dirty="0" smtClean="0">
                <a:latin typeface="Gill Sans MT" pitchFamily="34" charset="0"/>
              </a:rPr>
              <a:t>Cellular Networks</a:t>
            </a:r>
            <a:endParaRPr lang="ko-KR" altLang="en-US" sz="1600" b="1" u="sng" dirty="0">
              <a:latin typeface="Gill Sans MT" pitchFamily="34" charset="0"/>
            </a:endParaRPr>
          </a:p>
        </p:txBody>
      </p:sp>
      <p:sp>
        <p:nvSpPr>
          <p:cNvPr id="9" name="구름 8"/>
          <p:cNvSpPr/>
          <p:nvPr/>
        </p:nvSpPr>
        <p:spPr>
          <a:xfrm>
            <a:off x="611560" y="2674507"/>
            <a:ext cx="3715444" cy="3071781"/>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0" name="직사각형 9"/>
          <p:cNvSpPr/>
          <p:nvPr/>
        </p:nvSpPr>
        <p:spPr>
          <a:xfrm>
            <a:off x="1115616" y="4781789"/>
            <a:ext cx="1029449" cy="523220"/>
          </a:xfrm>
          <a:prstGeom prst="rect">
            <a:avLst/>
          </a:prstGeom>
        </p:spPr>
        <p:txBody>
          <a:bodyPr wrap="none">
            <a:spAutoFit/>
          </a:bodyPr>
          <a:lstStyle/>
          <a:p>
            <a:pPr algn="ctr"/>
            <a:r>
              <a:rPr lang="en-US" altLang="ko-KR" sz="1400" dirty="0" smtClean="0">
                <a:latin typeface="Gill Sans MT" pitchFamily="34" charset="0"/>
              </a:rPr>
              <a:t>Destination</a:t>
            </a:r>
          </a:p>
          <a:p>
            <a:pPr algn="ctr"/>
            <a:r>
              <a:rPr lang="en-US" altLang="ko-KR" sz="1400" dirty="0" smtClean="0">
                <a:latin typeface="Gill Sans MT" pitchFamily="34" charset="0"/>
              </a:rPr>
              <a:t>Server</a:t>
            </a:r>
            <a:endParaRPr lang="ko-KR" altLang="en-US" sz="1400" dirty="0">
              <a:latin typeface="Gill Sans MT" pitchFamily="34" charset="0"/>
            </a:endParaRPr>
          </a:p>
        </p:txBody>
      </p:sp>
      <p:sp>
        <p:nvSpPr>
          <p:cNvPr id="11" name="직사각형 10"/>
          <p:cNvSpPr/>
          <p:nvPr/>
        </p:nvSpPr>
        <p:spPr>
          <a:xfrm>
            <a:off x="1809185" y="3106555"/>
            <a:ext cx="1653722" cy="338554"/>
          </a:xfrm>
          <a:prstGeom prst="rect">
            <a:avLst/>
          </a:prstGeom>
        </p:spPr>
        <p:txBody>
          <a:bodyPr wrap="none">
            <a:spAutoFit/>
          </a:bodyPr>
          <a:lstStyle/>
          <a:p>
            <a:r>
              <a:rPr lang="en-US" altLang="ko-KR" sz="1600" b="1" u="sng" dirty="0" smtClean="0">
                <a:latin typeface="Gill Sans MT" pitchFamily="34" charset="0"/>
              </a:rPr>
              <a:t>Wired Internet</a:t>
            </a:r>
            <a:endParaRPr lang="ko-KR" altLang="en-US" sz="1600" b="1" u="sng" dirty="0">
              <a:latin typeface="Gill Sans MT" pitchFamily="34" charset="0"/>
            </a:endParaRPr>
          </a:p>
        </p:txBody>
      </p:sp>
      <p:sp>
        <p:nvSpPr>
          <p:cNvPr id="12" name="직사각형 11"/>
          <p:cNvSpPr/>
          <p:nvPr/>
        </p:nvSpPr>
        <p:spPr>
          <a:xfrm>
            <a:off x="2339752" y="4762739"/>
            <a:ext cx="1275221" cy="523220"/>
          </a:xfrm>
          <a:prstGeom prst="rect">
            <a:avLst/>
          </a:prstGeom>
        </p:spPr>
        <p:txBody>
          <a:bodyPr wrap="none">
            <a:spAutoFit/>
          </a:bodyPr>
          <a:lstStyle/>
          <a:p>
            <a:pPr algn="ctr"/>
            <a:r>
              <a:rPr lang="en-US" altLang="ko-KR" sz="1400" dirty="0" smtClean="0">
                <a:latin typeface="Gill Sans MT" pitchFamily="34" charset="0"/>
              </a:rPr>
              <a:t>TCP Tunneling </a:t>
            </a:r>
          </a:p>
          <a:p>
            <a:pPr algn="ctr"/>
            <a:r>
              <a:rPr lang="en-US" altLang="ko-KR" sz="1400" dirty="0" smtClean="0">
                <a:latin typeface="Gill Sans MT" pitchFamily="34" charset="0"/>
              </a:rPr>
              <a:t>Proxy</a:t>
            </a:r>
            <a:endParaRPr lang="ko-KR" altLang="en-US" sz="1400" dirty="0">
              <a:latin typeface="Gill Sans MT" pitchFamily="34" charset="0"/>
            </a:endParaRPr>
          </a:p>
        </p:txBody>
      </p:sp>
      <p:sp>
        <p:nvSpPr>
          <p:cNvPr id="13" name="직사각형 12"/>
          <p:cNvSpPr/>
          <p:nvPr/>
        </p:nvSpPr>
        <p:spPr>
          <a:xfrm>
            <a:off x="1622792" y="4247993"/>
            <a:ext cx="5440516"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pic>
        <p:nvPicPr>
          <p:cNvPr id="14" name="Picture 3" descr="C:\Users\yhwan\AppData\Local\Microsoft\Windows\Temporary Internet Files\Content.IE5\7D8X20Z8\MC90042896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8223" y="3602801"/>
            <a:ext cx="846799" cy="11742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yhwan\AppData\Local\Microsoft\Windows\Temporary Internet Files\Content.IE5\LLKO832L\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953" y="3661240"/>
            <a:ext cx="1173507" cy="117350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yhwan\AppData\Local\Microsoft\Windows\Temporary Internet Files\Content.IE5\87K4MN2G\MC90042897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3155" y="3631474"/>
            <a:ext cx="775794" cy="1134033"/>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직선 연결선 16"/>
          <p:cNvCxnSpPr/>
          <p:nvPr/>
        </p:nvCxnSpPr>
        <p:spPr>
          <a:xfrm>
            <a:off x="7144381" y="4632893"/>
            <a:ext cx="572300" cy="41328"/>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직선 연결선 17"/>
          <p:cNvCxnSpPr/>
          <p:nvPr/>
        </p:nvCxnSpPr>
        <p:spPr>
          <a:xfrm flipV="1">
            <a:off x="7144381" y="3769990"/>
            <a:ext cx="572300" cy="41561"/>
          </a:xfrm>
          <a:prstGeom prst="line">
            <a:avLst/>
          </a:prstGeom>
          <a:ln w="28575"/>
        </p:spPr>
        <p:style>
          <a:lnRef idx="1">
            <a:schemeClr val="dk1"/>
          </a:lnRef>
          <a:fillRef idx="0">
            <a:schemeClr val="dk1"/>
          </a:fillRef>
          <a:effectRef idx="0">
            <a:schemeClr val="dk1"/>
          </a:effectRef>
          <a:fontRef idx="minor">
            <a:schemeClr val="tx1"/>
          </a:fontRef>
        </p:style>
      </p:cxnSp>
      <p:sp>
        <p:nvSpPr>
          <p:cNvPr id="19" name="직사각형 18"/>
          <p:cNvSpPr/>
          <p:nvPr/>
        </p:nvSpPr>
        <p:spPr>
          <a:xfrm>
            <a:off x="7615633" y="3789040"/>
            <a:ext cx="1031386" cy="866131"/>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pic>
        <p:nvPicPr>
          <p:cNvPr id="20" name="Picture 4" descr="http://cdn-static.cnet.co.uk/i/product_media/40002360/image2/440x330-samsung-galaxy-s3-front.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9911" r="30406"/>
          <a:stretch/>
        </p:blipFill>
        <p:spPr bwMode="auto">
          <a:xfrm>
            <a:off x="6644810" y="3650365"/>
            <a:ext cx="581026" cy="109812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7" descr="http://www.randomwebsite.com/images/head.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69757"/>
          <a:stretch/>
        </p:blipFill>
        <p:spPr bwMode="auto">
          <a:xfrm>
            <a:off x="7630956" y="3828418"/>
            <a:ext cx="991272" cy="242567"/>
          </a:xfrm>
          <a:prstGeom prst="rect">
            <a:avLst/>
          </a:prstGeom>
          <a:noFill/>
          <a:extLst>
            <a:ext uri="{909E8E84-426E-40DD-AFC4-6F175D3DCCD1}">
              <a14:hiddenFill xmlns:a14="http://schemas.microsoft.com/office/drawing/2010/main">
                <a:solidFill>
                  <a:srgbClr val="FFFFFF"/>
                </a:solidFill>
              </a14:hiddenFill>
            </a:ext>
          </a:extLst>
        </p:spPr>
      </p:pic>
      <p:sp>
        <p:nvSpPr>
          <p:cNvPr id="22" name="직사각형 21"/>
          <p:cNvSpPr/>
          <p:nvPr/>
        </p:nvSpPr>
        <p:spPr>
          <a:xfrm>
            <a:off x="6377084" y="4145117"/>
            <a:ext cx="1116477" cy="2514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smtClean="0">
                <a:latin typeface="Gill Sans MT" pitchFamily="34" charset="0"/>
              </a:rPr>
              <a:t>Request</a:t>
            </a:r>
            <a:endParaRPr lang="ko-KR" altLang="en-US" sz="1400" dirty="0">
              <a:latin typeface="Gill Sans MT" pitchFamily="34" charset="0"/>
            </a:endParaRPr>
          </a:p>
        </p:txBody>
      </p:sp>
      <p:sp>
        <p:nvSpPr>
          <p:cNvPr id="23" name="직사각형 22"/>
          <p:cNvSpPr/>
          <p:nvPr/>
        </p:nvSpPr>
        <p:spPr>
          <a:xfrm>
            <a:off x="1257552" y="4145117"/>
            <a:ext cx="745575"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Packet 1</a:t>
            </a:r>
            <a:endParaRPr lang="ko-KR" altLang="en-US" sz="1200" dirty="0">
              <a:latin typeface="Gill Sans MT" pitchFamily="34" charset="0"/>
            </a:endParaRPr>
          </a:p>
        </p:txBody>
      </p:sp>
      <p:grpSp>
        <p:nvGrpSpPr>
          <p:cNvPr id="24" name="그룹 23"/>
          <p:cNvGrpSpPr/>
          <p:nvPr/>
        </p:nvGrpSpPr>
        <p:grpSpPr>
          <a:xfrm>
            <a:off x="2012074" y="4141879"/>
            <a:ext cx="1857721" cy="254709"/>
            <a:chOff x="2012074" y="4141879"/>
            <a:chExt cx="1857721" cy="254709"/>
          </a:xfrm>
        </p:grpSpPr>
        <p:sp>
          <p:nvSpPr>
            <p:cNvPr id="25" name="직사각형 24"/>
            <p:cNvSpPr/>
            <p:nvPr/>
          </p:nvSpPr>
          <p:spPr>
            <a:xfrm>
              <a:off x="2012074" y="4145118"/>
              <a:ext cx="1112146"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Fake TCP </a:t>
              </a:r>
              <a:r>
                <a:rPr lang="en-US" altLang="ko-KR" sz="1200" dirty="0" err="1" smtClean="0">
                  <a:latin typeface="Gill Sans MT" pitchFamily="34" charset="0"/>
                </a:rPr>
                <a:t>Hdr</a:t>
              </a:r>
              <a:endParaRPr lang="ko-KR" altLang="en-US" sz="1200" dirty="0">
                <a:latin typeface="Gill Sans MT" pitchFamily="34" charset="0"/>
              </a:endParaRPr>
            </a:p>
          </p:txBody>
        </p:sp>
        <p:sp>
          <p:nvSpPr>
            <p:cNvPr id="26" name="직사각형 25"/>
            <p:cNvSpPr/>
            <p:nvPr/>
          </p:nvSpPr>
          <p:spPr>
            <a:xfrm>
              <a:off x="3124220" y="4141879"/>
              <a:ext cx="745575"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Packet 1</a:t>
              </a:r>
              <a:endParaRPr lang="ko-KR" altLang="en-US" sz="1200" dirty="0">
                <a:latin typeface="Gill Sans MT" pitchFamily="34" charset="0"/>
              </a:endParaRPr>
            </a:p>
          </p:txBody>
        </p:sp>
      </p:grpSp>
      <p:sp>
        <p:nvSpPr>
          <p:cNvPr id="27" name="폭발 1 26"/>
          <p:cNvSpPr/>
          <p:nvPr/>
        </p:nvSpPr>
        <p:spPr>
          <a:xfrm rot="837969">
            <a:off x="2363397" y="2891809"/>
            <a:ext cx="2085802" cy="1231826"/>
          </a:xfrm>
          <a:prstGeom prst="irregularSeal1">
            <a:avLst/>
          </a:prstGeom>
          <a:solidFill>
            <a:srgbClr val="FFFF00"/>
          </a:solid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600" dirty="0" smtClean="0">
                <a:latin typeface="Gill Sans MT" pitchFamily="34" charset="0"/>
              </a:rPr>
              <a:t>Tunnel TCP Packet</a:t>
            </a:r>
            <a:endParaRPr lang="ko-KR" altLang="en-US" sz="1600" dirty="0">
              <a:latin typeface="Gill Sans MT" pitchFamily="34" charset="0"/>
            </a:endParaRPr>
          </a:p>
        </p:txBody>
      </p:sp>
      <p:grpSp>
        <p:nvGrpSpPr>
          <p:cNvPr id="28" name="그룹 27"/>
          <p:cNvGrpSpPr/>
          <p:nvPr/>
        </p:nvGrpSpPr>
        <p:grpSpPr>
          <a:xfrm>
            <a:off x="4855621" y="3279370"/>
            <a:ext cx="1857721" cy="584775"/>
            <a:chOff x="4787089" y="2794810"/>
            <a:chExt cx="1857721" cy="584775"/>
          </a:xfrm>
        </p:grpSpPr>
        <p:grpSp>
          <p:nvGrpSpPr>
            <p:cNvPr id="29" name="그룹 28"/>
            <p:cNvGrpSpPr/>
            <p:nvPr/>
          </p:nvGrpSpPr>
          <p:grpSpPr>
            <a:xfrm>
              <a:off x="4787089" y="2975390"/>
              <a:ext cx="1857721" cy="254709"/>
              <a:chOff x="2012074" y="4141879"/>
              <a:chExt cx="1857721" cy="254709"/>
            </a:xfrm>
          </p:grpSpPr>
          <p:sp>
            <p:nvSpPr>
              <p:cNvPr id="31" name="직사각형 30"/>
              <p:cNvSpPr/>
              <p:nvPr/>
            </p:nvSpPr>
            <p:spPr>
              <a:xfrm>
                <a:off x="2012074" y="4145118"/>
                <a:ext cx="1112146"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Fake TCP </a:t>
                </a:r>
                <a:r>
                  <a:rPr lang="en-US" altLang="ko-KR" sz="1200" dirty="0" err="1" smtClean="0">
                    <a:latin typeface="Gill Sans MT" pitchFamily="34" charset="0"/>
                  </a:rPr>
                  <a:t>Hdr</a:t>
                </a:r>
                <a:endParaRPr lang="ko-KR" altLang="en-US" sz="1200" dirty="0">
                  <a:latin typeface="Gill Sans MT" pitchFamily="34" charset="0"/>
                </a:endParaRPr>
              </a:p>
            </p:txBody>
          </p:sp>
          <p:sp>
            <p:nvSpPr>
              <p:cNvPr id="32" name="직사각형 31"/>
              <p:cNvSpPr/>
              <p:nvPr/>
            </p:nvSpPr>
            <p:spPr>
              <a:xfrm>
                <a:off x="3124220" y="4141879"/>
                <a:ext cx="745575"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Packet 1</a:t>
                </a:r>
                <a:endParaRPr lang="ko-KR" altLang="en-US" sz="1200" dirty="0">
                  <a:latin typeface="Gill Sans MT" pitchFamily="34" charset="0"/>
                </a:endParaRPr>
              </a:p>
            </p:txBody>
          </p:sp>
        </p:grpSp>
        <p:sp>
          <p:nvSpPr>
            <p:cNvPr id="30" name="직사각형 29"/>
            <p:cNvSpPr/>
            <p:nvPr/>
          </p:nvSpPr>
          <p:spPr>
            <a:xfrm>
              <a:off x="5550667" y="2794810"/>
              <a:ext cx="421910" cy="584775"/>
            </a:xfrm>
            <a:prstGeom prst="rect">
              <a:avLst/>
            </a:prstGeom>
          </p:spPr>
          <p:txBody>
            <a:bodyPr wrap="none">
              <a:spAutoFit/>
            </a:bodyPr>
            <a:lstStyle/>
            <a:p>
              <a:r>
                <a:rPr lang="en-US" altLang="ko-KR" sz="3200" b="1" dirty="0" smtClean="0"/>
                <a:t>$</a:t>
              </a:r>
              <a:endParaRPr lang="ko-KR" altLang="en-US" sz="3200" b="1" dirty="0"/>
            </a:p>
          </p:txBody>
        </p:sp>
      </p:grpSp>
      <p:sp>
        <p:nvSpPr>
          <p:cNvPr id="33" name="직사각형 32"/>
          <p:cNvSpPr/>
          <p:nvPr/>
        </p:nvSpPr>
        <p:spPr>
          <a:xfrm>
            <a:off x="6562534" y="4141879"/>
            <a:ext cx="745575"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Packet 1</a:t>
            </a:r>
            <a:endParaRPr lang="ko-KR" altLang="en-US" sz="1200" dirty="0">
              <a:latin typeface="Gill Sans MT" pitchFamily="34" charset="0"/>
            </a:endParaRPr>
          </a:p>
        </p:txBody>
      </p:sp>
      <p:pic>
        <p:nvPicPr>
          <p:cNvPr id="34" name="Picture 7" descr="http://www.randomwebsite.com/images/head.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31431" b="39612"/>
          <a:stretch/>
        </p:blipFill>
        <p:spPr bwMode="auto">
          <a:xfrm>
            <a:off x="7631963" y="4070986"/>
            <a:ext cx="991272" cy="232252"/>
          </a:xfrm>
          <a:prstGeom prst="rect">
            <a:avLst/>
          </a:prstGeom>
          <a:noFill/>
          <a:extLst>
            <a:ext uri="{909E8E84-426E-40DD-AFC4-6F175D3DCCD1}">
              <a14:hiddenFill xmlns:a14="http://schemas.microsoft.com/office/drawing/2010/main">
                <a:solidFill>
                  <a:srgbClr val="FFFFFF"/>
                </a:solidFill>
              </a14:hiddenFill>
            </a:ext>
          </a:extLst>
        </p:spPr>
      </p:pic>
      <p:sp>
        <p:nvSpPr>
          <p:cNvPr id="35" name="직사각형 34"/>
          <p:cNvSpPr/>
          <p:nvPr/>
        </p:nvSpPr>
        <p:spPr>
          <a:xfrm>
            <a:off x="1256619" y="4144888"/>
            <a:ext cx="745575" cy="2514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dirty="0" smtClean="0">
                <a:latin typeface="Gill Sans MT" pitchFamily="34" charset="0"/>
              </a:rPr>
              <a:t>Packet 2</a:t>
            </a:r>
            <a:endParaRPr lang="ko-KR" altLang="en-US" sz="1200" dirty="0">
              <a:latin typeface="Gill Sans MT" pitchFamily="34" charset="0"/>
            </a:endParaRPr>
          </a:p>
        </p:txBody>
      </p:sp>
      <p:grpSp>
        <p:nvGrpSpPr>
          <p:cNvPr id="36" name="그룹 35"/>
          <p:cNvGrpSpPr/>
          <p:nvPr/>
        </p:nvGrpSpPr>
        <p:grpSpPr>
          <a:xfrm>
            <a:off x="4831208" y="4140521"/>
            <a:ext cx="1857721" cy="254709"/>
            <a:chOff x="2012074" y="4141879"/>
            <a:chExt cx="1857721" cy="254709"/>
          </a:xfrm>
        </p:grpSpPr>
        <p:sp>
          <p:nvSpPr>
            <p:cNvPr id="37" name="직사각형 36"/>
            <p:cNvSpPr/>
            <p:nvPr/>
          </p:nvSpPr>
          <p:spPr>
            <a:xfrm>
              <a:off x="2012074" y="4145118"/>
              <a:ext cx="1112146"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Fake TCP </a:t>
              </a:r>
              <a:r>
                <a:rPr lang="en-US" altLang="ko-KR" sz="1200" dirty="0" err="1" smtClean="0">
                  <a:latin typeface="Gill Sans MT" pitchFamily="34" charset="0"/>
                </a:rPr>
                <a:t>Hdr</a:t>
              </a:r>
              <a:endParaRPr lang="ko-KR" altLang="en-US" sz="1200" dirty="0">
                <a:latin typeface="Gill Sans MT" pitchFamily="34" charset="0"/>
              </a:endParaRPr>
            </a:p>
          </p:txBody>
        </p:sp>
        <p:sp>
          <p:nvSpPr>
            <p:cNvPr id="38" name="직사각형 37"/>
            <p:cNvSpPr/>
            <p:nvPr/>
          </p:nvSpPr>
          <p:spPr>
            <a:xfrm>
              <a:off x="3124220" y="4141879"/>
              <a:ext cx="745575" cy="2514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dirty="0" smtClean="0">
                  <a:latin typeface="Gill Sans MT" pitchFamily="34" charset="0"/>
                </a:rPr>
                <a:t>Packet 2</a:t>
              </a:r>
              <a:endParaRPr lang="ko-KR" altLang="en-US" sz="1200" dirty="0">
                <a:latin typeface="Gill Sans MT" pitchFamily="34" charset="0"/>
              </a:endParaRPr>
            </a:p>
          </p:txBody>
        </p:sp>
      </p:grpSp>
      <p:grpSp>
        <p:nvGrpSpPr>
          <p:cNvPr id="39" name="그룹 38"/>
          <p:cNvGrpSpPr/>
          <p:nvPr/>
        </p:nvGrpSpPr>
        <p:grpSpPr>
          <a:xfrm>
            <a:off x="2012074" y="4149080"/>
            <a:ext cx="1857721" cy="254709"/>
            <a:chOff x="2012074" y="4141879"/>
            <a:chExt cx="1857721" cy="254709"/>
          </a:xfrm>
        </p:grpSpPr>
        <p:sp>
          <p:nvSpPr>
            <p:cNvPr id="40" name="직사각형 39"/>
            <p:cNvSpPr/>
            <p:nvPr/>
          </p:nvSpPr>
          <p:spPr>
            <a:xfrm>
              <a:off x="2012074" y="4145118"/>
              <a:ext cx="1112146"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Fake TCP </a:t>
              </a:r>
              <a:r>
                <a:rPr lang="en-US" altLang="ko-KR" sz="1200" dirty="0" err="1" smtClean="0">
                  <a:latin typeface="Gill Sans MT" pitchFamily="34" charset="0"/>
                </a:rPr>
                <a:t>Hdr</a:t>
              </a:r>
              <a:endParaRPr lang="ko-KR" altLang="en-US" sz="1200" dirty="0">
                <a:latin typeface="Gill Sans MT" pitchFamily="34" charset="0"/>
              </a:endParaRPr>
            </a:p>
          </p:txBody>
        </p:sp>
        <p:sp>
          <p:nvSpPr>
            <p:cNvPr id="41" name="직사각형 40"/>
            <p:cNvSpPr/>
            <p:nvPr/>
          </p:nvSpPr>
          <p:spPr>
            <a:xfrm>
              <a:off x="3124220" y="4141879"/>
              <a:ext cx="745575" cy="2514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dirty="0" smtClean="0">
                  <a:latin typeface="Gill Sans MT" pitchFamily="34" charset="0"/>
                </a:rPr>
                <a:t>Packet 2</a:t>
              </a:r>
              <a:endParaRPr lang="ko-KR" altLang="en-US" sz="1200" dirty="0">
                <a:latin typeface="Gill Sans MT" pitchFamily="34" charset="0"/>
              </a:endParaRPr>
            </a:p>
          </p:txBody>
        </p:sp>
      </p:grpSp>
      <p:sp>
        <p:nvSpPr>
          <p:cNvPr id="42" name="직사각형 41"/>
          <p:cNvSpPr/>
          <p:nvPr/>
        </p:nvSpPr>
        <p:spPr>
          <a:xfrm>
            <a:off x="6562533" y="4144888"/>
            <a:ext cx="745575" cy="2514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dirty="0" smtClean="0">
                <a:latin typeface="Gill Sans MT" pitchFamily="34" charset="0"/>
              </a:rPr>
              <a:t>Packet 2</a:t>
            </a:r>
            <a:endParaRPr lang="ko-KR" altLang="en-US" sz="1200" dirty="0">
              <a:latin typeface="Gill Sans MT" pitchFamily="34" charset="0"/>
            </a:endParaRPr>
          </a:p>
        </p:txBody>
      </p:sp>
      <p:pic>
        <p:nvPicPr>
          <p:cNvPr id="43" name="Picture 7" descr="http://www.randomwebsite.com/images/head.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59660"/>
          <a:stretch/>
        </p:blipFill>
        <p:spPr bwMode="auto">
          <a:xfrm>
            <a:off x="7627146" y="4293697"/>
            <a:ext cx="991272" cy="323548"/>
          </a:xfrm>
          <a:prstGeom prst="rect">
            <a:avLst/>
          </a:prstGeom>
          <a:noFill/>
          <a:extLst>
            <a:ext uri="{909E8E84-426E-40DD-AFC4-6F175D3DCCD1}">
              <a14:hiddenFill xmlns:a14="http://schemas.microsoft.com/office/drawing/2010/main">
                <a:solidFill>
                  <a:srgbClr val="FFFFFF"/>
                </a:solidFill>
              </a14:hiddenFill>
            </a:ext>
          </a:extLst>
        </p:spPr>
      </p:pic>
      <p:sp>
        <p:nvSpPr>
          <p:cNvPr id="44" name="직사각형 43"/>
          <p:cNvSpPr/>
          <p:nvPr/>
        </p:nvSpPr>
        <p:spPr>
          <a:xfrm>
            <a:off x="1258879" y="4153808"/>
            <a:ext cx="745575" cy="251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sz="1200" dirty="0" smtClean="0">
                <a:latin typeface="Gill Sans MT" pitchFamily="34" charset="0"/>
              </a:rPr>
              <a:t>Packet 3</a:t>
            </a:r>
            <a:endParaRPr lang="ko-KR" altLang="en-US" sz="1200" dirty="0">
              <a:latin typeface="Gill Sans MT" pitchFamily="34" charset="0"/>
            </a:endParaRPr>
          </a:p>
        </p:txBody>
      </p:sp>
      <p:grpSp>
        <p:nvGrpSpPr>
          <p:cNvPr id="45" name="그룹 44"/>
          <p:cNvGrpSpPr/>
          <p:nvPr/>
        </p:nvGrpSpPr>
        <p:grpSpPr>
          <a:xfrm>
            <a:off x="4828799" y="4145652"/>
            <a:ext cx="1857721" cy="254709"/>
            <a:chOff x="2012074" y="4141879"/>
            <a:chExt cx="1857721" cy="254709"/>
          </a:xfrm>
        </p:grpSpPr>
        <p:sp>
          <p:nvSpPr>
            <p:cNvPr id="46" name="직사각형 45"/>
            <p:cNvSpPr/>
            <p:nvPr/>
          </p:nvSpPr>
          <p:spPr>
            <a:xfrm>
              <a:off x="2012074" y="4145118"/>
              <a:ext cx="1112146"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Fake TCP </a:t>
              </a:r>
              <a:r>
                <a:rPr lang="en-US" altLang="ko-KR" sz="1200" dirty="0" err="1" smtClean="0">
                  <a:latin typeface="Gill Sans MT" pitchFamily="34" charset="0"/>
                </a:rPr>
                <a:t>Hdr</a:t>
              </a:r>
              <a:endParaRPr lang="ko-KR" altLang="en-US" sz="1200" dirty="0">
                <a:latin typeface="Gill Sans MT" pitchFamily="34" charset="0"/>
              </a:endParaRPr>
            </a:p>
          </p:txBody>
        </p:sp>
        <p:sp>
          <p:nvSpPr>
            <p:cNvPr id="47" name="직사각형 46"/>
            <p:cNvSpPr/>
            <p:nvPr/>
          </p:nvSpPr>
          <p:spPr>
            <a:xfrm>
              <a:off x="3124220" y="4141879"/>
              <a:ext cx="745575" cy="251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sz="1200" dirty="0" smtClean="0">
                  <a:latin typeface="Gill Sans MT" pitchFamily="34" charset="0"/>
                </a:rPr>
                <a:t>Packet 3</a:t>
              </a:r>
              <a:endParaRPr lang="ko-KR" altLang="en-US" sz="1200" dirty="0">
                <a:latin typeface="Gill Sans MT" pitchFamily="34" charset="0"/>
              </a:endParaRPr>
            </a:p>
          </p:txBody>
        </p:sp>
      </p:grpSp>
      <p:sp>
        <p:nvSpPr>
          <p:cNvPr id="48" name="직사각형 47"/>
          <p:cNvSpPr/>
          <p:nvPr/>
        </p:nvSpPr>
        <p:spPr>
          <a:xfrm>
            <a:off x="6562532" y="4146759"/>
            <a:ext cx="745575" cy="251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sz="1200" dirty="0" smtClean="0">
                <a:latin typeface="Gill Sans MT" pitchFamily="34" charset="0"/>
              </a:rPr>
              <a:t>Packet 3</a:t>
            </a:r>
            <a:endParaRPr lang="ko-KR" altLang="en-US" sz="1200" dirty="0">
              <a:latin typeface="Gill Sans MT" pitchFamily="34" charset="0"/>
            </a:endParaRPr>
          </a:p>
        </p:txBody>
      </p:sp>
      <p:grpSp>
        <p:nvGrpSpPr>
          <p:cNvPr id="49" name="그룹 48"/>
          <p:cNvGrpSpPr/>
          <p:nvPr/>
        </p:nvGrpSpPr>
        <p:grpSpPr>
          <a:xfrm>
            <a:off x="2014384" y="4144888"/>
            <a:ext cx="1857721" cy="254709"/>
            <a:chOff x="2012074" y="4141879"/>
            <a:chExt cx="1857721" cy="254709"/>
          </a:xfrm>
        </p:grpSpPr>
        <p:sp>
          <p:nvSpPr>
            <p:cNvPr id="50" name="직사각형 49"/>
            <p:cNvSpPr/>
            <p:nvPr/>
          </p:nvSpPr>
          <p:spPr>
            <a:xfrm>
              <a:off x="2012074" y="4145118"/>
              <a:ext cx="1112146"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Fake TCP </a:t>
              </a:r>
              <a:r>
                <a:rPr lang="en-US" altLang="ko-KR" sz="1200" dirty="0" err="1" smtClean="0">
                  <a:latin typeface="Gill Sans MT" pitchFamily="34" charset="0"/>
                </a:rPr>
                <a:t>Hdr</a:t>
              </a:r>
              <a:endParaRPr lang="ko-KR" altLang="en-US" sz="1200" dirty="0">
                <a:latin typeface="Gill Sans MT" pitchFamily="34" charset="0"/>
              </a:endParaRPr>
            </a:p>
          </p:txBody>
        </p:sp>
        <p:sp>
          <p:nvSpPr>
            <p:cNvPr id="51" name="직사각형 50"/>
            <p:cNvSpPr/>
            <p:nvPr/>
          </p:nvSpPr>
          <p:spPr>
            <a:xfrm>
              <a:off x="3124220" y="4141879"/>
              <a:ext cx="745575" cy="251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sz="1200" dirty="0" smtClean="0">
                  <a:latin typeface="Gill Sans MT" pitchFamily="34" charset="0"/>
                </a:rPr>
                <a:t>Packet 3</a:t>
              </a:r>
              <a:endParaRPr lang="ko-KR" altLang="en-US" sz="1200" dirty="0">
                <a:latin typeface="Gill Sans MT" pitchFamily="34" charset="0"/>
              </a:endParaRPr>
            </a:p>
          </p:txBody>
        </p:sp>
      </p:grpSp>
      <p:sp>
        <p:nvSpPr>
          <p:cNvPr id="52" name="직사각형 51"/>
          <p:cNvSpPr/>
          <p:nvPr/>
        </p:nvSpPr>
        <p:spPr>
          <a:xfrm>
            <a:off x="903063" y="3604871"/>
            <a:ext cx="7333367" cy="8322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dirty="0" smtClean="0">
                <a:latin typeface="Gill Sans MT" pitchFamily="34" charset="0"/>
              </a:rPr>
              <a:t>For a detailed implementation method, please read our paper </a:t>
            </a:r>
            <a:r>
              <a:rPr lang="en-US" altLang="ko-KR" sz="2000" dirty="0" smtClean="0">
                <a:latin typeface="Gill Sans MT" pitchFamily="34" charset="0"/>
                <a:sym typeface="Wingdings" panose="05000000000000000000" pitchFamily="2" charset="2"/>
              </a:rPr>
              <a:t></a:t>
            </a:r>
            <a:endParaRPr lang="ko-KR" altLang="en-US" sz="2000" dirty="0">
              <a:latin typeface="Gill Sans MT" pitchFamily="34" charset="0"/>
            </a:endParaRPr>
          </a:p>
        </p:txBody>
      </p:sp>
    </p:spTree>
    <p:extLst>
      <p:ext uri="{BB962C8B-B14F-4D97-AF65-F5344CB8AC3E}">
        <p14:creationId xmlns:p14="http://schemas.microsoft.com/office/powerpoint/2010/main" val="263307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0" presetClass="path" presetSubtype="0" accel="50000" decel="50000" fill="hold" grpId="1" nodeType="afterEffect">
                                  <p:stCondLst>
                                    <p:cond delay="0"/>
                                  </p:stCondLst>
                                  <p:childTnLst>
                                    <p:animMotion origin="layout" path="M -3.33333E-6 4.81481E-6 L -0.58125 0.00324 " pathEditMode="relative" rAng="0" ptsTypes="AA">
                                      <p:cBhvr>
                                        <p:cTn id="10" dur="1250" fill="hold"/>
                                        <p:tgtEl>
                                          <p:spTgt spid="22"/>
                                        </p:tgtEl>
                                        <p:attrNameLst>
                                          <p:attrName>ppt_x</p:attrName>
                                          <p:attrName>ppt_y</p:attrName>
                                        </p:attrNameLst>
                                      </p:cBhvr>
                                      <p:rCtr x="-29063" y="162"/>
                                    </p:animMotion>
                                  </p:childTnLst>
                                </p:cTn>
                              </p:par>
                            </p:childTnLst>
                          </p:cTn>
                        </p:par>
                        <p:par>
                          <p:cTn id="11" fill="hold">
                            <p:stCondLst>
                              <p:cond delay="1750"/>
                            </p:stCondLst>
                            <p:childTnLst>
                              <p:par>
                                <p:cTn id="12" presetID="10" presetClass="exit" presetSubtype="0" fill="hold" grpId="2" nodeType="afterEffect">
                                  <p:stCondLst>
                                    <p:cond delay="0"/>
                                  </p:stCondLst>
                                  <p:childTnLst>
                                    <p:animEffect transition="out" filter="fade">
                                      <p:cBhvr>
                                        <p:cTn id="13" dur="500"/>
                                        <p:tgtEl>
                                          <p:spTgt spid="22"/>
                                        </p:tgtEl>
                                      </p:cBhvr>
                                    </p:animEffect>
                                    <p:set>
                                      <p:cBhvr>
                                        <p:cTn id="14" dur="1" fill="hold">
                                          <p:stCondLst>
                                            <p:cond delay="499"/>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0" presetClass="path" presetSubtype="0" accel="50000" decel="50000" fill="hold" grpId="1" nodeType="withEffect">
                                  <p:stCondLst>
                                    <p:cond delay="0"/>
                                  </p:stCondLst>
                                  <p:childTnLst>
                                    <p:animMotion origin="layout" path="M -3.33333E-6 4.07407E-6 L 0.14966 4.07407E-6 " pathEditMode="relative" rAng="0" ptsTypes="AA">
                                      <p:cBhvr>
                                        <p:cTn id="21" dur="1250" fill="hold"/>
                                        <p:tgtEl>
                                          <p:spTgt spid="23"/>
                                        </p:tgtEl>
                                        <p:attrNameLst>
                                          <p:attrName>ppt_x</p:attrName>
                                          <p:attrName>ppt_y</p:attrName>
                                        </p:attrNameLst>
                                      </p:cBhvr>
                                      <p:rCtr x="7483" y="0"/>
                                    </p:animMotion>
                                  </p:childTnLst>
                                </p:cTn>
                              </p:par>
                            </p:childTnLst>
                          </p:cTn>
                        </p:par>
                        <p:par>
                          <p:cTn id="22" fill="hold">
                            <p:stCondLst>
                              <p:cond delay="1250"/>
                            </p:stCondLst>
                            <p:childTnLst>
                              <p:par>
                                <p:cTn id="23" presetID="1" presetClass="exit" presetSubtype="0" fill="hold" grpId="2" nodeType="afterEffect">
                                  <p:stCondLst>
                                    <p:cond delay="0"/>
                                  </p:stCondLst>
                                  <p:childTnLst>
                                    <p:set>
                                      <p:cBhvr>
                                        <p:cTn id="24" dur="1" fill="hold">
                                          <p:stCondLst>
                                            <p:cond delay="0"/>
                                          </p:stCondLst>
                                        </p:cTn>
                                        <p:tgtEl>
                                          <p:spTgt spid="23"/>
                                        </p:tgtEl>
                                        <p:attrNameLst>
                                          <p:attrName>style.visibility</p:attrName>
                                        </p:attrNameLst>
                                      </p:cBhvr>
                                      <p:to>
                                        <p:strVal val="hidden"/>
                                      </p:to>
                                    </p:set>
                                  </p:childTnLst>
                                </p:cTn>
                              </p:par>
                            </p:childTnLst>
                          </p:cTn>
                        </p:par>
                        <p:par>
                          <p:cTn id="25" fill="hold">
                            <p:stCondLst>
                              <p:cond delay="125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par>
                          <p:cTn id="32" fill="hold">
                            <p:stCondLst>
                              <p:cond delay="1750"/>
                            </p:stCondLst>
                            <p:childTnLst>
                              <p:par>
                                <p:cTn id="33" presetID="0" presetClass="path" presetSubtype="0" accel="50000" decel="50000" fill="hold" nodeType="afterEffect">
                                  <p:stCondLst>
                                    <p:cond delay="0"/>
                                  </p:stCondLst>
                                  <p:childTnLst>
                                    <p:animMotion origin="layout" path="M -5E-6 4.07407E-6 L 0.3099 0.00023 " pathEditMode="relative" ptsTypes="AA">
                                      <p:cBhvr>
                                        <p:cTn id="34" dur="1250" fill="hold"/>
                                        <p:tgtEl>
                                          <p:spTgt spid="24"/>
                                        </p:tgtEl>
                                        <p:attrNameLst>
                                          <p:attrName>ppt_x</p:attrName>
                                          <p:attrName>ppt_y</p:attrName>
                                        </p:attrNameLst>
                                      </p:cBhvr>
                                    </p:animMotion>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0" presetClass="path" presetSubtype="0" accel="50000" decel="50000" fill="hold" nodeType="withEffect">
                                  <p:stCondLst>
                                    <p:cond delay="0"/>
                                  </p:stCondLst>
                                  <p:childTnLst>
                                    <p:animMotion origin="layout" path="M 0.3099 0.00023 L 0.4375 0.00046 " pathEditMode="relative" ptsTypes="AA">
                                      <p:cBhvr>
                                        <p:cTn id="40" dur="1250" fill="hold"/>
                                        <p:tgtEl>
                                          <p:spTgt spid="24"/>
                                        </p:tgtEl>
                                        <p:attrNameLst>
                                          <p:attrName>ppt_x</p:attrName>
                                          <p:attrName>ppt_y</p:attrName>
                                        </p:attrNameLst>
                                      </p:cBhvr>
                                    </p:animMotion>
                                  </p:childTnLst>
                                </p:cTn>
                              </p:par>
                            </p:childTnLst>
                          </p:cTn>
                        </p:par>
                        <p:par>
                          <p:cTn id="41" fill="hold">
                            <p:stCondLst>
                              <p:cond delay="4250"/>
                            </p:stCondLst>
                            <p:childTnLst>
                              <p:par>
                                <p:cTn id="42" presetID="10" presetClass="exit" presetSubtype="0" fill="hold" nodeType="afterEffect">
                                  <p:stCondLst>
                                    <p:cond delay="0"/>
                                  </p:stCondLst>
                                  <p:childTnLst>
                                    <p:animEffect transition="out" filter="fade">
                                      <p:cBhvr>
                                        <p:cTn id="43" dur="500"/>
                                        <p:tgtEl>
                                          <p:spTgt spid="24"/>
                                        </p:tgtEl>
                                      </p:cBhvr>
                                    </p:animEffect>
                                    <p:set>
                                      <p:cBhvr>
                                        <p:cTn id="44" dur="1" fill="hold">
                                          <p:stCondLst>
                                            <p:cond delay="499"/>
                                          </p:stCondLst>
                                        </p:cTn>
                                        <p:tgtEl>
                                          <p:spTgt spid="24"/>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par>
                          <p:cTn id="48" fill="hold">
                            <p:stCondLst>
                              <p:cond delay="4750"/>
                            </p:stCondLst>
                            <p:childTnLst>
                              <p:par>
                                <p:cTn id="49" presetID="0" presetClass="path" presetSubtype="0" accel="50000" decel="50000" fill="hold" grpId="1" nodeType="afterEffect">
                                  <p:stCondLst>
                                    <p:cond delay="0"/>
                                  </p:stCondLst>
                                  <p:childTnLst>
                                    <p:animMotion origin="layout" path="M 0 0 L 0.13003 0.00116 " pathEditMode="relative" ptsTypes="AA">
                                      <p:cBhvr>
                                        <p:cTn id="50" dur="1250" fill="hold"/>
                                        <p:tgtEl>
                                          <p:spTgt spid="33"/>
                                        </p:tgtEl>
                                        <p:attrNameLst>
                                          <p:attrName>ppt_x</p:attrName>
                                          <p:attrName>ppt_y</p:attrName>
                                        </p:attrNameLst>
                                      </p:cBhvr>
                                    </p:animMotion>
                                  </p:childTnLst>
                                </p:cTn>
                              </p:par>
                            </p:childTnLst>
                          </p:cTn>
                        </p:par>
                        <p:par>
                          <p:cTn id="51" fill="hold">
                            <p:stCondLst>
                              <p:cond delay="6000"/>
                            </p:stCondLst>
                            <p:childTnLst>
                              <p:par>
                                <p:cTn id="52" presetID="10" presetClass="exit" presetSubtype="0" fill="hold" grpId="2" nodeType="afterEffect">
                                  <p:stCondLst>
                                    <p:cond delay="0"/>
                                  </p:stCondLst>
                                  <p:childTnLst>
                                    <p:animEffect transition="out" filter="fade">
                                      <p:cBhvr>
                                        <p:cTn id="53" dur="500"/>
                                        <p:tgtEl>
                                          <p:spTgt spid="33"/>
                                        </p:tgtEl>
                                      </p:cBhvr>
                                    </p:animEffect>
                                    <p:set>
                                      <p:cBhvr>
                                        <p:cTn id="54" dur="1" fill="hold">
                                          <p:stCondLst>
                                            <p:cond delay="499"/>
                                          </p:stCondLst>
                                        </p:cTn>
                                        <p:tgtEl>
                                          <p:spTgt spid="33"/>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0" presetClass="path" presetSubtype="0" accel="50000" decel="50000" fill="hold" grpId="1" nodeType="withEffect">
                                  <p:stCondLst>
                                    <p:cond delay="0"/>
                                  </p:stCondLst>
                                  <p:childTnLst>
                                    <p:animMotion origin="layout" path="M -3.33333E-6 4.07407E-6 L 0.14966 4.07407E-6 " pathEditMode="relative" rAng="0" ptsTypes="AA">
                                      <p:cBhvr>
                                        <p:cTn id="63" dur="1250" fill="hold"/>
                                        <p:tgtEl>
                                          <p:spTgt spid="35"/>
                                        </p:tgtEl>
                                        <p:attrNameLst>
                                          <p:attrName>ppt_x</p:attrName>
                                          <p:attrName>ppt_y</p:attrName>
                                        </p:attrNameLst>
                                      </p:cBhvr>
                                      <p:rCtr x="7483" y="0"/>
                                    </p:animMotion>
                                  </p:childTnLst>
                                </p:cTn>
                              </p:par>
                            </p:childTnLst>
                          </p:cTn>
                        </p:par>
                        <p:par>
                          <p:cTn id="64" fill="hold">
                            <p:stCondLst>
                              <p:cond delay="7750"/>
                            </p:stCondLst>
                            <p:childTnLst>
                              <p:par>
                                <p:cTn id="65" presetID="1" presetClass="exit" presetSubtype="0" fill="hold" grpId="2" nodeType="afterEffect">
                                  <p:stCondLst>
                                    <p:cond delay="0"/>
                                  </p:stCondLst>
                                  <p:childTnLst>
                                    <p:set>
                                      <p:cBhvr>
                                        <p:cTn id="66" dur="1" fill="hold">
                                          <p:stCondLst>
                                            <p:cond delay="0"/>
                                          </p:stCondLst>
                                        </p:cTn>
                                        <p:tgtEl>
                                          <p:spTgt spid="35"/>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par>
                          <p:cTn id="70" fill="hold">
                            <p:stCondLst>
                              <p:cond delay="8250"/>
                            </p:stCondLst>
                            <p:childTnLst>
                              <p:par>
                                <p:cTn id="71" presetID="0" presetClass="path" presetSubtype="0" accel="50000" decel="50000" fill="hold" nodeType="afterEffect">
                                  <p:stCondLst>
                                    <p:cond delay="0"/>
                                  </p:stCondLst>
                                  <p:childTnLst>
                                    <p:animMotion origin="layout" path="M -5E-6 4.07407E-6 L 0.3099 0.00023 " pathEditMode="relative" ptsTypes="AA">
                                      <p:cBhvr>
                                        <p:cTn id="72" dur="1250" fill="hold"/>
                                        <p:tgtEl>
                                          <p:spTgt spid="39"/>
                                        </p:tgtEl>
                                        <p:attrNameLst>
                                          <p:attrName>ppt_x</p:attrName>
                                          <p:attrName>ppt_y</p:attrName>
                                        </p:attrNameLst>
                                      </p:cBhvr>
                                    </p:animMotion>
                                  </p:childTnLst>
                                </p:cTn>
                              </p:par>
                            </p:childTnLst>
                          </p:cTn>
                        </p:par>
                        <p:par>
                          <p:cTn id="73" fill="hold">
                            <p:stCondLst>
                              <p:cond delay="9500"/>
                            </p:stCondLst>
                            <p:childTnLst>
                              <p:par>
                                <p:cTn id="74" presetID="10" presetClass="entr" presetSubtype="0" fill="hold" nodeType="after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par>
                          <p:cTn id="77" fill="hold">
                            <p:stCondLst>
                              <p:cond delay="10000"/>
                            </p:stCondLst>
                            <p:childTnLst>
                              <p:par>
                                <p:cTn id="78" presetID="2" presetClass="exit" presetSubtype="4" fill="hold" nodeType="afterEffect">
                                  <p:stCondLst>
                                    <p:cond delay="0"/>
                                  </p:stCondLst>
                                  <p:childTnLst>
                                    <p:anim calcmode="lin" valueType="num">
                                      <p:cBhvr additive="base">
                                        <p:cTn id="79" dur="500"/>
                                        <p:tgtEl>
                                          <p:spTgt spid="36"/>
                                        </p:tgtEl>
                                        <p:attrNameLst>
                                          <p:attrName>ppt_x</p:attrName>
                                        </p:attrNameLst>
                                      </p:cBhvr>
                                      <p:tavLst>
                                        <p:tav tm="0">
                                          <p:val>
                                            <p:strVal val="ppt_x"/>
                                          </p:val>
                                        </p:tav>
                                        <p:tav tm="100000">
                                          <p:val>
                                            <p:strVal val="ppt_x"/>
                                          </p:val>
                                        </p:tav>
                                      </p:tavLst>
                                    </p:anim>
                                    <p:anim calcmode="lin" valueType="num">
                                      <p:cBhvr additive="base">
                                        <p:cTn id="80" dur="500"/>
                                        <p:tgtEl>
                                          <p:spTgt spid="36"/>
                                        </p:tgtEl>
                                        <p:attrNameLst>
                                          <p:attrName>ppt_y</p:attrName>
                                        </p:attrNameLst>
                                      </p:cBhvr>
                                      <p:tavLst>
                                        <p:tav tm="0">
                                          <p:val>
                                            <p:strVal val="ppt_y"/>
                                          </p:val>
                                        </p:tav>
                                        <p:tav tm="100000">
                                          <p:val>
                                            <p:strVal val="1+ppt_h/2"/>
                                          </p:val>
                                        </p:tav>
                                      </p:tavLst>
                                    </p:anim>
                                    <p:set>
                                      <p:cBhvr>
                                        <p:cTn id="81" dur="1" fill="hold">
                                          <p:stCondLst>
                                            <p:cond delay="499"/>
                                          </p:stCondLst>
                                        </p:cTn>
                                        <p:tgtEl>
                                          <p:spTgt spid="36"/>
                                        </p:tgtEl>
                                        <p:attrNameLst>
                                          <p:attrName>style.visibility</p:attrName>
                                        </p:attrNameLst>
                                      </p:cBhvr>
                                      <p:to>
                                        <p:strVal val="hidden"/>
                                      </p:to>
                                    </p:set>
                                  </p:childTnLst>
                                </p:cTn>
                              </p:par>
                              <p:par>
                                <p:cTn id="82" presetID="0" presetClass="path" presetSubtype="0" accel="50000" decel="50000" fill="hold" nodeType="withEffect">
                                  <p:stCondLst>
                                    <p:cond delay="0"/>
                                  </p:stCondLst>
                                  <p:childTnLst>
                                    <p:animMotion origin="layout" path="M 0.3099 0.00023 L 0.4375 0.00046 " pathEditMode="relative" ptsTypes="AA">
                                      <p:cBhvr>
                                        <p:cTn id="83" dur="1250" fill="hold"/>
                                        <p:tgtEl>
                                          <p:spTgt spid="39"/>
                                        </p:tgtEl>
                                        <p:attrNameLst>
                                          <p:attrName>ppt_x</p:attrName>
                                          <p:attrName>ppt_y</p:attrName>
                                        </p:attrNameLst>
                                      </p:cBhvr>
                                    </p:animMotion>
                                  </p:childTnLst>
                                </p:cTn>
                              </p:par>
                            </p:childTnLst>
                          </p:cTn>
                        </p:par>
                        <p:par>
                          <p:cTn id="84" fill="hold">
                            <p:stCondLst>
                              <p:cond delay="11250"/>
                            </p:stCondLst>
                            <p:childTnLst>
                              <p:par>
                                <p:cTn id="85" presetID="10" presetClass="exit" presetSubtype="0" fill="hold" nodeType="afterEffect">
                                  <p:stCondLst>
                                    <p:cond delay="0"/>
                                  </p:stCondLst>
                                  <p:childTnLst>
                                    <p:animEffect transition="out" filter="fade">
                                      <p:cBhvr>
                                        <p:cTn id="86" dur="500"/>
                                        <p:tgtEl>
                                          <p:spTgt spid="39"/>
                                        </p:tgtEl>
                                      </p:cBhvr>
                                    </p:animEffect>
                                    <p:set>
                                      <p:cBhvr>
                                        <p:cTn id="87" dur="1" fill="hold">
                                          <p:stCondLst>
                                            <p:cond delay="499"/>
                                          </p:stCondLst>
                                        </p:cTn>
                                        <p:tgtEl>
                                          <p:spTgt spid="39"/>
                                        </p:tgtEl>
                                        <p:attrNameLst>
                                          <p:attrName>style.visibility</p:attrName>
                                        </p:attrNameLst>
                                      </p:cBhvr>
                                      <p:to>
                                        <p:strVal val="hidden"/>
                                      </p:to>
                                    </p:set>
                                  </p:childTnLst>
                                </p:cTn>
                              </p:par>
                              <p:par>
                                <p:cTn id="88" presetID="10" presetClass="entr" presetSubtype="0" fill="hold" grpId="0" nodeType="withEffect">
                                  <p:stCondLst>
                                    <p:cond delay="0"/>
                                  </p:stCondLst>
                                  <p:childTnLst>
                                    <p:set>
                                      <p:cBhvr>
                                        <p:cTn id="89" dur="1" fill="hold">
                                          <p:stCondLst>
                                            <p:cond delay="0"/>
                                          </p:stCondLst>
                                        </p:cTn>
                                        <p:tgtEl>
                                          <p:spTgt spid="42"/>
                                        </p:tgtEl>
                                        <p:attrNameLst>
                                          <p:attrName>style.visibility</p:attrName>
                                        </p:attrNameLst>
                                      </p:cBhvr>
                                      <p:to>
                                        <p:strVal val="visible"/>
                                      </p:to>
                                    </p:set>
                                    <p:animEffect transition="in" filter="fade">
                                      <p:cBhvr>
                                        <p:cTn id="90" dur="500"/>
                                        <p:tgtEl>
                                          <p:spTgt spid="42"/>
                                        </p:tgtEl>
                                      </p:cBhvr>
                                    </p:animEffect>
                                  </p:childTnLst>
                                </p:cTn>
                              </p:par>
                            </p:childTnLst>
                          </p:cTn>
                        </p:par>
                        <p:par>
                          <p:cTn id="91" fill="hold">
                            <p:stCondLst>
                              <p:cond delay="11750"/>
                            </p:stCondLst>
                            <p:childTnLst>
                              <p:par>
                                <p:cTn id="92" presetID="0" presetClass="path" presetSubtype="0" accel="50000" decel="50000" fill="hold" grpId="1" nodeType="afterEffect">
                                  <p:stCondLst>
                                    <p:cond delay="0"/>
                                  </p:stCondLst>
                                  <p:childTnLst>
                                    <p:animMotion origin="layout" path="M 0 0 L 0.13003 0.00116 " pathEditMode="relative" ptsTypes="AA">
                                      <p:cBhvr>
                                        <p:cTn id="93" dur="1250" fill="hold"/>
                                        <p:tgtEl>
                                          <p:spTgt spid="42"/>
                                        </p:tgtEl>
                                        <p:attrNameLst>
                                          <p:attrName>ppt_x</p:attrName>
                                          <p:attrName>ppt_y</p:attrName>
                                        </p:attrNameLst>
                                      </p:cBhvr>
                                    </p:animMotion>
                                  </p:childTnLst>
                                </p:cTn>
                              </p:par>
                            </p:childTnLst>
                          </p:cTn>
                        </p:par>
                        <p:par>
                          <p:cTn id="94" fill="hold">
                            <p:stCondLst>
                              <p:cond delay="13000"/>
                            </p:stCondLst>
                            <p:childTnLst>
                              <p:par>
                                <p:cTn id="95" presetID="10" presetClass="exit" presetSubtype="0" fill="hold" grpId="2" nodeType="afterEffect">
                                  <p:stCondLst>
                                    <p:cond delay="0"/>
                                  </p:stCondLst>
                                  <p:childTnLst>
                                    <p:animEffect transition="out" filter="fade">
                                      <p:cBhvr>
                                        <p:cTn id="96" dur="500"/>
                                        <p:tgtEl>
                                          <p:spTgt spid="42"/>
                                        </p:tgtEl>
                                      </p:cBhvr>
                                    </p:animEffect>
                                    <p:set>
                                      <p:cBhvr>
                                        <p:cTn id="97" dur="1" fill="hold">
                                          <p:stCondLst>
                                            <p:cond delay="499"/>
                                          </p:stCondLst>
                                        </p:cTn>
                                        <p:tgtEl>
                                          <p:spTgt spid="42"/>
                                        </p:tgtEl>
                                        <p:attrNameLst>
                                          <p:attrName>style.visibility</p:attrName>
                                        </p:attrNameLst>
                                      </p:cBhvr>
                                      <p:to>
                                        <p:strVal val="hidden"/>
                                      </p:to>
                                    </p:set>
                                  </p:childTnLst>
                                </p:cTn>
                              </p:par>
                              <p:par>
                                <p:cTn id="98" presetID="10" presetClass="entr" presetSubtype="0" fill="hold"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childTnLst>
                          </p:cTn>
                        </p:par>
                        <p:par>
                          <p:cTn id="101" fill="hold">
                            <p:stCondLst>
                              <p:cond delay="13500"/>
                            </p:stCondLst>
                            <p:childTnLst>
                              <p:par>
                                <p:cTn id="102" presetID="10" presetClass="entr" presetSubtype="0" fill="hold" grpId="0" nodeType="after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fade">
                                      <p:cBhvr>
                                        <p:cTn id="104" dur="500"/>
                                        <p:tgtEl>
                                          <p:spTgt spid="44"/>
                                        </p:tgtEl>
                                      </p:cBhvr>
                                    </p:animEffect>
                                  </p:childTnLst>
                                </p:cTn>
                              </p:par>
                              <p:par>
                                <p:cTn id="105" presetID="0" presetClass="path" presetSubtype="0" accel="50000" decel="50000" fill="hold" grpId="1" nodeType="withEffect">
                                  <p:stCondLst>
                                    <p:cond delay="0"/>
                                  </p:stCondLst>
                                  <p:childTnLst>
                                    <p:animMotion origin="layout" path="M -3.33333E-6 4.07407E-6 L 0.14966 4.07407E-6 " pathEditMode="relative" rAng="0" ptsTypes="AA">
                                      <p:cBhvr>
                                        <p:cTn id="106" dur="1250" fill="hold"/>
                                        <p:tgtEl>
                                          <p:spTgt spid="44"/>
                                        </p:tgtEl>
                                        <p:attrNameLst>
                                          <p:attrName>ppt_x</p:attrName>
                                          <p:attrName>ppt_y</p:attrName>
                                        </p:attrNameLst>
                                      </p:cBhvr>
                                      <p:rCtr x="7483" y="0"/>
                                    </p:animMotion>
                                  </p:childTnLst>
                                </p:cTn>
                              </p:par>
                            </p:childTnLst>
                          </p:cTn>
                        </p:par>
                        <p:par>
                          <p:cTn id="107" fill="hold">
                            <p:stCondLst>
                              <p:cond delay="14750"/>
                            </p:stCondLst>
                            <p:childTnLst>
                              <p:par>
                                <p:cTn id="108" presetID="1" presetClass="exit" presetSubtype="0" fill="hold" grpId="2" nodeType="afterEffect">
                                  <p:stCondLst>
                                    <p:cond delay="0"/>
                                  </p:stCondLst>
                                  <p:childTnLst>
                                    <p:set>
                                      <p:cBhvr>
                                        <p:cTn id="109" dur="1" fill="hold">
                                          <p:stCondLst>
                                            <p:cond delay="0"/>
                                          </p:stCondLst>
                                        </p:cTn>
                                        <p:tgtEl>
                                          <p:spTgt spid="44"/>
                                        </p:tgtEl>
                                        <p:attrNameLst>
                                          <p:attrName>style.visibility</p:attrName>
                                        </p:attrNameLst>
                                      </p:cBhvr>
                                      <p:to>
                                        <p:strVal val="hidden"/>
                                      </p:to>
                                    </p:set>
                                  </p:childTnLst>
                                </p:cTn>
                              </p:par>
                              <p:par>
                                <p:cTn id="110" presetID="10" presetClass="entr" presetSubtype="0" fill="hold" nodeType="with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fade">
                                      <p:cBhvr>
                                        <p:cTn id="112" dur="500"/>
                                        <p:tgtEl>
                                          <p:spTgt spid="49"/>
                                        </p:tgtEl>
                                      </p:cBhvr>
                                    </p:animEffect>
                                  </p:childTnLst>
                                </p:cTn>
                              </p:par>
                            </p:childTnLst>
                          </p:cTn>
                        </p:par>
                        <p:par>
                          <p:cTn id="113" fill="hold">
                            <p:stCondLst>
                              <p:cond delay="15250"/>
                            </p:stCondLst>
                            <p:childTnLst>
                              <p:par>
                                <p:cTn id="114" presetID="0" presetClass="path" presetSubtype="0" accel="50000" decel="50000" fill="hold" nodeType="afterEffect">
                                  <p:stCondLst>
                                    <p:cond delay="0"/>
                                  </p:stCondLst>
                                  <p:childTnLst>
                                    <p:animMotion origin="layout" path="M -5E-6 4.07407E-6 L 0.3099 0.00023 " pathEditMode="relative" ptsTypes="AA">
                                      <p:cBhvr>
                                        <p:cTn id="115" dur="1250" fill="hold"/>
                                        <p:tgtEl>
                                          <p:spTgt spid="49"/>
                                        </p:tgtEl>
                                        <p:attrNameLst>
                                          <p:attrName>ppt_x</p:attrName>
                                          <p:attrName>ppt_y</p:attrName>
                                        </p:attrNameLst>
                                      </p:cBhvr>
                                    </p:animMotion>
                                  </p:childTnLst>
                                </p:cTn>
                              </p:par>
                            </p:childTnLst>
                          </p:cTn>
                        </p:par>
                        <p:par>
                          <p:cTn id="116" fill="hold">
                            <p:stCondLst>
                              <p:cond delay="16500"/>
                            </p:stCondLst>
                            <p:childTnLst>
                              <p:par>
                                <p:cTn id="117" presetID="10" presetClass="entr" presetSubtype="0" fill="hold" nodeType="after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fade">
                                      <p:cBhvr>
                                        <p:cTn id="119" dur="500"/>
                                        <p:tgtEl>
                                          <p:spTgt spid="45"/>
                                        </p:tgtEl>
                                      </p:cBhvr>
                                    </p:animEffect>
                                  </p:childTnLst>
                                </p:cTn>
                              </p:par>
                            </p:childTnLst>
                          </p:cTn>
                        </p:par>
                        <p:par>
                          <p:cTn id="120" fill="hold">
                            <p:stCondLst>
                              <p:cond delay="17000"/>
                            </p:stCondLst>
                            <p:childTnLst>
                              <p:par>
                                <p:cTn id="121" presetID="2" presetClass="exit" presetSubtype="4" fill="hold" nodeType="afterEffect">
                                  <p:stCondLst>
                                    <p:cond delay="0"/>
                                  </p:stCondLst>
                                  <p:childTnLst>
                                    <p:anim calcmode="lin" valueType="num">
                                      <p:cBhvr additive="base">
                                        <p:cTn id="122" dur="500"/>
                                        <p:tgtEl>
                                          <p:spTgt spid="45"/>
                                        </p:tgtEl>
                                        <p:attrNameLst>
                                          <p:attrName>ppt_x</p:attrName>
                                        </p:attrNameLst>
                                      </p:cBhvr>
                                      <p:tavLst>
                                        <p:tav tm="0">
                                          <p:val>
                                            <p:strVal val="ppt_x"/>
                                          </p:val>
                                        </p:tav>
                                        <p:tav tm="100000">
                                          <p:val>
                                            <p:strVal val="ppt_x"/>
                                          </p:val>
                                        </p:tav>
                                      </p:tavLst>
                                    </p:anim>
                                    <p:anim calcmode="lin" valueType="num">
                                      <p:cBhvr additive="base">
                                        <p:cTn id="123" dur="500"/>
                                        <p:tgtEl>
                                          <p:spTgt spid="45"/>
                                        </p:tgtEl>
                                        <p:attrNameLst>
                                          <p:attrName>ppt_y</p:attrName>
                                        </p:attrNameLst>
                                      </p:cBhvr>
                                      <p:tavLst>
                                        <p:tav tm="0">
                                          <p:val>
                                            <p:strVal val="ppt_y"/>
                                          </p:val>
                                        </p:tav>
                                        <p:tav tm="100000">
                                          <p:val>
                                            <p:strVal val="1+ppt_h/2"/>
                                          </p:val>
                                        </p:tav>
                                      </p:tavLst>
                                    </p:anim>
                                    <p:set>
                                      <p:cBhvr>
                                        <p:cTn id="124" dur="1" fill="hold">
                                          <p:stCondLst>
                                            <p:cond delay="499"/>
                                          </p:stCondLst>
                                        </p:cTn>
                                        <p:tgtEl>
                                          <p:spTgt spid="45"/>
                                        </p:tgtEl>
                                        <p:attrNameLst>
                                          <p:attrName>style.visibility</p:attrName>
                                        </p:attrNameLst>
                                      </p:cBhvr>
                                      <p:to>
                                        <p:strVal val="hidden"/>
                                      </p:to>
                                    </p:set>
                                  </p:childTnLst>
                                </p:cTn>
                              </p:par>
                              <p:par>
                                <p:cTn id="125" presetID="0" presetClass="path" presetSubtype="0" accel="50000" decel="50000" fill="hold" nodeType="withEffect">
                                  <p:stCondLst>
                                    <p:cond delay="0"/>
                                  </p:stCondLst>
                                  <p:childTnLst>
                                    <p:animMotion origin="layout" path="M 0.3099 0.00023 L 0.4375 0.00046 " pathEditMode="relative" ptsTypes="AA">
                                      <p:cBhvr>
                                        <p:cTn id="126" dur="1250" fill="hold"/>
                                        <p:tgtEl>
                                          <p:spTgt spid="49"/>
                                        </p:tgtEl>
                                        <p:attrNameLst>
                                          <p:attrName>ppt_x</p:attrName>
                                          <p:attrName>ppt_y</p:attrName>
                                        </p:attrNameLst>
                                      </p:cBhvr>
                                    </p:animMotion>
                                  </p:childTnLst>
                                </p:cTn>
                              </p:par>
                            </p:childTnLst>
                          </p:cTn>
                        </p:par>
                        <p:par>
                          <p:cTn id="127" fill="hold">
                            <p:stCondLst>
                              <p:cond delay="18250"/>
                            </p:stCondLst>
                            <p:childTnLst>
                              <p:par>
                                <p:cTn id="128" presetID="10" presetClass="exit" presetSubtype="0" fill="hold" nodeType="afterEffect">
                                  <p:stCondLst>
                                    <p:cond delay="0"/>
                                  </p:stCondLst>
                                  <p:childTnLst>
                                    <p:animEffect transition="out" filter="fade">
                                      <p:cBhvr>
                                        <p:cTn id="129" dur="500"/>
                                        <p:tgtEl>
                                          <p:spTgt spid="49"/>
                                        </p:tgtEl>
                                      </p:cBhvr>
                                    </p:animEffect>
                                    <p:set>
                                      <p:cBhvr>
                                        <p:cTn id="130" dur="1" fill="hold">
                                          <p:stCondLst>
                                            <p:cond delay="499"/>
                                          </p:stCondLst>
                                        </p:cTn>
                                        <p:tgtEl>
                                          <p:spTgt spid="49"/>
                                        </p:tgtEl>
                                        <p:attrNameLst>
                                          <p:attrName>style.visibility</p:attrName>
                                        </p:attrNameLst>
                                      </p:cBhvr>
                                      <p:to>
                                        <p:strVal val="hidden"/>
                                      </p:to>
                                    </p:set>
                                  </p:childTnLst>
                                </p:cTn>
                              </p:par>
                              <p:par>
                                <p:cTn id="131" presetID="10"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childTnLst>
                          </p:cTn>
                        </p:par>
                        <p:par>
                          <p:cTn id="134" fill="hold">
                            <p:stCondLst>
                              <p:cond delay="18750"/>
                            </p:stCondLst>
                            <p:childTnLst>
                              <p:par>
                                <p:cTn id="135" presetID="0" presetClass="path" presetSubtype="0" accel="50000" decel="50000" fill="hold" grpId="1" nodeType="afterEffect">
                                  <p:stCondLst>
                                    <p:cond delay="0"/>
                                  </p:stCondLst>
                                  <p:childTnLst>
                                    <p:animMotion origin="layout" path="M 0 0 L 0.13003 0.00116 " pathEditMode="relative" ptsTypes="AA">
                                      <p:cBhvr>
                                        <p:cTn id="136" dur="1250" fill="hold"/>
                                        <p:tgtEl>
                                          <p:spTgt spid="48"/>
                                        </p:tgtEl>
                                        <p:attrNameLst>
                                          <p:attrName>ppt_x</p:attrName>
                                          <p:attrName>ppt_y</p:attrName>
                                        </p:attrNameLst>
                                      </p:cBhvr>
                                    </p:animMotion>
                                  </p:childTnLst>
                                </p:cTn>
                              </p:par>
                            </p:childTnLst>
                          </p:cTn>
                        </p:par>
                        <p:par>
                          <p:cTn id="137" fill="hold">
                            <p:stCondLst>
                              <p:cond delay="20000"/>
                            </p:stCondLst>
                            <p:childTnLst>
                              <p:par>
                                <p:cTn id="138" presetID="10" presetClass="exit" presetSubtype="0" fill="hold" grpId="2" nodeType="afterEffect">
                                  <p:stCondLst>
                                    <p:cond delay="0"/>
                                  </p:stCondLst>
                                  <p:childTnLst>
                                    <p:animEffect transition="out" filter="fade">
                                      <p:cBhvr>
                                        <p:cTn id="139" dur="500"/>
                                        <p:tgtEl>
                                          <p:spTgt spid="48"/>
                                        </p:tgtEl>
                                      </p:cBhvr>
                                    </p:animEffect>
                                    <p:set>
                                      <p:cBhvr>
                                        <p:cTn id="140" dur="1" fill="hold">
                                          <p:stCondLst>
                                            <p:cond delay="499"/>
                                          </p:stCondLst>
                                        </p:cTn>
                                        <p:tgtEl>
                                          <p:spTgt spid="48"/>
                                        </p:tgtEl>
                                        <p:attrNameLst>
                                          <p:attrName>style.visibility</p:attrName>
                                        </p:attrNameLst>
                                      </p:cBhvr>
                                      <p:to>
                                        <p:strVal val="hidden"/>
                                      </p:to>
                                    </p:set>
                                  </p:childTnLst>
                                </p:cTn>
                              </p:par>
                              <p:par>
                                <p:cTn id="141" presetID="10" presetClass="entr" presetSubtype="0" fill="hold" nodeType="with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fade">
                                      <p:cBhvr>
                                        <p:cTn id="143" dur="500"/>
                                        <p:tgtEl>
                                          <p:spTgt spid="43"/>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52"/>
                                        </p:tgtEl>
                                        <p:attrNameLst>
                                          <p:attrName>style.visibility</p:attrName>
                                        </p:attrNameLst>
                                      </p:cBhvr>
                                      <p:to>
                                        <p:strVal val="visible"/>
                                      </p:to>
                                    </p:set>
                                    <p:animEffect transition="in" filter="fade">
                                      <p:cBhvr>
                                        <p:cTn id="14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3" grpId="0" animBg="1"/>
      <p:bldP spid="23" grpId="1" animBg="1"/>
      <p:bldP spid="23" grpId="2" animBg="1"/>
      <p:bldP spid="27" grpId="0" animBg="1"/>
      <p:bldP spid="33" grpId="0" animBg="1"/>
      <p:bldP spid="33" grpId="1" animBg="1"/>
      <p:bldP spid="33" grpId="2" animBg="1"/>
      <p:bldP spid="35" grpId="0" animBg="1"/>
      <p:bldP spid="35" grpId="1" animBg="1"/>
      <p:bldP spid="35" grpId="2" animBg="1"/>
      <p:bldP spid="42" grpId="0" animBg="1"/>
      <p:bldP spid="42" grpId="1" animBg="1"/>
      <p:bldP spid="42" grpId="2" animBg="1"/>
      <p:bldP spid="44" grpId="0" animBg="1"/>
      <p:bldP spid="44" grpId="1" animBg="1"/>
      <p:bldP spid="44" grpId="2" animBg="1"/>
      <p:bldP spid="48" grpId="0" animBg="1"/>
      <p:bldP spid="48" grpId="1" animBg="1"/>
      <p:bldP spid="48" grpId="2" animBg="1"/>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Free-riding Attack in Practice</a:t>
            </a:r>
            <a:endParaRPr lang="ko-KR" altLang="en-US" dirty="0"/>
          </a:p>
        </p:txBody>
      </p:sp>
      <p:sp>
        <p:nvSpPr>
          <p:cNvPr id="3" name="내용 개체 틀 2"/>
          <p:cNvSpPr>
            <a:spLocks noGrp="1"/>
          </p:cNvSpPr>
          <p:nvPr>
            <p:ph idx="1"/>
          </p:nvPr>
        </p:nvSpPr>
        <p:spPr/>
        <p:txBody>
          <a:bodyPr/>
          <a:lstStyle/>
          <a:p>
            <a:r>
              <a:rPr lang="en-US" altLang="ko-KR" dirty="0" smtClean="0"/>
              <a:t>Attack successful in all 3 South Korean ISPs</a:t>
            </a:r>
          </a:p>
          <a:p>
            <a:pPr lvl="1"/>
            <a:r>
              <a:rPr lang="en-US" altLang="ko-KR" dirty="0" smtClean="0"/>
              <a:t>Demo video @ http</a:t>
            </a:r>
            <a:r>
              <a:rPr lang="en-US" altLang="ko-KR" dirty="0"/>
              <a:t>://abacus.kaist.edu/free_riding.html</a:t>
            </a:r>
            <a:endParaRPr lang="en-US" altLang="ko-KR" dirty="0" smtClean="0"/>
          </a:p>
          <a:p>
            <a:r>
              <a:rPr lang="en-US" altLang="ko-KR" dirty="0"/>
              <a:t>Packet </a:t>
            </a:r>
            <a:r>
              <a:rPr lang="en-US" altLang="ko-KR" dirty="0" smtClean="0"/>
              <a:t>encryption </a:t>
            </a:r>
            <a:r>
              <a:rPr lang="en-US" altLang="ko-KR" dirty="0" smtClean="0">
                <a:sym typeface="Wingdings" panose="05000000000000000000" pitchFamily="2" charset="2"/>
              </a:rPr>
              <a:t> </a:t>
            </a:r>
            <a:r>
              <a:rPr lang="en-US" altLang="ko-KR" dirty="0" smtClean="0"/>
              <a:t>evade </a:t>
            </a:r>
            <a:r>
              <a:rPr lang="en-US" altLang="ko-KR" dirty="0"/>
              <a:t>tunnel header detection</a:t>
            </a:r>
          </a:p>
          <a:p>
            <a:r>
              <a:rPr lang="en-US" altLang="ko-KR" dirty="0"/>
              <a:t>Packet </a:t>
            </a:r>
            <a:r>
              <a:rPr lang="en-US" altLang="ko-KR" dirty="0" smtClean="0"/>
              <a:t>compression </a:t>
            </a:r>
            <a:r>
              <a:rPr lang="en-US" altLang="ko-KR" dirty="0" smtClean="0">
                <a:sym typeface="Wingdings" panose="05000000000000000000" pitchFamily="2" charset="2"/>
              </a:rPr>
              <a:t></a:t>
            </a:r>
            <a:r>
              <a:rPr lang="en-US" altLang="ko-KR" dirty="0" smtClean="0"/>
              <a:t> increase </a:t>
            </a:r>
            <a:r>
              <a:rPr lang="en-US" altLang="ko-KR" dirty="0"/>
              <a:t>data transfer speed</a:t>
            </a:r>
            <a:endParaRPr lang="ko-KR" altLang="en-US" dirty="0"/>
          </a:p>
          <a:p>
            <a:endParaRPr lang="en-US" altLang="ko-KR" dirty="0" smtClean="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14</a:t>
            </a:fld>
            <a:endParaRPr lang="ko-KR" altLang="en-US"/>
          </a:p>
        </p:txBody>
      </p:sp>
      <p:pic>
        <p:nvPicPr>
          <p:cNvPr id="6" name="그림 5"/>
          <p:cNvPicPr>
            <a:picLocks noChangeAspect="1"/>
          </p:cNvPicPr>
          <p:nvPr/>
        </p:nvPicPr>
        <p:blipFill>
          <a:blip r:embed="rId3"/>
          <a:stretch>
            <a:fillRect/>
          </a:stretch>
        </p:blipFill>
        <p:spPr>
          <a:xfrm>
            <a:off x="1709436" y="3415161"/>
            <a:ext cx="5725128" cy="2894159"/>
          </a:xfrm>
          <a:prstGeom prst="rect">
            <a:avLst/>
          </a:prstGeom>
        </p:spPr>
      </p:pic>
    </p:spTree>
    <p:extLst>
      <p:ext uri="{BB962C8B-B14F-4D97-AF65-F5344CB8AC3E}">
        <p14:creationId xmlns:p14="http://schemas.microsoft.com/office/powerpoint/2010/main" val="164247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Optimizations</a:t>
            </a:r>
            <a:endParaRPr lang="ko-KR" altLang="en-US" dirty="0"/>
          </a:p>
        </p:txBody>
      </p:sp>
      <p:sp>
        <p:nvSpPr>
          <p:cNvPr id="3" name="내용 개체 틀 2"/>
          <p:cNvSpPr>
            <a:spLocks noGrp="1"/>
          </p:cNvSpPr>
          <p:nvPr>
            <p:ph idx="1"/>
          </p:nvPr>
        </p:nvSpPr>
        <p:spPr/>
        <p:txBody>
          <a:bodyPr/>
          <a:lstStyle/>
          <a:p>
            <a:r>
              <a:rPr lang="en-US" altLang="ko-KR" dirty="0" smtClean="0"/>
              <a:t>Practical even for normal web browsing</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15</a:t>
            </a:fld>
            <a:endParaRPr lang="ko-KR" altLang="en-US"/>
          </a:p>
        </p:txBody>
      </p:sp>
      <p:pic>
        <p:nvPicPr>
          <p:cNvPr id="5" name="그림 4"/>
          <p:cNvPicPr>
            <a:picLocks noChangeAspect="1"/>
          </p:cNvPicPr>
          <p:nvPr/>
        </p:nvPicPr>
        <p:blipFill>
          <a:blip r:embed="rId3"/>
          <a:stretch>
            <a:fillRect/>
          </a:stretch>
        </p:blipFill>
        <p:spPr>
          <a:xfrm>
            <a:off x="935596" y="2348880"/>
            <a:ext cx="7272808" cy="3591510"/>
          </a:xfrm>
          <a:prstGeom prst="rect">
            <a:avLst/>
          </a:prstGeom>
        </p:spPr>
      </p:pic>
    </p:spTree>
    <p:extLst>
      <p:ext uri="{BB962C8B-B14F-4D97-AF65-F5344CB8AC3E}">
        <p14:creationId xmlns:p14="http://schemas.microsoft.com/office/powerpoint/2010/main" val="309090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Defending against Retransmission Attacks</a:t>
            </a:r>
            <a:endParaRPr lang="ko-KR" altLang="en-US" dirty="0"/>
          </a:p>
        </p:txBody>
      </p:sp>
      <p:sp>
        <p:nvSpPr>
          <p:cNvPr id="3" name="내용 개체 틀 2"/>
          <p:cNvSpPr>
            <a:spLocks noGrp="1"/>
          </p:cNvSpPr>
          <p:nvPr>
            <p:ph idx="1"/>
          </p:nvPr>
        </p:nvSpPr>
        <p:spPr>
          <a:xfrm>
            <a:off x="457200" y="1600200"/>
            <a:ext cx="8686800" cy="4709120"/>
          </a:xfrm>
        </p:spPr>
        <p:txBody>
          <a:bodyPr>
            <a:normAutofit/>
          </a:bodyPr>
          <a:lstStyle/>
          <a:p>
            <a:r>
              <a:rPr lang="en-US" altLang="ko-KR" dirty="0" smtClean="0"/>
              <a:t>Difficult to fundamentally defend against “usage-inflation” attack</a:t>
            </a:r>
          </a:p>
          <a:p>
            <a:pPr lvl="1"/>
            <a:r>
              <a:rPr lang="en-US" altLang="ko-KR" dirty="0"/>
              <a:t>Detect attack by a retransmission rate threshold</a:t>
            </a:r>
          </a:p>
          <a:p>
            <a:pPr lvl="2"/>
            <a:r>
              <a:rPr lang="en-US" altLang="ko-KR" dirty="0" smtClean="0"/>
              <a:t>85% </a:t>
            </a:r>
            <a:r>
              <a:rPr lang="en-US" altLang="ko-KR" dirty="0"/>
              <a:t>retransmission ratio for legitimate </a:t>
            </a:r>
            <a:r>
              <a:rPr lang="en-US" altLang="ko-KR" dirty="0" smtClean="0"/>
              <a:t>flows </a:t>
            </a:r>
            <a:r>
              <a:rPr lang="en-US" altLang="ko-KR" dirty="0" smtClean="0">
                <a:sym typeface="Wingdings" panose="05000000000000000000" pitchFamily="2" charset="2"/>
              </a:rPr>
              <a:t> l</a:t>
            </a:r>
            <a:r>
              <a:rPr lang="en-US" altLang="ko-KR" dirty="0" smtClean="0"/>
              <a:t>ead </a:t>
            </a:r>
            <a:r>
              <a:rPr lang="en-US" altLang="ko-KR" dirty="0"/>
              <a:t>to false positives</a:t>
            </a:r>
          </a:p>
          <a:p>
            <a:pPr lvl="1"/>
            <a:r>
              <a:rPr lang="en-US" altLang="ko-KR" dirty="0"/>
              <a:t>Monitor TCP sender behavior</a:t>
            </a:r>
          </a:p>
          <a:p>
            <a:pPr lvl="2"/>
            <a:r>
              <a:rPr lang="en-US" altLang="ko-KR" dirty="0" smtClean="0"/>
              <a:t>Hard </a:t>
            </a:r>
            <a:r>
              <a:rPr lang="en-US" altLang="ko-KR" dirty="0"/>
              <a:t>to know from a middlebox [Floyd’99, Savage’99, Kuzmanovic’07]</a:t>
            </a:r>
          </a:p>
          <a:p>
            <a:pPr lvl="1"/>
            <a:r>
              <a:rPr lang="en-US" altLang="ko-KR" dirty="0"/>
              <a:t>Relay every TCP connection via </a:t>
            </a:r>
            <a:r>
              <a:rPr lang="en-US" altLang="ko-KR" dirty="0" smtClean="0"/>
              <a:t>Performance Enhancing Proxy (PEP)</a:t>
            </a:r>
            <a:endParaRPr lang="en-US" altLang="ko-KR" dirty="0"/>
          </a:p>
          <a:p>
            <a:pPr lvl="2"/>
            <a:r>
              <a:rPr lang="en-US" altLang="ko-KR" dirty="0" smtClean="0"/>
              <a:t>Expensive, proxy becomes a </a:t>
            </a:r>
            <a:r>
              <a:rPr lang="en-US" altLang="ko-KR" dirty="0"/>
              <a:t>new target of attack</a:t>
            </a:r>
          </a:p>
          <a:p>
            <a:endParaRPr lang="en-US" altLang="ko-KR" dirty="0" smtClean="0"/>
          </a:p>
          <a:p>
            <a:r>
              <a:rPr lang="en-US" altLang="ko-KR" dirty="0" smtClean="0"/>
              <a:t>Reasonable to defend against “free-riding” attack</a:t>
            </a:r>
          </a:p>
          <a:p>
            <a:pPr lvl="1"/>
            <a:r>
              <a:rPr lang="en-US" altLang="ko-KR" dirty="0"/>
              <a:t>Attacker can simulate behavior of poorly-provisioned </a:t>
            </a:r>
            <a:r>
              <a:rPr lang="en-US" altLang="ko-KR" dirty="0" smtClean="0"/>
              <a:t>environment</a:t>
            </a:r>
          </a:p>
          <a:p>
            <a:pPr lvl="1"/>
            <a:r>
              <a:rPr lang="en-US" altLang="ko-KR" dirty="0" smtClean="0"/>
              <a:t>Accurately identify retransmission tunneled packets via DPI</a:t>
            </a:r>
            <a:endParaRPr lang="en-US" altLang="ko-KR" dirty="0"/>
          </a:p>
          <a:p>
            <a:pPr lvl="1"/>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16</a:t>
            </a:fld>
            <a:endParaRPr lang="ko-KR" altLang="en-US"/>
          </a:p>
        </p:txBody>
      </p:sp>
      <p:sp>
        <p:nvSpPr>
          <p:cNvPr id="6" name="직사각형 5"/>
          <p:cNvSpPr/>
          <p:nvPr/>
        </p:nvSpPr>
        <p:spPr>
          <a:xfrm>
            <a:off x="905316" y="3172823"/>
            <a:ext cx="7333367" cy="11922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dirty="0" smtClean="0">
                <a:latin typeface="Gill Sans MT" pitchFamily="34" charset="0"/>
              </a:rPr>
              <a:t>ISPs should not charge for retransmissions </a:t>
            </a:r>
          </a:p>
          <a:p>
            <a:pPr algn="ctr"/>
            <a:r>
              <a:rPr lang="en-US" altLang="ko-KR" sz="2000" dirty="0" smtClean="0">
                <a:latin typeface="Gill Sans MT" pitchFamily="34" charset="0"/>
              </a:rPr>
              <a:t>but defend against “free-riding” attack!</a:t>
            </a:r>
            <a:endParaRPr lang="ko-KR" altLang="en-US" sz="2000" dirty="0">
              <a:latin typeface="Gill Sans MT" pitchFamily="34" charset="0"/>
            </a:endParaRPr>
          </a:p>
        </p:txBody>
      </p:sp>
    </p:spTree>
    <p:extLst>
      <p:ext uri="{BB962C8B-B14F-4D97-AF65-F5344CB8AC3E}">
        <p14:creationId xmlns:p14="http://schemas.microsoft.com/office/powerpoint/2010/main" val="124644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4CFE094C-5E8C-4E73-A362-9817F4BC2EC0}" type="slidenum">
              <a:rPr lang="ko-KR" altLang="en-US" smtClean="0"/>
              <a:t>17</a:t>
            </a:fld>
            <a:endParaRPr lang="ko-KR" altLang="en-US"/>
          </a:p>
        </p:txBody>
      </p:sp>
      <p:pic>
        <p:nvPicPr>
          <p:cNvPr id="1034" name="Picture 10" descr="http://www.mashbout.com/wp-content/uploads/2013/11/cat-money-gangster.jpg"/>
          <p:cNvPicPr>
            <a:picLocks noChangeAspect="1" noChangeArrowheads="1"/>
          </p:cNvPicPr>
          <p:nvPr/>
        </p:nvPicPr>
        <p:blipFill rotWithShape="1">
          <a:blip r:embed="rId3">
            <a:extLst>
              <a:ext uri="{28A0092B-C50C-407E-A947-70E740481C1C}">
                <a14:useLocalDpi xmlns:a14="http://schemas.microsoft.com/office/drawing/2010/main" val="0"/>
              </a:ext>
            </a:extLst>
          </a:blip>
          <a:srcRect l="1613" t="6982" b="3994"/>
          <a:stretch/>
        </p:blipFill>
        <p:spPr bwMode="auto">
          <a:xfrm>
            <a:off x="4199252" y="1229471"/>
            <a:ext cx="4405196" cy="3683032"/>
          </a:xfrm>
          <a:prstGeom prst="rect">
            <a:avLst/>
          </a:prstGeom>
          <a:noFill/>
          <a:extLst>
            <a:ext uri="{909E8E84-426E-40DD-AFC4-6F175D3DCCD1}">
              <a14:hiddenFill xmlns:a14="http://schemas.microsoft.com/office/drawing/2010/main">
                <a:solidFill>
                  <a:srgbClr val="FFFFFF"/>
                </a:solidFill>
              </a14:hiddenFill>
            </a:ext>
          </a:extLst>
        </p:spPr>
      </p:pic>
      <p:sp>
        <p:nvSpPr>
          <p:cNvPr id="11" name="구름 모양 설명선 10"/>
          <p:cNvSpPr/>
          <p:nvPr/>
        </p:nvSpPr>
        <p:spPr>
          <a:xfrm>
            <a:off x="4199252" y="425277"/>
            <a:ext cx="3194854" cy="1152128"/>
          </a:xfrm>
          <a:prstGeom prst="cloudCallout">
            <a:avLst>
              <a:gd name="adj1" fmla="val 41659"/>
              <a:gd name="adj2" fmla="val 6000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400" dirty="0" smtClean="0">
                <a:latin typeface="Gill Sans MT" panose="020B0502020104020203" pitchFamily="34" charset="0"/>
              </a:rPr>
              <a:t>How much should I charge?</a:t>
            </a:r>
            <a:endParaRPr lang="ko-KR" altLang="en-US" sz="2400" dirty="0">
              <a:latin typeface="Gill Sans MT" panose="020B0502020104020203" pitchFamily="34" charset="0"/>
            </a:endParaRPr>
          </a:p>
        </p:txBody>
      </p:sp>
      <p:pic>
        <p:nvPicPr>
          <p:cNvPr id="1030" name="Picture 6" descr="http://www.csus.edu/ppa/images/abacus.jpg"/>
          <p:cNvPicPr>
            <a:picLocks noChangeAspect="1" noChangeArrowheads="1"/>
          </p:cNvPicPr>
          <p:nvPr/>
        </p:nvPicPr>
        <p:blipFill rotWithShape="1">
          <a:blip r:embed="rId4">
            <a:extLst>
              <a:ext uri="{28A0092B-C50C-407E-A947-70E740481C1C}">
                <a14:useLocalDpi xmlns:a14="http://schemas.microsoft.com/office/drawing/2010/main" val="0"/>
              </a:ext>
            </a:extLst>
          </a:blip>
          <a:srcRect r="10972" b="2913"/>
          <a:stretch/>
        </p:blipFill>
        <p:spPr bwMode="auto">
          <a:xfrm>
            <a:off x="1118203" y="1632854"/>
            <a:ext cx="3165765" cy="345233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encrypted-tbn2.gstatic.com/images?q=tbn:ANd9GcQpUbybIPWecSAtJXicg6Hrc1JvQffpjNB5APMRe59RVzeatWJJFhc8EKU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371" y="2092285"/>
            <a:ext cx="693591" cy="69359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clipartsfree.net/vector/large/green-audio-icon_Vector_Clipar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3028" y="2987402"/>
            <a:ext cx="686016" cy="68601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www.clker.com/cliparts/t/u/G/P/e/6/website-icon-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7860" y="3867847"/>
            <a:ext cx="743908" cy="688989"/>
          </a:xfrm>
          <a:prstGeom prst="rect">
            <a:avLst/>
          </a:prstGeom>
          <a:noFill/>
          <a:extLst>
            <a:ext uri="{909E8E84-426E-40DD-AFC4-6F175D3DCCD1}">
              <a14:hiddenFill xmlns:a14="http://schemas.microsoft.com/office/drawing/2010/main">
                <a:solidFill>
                  <a:srgbClr val="FFFFFF"/>
                </a:solidFill>
              </a14:hiddenFill>
            </a:ext>
          </a:extLst>
        </p:spPr>
      </p:pic>
      <p:sp>
        <p:nvSpPr>
          <p:cNvPr id="18" name="직사각형 17"/>
          <p:cNvSpPr/>
          <p:nvPr/>
        </p:nvSpPr>
        <p:spPr>
          <a:xfrm>
            <a:off x="467544" y="5445224"/>
            <a:ext cx="8231292" cy="584775"/>
          </a:xfrm>
          <a:prstGeom prst="rect">
            <a:avLst/>
          </a:prstGeom>
        </p:spPr>
        <p:txBody>
          <a:bodyPr wrap="none">
            <a:spAutoFit/>
          </a:bodyPr>
          <a:lstStyle/>
          <a:p>
            <a:pPr algn="ctr"/>
            <a:r>
              <a:rPr lang="en-US" altLang="ko-KR" sz="3200" b="1" dirty="0">
                <a:latin typeface="Gill Sans MT" panose="020B0502020104020203" pitchFamily="34" charset="0"/>
              </a:rPr>
              <a:t>Abacus: </a:t>
            </a:r>
            <a:r>
              <a:rPr lang="en-US" altLang="ko-KR" sz="3200" b="1" dirty="0" smtClean="0">
                <a:latin typeface="Gill Sans MT" panose="020B0502020104020203" pitchFamily="34" charset="0"/>
              </a:rPr>
              <a:t>Cellular Data </a:t>
            </a:r>
            <a:r>
              <a:rPr lang="en-US" altLang="ko-KR" sz="3200" b="1" dirty="0">
                <a:latin typeface="Gill Sans MT" panose="020B0502020104020203" pitchFamily="34" charset="0"/>
              </a:rPr>
              <a:t>Accounting </a:t>
            </a:r>
            <a:r>
              <a:rPr lang="en-US" altLang="ko-KR" sz="3200" b="1" dirty="0" smtClean="0">
                <a:latin typeface="Gill Sans MT" panose="020B0502020104020203" pitchFamily="34" charset="0"/>
              </a:rPr>
              <a:t>System</a:t>
            </a:r>
            <a:endParaRPr lang="ko-KR" altLang="en-US" sz="3200" b="1" dirty="0">
              <a:latin typeface="Gill Sans MT" panose="020B0502020104020203" pitchFamily="34" charset="0"/>
            </a:endParaRPr>
          </a:p>
        </p:txBody>
      </p:sp>
    </p:spTree>
    <p:extLst>
      <p:ext uri="{BB962C8B-B14F-4D97-AF65-F5344CB8AC3E}">
        <p14:creationId xmlns:p14="http://schemas.microsoft.com/office/powerpoint/2010/main" val="344154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Abacus: Deterministic DPI</a:t>
            </a:r>
            <a:endParaRPr lang="ko-KR" altLang="en-US" dirty="0"/>
          </a:p>
        </p:txBody>
      </p:sp>
      <p:sp>
        <p:nvSpPr>
          <p:cNvPr id="3" name="내용 개체 틀 2"/>
          <p:cNvSpPr>
            <a:spLocks noGrp="1"/>
          </p:cNvSpPr>
          <p:nvPr>
            <p:ph idx="1"/>
          </p:nvPr>
        </p:nvSpPr>
        <p:spPr/>
        <p:txBody>
          <a:bodyPr/>
          <a:lstStyle/>
          <a:p>
            <a:r>
              <a:rPr lang="en-US" altLang="ko-KR" dirty="0" smtClean="0"/>
              <a:t>Byte-by-byte comparison of original vs. retransmitted packets</a:t>
            </a:r>
          </a:p>
          <a:p>
            <a:r>
              <a:rPr lang="en-US" altLang="ko-KR" dirty="0" smtClean="0"/>
              <a:t>Buffer size: 2 x Receive Window Size</a:t>
            </a:r>
          </a:p>
          <a:p>
            <a:r>
              <a:rPr lang="en-US" altLang="ko-KR" dirty="0" smtClean="0">
                <a:sym typeface="Wingdings" panose="05000000000000000000" pitchFamily="2" charset="2"/>
              </a:rPr>
              <a:t>Accounting process</a:t>
            </a:r>
          </a:p>
          <a:p>
            <a:pPr lvl="1"/>
            <a:r>
              <a:rPr lang="en-US" altLang="ko-KR" dirty="0" smtClean="0">
                <a:sym typeface="Wingdings" panose="05000000000000000000" pitchFamily="2" charset="2"/>
              </a:rPr>
              <a:t>Head </a:t>
            </a:r>
            <a:r>
              <a:rPr lang="en-US" altLang="ko-KR" dirty="0" err="1">
                <a:sym typeface="Wingdings" panose="05000000000000000000" pitchFamily="2" charset="2"/>
              </a:rPr>
              <a:t>s</a:t>
            </a:r>
            <a:r>
              <a:rPr lang="en-US" altLang="ko-KR" dirty="0" err="1" smtClean="0">
                <a:sym typeface="Wingdings" panose="05000000000000000000" pitchFamily="2" charset="2"/>
              </a:rPr>
              <a:t>eq</a:t>
            </a:r>
            <a:r>
              <a:rPr lang="en-US" altLang="ko-KR" dirty="0" smtClean="0">
                <a:sym typeface="Wingdings" panose="05000000000000000000" pitchFamily="2" charset="2"/>
              </a:rPr>
              <a:t>: 0</a:t>
            </a:r>
          </a:p>
          <a:p>
            <a:pPr lvl="1"/>
            <a:r>
              <a:rPr lang="en-US" altLang="ko-KR" dirty="0" smtClean="0">
                <a:sym typeface="Wingdings" panose="05000000000000000000" pitchFamily="2" charset="2"/>
              </a:rPr>
              <a:t>Window: 2KB</a:t>
            </a:r>
          </a:p>
          <a:p>
            <a:pPr lvl="1"/>
            <a:r>
              <a:rPr lang="en-US" altLang="ko-KR" dirty="0" smtClean="0">
                <a:sym typeface="Wingdings" panose="05000000000000000000" pitchFamily="2" charset="2"/>
              </a:rPr>
              <a:t>Next expected </a:t>
            </a:r>
            <a:r>
              <a:rPr lang="en-US" altLang="ko-KR" dirty="0" err="1" smtClean="0">
                <a:sym typeface="Wingdings" panose="05000000000000000000" pitchFamily="2" charset="2"/>
              </a:rPr>
              <a:t>seq</a:t>
            </a:r>
            <a:r>
              <a:rPr lang="en-US" altLang="ko-KR" dirty="0" smtClean="0">
                <a:sym typeface="Wingdings" panose="05000000000000000000" pitchFamily="2" charset="2"/>
              </a:rPr>
              <a:t>: 2048</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18</a:t>
            </a:fld>
            <a:endParaRPr lang="ko-KR" altLang="en-US"/>
          </a:p>
        </p:txBody>
      </p:sp>
      <p:sp>
        <p:nvSpPr>
          <p:cNvPr id="6" name="직사각형 5"/>
          <p:cNvSpPr/>
          <p:nvPr/>
        </p:nvSpPr>
        <p:spPr>
          <a:xfrm>
            <a:off x="4022440" y="3029204"/>
            <a:ext cx="4800698" cy="25202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dirty="0">
              <a:latin typeface="Gill Sans MT" panose="020B0502020104020203" pitchFamily="34" charset="0"/>
              <a:cs typeface="Times New Roman" pitchFamily="18" charset="0"/>
            </a:endParaRPr>
          </a:p>
        </p:txBody>
      </p:sp>
      <p:cxnSp>
        <p:nvCxnSpPr>
          <p:cNvPr id="7" name="직선 연결선 6"/>
          <p:cNvCxnSpPr/>
          <p:nvPr/>
        </p:nvCxnSpPr>
        <p:spPr>
          <a:xfrm>
            <a:off x="4171789" y="3461252"/>
            <a:ext cx="0" cy="36004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직선 화살표 연결선 7"/>
          <p:cNvCxnSpPr/>
          <p:nvPr/>
        </p:nvCxnSpPr>
        <p:spPr>
          <a:xfrm>
            <a:off x="4177120" y="3648698"/>
            <a:ext cx="2274885" cy="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9" name="직사각형 8"/>
          <p:cNvSpPr/>
          <p:nvPr/>
        </p:nvSpPr>
        <p:spPr>
          <a:xfrm>
            <a:off x="5018068" y="3466287"/>
            <a:ext cx="55250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tx1"/>
                </a:solidFill>
                <a:latin typeface="Gill Sans MT" panose="020B0502020104020203" pitchFamily="34" charset="0"/>
                <a:cs typeface="Times New Roman" pitchFamily="18" charset="0"/>
              </a:rPr>
              <a:t>W</a:t>
            </a:r>
          </a:p>
        </p:txBody>
      </p:sp>
      <p:sp>
        <p:nvSpPr>
          <p:cNvPr id="10" name="직사각형 9"/>
          <p:cNvSpPr/>
          <p:nvPr/>
        </p:nvSpPr>
        <p:spPr>
          <a:xfrm>
            <a:off x="4070065" y="3077970"/>
            <a:ext cx="480069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u="sng" dirty="0" smtClean="0">
                <a:solidFill>
                  <a:schemeClr val="tx1"/>
                </a:solidFill>
                <a:latin typeface="Gill Sans MT" panose="020B0502020104020203" pitchFamily="34" charset="0"/>
                <a:cs typeface="Times New Roman" pitchFamily="18" charset="0"/>
              </a:rPr>
              <a:t>Flow 0</a:t>
            </a:r>
            <a:endParaRPr lang="en-US" altLang="ko-KR" sz="2000" u="sng" dirty="0" smtClean="0">
              <a:solidFill>
                <a:schemeClr val="tx1"/>
              </a:solidFill>
              <a:latin typeface="Gill Sans MT" panose="020B0502020104020203" pitchFamily="34" charset="0"/>
              <a:cs typeface="Times New Roman" pitchFamily="18" charset="0"/>
            </a:endParaRPr>
          </a:p>
        </p:txBody>
      </p:sp>
      <p:sp>
        <p:nvSpPr>
          <p:cNvPr id="11" name="직사각형 10"/>
          <p:cNvSpPr/>
          <p:nvPr/>
        </p:nvSpPr>
        <p:spPr>
          <a:xfrm>
            <a:off x="4171789" y="4968087"/>
            <a:ext cx="4536504" cy="36004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2000" dirty="0" smtClean="0">
                <a:latin typeface="Gill Sans MT" panose="020B0502020104020203" pitchFamily="34" charset="0"/>
                <a:cs typeface="Times New Roman" pitchFamily="18" charset="0"/>
              </a:rPr>
              <a:t>Retransmitted Packet! (</a:t>
            </a:r>
            <a:r>
              <a:rPr lang="en-US" altLang="ko-KR" sz="2000" dirty="0" err="1" smtClean="0">
                <a:latin typeface="Gill Sans MT" panose="020B0502020104020203" pitchFamily="34" charset="0"/>
                <a:cs typeface="Times New Roman" pitchFamily="18" charset="0"/>
              </a:rPr>
              <a:t>Seq</a:t>
            </a:r>
            <a:r>
              <a:rPr lang="en-US" altLang="ko-KR" sz="2000" dirty="0" smtClean="0">
                <a:latin typeface="Gill Sans MT" panose="020B0502020104020203" pitchFamily="34" charset="0"/>
                <a:cs typeface="Times New Roman" pitchFamily="18" charset="0"/>
              </a:rPr>
              <a:t> = 1024)</a:t>
            </a:r>
            <a:endParaRPr lang="ko-KR" altLang="en-US" sz="2000" dirty="0">
              <a:latin typeface="Gill Sans MT" panose="020B0502020104020203" pitchFamily="34" charset="0"/>
              <a:cs typeface="Times New Roman" pitchFamily="18" charset="0"/>
            </a:endParaRPr>
          </a:p>
        </p:txBody>
      </p:sp>
      <p:cxnSp>
        <p:nvCxnSpPr>
          <p:cNvPr id="14" name="직선 화살표 연결선 13"/>
          <p:cNvCxnSpPr/>
          <p:nvPr/>
        </p:nvCxnSpPr>
        <p:spPr>
          <a:xfrm flipV="1">
            <a:off x="4171789" y="4189542"/>
            <a:ext cx="1113209" cy="778546"/>
          </a:xfrm>
          <a:prstGeom prst="straightConnector1">
            <a:avLst/>
          </a:prstGeom>
          <a:ln w="28575">
            <a:prstDash val="sysDot"/>
            <a:tailEnd type="arrow"/>
          </a:ln>
        </p:spPr>
        <p:style>
          <a:lnRef idx="1">
            <a:schemeClr val="dk1"/>
          </a:lnRef>
          <a:fillRef idx="0">
            <a:schemeClr val="dk1"/>
          </a:fillRef>
          <a:effectRef idx="0">
            <a:schemeClr val="dk1"/>
          </a:effectRef>
          <a:fontRef idx="minor">
            <a:schemeClr val="tx1"/>
          </a:fontRef>
        </p:style>
      </p:cxnSp>
      <p:cxnSp>
        <p:nvCxnSpPr>
          <p:cNvPr id="15" name="직선 화살표 연결선 14"/>
          <p:cNvCxnSpPr/>
          <p:nvPr/>
        </p:nvCxnSpPr>
        <p:spPr>
          <a:xfrm flipH="1" flipV="1">
            <a:off x="6437935" y="4189542"/>
            <a:ext cx="2270360" cy="778548"/>
          </a:xfrm>
          <a:prstGeom prst="straightConnector1">
            <a:avLst/>
          </a:prstGeom>
          <a:ln w="28575">
            <a:prstDash val="sysDot"/>
            <a:tailEnd type="arrow"/>
          </a:ln>
        </p:spPr>
        <p:style>
          <a:lnRef idx="1">
            <a:schemeClr val="dk1"/>
          </a:lnRef>
          <a:fillRef idx="0">
            <a:schemeClr val="dk1"/>
          </a:fillRef>
          <a:effectRef idx="0">
            <a:schemeClr val="dk1"/>
          </a:effectRef>
          <a:fontRef idx="minor">
            <a:schemeClr val="tx1"/>
          </a:fontRef>
        </p:style>
      </p:cxnSp>
      <p:sp>
        <p:nvSpPr>
          <p:cNvPr id="16" name="직사각형 15"/>
          <p:cNvSpPr/>
          <p:nvPr/>
        </p:nvSpPr>
        <p:spPr>
          <a:xfrm>
            <a:off x="4924958" y="4319059"/>
            <a:ext cx="2046896" cy="610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tx1"/>
                </a:solidFill>
                <a:latin typeface="Gill Sans MT" panose="020B0502020104020203" pitchFamily="34" charset="0"/>
                <a:cs typeface="Times New Roman" pitchFamily="18" charset="0"/>
              </a:rPr>
              <a:t>Compare for </a:t>
            </a:r>
          </a:p>
          <a:p>
            <a:pPr algn="ctr"/>
            <a:r>
              <a:rPr lang="en-US" altLang="ko-KR" sz="2000" dirty="0" smtClean="0">
                <a:solidFill>
                  <a:schemeClr val="tx1"/>
                </a:solidFill>
                <a:latin typeface="Gill Sans MT" panose="020B0502020104020203" pitchFamily="34" charset="0"/>
                <a:cs typeface="Times New Roman" pitchFamily="18" charset="0"/>
              </a:rPr>
              <a:t>payload length!</a:t>
            </a:r>
          </a:p>
        </p:txBody>
      </p:sp>
      <p:cxnSp>
        <p:nvCxnSpPr>
          <p:cNvPr id="17" name="직선 화살표 연결선 16"/>
          <p:cNvCxnSpPr>
            <a:endCxn id="11" idx="2"/>
          </p:cNvCxnSpPr>
          <p:nvPr/>
        </p:nvCxnSpPr>
        <p:spPr>
          <a:xfrm flipV="1">
            <a:off x="6440041" y="5328127"/>
            <a:ext cx="0" cy="85111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8" name="직사각형 17"/>
          <p:cNvSpPr/>
          <p:nvPr/>
        </p:nvSpPr>
        <p:spPr>
          <a:xfrm>
            <a:off x="4043561" y="5803204"/>
            <a:ext cx="4800698" cy="36004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2000" dirty="0" smtClean="0">
                <a:latin typeface="Gill Sans MT" panose="020B0502020104020203" pitchFamily="34" charset="0"/>
                <a:cs typeface="Times New Roman" pitchFamily="18" charset="0"/>
              </a:rPr>
              <a:t>Packet (</a:t>
            </a:r>
            <a:r>
              <a:rPr lang="en-US" altLang="ko-KR" sz="2000" dirty="0" err="1" smtClean="0">
                <a:latin typeface="Gill Sans MT" panose="020B0502020104020203" pitchFamily="34" charset="0"/>
                <a:cs typeface="Times New Roman" pitchFamily="18" charset="0"/>
              </a:rPr>
              <a:t>Src</a:t>
            </a:r>
            <a:r>
              <a:rPr lang="en-US" altLang="ko-KR" sz="2000" dirty="0" smtClean="0">
                <a:latin typeface="Gill Sans MT" panose="020B0502020104020203" pitchFamily="34" charset="0"/>
                <a:cs typeface="Times New Roman" pitchFamily="18" charset="0"/>
              </a:rPr>
              <a:t>: 102.58.35.5 / </a:t>
            </a:r>
            <a:r>
              <a:rPr lang="en-US" altLang="ko-KR" sz="2000" dirty="0" err="1" smtClean="0">
                <a:latin typeface="Gill Sans MT" panose="020B0502020104020203" pitchFamily="34" charset="0"/>
                <a:cs typeface="Times New Roman" pitchFamily="18" charset="0"/>
              </a:rPr>
              <a:t>Dst</a:t>
            </a:r>
            <a:r>
              <a:rPr lang="en-US" altLang="ko-KR" sz="2000" dirty="0" smtClean="0">
                <a:latin typeface="Gill Sans MT" panose="020B0502020104020203" pitchFamily="34" charset="0"/>
                <a:cs typeface="Times New Roman" pitchFamily="18" charset="0"/>
              </a:rPr>
              <a:t>: 142.98.7.90)</a:t>
            </a:r>
            <a:endParaRPr lang="ko-KR" altLang="en-US" sz="2000" dirty="0">
              <a:latin typeface="Gill Sans MT" panose="020B0502020104020203" pitchFamily="34" charset="0"/>
              <a:cs typeface="Times New Roman" pitchFamily="18" charset="0"/>
            </a:endParaRPr>
          </a:p>
        </p:txBody>
      </p:sp>
      <p:cxnSp>
        <p:nvCxnSpPr>
          <p:cNvPr id="19" name="직선 연결선 18"/>
          <p:cNvCxnSpPr/>
          <p:nvPr/>
        </p:nvCxnSpPr>
        <p:spPr>
          <a:xfrm>
            <a:off x="8701943" y="3467602"/>
            <a:ext cx="0" cy="36004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직선 화살표 연결선 19"/>
          <p:cNvCxnSpPr/>
          <p:nvPr/>
        </p:nvCxnSpPr>
        <p:spPr>
          <a:xfrm>
            <a:off x="6439779" y="3650013"/>
            <a:ext cx="2274885" cy="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21" name="직사각형 20"/>
          <p:cNvSpPr/>
          <p:nvPr/>
        </p:nvSpPr>
        <p:spPr>
          <a:xfrm>
            <a:off x="7301222" y="3467602"/>
            <a:ext cx="55250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tx1"/>
                </a:solidFill>
                <a:latin typeface="Gill Sans MT" panose="020B0502020104020203" pitchFamily="34" charset="0"/>
                <a:cs typeface="Times New Roman" pitchFamily="18" charset="0"/>
              </a:rPr>
              <a:t>W</a:t>
            </a:r>
          </a:p>
        </p:txBody>
      </p:sp>
      <p:sp>
        <p:nvSpPr>
          <p:cNvPr id="22" name="직사각형 21"/>
          <p:cNvSpPr/>
          <p:nvPr/>
        </p:nvSpPr>
        <p:spPr>
          <a:xfrm>
            <a:off x="4171789" y="3821292"/>
            <a:ext cx="4536504"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dirty="0">
              <a:latin typeface="Gill Sans MT" panose="020B0502020104020203" pitchFamily="34" charset="0"/>
              <a:cs typeface="Times New Roman" pitchFamily="18" charset="0"/>
            </a:endParaRPr>
          </a:p>
        </p:txBody>
      </p:sp>
      <p:sp>
        <p:nvSpPr>
          <p:cNvPr id="23" name="직사각형 22"/>
          <p:cNvSpPr/>
          <p:nvPr/>
        </p:nvSpPr>
        <p:spPr>
          <a:xfrm>
            <a:off x="6437935" y="3821292"/>
            <a:ext cx="2270359"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tx1"/>
                </a:solidFill>
                <a:latin typeface="Gill Sans MT" panose="020B0502020104020203" pitchFamily="34" charset="0"/>
                <a:cs typeface="Times New Roman" pitchFamily="18" charset="0"/>
              </a:rPr>
              <a:t>Buffer for new data</a:t>
            </a:r>
          </a:p>
        </p:txBody>
      </p:sp>
      <p:sp>
        <p:nvSpPr>
          <p:cNvPr id="24" name="직사각형 23"/>
          <p:cNvSpPr/>
          <p:nvPr/>
        </p:nvSpPr>
        <p:spPr>
          <a:xfrm>
            <a:off x="4177120" y="3821292"/>
            <a:ext cx="224674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err="1" smtClean="0">
                <a:solidFill>
                  <a:schemeClr val="tx1"/>
                </a:solidFill>
                <a:latin typeface="Gill Sans MT" panose="020B0502020104020203" pitchFamily="34" charset="0"/>
                <a:cs typeface="Times New Roman" pitchFamily="18" charset="0"/>
              </a:rPr>
              <a:t>ACKed</a:t>
            </a:r>
            <a:endParaRPr lang="en-US" altLang="ko-KR" sz="2000" dirty="0" smtClean="0">
              <a:solidFill>
                <a:schemeClr val="tx1"/>
              </a:solidFill>
              <a:latin typeface="Gill Sans MT" panose="020B0502020104020203" pitchFamily="34" charset="0"/>
              <a:cs typeface="Times New Roman" pitchFamily="18" charset="0"/>
            </a:endParaRPr>
          </a:p>
        </p:txBody>
      </p:sp>
      <p:cxnSp>
        <p:nvCxnSpPr>
          <p:cNvPr id="25" name="직선 연결선 24"/>
          <p:cNvCxnSpPr/>
          <p:nvPr/>
        </p:nvCxnSpPr>
        <p:spPr>
          <a:xfrm>
            <a:off x="6437935" y="3484022"/>
            <a:ext cx="0" cy="705520"/>
          </a:xfrm>
          <a:prstGeom prst="line">
            <a:avLst/>
          </a:prstGeom>
          <a:ln w="28575"/>
        </p:spPr>
        <p:style>
          <a:lnRef idx="1">
            <a:schemeClr val="dk1"/>
          </a:lnRef>
          <a:fillRef idx="0">
            <a:schemeClr val="dk1"/>
          </a:fillRef>
          <a:effectRef idx="0">
            <a:schemeClr val="dk1"/>
          </a:effectRef>
          <a:fontRef idx="minor">
            <a:schemeClr val="tx1"/>
          </a:fontRef>
        </p:style>
      </p:cxnSp>
      <p:sp>
        <p:nvSpPr>
          <p:cNvPr id="33" name="직사각형 32"/>
          <p:cNvSpPr/>
          <p:nvPr/>
        </p:nvSpPr>
        <p:spPr>
          <a:xfrm>
            <a:off x="827585" y="4272340"/>
            <a:ext cx="2762809" cy="8065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ko-KR" sz="2000" b="1" u="sng" dirty="0" smtClean="0">
                <a:latin typeface="Gill Sans MT" pitchFamily="34" charset="0"/>
              </a:rPr>
              <a:t>Strength:</a:t>
            </a:r>
            <a:endParaRPr lang="en-US" altLang="ko-KR" sz="1200" b="1" u="sng" dirty="0" smtClean="0">
              <a:latin typeface="Gill Sans MT" pitchFamily="34" charset="0"/>
            </a:endParaRPr>
          </a:p>
          <a:p>
            <a:pPr algn="ctr"/>
            <a:r>
              <a:rPr lang="en-US" altLang="ko-KR" sz="2000" dirty="0" smtClean="0">
                <a:latin typeface="Gill Sans MT" pitchFamily="34" charset="0"/>
              </a:rPr>
              <a:t>No false-positives!</a:t>
            </a:r>
            <a:endParaRPr lang="ko-KR" altLang="en-US" sz="2000" dirty="0">
              <a:latin typeface="Gill Sans MT" pitchFamily="34" charset="0"/>
            </a:endParaRPr>
          </a:p>
        </p:txBody>
      </p:sp>
      <p:sp>
        <p:nvSpPr>
          <p:cNvPr id="35" name="직사각형 34"/>
          <p:cNvSpPr/>
          <p:nvPr/>
        </p:nvSpPr>
        <p:spPr>
          <a:xfrm>
            <a:off x="827584" y="5286746"/>
            <a:ext cx="2762809" cy="8065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2000" b="1" u="sng" dirty="0" smtClean="0">
                <a:latin typeface="Gill Sans MT" pitchFamily="34" charset="0"/>
              </a:rPr>
              <a:t>Weakness:</a:t>
            </a:r>
            <a:endParaRPr lang="en-US" altLang="ko-KR" sz="1200" b="1" u="sng" dirty="0" smtClean="0">
              <a:latin typeface="Gill Sans MT" pitchFamily="34" charset="0"/>
            </a:endParaRPr>
          </a:p>
          <a:p>
            <a:pPr algn="ctr"/>
            <a:r>
              <a:rPr lang="en-US" altLang="ko-KR" sz="2000" dirty="0" smtClean="0">
                <a:latin typeface="Gill Sans MT" pitchFamily="34" charset="0"/>
              </a:rPr>
              <a:t>Require large memory!</a:t>
            </a:r>
            <a:endParaRPr lang="ko-KR" altLang="en-US" sz="2000" dirty="0">
              <a:latin typeface="Gill Sans MT" pitchFamily="34" charset="0"/>
            </a:endParaRPr>
          </a:p>
        </p:txBody>
      </p:sp>
    </p:spTree>
    <p:extLst>
      <p:ext uri="{BB962C8B-B14F-4D97-AF65-F5344CB8AC3E}">
        <p14:creationId xmlns:p14="http://schemas.microsoft.com/office/powerpoint/2010/main" val="345318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2" end="2"/>
                                            </p:txEl>
                                          </p:spTgt>
                                        </p:tgtEl>
                                        <p:attrNameLst>
                                          <p:attrName>style.visibility</p:attrName>
                                        </p:attrNameLst>
                                      </p:cBhvr>
                                      <p:to>
                                        <p:strVal val="visible"/>
                                      </p:to>
                                    </p:set>
                                    <p:animEffect transition="in" filter="fade">
                                      <p:cBhvr>
                                        <p:cTn id="66" dur="500"/>
                                        <p:tgtEl>
                                          <p:spTgt spid="3">
                                            <p:txEl>
                                              <p:pRg st="2" end="2"/>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3" end="3"/>
                                            </p:txEl>
                                          </p:spTgt>
                                        </p:tgtEl>
                                        <p:attrNameLst>
                                          <p:attrName>style.visibility</p:attrName>
                                        </p:attrNameLst>
                                      </p:cBhvr>
                                      <p:to>
                                        <p:strVal val="visible"/>
                                      </p:to>
                                    </p:set>
                                    <p:animEffect transition="in" filter="fade">
                                      <p:cBhvr>
                                        <p:cTn id="69" dur="500"/>
                                        <p:tgtEl>
                                          <p:spTgt spid="3">
                                            <p:txEl>
                                              <p:pRg st="3" end="3"/>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4" end="4"/>
                                            </p:txEl>
                                          </p:spTgt>
                                        </p:tgtEl>
                                        <p:attrNameLst>
                                          <p:attrName>style.visibility</p:attrName>
                                        </p:attrNameLst>
                                      </p:cBhvr>
                                      <p:to>
                                        <p:strVal val="visible"/>
                                      </p:to>
                                    </p:set>
                                    <p:animEffect transition="in" filter="fade">
                                      <p:cBhvr>
                                        <p:cTn id="72" dur="500"/>
                                        <p:tgtEl>
                                          <p:spTgt spid="3">
                                            <p:txEl>
                                              <p:pRg st="4" end="4"/>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fade">
                                      <p:cBhvr>
                                        <p:cTn id="75" dur="500"/>
                                        <p:tgtEl>
                                          <p:spTgt spid="3">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500"/>
                                        <p:tgtEl>
                                          <p:spTgt spid="3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p:bldP spid="11" grpId="0" animBg="1"/>
      <p:bldP spid="16" grpId="0"/>
      <p:bldP spid="18" grpId="0" animBg="1"/>
      <p:bldP spid="21" grpId="0" animBg="1"/>
      <p:bldP spid="22" grpId="0" animBg="1"/>
      <p:bldP spid="23" grpId="0"/>
      <p:bldP spid="24" grpId="0"/>
      <p:bldP spid="33"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Abacus: Probabilistic DPI</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lstStyle/>
              <a:p>
                <a:r>
                  <a:rPr lang="en-US" altLang="ko-KR" dirty="0" smtClean="0"/>
                  <a:t>Store payload by sampling and compare for the sampled data</a:t>
                </a:r>
              </a:p>
              <a:p>
                <a:pPr lvl="1"/>
                <a:r>
                  <a:rPr lang="en-US" altLang="ko-KR" dirty="0" smtClean="0"/>
                  <a:t>E.g., store 5 bytes out of 1,024-byte </a:t>
                </a:r>
                <a:r>
                  <a:rPr lang="en-US" altLang="ko-KR" dirty="0" smtClean="0">
                    <a:sym typeface="Wingdings" panose="05000000000000000000" pitchFamily="2" charset="2"/>
                  </a:rPr>
                  <a:t> reduce memory by ~200x</a:t>
                </a:r>
              </a:p>
              <a:p>
                <a:endParaRPr lang="en-US" altLang="ko-KR" dirty="0" smtClean="0"/>
              </a:p>
              <a:p>
                <a:r>
                  <a:rPr lang="en-US" altLang="ko-KR" dirty="0" smtClean="0"/>
                  <a:t>Prevent </a:t>
                </a:r>
                <a:r>
                  <a:rPr lang="en-US" altLang="ko-KR" dirty="0"/>
                  <a:t>attacker from guessing the sampled byte locations</a:t>
                </a:r>
              </a:p>
              <a:p>
                <a:pPr lvl="1"/>
                <a:r>
                  <a:rPr lang="en-US" altLang="ko-KR" dirty="0" smtClean="0"/>
                  <a:t>Calculate byte location via per-flow key =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𝐻𝑀𝐴𝐶</m:t>
                        </m:r>
                      </m:e>
                      <m:sub>
                        <m:r>
                          <a:rPr lang="en-US" altLang="ko-KR" i="1">
                            <a:latin typeface="Cambria Math" panose="02040503050406030204" pitchFamily="18" charset="0"/>
                          </a:rPr>
                          <m:t>𝑆𝑒𝑐𝑟𝑒𝑡</m:t>
                        </m:r>
                        <m:r>
                          <a:rPr lang="en-US" altLang="ko-KR" i="1">
                            <a:latin typeface="Cambria Math" panose="02040503050406030204" pitchFamily="18" charset="0"/>
                          </a:rPr>
                          <m:t>_</m:t>
                        </m:r>
                        <m:r>
                          <a:rPr lang="en-US" altLang="ko-KR" i="1">
                            <a:latin typeface="Cambria Math" panose="02040503050406030204" pitchFamily="18" charset="0"/>
                          </a:rPr>
                          <m:t>𝐾𝑒𝑦</m:t>
                        </m:r>
                      </m:sub>
                    </m:sSub>
                    <m:r>
                      <a:rPr lang="en-US" altLang="ko-KR" i="1">
                        <a:latin typeface="Cambria Math" panose="02040503050406030204" pitchFamily="18" charset="0"/>
                      </a:rPr>
                      <m:t>{</m:t>
                    </m:r>
                    <m:r>
                      <a:rPr lang="en-US" altLang="ko-KR" i="1">
                        <a:latin typeface="Cambria Math" panose="02040503050406030204" pitchFamily="18" charset="0"/>
                      </a:rPr>
                      <m:t>𝑛𝑜𝑛𝑐𝑒</m:t>
                    </m:r>
                    <m:r>
                      <a:rPr lang="en-US" altLang="ko-KR" i="1">
                        <a:latin typeface="Cambria Math" panose="02040503050406030204" pitchFamily="18" charset="0"/>
                      </a:rPr>
                      <m:t>}</m:t>
                    </m:r>
                  </m:oMath>
                </a14:m>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3"/>
                <a:stretch>
                  <a:fillRect l="-963" t="-1036"/>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4CFE094C-5E8C-4E73-A362-9817F4BC2EC0}" type="slidenum">
              <a:rPr lang="ko-KR" altLang="en-US" smtClean="0"/>
              <a:t>19</a:t>
            </a:fld>
            <a:endParaRPr lang="ko-KR" altLang="en-US"/>
          </a:p>
        </p:txBody>
      </p:sp>
      <p:sp>
        <p:nvSpPr>
          <p:cNvPr id="6" name="직사각형 5"/>
          <p:cNvSpPr/>
          <p:nvPr/>
        </p:nvSpPr>
        <p:spPr>
          <a:xfrm>
            <a:off x="1811909" y="3861048"/>
            <a:ext cx="5496395" cy="22322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dirty="0">
              <a:latin typeface="Times New Roman" pitchFamily="18" charset="0"/>
              <a:cs typeface="Times New Roman" pitchFamily="18" charset="0"/>
            </a:endParaRPr>
          </a:p>
        </p:txBody>
      </p:sp>
      <p:sp>
        <p:nvSpPr>
          <p:cNvPr id="7" name="직사각형 6"/>
          <p:cNvSpPr/>
          <p:nvPr/>
        </p:nvSpPr>
        <p:spPr>
          <a:xfrm>
            <a:off x="1961258" y="5627340"/>
            <a:ext cx="5203029" cy="36004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Retransmitted Packet! (</a:t>
            </a:r>
            <a:r>
              <a:rPr lang="en-US" altLang="ko-KR" sz="2000" dirty="0" err="1" smtClean="0">
                <a:latin typeface="Times New Roman" pitchFamily="18" charset="0"/>
                <a:cs typeface="Times New Roman" pitchFamily="18" charset="0"/>
              </a:rPr>
              <a:t>Seq</a:t>
            </a:r>
            <a:r>
              <a:rPr lang="en-US" altLang="ko-KR" sz="2000" dirty="0" smtClean="0">
                <a:latin typeface="Times New Roman" pitchFamily="18" charset="0"/>
                <a:cs typeface="Times New Roman" pitchFamily="18" charset="0"/>
              </a:rPr>
              <a:t> = 1024)</a:t>
            </a:r>
            <a:endParaRPr lang="ko-KR" altLang="en-US" sz="2000" dirty="0">
              <a:latin typeface="Times New Roman" pitchFamily="18" charset="0"/>
              <a:cs typeface="Times New Roman" pitchFamily="18" charset="0"/>
            </a:endParaRPr>
          </a:p>
        </p:txBody>
      </p:sp>
      <p:sp>
        <p:nvSpPr>
          <p:cNvPr id="8" name="직사각형 7"/>
          <p:cNvSpPr/>
          <p:nvPr/>
        </p:nvSpPr>
        <p:spPr>
          <a:xfrm>
            <a:off x="4980683" y="4542030"/>
            <a:ext cx="2289619" cy="88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tx1"/>
                </a:solidFill>
                <a:latin typeface="Times New Roman" pitchFamily="18" charset="0"/>
                <a:cs typeface="Times New Roman" pitchFamily="18" charset="0"/>
              </a:rPr>
              <a:t>Offset = SHA1</a:t>
            </a:r>
          </a:p>
          <a:p>
            <a:pPr algn="ctr"/>
            <a:r>
              <a:rPr lang="en-US" altLang="ko-KR" sz="2000" dirty="0" smtClean="0">
                <a:solidFill>
                  <a:schemeClr val="tx1"/>
                </a:solidFill>
                <a:latin typeface="Times New Roman" pitchFamily="18" charset="0"/>
                <a:cs typeface="Times New Roman" pitchFamily="18" charset="0"/>
              </a:rPr>
              <a:t>{Flow Key | BSN}</a:t>
            </a:r>
          </a:p>
        </p:txBody>
      </p:sp>
      <p:grpSp>
        <p:nvGrpSpPr>
          <p:cNvPr id="9" name="그룹 8"/>
          <p:cNvGrpSpPr/>
          <p:nvPr/>
        </p:nvGrpSpPr>
        <p:grpSpPr>
          <a:xfrm>
            <a:off x="1961259" y="3968578"/>
            <a:ext cx="2803550" cy="1543321"/>
            <a:chOff x="379437" y="619547"/>
            <a:chExt cx="2803550" cy="1543321"/>
          </a:xfrm>
        </p:grpSpPr>
        <p:sp>
          <p:nvSpPr>
            <p:cNvPr id="10" name="직사각형 9"/>
            <p:cNvSpPr/>
            <p:nvPr/>
          </p:nvSpPr>
          <p:spPr>
            <a:xfrm>
              <a:off x="379437" y="619547"/>
              <a:ext cx="2803550" cy="3383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Base </a:t>
              </a:r>
              <a:r>
                <a:rPr lang="en-US" altLang="ko-KR" sz="2000" dirty="0" err="1" smtClean="0">
                  <a:latin typeface="Times New Roman" pitchFamily="18" charset="0"/>
                  <a:cs typeface="Times New Roman" pitchFamily="18" charset="0"/>
                </a:rPr>
                <a:t>Seq</a:t>
              </a:r>
              <a:r>
                <a:rPr lang="en-US" altLang="ko-KR" sz="2000" dirty="0" smtClean="0">
                  <a:latin typeface="Times New Roman" pitchFamily="18" charset="0"/>
                  <a:cs typeface="Times New Roman" pitchFamily="18" charset="0"/>
                </a:rPr>
                <a:t> </a:t>
              </a:r>
              <a:r>
                <a:rPr lang="en-US" altLang="ko-KR" sz="2000" dirty="0" err="1" smtClean="0">
                  <a:latin typeface="Times New Roman" pitchFamily="18" charset="0"/>
                  <a:cs typeface="Times New Roman" pitchFamily="18" charset="0"/>
                </a:rPr>
                <a:t>Num</a:t>
              </a:r>
              <a:r>
                <a:rPr lang="en-US" altLang="ko-KR" sz="2000" dirty="0" smtClean="0">
                  <a:latin typeface="Times New Roman" pitchFamily="18" charset="0"/>
                  <a:cs typeface="Times New Roman" pitchFamily="18" charset="0"/>
                </a:rPr>
                <a:t>: 1024</a:t>
              </a:r>
              <a:endParaRPr lang="ko-KR" altLang="en-US" sz="2000" dirty="0">
                <a:latin typeface="Times New Roman" pitchFamily="18" charset="0"/>
                <a:cs typeface="Times New Roman" pitchFamily="18" charset="0"/>
              </a:endParaRPr>
            </a:p>
          </p:txBody>
        </p:sp>
        <p:sp>
          <p:nvSpPr>
            <p:cNvPr id="11" name="직사각형 10"/>
            <p:cNvSpPr/>
            <p:nvPr/>
          </p:nvSpPr>
          <p:spPr>
            <a:xfrm>
              <a:off x="379437" y="957883"/>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A</a:t>
              </a:r>
              <a:endParaRPr lang="ko-KR" altLang="en-US" sz="2000" dirty="0">
                <a:latin typeface="Times New Roman" pitchFamily="18" charset="0"/>
                <a:cs typeface="Times New Roman" pitchFamily="18" charset="0"/>
              </a:endParaRPr>
            </a:p>
          </p:txBody>
        </p:sp>
        <p:sp>
          <p:nvSpPr>
            <p:cNvPr id="12" name="직사각형 11"/>
            <p:cNvSpPr/>
            <p:nvPr/>
          </p:nvSpPr>
          <p:spPr>
            <a:xfrm>
              <a:off x="927546" y="957883"/>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h</a:t>
              </a:r>
              <a:endParaRPr lang="ko-KR" altLang="en-US" sz="2000" dirty="0">
                <a:latin typeface="Times New Roman" pitchFamily="18" charset="0"/>
                <a:cs typeface="Times New Roman" pitchFamily="18" charset="0"/>
              </a:endParaRPr>
            </a:p>
          </p:txBody>
        </p:sp>
        <p:sp>
          <p:nvSpPr>
            <p:cNvPr id="13" name="직사각형 12"/>
            <p:cNvSpPr/>
            <p:nvPr/>
          </p:nvSpPr>
          <p:spPr>
            <a:xfrm>
              <a:off x="379437" y="1260475"/>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p</a:t>
              </a:r>
              <a:endParaRPr lang="ko-KR" altLang="en-US" sz="2000" dirty="0">
                <a:latin typeface="Times New Roman" pitchFamily="18" charset="0"/>
                <a:cs typeface="Times New Roman" pitchFamily="18" charset="0"/>
              </a:endParaRPr>
            </a:p>
          </p:txBody>
        </p:sp>
        <p:sp>
          <p:nvSpPr>
            <p:cNvPr id="14" name="직사각형 13"/>
            <p:cNvSpPr/>
            <p:nvPr/>
          </p:nvSpPr>
          <p:spPr>
            <a:xfrm>
              <a:off x="379437" y="1557684"/>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1</a:t>
              </a:r>
              <a:endParaRPr lang="ko-KR" altLang="en-US" sz="2000" dirty="0">
                <a:latin typeface="Times New Roman" pitchFamily="18" charset="0"/>
                <a:cs typeface="Times New Roman" pitchFamily="18" charset="0"/>
              </a:endParaRPr>
            </a:p>
          </p:txBody>
        </p:sp>
        <p:sp>
          <p:nvSpPr>
            <p:cNvPr id="15" name="직사각형 14"/>
            <p:cNvSpPr/>
            <p:nvPr/>
          </p:nvSpPr>
          <p:spPr>
            <a:xfrm>
              <a:off x="379437" y="1860276"/>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f</a:t>
              </a:r>
              <a:endParaRPr lang="ko-KR" altLang="en-US" sz="2000" dirty="0">
                <a:latin typeface="Times New Roman" pitchFamily="18" charset="0"/>
                <a:cs typeface="Times New Roman" pitchFamily="18" charset="0"/>
              </a:endParaRPr>
            </a:p>
          </p:txBody>
        </p:sp>
        <p:sp>
          <p:nvSpPr>
            <p:cNvPr id="16" name="직사각형 15"/>
            <p:cNvSpPr/>
            <p:nvPr/>
          </p:nvSpPr>
          <p:spPr>
            <a:xfrm>
              <a:off x="927546" y="1260475"/>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err="1" smtClean="0">
                  <a:latin typeface="Times New Roman" pitchFamily="18" charset="0"/>
                  <a:cs typeface="Times New Roman" pitchFamily="18" charset="0"/>
                </a:rPr>
                <a:t>i</a:t>
              </a:r>
              <a:endParaRPr lang="ko-KR" altLang="en-US" sz="2000" dirty="0">
                <a:latin typeface="Times New Roman" pitchFamily="18" charset="0"/>
                <a:cs typeface="Times New Roman" pitchFamily="18" charset="0"/>
              </a:endParaRPr>
            </a:p>
          </p:txBody>
        </p:sp>
        <p:sp>
          <p:nvSpPr>
            <p:cNvPr id="17" name="직사각형 16"/>
            <p:cNvSpPr/>
            <p:nvPr/>
          </p:nvSpPr>
          <p:spPr>
            <a:xfrm>
              <a:off x="927546" y="1556149"/>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f</a:t>
              </a:r>
              <a:endParaRPr lang="ko-KR" altLang="en-US" sz="2000" dirty="0">
                <a:latin typeface="Times New Roman" pitchFamily="18" charset="0"/>
                <a:cs typeface="Times New Roman" pitchFamily="18" charset="0"/>
              </a:endParaRPr>
            </a:p>
          </p:txBody>
        </p:sp>
        <p:sp>
          <p:nvSpPr>
            <p:cNvPr id="18" name="직사각형 17"/>
            <p:cNvSpPr/>
            <p:nvPr/>
          </p:nvSpPr>
          <p:spPr>
            <a:xfrm>
              <a:off x="927546" y="1858741"/>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r</a:t>
              </a:r>
              <a:endParaRPr lang="ko-KR" altLang="en-US" sz="2000" dirty="0">
                <a:latin typeface="Times New Roman" pitchFamily="18" charset="0"/>
                <a:cs typeface="Times New Roman" pitchFamily="18" charset="0"/>
              </a:endParaRPr>
            </a:p>
          </p:txBody>
        </p:sp>
        <p:sp>
          <p:nvSpPr>
            <p:cNvPr id="19" name="직사각형 18"/>
            <p:cNvSpPr/>
            <p:nvPr/>
          </p:nvSpPr>
          <p:spPr>
            <a:xfrm>
              <a:off x="1499840" y="957883"/>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o</a:t>
              </a:r>
              <a:endParaRPr lang="ko-KR" altLang="en-US" sz="2000" dirty="0">
                <a:latin typeface="Times New Roman" pitchFamily="18" charset="0"/>
                <a:cs typeface="Times New Roman" pitchFamily="18" charset="0"/>
              </a:endParaRPr>
            </a:p>
          </p:txBody>
        </p:sp>
        <p:sp>
          <p:nvSpPr>
            <p:cNvPr id="20" name="직사각형 19"/>
            <p:cNvSpPr/>
            <p:nvPr/>
          </p:nvSpPr>
          <p:spPr>
            <a:xfrm>
              <a:off x="2057475" y="957883"/>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a</a:t>
              </a:r>
              <a:endParaRPr lang="ko-KR" altLang="en-US" sz="2000" dirty="0">
                <a:latin typeface="Times New Roman" pitchFamily="18" charset="0"/>
                <a:cs typeface="Times New Roman" pitchFamily="18" charset="0"/>
              </a:endParaRPr>
            </a:p>
          </p:txBody>
        </p:sp>
        <p:sp>
          <p:nvSpPr>
            <p:cNvPr id="21" name="직사각형 20"/>
            <p:cNvSpPr/>
            <p:nvPr/>
          </p:nvSpPr>
          <p:spPr>
            <a:xfrm>
              <a:off x="1499840" y="1260475"/>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b</a:t>
              </a:r>
              <a:endParaRPr lang="ko-KR" altLang="en-US" sz="2000" dirty="0">
                <a:latin typeface="Times New Roman" pitchFamily="18" charset="0"/>
                <a:cs typeface="Times New Roman" pitchFamily="18" charset="0"/>
              </a:endParaRPr>
            </a:p>
          </p:txBody>
        </p:sp>
        <p:sp>
          <p:nvSpPr>
            <p:cNvPr id="22" name="직사각형 21"/>
            <p:cNvSpPr/>
            <p:nvPr/>
          </p:nvSpPr>
          <p:spPr>
            <a:xfrm>
              <a:off x="1499840" y="1557684"/>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s</a:t>
              </a:r>
              <a:endParaRPr lang="ko-KR" altLang="en-US" sz="2000" dirty="0">
                <a:latin typeface="Times New Roman" pitchFamily="18" charset="0"/>
                <a:cs typeface="Times New Roman" pitchFamily="18" charset="0"/>
              </a:endParaRPr>
            </a:p>
          </p:txBody>
        </p:sp>
        <p:sp>
          <p:nvSpPr>
            <p:cNvPr id="23" name="직사각형 22"/>
            <p:cNvSpPr/>
            <p:nvPr/>
          </p:nvSpPr>
          <p:spPr>
            <a:xfrm>
              <a:off x="1499840" y="1860276"/>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s</a:t>
              </a:r>
              <a:endParaRPr lang="ko-KR" altLang="en-US" sz="2000" dirty="0">
                <a:latin typeface="Times New Roman" pitchFamily="18" charset="0"/>
                <a:cs typeface="Times New Roman" pitchFamily="18" charset="0"/>
              </a:endParaRPr>
            </a:p>
          </p:txBody>
        </p:sp>
        <p:sp>
          <p:nvSpPr>
            <p:cNvPr id="24" name="직사각형 23"/>
            <p:cNvSpPr/>
            <p:nvPr/>
          </p:nvSpPr>
          <p:spPr>
            <a:xfrm>
              <a:off x="2057475" y="1260475"/>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H</a:t>
              </a:r>
              <a:endParaRPr lang="ko-KR" altLang="en-US" sz="2000" dirty="0">
                <a:latin typeface="Times New Roman" pitchFamily="18" charset="0"/>
                <a:cs typeface="Times New Roman" pitchFamily="18" charset="0"/>
              </a:endParaRPr>
            </a:p>
          </p:txBody>
        </p:sp>
        <p:sp>
          <p:nvSpPr>
            <p:cNvPr id="25" name="직사각형 24"/>
            <p:cNvSpPr/>
            <p:nvPr/>
          </p:nvSpPr>
          <p:spPr>
            <a:xfrm>
              <a:off x="2057475" y="1556149"/>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t</a:t>
              </a:r>
              <a:endParaRPr lang="ko-KR" altLang="en-US" sz="2000" dirty="0">
                <a:latin typeface="Times New Roman" pitchFamily="18" charset="0"/>
                <a:cs typeface="Times New Roman" pitchFamily="18" charset="0"/>
              </a:endParaRPr>
            </a:p>
          </p:txBody>
        </p:sp>
        <p:sp>
          <p:nvSpPr>
            <p:cNvPr id="26" name="직사각형 25"/>
            <p:cNvSpPr/>
            <p:nvPr/>
          </p:nvSpPr>
          <p:spPr>
            <a:xfrm>
              <a:off x="2057475" y="1858741"/>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a:t>
              </a:r>
              <a:endParaRPr lang="ko-KR" altLang="en-US" sz="2000" dirty="0">
                <a:latin typeface="Times New Roman" pitchFamily="18" charset="0"/>
                <a:cs typeface="Times New Roman" pitchFamily="18" charset="0"/>
              </a:endParaRPr>
            </a:p>
          </p:txBody>
        </p:sp>
        <p:sp>
          <p:nvSpPr>
            <p:cNvPr id="27" name="직사각형 26"/>
            <p:cNvSpPr/>
            <p:nvPr/>
          </p:nvSpPr>
          <p:spPr>
            <a:xfrm>
              <a:off x="2608113" y="957883"/>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p</a:t>
              </a:r>
              <a:endParaRPr lang="ko-KR" altLang="en-US" sz="2000" dirty="0">
                <a:latin typeface="Times New Roman" pitchFamily="18" charset="0"/>
                <a:cs typeface="Times New Roman" pitchFamily="18" charset="0"/>
              </a:endParaRPr>
            </a:p>
          </p:txBody>
        </p:sp>
        <p:sp>
          <p:nvSpPr>
            <p:cNvPr id="28" name="직사각형 27"/>
            <p:cNvSpPr/>
            <p:nvPr/>
          </p:nvSpPr>
          <p:spPr>
            <a:xfrm>
              <a:off x="2608113" y="1260475"/>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m</a:t>
              </a:r>
              <a:endParaRPr lang="ko-KR" altLang="en-US" sz="2000" dirty="0">
                <a:latin typeface="Times New Roman" pitchFamily="18" charset="0"/>
                <a:cs typeface="Times New Roman" pitchFamily="18" charset="0"/>
              </a:endParaRPr>
            </a:p>
          </p:txBody>
        </p:sp>
        <p:sp>
          <p:nvSpPr>
            <p:cNvPr id="29" name="직사각형 28"/>
            <p:cNvSpPr/>
            <p:nvPr/>
          </p:nvSpPr>
          <p:spPr>
            <a:xfrm>
              <a:off x="2608113" y="1556149"/>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t</a:t>
              </a:r>
              <a:endParaRPr lang="ko-KR" altLang="en-US" sz="2000" dirty="0">
                <a:latin typeface="Times New Roman" pitchFamily="18" charset="0"/>
                <a:cs typeface="Times New Roman" pitchFamily="18" charset="0"/>
              </a:endParaRPr>
            </a:p>
          </p:txBody>
        </p:sp>
        <p:sp>
          <p:nvSpPr>
            <p:cNvPr id="30" name="직사각형 29"/>
            <p:cNvSpPr/>
            <p:nvPr/>
          </p:nvSpPr>
          <p:spPr>
            <a:xfrm>
              <a:off x="2608113" y="1858741"/>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b</a:t>
              </a:r>
              <a:endParaRPr lang="ko-KR" altLang="en-US" sz="2000" dirty="0">
                <a:latin typeface="Times New Roman" pitchFamily="18" charset="0"/>
                <a:cs typeface="Times New Roman" pitchFamily="18" charset="0"/>
              </a:endParaRPr>
            </a:p>
          </p:txBody>
        </p:sp>
      </p:grpSp>
      <p:sp>
        <p:nvSpPr>
          <p:cNvPr id="31" name="직사각형 30"/>
          <p:cNvSpPr/>
          <p:nvPr/>
        </p:nvSpPr>
        <p:spPr>
          <a:xfrm>
            <a:off x="5018684" y="3968578"/>
            <a:ext cx="2145605" cy="36004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Flow Key</a:t>
            </a:r>
            <a:endParaRPr lang="ko-KR" altLang="en-US" sz="2000" dirty="0">
              <a:latin typeface="Times New Roman" pitchFamily="18" charset="0"/>
              <a:cs typeface="Times New Roman" pitchFamily="18" charset="0"/>
            </a:endParaRPr>
          </a:p>
        </p:txBody>
      </p:sp>
      <p:cxnSp>
        <p:nvCxnSpPr>
          <p:cNvPr id="32" name="직선 화살표 연결선 31"/>
          <p:cNvCxnSpPr/>
          <p:nvPr/>
        </p:nvCxnSpPr>
        <p:spPr>
          <a:xfrm flipV="1">
            <a:off x="6084168" y="5402046"/>
            <a:ext cx="0" cy="2316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3" name="직선 화살표 연결선 32"/>
          <p:cNvCxnSpPr/>
          <p:nvPr/>
        </p:nvCxnSpPr>
        <p:spPr>
          <a:xfrm>
            <a:off x="6084168" y="4328618"/>
            <a:ext cx="3435" cy="25251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34" name="타원 33"/>
          <p:cNvSpPr/>
          <p:nvPr/>
        </p:nvSpPr>
        <p:spPr>
          <a:xfrm>
            <a:off x="2087564" y="4613846"/>
            <a:ext cx="323769" cy="29417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35" name="타원 34"/>
          <p:cNvSpPr/>
          <p:nvPr/>
        </p:nvSpPr>
        <p:spPr>
          <a:xfrm>
            <a:off x="2638850" y="4620196"/>
            <a:ext cx="323769" cy="29417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36" name="타원 35"/>
          <p:cNvSpPr/>
          <p:nvPr/>
        </p:nvSpPr>
        <p:spPr>
          <a:xfrm>
            <a:off x="3213980" y="4620196"/>
            <a:ext cx="323769" cy="29417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37" name="타원 36"/>
          <p:cNvSpPr/>
          <p:nvPr/>
        </p:nvSpPr>
        <p:spPr>
          <a:xfrm>
            <a:off x="3773508" y="4619159"/>
            <a:ext cx="323769" cy="29417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38" name="타원 37"/>
          <p:cNvSpPr/>
          <p:nvPr/>
        </p:nvSpPr>
        <p:spPr>
          <a:xfrm>
            <a:off x="4311304" y="4612600"/>
            <a:ext cx="323769" cy="29417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39" name="오른쪽 화살표 38"/>
          <p:cNvSpPr/>
          <p:nvPr/>
        </p:nvSpPr>
        <p:spPr>
          <a:xfrm rot="10800000">
            <a:off x="4774954" y="4889480"/>
            <a:ext cx="243730" cy="242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2291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31" grpId="0" animBg="1"/>
      <p:bldP spid="34" grpId="0" animBg="1"/>
      <p:bldP spid="35" grpId="0" animBg="1"/>
      <p:bldP spid="36" grpId="0" animBg="1"/>
      <p:bldP spid="37" grpId="0" animBg="1"/>
      <p:bldP spid="38" grpId="0" animBg="1"/>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Mobile Devices as Post-PCs</a:t>
            </a:r>
            <a:endParaRPr lang="ko-KR" altLang="en-US" dirty="0"/>
          </a:p>
        </p:txBody>
      </p:sp>
      <p:sp>
        <p:nvSpPr>
          <p:cNvPr id="3" name="내용 개체 틀 2"/>
          <p:cNvSpPr>
            <a:spLocks noGrp="1"/>
          </p:cNvSpPr>
          <p:nvPr>
            <p:ph idx="1"/>
          </p:nvPr>
        </p:nvSpPr>
        <p:spPr/>
        <p:txBody>
          <a:bodyPr/>
          <a:lstStyle/>
          <a:p>
            <a:r>
              <a:rPr lang="en-US" altLang="ko-KR" dirty="0"/>
              <a:t>S</a:t>
            </a:r>
            <a:r>
              <a:rPr lang="en-US" altLang="ko-KR" dirty="0" smtClean="0"/>
              <a:t>martphones &amp; tablet PCs for daily network communications</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2</a:t>
            </a:fld>
            <a:endParaRPr lang="ko-KR" altLang="en-US"/>
          </a:p>
        </p:txBody>
      </p:sp>
      <p:pic>
        <p:nvPicPr>
          <p:cNvPr id="5" name="Picture 4" descr="http://cdn-static.cnet.co.uk/i/product_media/40002360/image2/440x330-samsung-galaxy-s3-fro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145" y="3257321"/>
            <a:ext cx="2232248" cy="167418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h4.ggpht.com/x5pNcWZWjBzO6_vlGkBmaOwhdwNGun8jxTV91vwq_IKAYFNdHOI_qcHD8zJ2ws3lmVs=w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564904"/>
            <a:ext cx="965076" cy="9650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6.ggpht.com/6Tw2bDY3IO6qMLLihEkjmvaPHSgL-oXRrFYjWXQ6Pc_Z8rZX2uxpgAc0dG8oiNYgwA=w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570" y="3698624"/>
            <a:ext cx="893175" cy="8931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6.ggpht.com/iJ1UeCRqGcfZ6jOFBU9kPKRtVH4eliFHh92CKxcBDYIqiT1fwDfL3d11-1N8HRa8FEs=w1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8657" y="2287176"/>
            <a:ext cx="847472" cy="84747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lh3.ggpht.com/AvwT1wnoKqwSwzc8sB-ijkMsWRzfziB4fI9VsMgJ8P_K7Cuug9yU8O8qhQDlrlrpLrc=w1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910" y="4048627"/>
            <a:ext cx="958764" cy="95876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lh4.ggpht.com/_QLIJqvlz-msIboOMMkmfIKP8vCvXfMB2FL3g09FOkBldSdk4f7p95eJiCD8An0hVOI=w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9056" y="5129211"/>
            <a:ext cx="937461" cy="93746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lh5.ggpht.com/c7hmh1SkCGVvOpw9qm8v51PY0Fxe0bZ5PiQ5ovpfBwjpCWTCaVk3c7tHnPf-iYTdMA=w1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7905" y="4869160"/>
            <a:ext cx="1058604" cy="105860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lh5.ggpht.com/fguFf0P2LWEiokO7dkxKk0DOw_oKQu_t7XCbGINv2R3scPRvAFMH0y3q1FRb6mZ9GQ=w1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872" y="5129888"/>
            <a:ext cx="943953" cy="943954"/>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s://lh4.ggpht.com/AdYGfXNEhH8ihPyPzbX2IFH-aY2yMTSBH5KKtshBfN8jE9ccNX6Z_3XTPRDyee00xU8=w1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6296" y="3430080"/>
            <a:ext cx="1037138" cy="1037139"/>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s://lh6.ggpht.com/1FzpMbb9almHHcYK-FNV5sqTRIbaYAz0qJIf99DUMPP3Yp6MoHLrFU6s2azGbnDT_rOR=w1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3158" y="2287176"/>
            <a:ext cx="1033973" cy="1033974"/>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phandroid.s3.amazonaws.com/wp-content/uploads/2011/02/gmail-logo-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832820" y="2314393"/>
            <a:ext cx="979540" cy="97954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lh4.ggpht.com/A6Btb8qeUFNo0yIi-iv78aXWfkm_p9juAvDSHm3np_aSYhgvb-qp3bx6EPcdSNa10w=w1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73896" y="3443801"/>
            <a:ext cx="1209650" cy="1209651"/>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lh5.ggpht.com/_nl17ca8wUp0BbiD9J7mTBSO1o42KpdK2IolG3NjF22o1KbhIZ6ga5e_cXPp42fNUjA=w1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37472" y="5058560"/>
            <a:ext cx="1008112" cy="1008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01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
                                  </p:stCondLst>
                                  <p:childTnLst>
                                    <p:set>
                                      <p:cBhvr>
                                        <p:cTn id="9" dur="1" fill="hold">
                                          <p:stCondLst>
                                            <p:cond delay="0"/>
                                          </p:stCondLst>
                                        </p:cTn>
                                        <p:tgtEl>
                                          <p:spTgt spid="2052"/>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nodeType="afterEffect">
                                  <p:stCondLst>
                                    <p:cond delay="200"/>
                                  </p:stCondLst>
                                  <p:childTnLst>
                                    <p:set>
                                      <p:cBhvr>
                                        <p:cTn id="12" dur="1" fill="hold">
                                          <p:stCondLst>
                                            <p:cond delay="0"/>
                                          </p:stCondLst>
                                        </p:cTn>
                                        <p:tgtEl>
                                          <p:spTgt spid="2050"/>
                                        </p:tgtEl>
                                        <p:attrNameLst>
                                          <p:attrName>style.visibility</p:attrName>
                                        </p:attrNameLst>
                                      </p:cBhvr>
                                      <p:to>
                                        <p:strVal val="visible"/>
                                      </p:to>
                                    </p:set>
                                  </p:childTnLst>
                                </p:cTn>
                              </p:par>
                            </p:childTnLst>
                          </p:cTn>
                        </p:par>
                        <p:par>
                          <p:cTn id="13" fill="hold">
                            <p:stCondLst>
                              <p:cond delay="400"/>
                            </p:stCondLst>
                            <p:childTnLst>
                              <p:par>
                                <p:cTn id="14" presetID="1" presetClass="entr" presetSubtype="0" fill="hold" nodeType="afterEffect">
                                  <p:stCondLst>
                                    <p:cond delay="200"/>
                                  </p:stCondLst>
                                  <p:childTnLst>
                                    <p:set>
                                      <p:cBhvr>
                                        <p:cTn id="15" dur="1" fill="hold">
                                          <p:stCondLst>
                                            <p:cond delay="0"/>
                                          </p:stCondLst>
                                        </p:cTn>
                                        <p:tgtEl>
                                          <p:spTgt spid="2056"/>
                                        </p:tgtEl>
                                        <p:attrNameLst>
                                          <p:attrName>style.visibility</p:attrName>
                                        </p:attrNameLst>
                                      </p:cBhvr>
                                      <p:to>
                                        <p:strVal val="visible"/>
                                      </p:to>
                                    </p:set>
                                  </p:childTnLst>
                                </p:cTn>
                              </p:par>
                            </p:childTnLst>
                          </p:cTn>
                        </p:par>
                        <p:par>
                          <p:cTn id="16" fill="hold">
                            <p:stCondLst>
                              <p:cond delay="600"/>
                            </p:stCondLst>
                            <p:childTnLst>
                              <p:par>
                                <p:cTn id="17" presetID="1" presetClass="entr" presetSubtype="0" fill="hold" nodeType="afterEffect">
                                  <p:stCondLst>
                                    <p:cond delay="200"/>
                                  </p:stCondLst>
                                  <p:childTnLst>
                                    <p:set>
                                      <p:cBhvr>
                                        <p:cTn id="18" dur="1" fill="hold">
                                          <p:stCondLst>
                                            <p:cond delay="0"/>
                                          </p:stCondLst>
                                        </p:cTn>
                                        <p:tgtEl>
                                          <p:spTgt spid="2058"/>
                                        </p:tgtEl>
                                        <p:attrNameLst>
                                          <p:attrName>style.visibility</p:attrName>
                                        </p:attrNameLst>
                                      </p:cBhvr>
                                      <p:to>
                                        <p:strVal val="visible"/>
                                      </p:to>
                                    </p:set>
                                  </p:childTnLst>
                                </p:cTn>
                              </p:par>
                            </p:childTnLst>
                          </p:cTn>
                        </p:par>
                        <p:par>
                          <p:cTn id="19" fill="hold">
                            <p:stCondLst>
                              <p:cond delay="800"/>
                            </p:stCondLst>
                            <p:childTnLst>
                              <p:par>
                                <p:cTn id="20" presetID="1" presetClass="entr" presetSubtype="0" fill="hold" nodeType="afterEffect">
                                  <p:stCondLst>
                                    <p:cond delay="200"/>
                                  </p:stCondLst>
                                  <p:childTnLst>
                                    <p:set>
                                      <p:cBhvr>
                                        <p:cTn id="21" dur="1" fill="hold">
                                          <p:stCondLst>
                                            <p:cond delay="0"/>
                                          </p:stCondLst>
                                        </p:cTn>
                                        <p:tgtEl>
                                          <p:spTgt spid="2062"/>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200"/>
                                  </p:stCondLst>
                                  <p:childTnLst>
                                    <p:set>
                                      <p:cBhvr>
                                        <p:cTn id="24" dur="1" fill="hold">
                                          <p:stCondLst>
                                            <p:cond delay="0"/>
                                          </p:stCondLst>
                                        </p:cTn>
                                        <p:tgtEl>
                                          <p:spTgt spid="2054"/>
                                        </p:tgtEl>
                                        <p:attrNameLst>
                                          <p:attrName>style.visibility</p:attrName>
                                        </p:attrNameLst>
                                      </p:cBhvr>
                                      <p:to>
                                        <p:strVal val="visible"/>
                                      </p:to>
                                    </p:set>
                                  </p:childTnLst>
                                </p:cTn>
                              </p:par>
                            </p:childTnLst>
                          </p:cTn>
                        </p:par>
                        <p:par>
                          <p:cTn id="25" fill="hold">
                            <p:stCondLst>
                              <p:cond delay="1200"/>
                            </p:stCondLst>
                            <p:childTnLst>
                              <p:par>
                                <p:cTn id="26" presetID="1" presetClass="entr" presetSubtype="0" fill="hold" nodeType="afterEffect">
                                  <p:stCondLst>
                                    <p:cond delay="200"/>
                                  </p:stCondLst>
                                  <p:childTnLst>
                                    <p:set>
                                      <p:cBhvr>
                                        <p:cTn id="27" dur="1" fill="hold">
                                          <p:stCondLst>
                                            <p:cond delay="0"/>
                                          </p:stCondLst>
                                        </p:cTn>
                                        <p:tgtEl>
                                          <p:spTgt spid="2068"/>
                                        </p:tgtEl>
                                        <p:attrNameLst>
                                          <p:attrName>style.visibility</p:attrName>
                                        </p:attrNameLst>
                                      </p:cBhvr>
                                      <p:to>
                                        <p:strVal val="visible"/>
                                      </p:to>
                                    </p:set>
                                  </p:childTnLst>
                                </p:cTn>
                              </p:par>
                            </p:childTnLst>
                          </p:cTn>
                        </p:par>
                        <p:par>
                          <p:cTn id="28" fill="hold">
                            <p:stCondLst>
                              <p:cond delay="1400"/>
                            </p:stCondLst>
                            <p:childTnLst>
                              <p:par>
                                <p:cTn id="29" presetID="1" presetClass="entr" presetSubtype="0" fill="hold" nodeType="afterEffect">
                                  <p:stCondLst>
                                    <p:cond delay="200"/>
                                  </p:stCondLst>
                                  <p:childTnLst>
                                    <p:set>
                                      <p:cBhvr>
                                        <p:cTn id="30" dur="1" fill="hold">
                                          <p:stCondLst>
                                            <p:cond delay="0"/>
                                          </p:stCondLst>
                                        </p:cTn>
                                        <p:tgtEl>
                                          <p:spTgt spid="2070"/>
                                        </p:tgtEl>
                                        <p:attrNameLst>
                                          <p:attrName>style.visibility</p:attrName>
                                        </p:attrNameLst>
                                      </p:cBhvr>
                                      <p:to>
                                        <p:strVal val="visible"/>
                                      </p:to>
                                    </p:set>
                                  </p:childTnLst>
                                </p:cTn>
                              </p:par>
                            </p:childTnLst>
                          </p:cTn>
                        </p:par>
                        <p:par>
                          <p:cTn id="31" fill="hold">
                            <p:stCondLst>
                              <p:cond delay="1600"/>
                            </p:stCondLst>
                            <p:childTnLst>
                              <p:par>
                                <p:cTn id="32" presetID="1" presetClass="entr" presetSubtype="0" fill="hold" nodeType="afterEffect">
                                  <p:stCondLst>
                                    <p:cond delay="200"/>
                                  </p:stCondLst>
                                  <p:childTnLst>
                                    <p:set>
                                      <p:cBhvr>
                                        <p:cTn id="33" dur="1" fill="hold">
                                          <p:stCondLst>
                                            <p:cond delay="0"/>
                                          </p:stCondLst>
                                        </p:cTn>
                                        <p:tgtEl>
                                          <p:spTgt spid="2072"/>
                                        </p:tgtEl>
                                        <p:attrNameLst>
                                          <p:attrName>style.visibility</p:attrName>
                                        </p:attrNameLst>
                                      </p:cBhvr>
                                      <p:to>
                                        <p:strVal val="visible"/>
                                      </p:to>
                                    </p:set>
                                  </p:childTnLst>
                                </p:cTn>
                              </p:par>
                            </p:childTnLst>
                          </p:cTn>
                        </p:par>
                        <p:par>
                          <p:cTn id="34" fill="hold">
                            <p:stCondLst>
                              <p:cond delay="1800"/>
                            </p:stCondLst>
                            <p:childTnLst>
                              <p:par>
                                <p:cTn id="35" presetID="1" presetClass="entr" presetSubtype="0" fill="hold" nodeType="afterEffect">
                                  <p:stCondLst>
                                    <p:cond delay="200"/>
                                  </p:stCondLst>
                                  <p:childTnLst>
                                    <p:set>
                                      <p:cBhvr>
                                        <p:cTn id="36" dur="1" fill="hold">
                                          <p:stCondLst>
                                            <p:cond delay="0"/>
                                          </p:stCondLst>
                                        </p:cTn>
                                        <p:tgtEl>
                                          <p:spTgt spid="2064"/>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nodeType="afterEffect">
                                  <p:stCondLst>
                                    <p:cond delay="200"/>
                                  </p:stCondLst>
                                  <p:childTnLst>
                                    <p:set>
                                      <p:cBhvr>
                                        <p:cTn id="39" dur="1" fill="hold">
                                          <p:stCondLst>
                                            <p:cond delay="0"/>
                                          </p:stCondLst>
                                        </p:cTn>
                                        <p:tgtEl>
                                          <p:spTgt spid="2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Evaluation</a:t>
            </a:r>
            <a:endParaRPr lang="ko-KR" altLang="en-US" dirty="0"/>
          </a:p>
        </p:txBody>
      </p:sp>
      <p:sp>
        <p:nvSpPr>
          <p:cNvPr id="3" name="내용 개체 틀 2"/>
          <p:cNvSpPr>
            <a:spLocks noGrp="1"/>
          </p:cNvSpPr>
          <p:nvPr>
            <p:ph idx="1"/>
          </p:nvPr>
        </p:nvSpPr>
        <p:spPr/>
        <p:txBody>
          <a:bodyPr/>
          <a:lstStyle/>
          <a:p>
            <a:r>
              <a:rPr lang="en-US" altLang="ko-KR" dirty="0" smtClean="0"/>
              <a:t>Environment setup</a:t>
            </a:r>
          </a:p>
          <a:p>
            <a:pPr lvl="1"/>
            <a:r>
              <a:rPr lang="en-US" altLang="ko-KR" dirty="0" smtClean="0"/>
              <a:t>Traffic generator (custom HTTP </a:t>
            </a:r>
            <a:r>
              <a:rPr lang="en-US" altLang="ko-KR" dirty="0" smtClean="0"/>
              <a:t>server </a:t>
            </a:r>
            <a:r>
              <a:rPr lang="en-US" altLang="ko-KR" dirty="0" smtClean="0"/>
              <a:t>&amp; </a:t>
            </a:r>
            <a:r>
              <a:rPr lang="en-US" altLang="ko-KR" dirty="0" smtClean="0"/>
              <a:t>client)</a:t>
            </a:r>
            <a:endParaRPr lang="en-US" altLang="ko-KR" dirty="0" smtClean="0"/>
          </a:p>
          <a:p>
            <a:pPr lvl="2"/>
            <a:r>
              <a:rPr lang="en-US" altLang="ko-KR" dirty="0" smtClean="0"/>
              <a:t>Dual Intel Xeon E5-2690 CPU (2.90 GHz, 2 </a:t>
            </a:r>
            <a:r>
              <a:rPr lang="en-US" altLang="ko-KR" dirty="0" err="1" smtClean="0"/>
              <a:t>octacores</a:t>
            </a:r>
            <a:r>
              <a:rPr lang="en-US" altLang="ko-KR" dirty="0" smtClean="0"/>
              <a:t>)</a:t>
            </a:r>
          </a:p>
          <a:p>
            <a:pPr lvl="2"/>
            <a:r>
              <a:rPr lang="en-US" altLang="ko-KR" dirty="0" smtClean="0"/>
              <a:t>64GB RAM</a:t>
            </a:r>
          </a:p>
          <a:p>
            <a:pPr lvl="2"/>
            <a:r>
              <a:rPr lang="en-US" altLang="ko-KR" dirty="0" smtClean="0"/>
              <a:t>Intel 10G NIC with 82599 chipsets</a:t>
            </a:r>
          </a:p>
          <a:p>
            <a:pPr lvl="1"/>
            <a:r>
              <a:rPr lang="en-US" altLang="ko-KR" dirty="0"/>
              <a:t>d</a:t>
            </a:r>
            <a:r>
              <a:rPr lang="en-US" altLang="ko-KR" dirty="0" smtClean="0"/>
              <a:t>-DPI Abacus</a:t>
            </a:r>
          </a:p>
          <a:p>
            <a:pPr lvl="2"/>
            <a:r>
              <a:rPr lang="en-US" altLang="ko-KR" dirty="0" smtClean="0"/>
              <a:t>Same as traffic generator</a:t>
            </a:r>
          </a:p>
          <a:p>
            <a:pPr lvl="1"/>
            <a:r>
              <a:rPr lang="en-US" altLang="ko-KR" dirty="0"/>
              <a:t>p</a:t>
            </a:r>
            <a:r>
              <a:rPr lang="en-US" altLang="ko-KR" dirty="0" smtClean="0"/>
              <a:t>-DPI Abacus</a:t>
            </a:r>
          </a:p>
          <a:p>
            <a:pPr lvl="2"/>
            <a:r>
              <a:rPr lang="en-US" altLang="ko-KR" dirty="0" smtClean="0"/>
              <a:t>Intel i7-3770 CPU (3.40 GHz, </a:t>
            </a:r>
            <a:r>
              <a:rPr lang="en-US" altLang="ko-KR" dirty="0" err="1" smtClean="0"/>
              <a:t>quadcore</a:t>
            </a:r>
            <a:r>
              <a:rPr lang="en-US" altLang="ko-KR" dirty="0" smtClean="0"/>
              <a:t>)</a:t>
            </a:r>
          </a:p>
          <a:p>
            <a:pPr lvl="2"/>
            <a:r>
              <a:rPr lang="en-US" altLang="ko-KR" dirty="0" smtClean="0"/>
              <a:t>16GB RAM</a:t>
            </a:r>
          </a:p>
          <a:p>
            <a:pPr lvl="2"/>
            <a:r>
              <a:rPr lang="en-US" altLang="ko-KR" dirty="0"/>
              <a:t>Intel 10G NIC with 82599 </a:t>
            </a:r>
            <a:r>
              <a:rPr lang="en-US" altLang="ko-KR" dirty="0" smtClean="0"/>
              <a:t>chipsets</a:t>
            </a:r>
            <a:endParaRPr lang="en-US" altLang="ko-KR" dirty="0"/>
          </a:p>
          <a:p>
            <a:r>
              <a:rPr lang="en-US" altLang="ko-KR" dirty="0" smtClean="0"/>
              <a:t>All machines are connected to 10 </a:t>
            </a:r>
            <a:r>
              <a:rPr lang="en-US" altLang="ko-KR" dirty="0" err="1" smtClean="0"/>
              <a:t>Gbps</a:t>
            </a:r>
            <a:r>
              <a:rPr lang="en-US" altLang="ko-KR" dirty="0" smtClean="0"/>
              <a:t> Arista 7124 switch</a:t>
            </a:r>
          </a:p>
          <a:p>
            <a:pPr lvl="1"/>
            <a:r>
              <a:rPr lang="en-US" altLang="ko-KR" dirty="0" smtClean="0"/>
              <a:t>Abacus monitors all packets via port mirroring</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20</a:t>
            </a:fld>
            <a:endParaRPr lang="ko-KR" altLang="en-US"/>
          </a:p>
        </p:txBody>
      </p:sp>
    </p:spTree>
    <p:extLst>
      <p:ext uri="{BB962C8B-B14F-4D97-AF65-F5344CB8AC3E}">
        <p14:creationId xmlns:p14="http://schemas.microsoft.com/office/powerpoint/2010/main" val="1332805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Microbenchmark</a:t>
            </a:r>
            <a:endParaRPr lang="ko-KR" altLang="en-US" dirty="0"/>
          </a:p>
        </p:txBody>
      </p:sp>
      <p:sp>
        <p:nvSpPr>
          <p:cNvPr id="3" name="내용 개체 틀 2"/>
          <p:cNvSpPr>
            <a:spLocks noGrp="1"/>
          </p:cNvSpPr>
          <p:nvPr>
            <p:ph idx="1"/>
          </p:nvPr>
        </p:nvSpPr>
        <p:spPr/>
        <p:txBody>
          <a:bodyPr>
            <a:normAutofit lnSpcReduction="10000"/>
          </a:bodyPr>
          <a:lstStyle/>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smtClean="0"/>
              <a:t>d-DPI requires large memory for buffering</a:t>
            </a:r>
          </a:p>
          <a:p>
            <a:pPr lvl="1"/>
            <a:r>
              <a:rPr lang="en-US" altLang="ko-KR" dirty="0" smtClean="0"/>
              <a:t>53.6GB @ 320K flows</a:t>
            </a:r>
          </a:p>
          <a:p>
            <a:pPr lvl="1"/>
            <a:r>
              <a:rPr lang="en-US" altLang="ko-KR" dirty="0" smtClean="0"/>
              <a:t>Begins to drop packets 320K flows</a:t>
            </a:r>
          </a:p>
          <a:p>
            <a:r>
              <a:rPr lang="en-US" altLang="ko-KR" dirty="0" smtClean="0"/>
              <a:t>p-DPI requires small memory &amp; CPU</a:t>
            </a:r>
          </a:p>
          <a:p>
            <a:pPr lvl="1"/>
            <a:r>
              <a:rPr lang="en-US" altLang="ko-KR" dirty="0" smtClean="0"/>
              <a:t>391MB @ 320K flows</a:t>
            </a:r>
          </a:p>
          <a:p>
            <a:pPr lvl="1"/>
            <a:r>
              <a:rPr lang="en-US" altLang="ko-KR" dirty="0" smtClean="0"/>
              <a:t>CPU usage stays under 100% even @ 320K flows</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21</a:t>
            </a:fld>
            <a:endParaRPr lang="ko-KR" altLang="en-US"/>
          </a:p>
        </p:txBody>
      </p:sp>
      <p:pic>
        <p:nvPicPr>
          <p:cNvPr id="5" name="그림 4"/>
          <p:cNvPicPr>
            <a:picLocks noChangeAspect="1"/>
          </p:cNvPicPr>
          <p:nvPr/>
        </p:nvPicPr>
        <p:blipFill>
          <a:blip r:embed="rId3"/>
          <a:stretch>
            <a:fillRect/>
          </a:stretch>
        </p:blipFill>
        <p:spPr>
          <a:xfrm>
            <a:off x="179512" y="1517036"/>
            <a:ext cx="4320000" cy="2494189"/>
          </a:xfrm>
          <a:prstGeom prst="rect">
            <a:avLst/>
          </a:prstGeom>
        </p:spPr>
      </p:pic>
      <p:pic>
        <p:nvPicPr>
          <p:cNvPr id="6" name="그림 5"/>
          <p:cNvPicPr>
            <a:picLocks noChangeAspect="1"/>
          </p:cNvPicPr>
          <p:nvPr/>
        </p:nvPicPr>
        <p:blipFill>
          <a:blip r:embed="rId4"/>
          <a:stretch>
            <a:fillRect/>
          </a:stretch>
        </p:blipFill>
        <p:spPr>
          <a:xfrm>
            <a:off x="4644488" y="1524861"/>
            <a:ext cx="4320000" cy="2524138"/>
          </a:xfrm>
          <a:prstGeom prst="rect">
            <a:avLst/>
          </a:prstGeom>
        </p:spPr>
      </p:pic>
    </p:spTree>
    <p:extLst>
      <p:ext uri="{BB962C8B-B14F-4D97-AF65-F5344CB8AC3E}">
        <p14:creationId xmlns:p14="http://schemas.microsoft.com/office/powerpoint/2010/main" val="318754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Effect transition="in" filter="fade">
                                      <p:cBhvr>
                                        <p:cTn id="11" dur="500"/>
                                        <p:tgtEl>
                                          <p:spTgt spid="3">
                                            <p:txEl>
                                              <p:pRg st="9" end="9"/>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0" end="10"/>
                                            </p:txEl>
                                          </p:spTgt>
                                        </p:tgtEl>
                                        <p:attrNameLst>
                                          <p:attrName>style.visibility</p:attrName>
                                        </p:attrNameLst>
                                      </p:cBhvr>
                                      <p:to>
                                        <p:strVal val="visible"/>
                                      </p:to>
                                    </p:set>
                                    <p:animEffect transition="in" filter="fade">
                                      <p:cBhvr>
                                        <p:cTn id="14" dur="500"/>
                                        <p:tgtEl>
                                          <p:spTgt spid="3">
                                            <p:txEl>
                                              <p:pRg st="10" end="1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fade">
                                      <p:cBhvr>
                                        <p:cTn id="1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Real Traffic Simulation</a:t>
            </a:r>
            <a:endParaRPr lang="ko-KR" altLang="en-US" dirty="0"/>
          </a:p>
        </p:txBody>
      </p:sp>
      <p:sp>
        <p:nvSpPr>
          <p:cNvPr id="3" name="내용 개체 틀 2"/>
          <p:cNvSpPr>
            <a:spLocks noGrp="1"/>
          </p:cNvSpPr>
          <p:nvPr>
            <p:ph idx="1"/>
          </p:nvPr>
        </p:nvSpPr>
        <p:spPr/>
        <p:txBody>
          <a:bodyPr/>
          <a:lstStyle/>
          <a:p>
            <a:r>
              <a:rPr lang="en-US" altLang="ko-KR" dirty="0" smtClean="0"/>
              <a:t>Replay 3G cellular traffic logs</a:t>
            </a:r>
          </a:p>
          <a:p>
            <a:pPr lvl="1"/>
            <a:r>
              <a:rPr lang="en-US" altLang="ko-KR" dirty="0" smtClean="0"/>
              <a:t>Measured in a commercial cellular ISP in South Korea [Woo’13]</a:t>
            </a:r>
          </a:p>
          <a:p>
            <a:pPr lvl="1"/>
            <a:r>
              <a:rPr lang="en-US" altLang="ko-KR" dirty="0" smtClean="0"/>
              <a:t>11PM – 12AM on July 7</a:t>
            </a:r>
            <a:r>
              <a:rPr lang="en-US" altLang="ko-KR" baseline="30000" dirty="0" smtClean="0"/>
              <a:t>th</a:t>
            </a:r>
            <a:r>
              <a:rPr lang="en-US" altLang="ko-KR" dirty="0" smtClean="0"/>
              <a:t>, 2012</a:t>
            </a:r>
          </a:p>
          <a:p>
            <a:pPr lvl="1"/>
            <a:r>
              <a:rPr lang="en-US" altLang="ko-KR" dirty="0" smtClean="0"/>
              <a:t>61 million flows</a:t>
            </a:r>
          </a:p>
          <a:p>
            <a:pPr lvl="1"/>
            <a:r>
              <a:rPr lang="en-US" altLang="ko-KR" dirty="0" smtClean="0"/>
              <a:t>2.79 TB in volume</a:t>
            </a:r>
          </a:p>
          <a:p>
            <a:endParaRPr lang="en-US" altLang="ko-KR" dirty="0" smtClean="0"/>
          </a:p>
          <a:p>
            <a:r>
              <a:rPr lang="en-US" altLang="ko-KR" dirty="0" smtClean="0"/>
              <a:t>Inject 100 “free-riding” attacks during replay</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22</a:t>
            </a:fld>
            <a:endParaRPr lang="ko-KR" altLang="en-US"/>
          </a:p>
        </p:txBody>
      </p:sp>
      <p:sp>
        <p:nvSpPr>
          <p:cNvPr id="5" name="직사각형 4"/>
          <p:cNvSpPr/>
          <p:nvPr/>
        </p:nvSpPr>
        <p:spPr>
          <a:xfrm>
            <a:off x="891511" y="4636052"/>
            <a:ext cx="7333367" cy="13132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b="1" u="sng" dirty="0" smtClean="0">
                <a:latin typeface="Gill Sans MT" panose="020B0502020104020203" pitchFamily="34" charset="0"/>
              </a:rPr>
              <a:t>Result:</a:t>
            </a:r>
            <a:endParaRPr lang="en-US" altLang="ko-KR" sz="2000" b="1" u="sng" dirty="0">
              <a:latin typeface="Gill Sans MT" pitchFamily="34" charset="0"/>
            </a:endParaRPr>
          </a:p>
          <a:p>
            <a:pPr algn="ctr"/>
            <a:endParaRPr lang="en-US" altLang="ko-KR" sz="2000" b="1" u="sng" dirty="0" smtClean="0">
              <a:latin typeface="Gill Sans MT" pitchFamily="34" charset="0"/>
            </a:endParaRPr>
          </a:p>
          <a:p>
            <a:pPr algn="ctr"/>
            <a:r>
              <a:rPr lang="en-US" altLang="ko-KR" sz="2000" dirty="0" smtClean="0">
                <a:latin typeface="Gill Sans MT" panose="020B0502020104020203" pitchFamily="34" charset="0"/>
              </a:rPr>
              <a:t>d-DPI </a:t>
            </a:r>
            <a:r>
              <a:rPr lang="en-US" altLang="ko-KR" sz="2000" dirty="0">
                <a:latin typeface="Gill Sans MT" panose="020B0502020104020203" pitchFamily="34" charset="0"/>
              </a:rPr>
              <a:t>&amp; p-DPI accurately detect and report all of the </a:t>
            </a:r>
            <a:r>
              <a:rPr lang="en-US" altLang="ko-KR" sz="2000" dirty="0" smtClean="0">
                <a:latin typeface="Gill Sans MT" panose="020B0502020104020203" pitchFamily="34" charset="0"/>
              </a:rPr>
              <a:t>attacks!</a:t>
            </a:r>
            <a:endParaRPr lang="en-US" altLang="ko-KR" sz="2000" dirty="0">
              <a:latin typeface="Gill Sans MT" panose="020B0502020104020203" pitchFamily="34" charset="0"/>
            </a:endParaRPr>
          </a:p>
        </p:txBody>
      </p:sp>
    </p:spTree>
    <p:extLst>
      <p:ext uri="{BB962C8B-B14F-4D97-AF65-F5344CB8AC3E}">
        <p14:creationId xmlns:p14="http://schemas.microsoft.com/office/powerpoint/2010/main" val="225948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Conclusion</a:t>
            </a:r>
            <a:endParaRPr lang="ko-KR" altLang="en-US" dirty="0"/>
          </a:p>
        </p:txBody>
      </p:sp>
      <p:sp>
        <p:nvSpPr>
          <p:cNvPr id="3" name="내용 개체 틀 2"/>
          <p:cNvSpPr>
            <a:spLocks noGrp="1"/>
          </p:cNvSpPr>
          <p:nvPr>
            <p:ph idx="1"/>
          </p:nvPr>
        </p:nvSpPr>
        <p:spPr>
          <a:xfrm>
            <a:off x="457200" y="1600200"/>
            <a:ext cx="8686800" cy="4709120"/>
          </a:xfrm>
        </p:spPr>
        <p:txBody>
          <a:bodyPr/>
          <a:lstStyle/>
          <a:p>
            <a:r>
              <a:rPr lang="en-US" altLang="ko-KR" dirty="0" smtClean="0"/>
              <a:t>Massive growth in cellular data usage</a:t>
            </a:r>
          </a:p>
          <a:p>
            <a:pPr lvl="1"/>
            <a:r>
              <a:rPr lang="en-US" altLang="ko-KR" dirty="0" smtClean="0"/>
              <a:t>Importance of accurate accounting of cellular traffic</a:t>
            </a:r>
          </a:p>
          <a:p>
            <a:r>
              <a:rPr lang="en-US" altLang="ko-KR" dirty="0" smtClean="0"/>
              <a:t>Cellular ISP dilemma</a:t>
            </a:r>
          </a:p>
          <a:p>
            <a:pPr lvl="1"/>
            <a:r>
              <a:rPr lang="en-US" altLang="ko-KR" dirty="0" smtClean="0"/>
              <a:t>Should we account for TCP retransmissions packets or not?</a:t>
            </a:r>
          </a:p>
          <a:p>
            <a:pPr lvl="1"/>
            <a:r>
              <a:rPr lang="en-US" altLang="ko-KR" dirty="0" smtClean="0"/>
              <a:t>Accounting policies differ between countries</a:t>
            </a:r>
          </a:p>
          <a:p>
            <a:r>
              <a:rPr lang="en-US" altLang="ko-KR" dirty="0" smtClean="0"/>
              <a:t>Vulnerabilities in current accounting system</a:t>
            </a:r>
          </a:p>
          <a:p>
            <a:pPr lvl="1"/>
            <a:r>
              <a:rPr lang="en-US" altLang="ko-KR" dirty="0" smtClean="0"/>
              <a:t>Usage-inflation attack</a:t>
            </a:r>
          </a:p>
          <a:p>
            <a:pPr lvl="1"/>
            <a:r>
              <a:rPr lang="en-US" altLang="ko-KR" dirty="0" smtClean="0"/>
              <a:t>Free-riding attack</a:t>
            </a:r>
          </a:p>
          <a:p>
            <a:r>
              <a:rPr lang="en-US" altLang="ko-KR" dirty="0" smtClean="0"/>
              <a:t>Abacus</a:t>
            </a:r>
          </a:p>
          <a:p>
            <a:pPr lvl="1"/>
            <a:r>
              <a:rPr lang="en-US" altLang="ko-KR" dirty="0"/>
              <a:t>Reliably detect free-riding attack</a:t>
            </a:r>
          </a:p>
          <a:p>
            <a:pPr lvl="1"/>
            <a:r>
              <a:rPr lang="en-US" altLang="ko-KR" dirty="0" smtClean="0"/>
              <a:t>Manage </a:t>
            </a:r>
            <a:r>
              <a:rPr lang="en-US" altLang="ko-KR" dirty="0" smtClean="0"/>
              <a:t>100Ks of concurrent flows with a small memory and CPU </a:t>
            </a:r>
            <a:r>
              <a:rPr lang="en-US" altLang="ko-KR" dirty="0" smtClean="0"/>
              <a:t>usage</a:t>
            </a:r>
            <a:endParaRPr lang="en-US" altLang="ko-KR" dirty="0" smtClean="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23</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spTree>
    <p:extLst>
      <p:ext uri="{BB962C8B-B14F-4D97-AF65-F5344CB8AC3E}">
        <p14:creationId xmlns:p14="http://schemas.microsoft.com/office/powerpoint/2010/main" val="94532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ctrTitle"/>
          </p:nvPr>
        </p:nvSpPr>
        <p:spPr/>
        <p:txBody>
          <a:bodyPr/>
          <a:lstStyle/>
          <a:p>
            <a:r>
              <a:rPr lang="en-US" altLang="ko-KR" dirty="0" smtClean="0"/>
              <a:t>Thank You!</a:t>
            </a:r>
            <a:r>
              <a:rPr lang="en-US" altLang="ko-KR" dirty="0"/>
              <a:t/>
            </a:r>
            <a:br>
              <a:rPr lang="en-US" altLang="ko-KR" dirty="0"/>
            </a:br>
            <a:r>
              <a:rPr lang="en-US" altLang="ko-KR" dirty="0" smtClean="0"/>
              <a:t>Any Questions?</a:t>
            </a:r>
            <a:endParaRPr lang="ko-KR" altLang="en-US" dirty="0"/>
          </a:p>
        </p:txBody>
      </p:sp>
      <p:sp>
        <p:nvSpPr>
          <p:cNvPr id="7" name="부제목 6"/>
          <p:cNvSpPr>
            <a:spLocks noGrp="1"/>
          </p:cNvSpPr>
          <p:nvPr>
            <p:ph type="subTitle" idx="1"/>
          </p:nvPr>
        </p:nvSpPr>
        <p:spPr/>
        <p:txBody>
          <a:bodyPr/>
          <a:lstStyle/>
          <a:p>
            <a:r>
              <a:rPr lang="en-US" altLang="ko-KR" dirty="0" smtClean="0"/>
              <a:t>http://abacus.kaist.edu</a:t>
            </a:r>
          </a:p>
          <a:p>
            <a:endParaRPr lang="en-US" altLang="ko-KR" dirty="0"/>
          </a:p>
          <a:p>
            <a:r>
              <a:rPr lang="en-US" altLang="ko-KR" dirty="0" smtClean="0"/>
              <a:t>yhwan@ndsl.kaist.edu</a:t>
            </a:r>
          </a:p>
          <a:p>
            <a:endParaRPr lang="ko-KR" altLang="en-US" dirty="0"/>
          </a:p>
        </p:txBody>
      </p:sp>
      <p:sp>
        <p:nvSpPr>
          <p:cNvPr id="4" name="슬라이드 번호 개체 틀 3"/>
          <p:cNvSpPr>
            <a:spLocks noGrp="1"/>
          </p:cNvSpPr>
          <p:nvPr>
            <p:ph type="sldNum" sz="quarter" idx="4294967295"/>
          </p:nvPr>
        </p:nvSpPr>
        <p:spPr>
          <a:xfrm>
            <a:off x="6908800" y="6457950"/>
            <a:ext cx="2133600" cy="365125"/>
          </a:xfrm>
        </p:spPr>
        <p:txBody>
          <a:bodyPr/>
          <a:lstStyle/>
          <a:p>
            <a:fld id="{4CFE094C-5E8C-4E73-A362-9817F4BC2EC0}" type="slidenum">
              <a:rPr lang="ko-KR" altLang="en-US" smtClean="0"/>
              <a:t>24</a:t>
            </a:fld>
            <a:endParaRPr lang="ko-KR" altLang="en-US" dirty="0"/>
          </a:p>
        </p:txBody>
      </p:sp>
    </p:spTree>
    <p:extLst>
      <p:ext uri="{BB962C8B-B14F-4D97-AF65-F5344CB8AC3E}">
        <p14:creationId xmlns:p14="http://schemas.microsoft.com/office/powerpoint/2010/main" val="2722373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Retransmission Rate Measurement</a:t>
            </a:r>
            <a:endParaRPr lang="ko-KR" altLang="en-US" dirty="0"/>
          </a:p>
        </p:txBody>
      </p:sp>
      <p:sp>
        <p:nvSpPr>
          <p:cNvPr id="3" name="내용 개체 틀 2"/>
          <p:cNvSpPr>
            <a:spLocks noGrp="1"/>
          </p:cNvSpPr>
          <p:nvPr>
            <p:ph idx="1"/>
          </p:nvPr>
        </p:nvSpPr>
        <p:spPr/>
        <p:txBody>
          <a:bodyPr/>
          <a:lstStyle/>
          <a:p>
            <a:r>
              <a:rPr lang="en-US" altLang="ko-KR" dirty="0" smtClean="0"/>
              <a:t>Measurement environment</a:t>
            </a:r>
          </a:p>
          <a:p>
            <a:pPr lvl="1"/>
            <a:r>
              <a:rPr lang="en-US" altLang="ko-KR" dirty="0" smtClean="0"/>
              <a:t>11 volunteers (graduate students in KAIST)</a:t>
            </a:r>
          </a:p>
          <a:p>
            <a:pPr lvl="1"/>
            <a:r>
              <a:rPr lang="en-US" altLang="ko-KR" dirty="0" smtClean="0"/>
              <a:t>38 days (March 22</a:t>
            </a:r>
            <a:r>
              <a:rPr lang="en-US" altLang="ko-KR" baseline="30000" dirty="0" smtClean="0"/>
              <a:t>nd</a:t>
            </a:r>
            <a:r>
              <a:rPr lang="en-US" altLang="ko-KR" dirty="0" smtClean="0"/>
              <a:t> – April 29</a:t>
            </a:r>
            <a:r>
              <a:rPr lang="en-US" altLang="ko-KR" baseline="30000" dirty="0" smtClean="0"/>
              <a:t>th</a:t>
            </a:r>
            <a:r>
              <a:rPr lang="en-US" altLang="ko-KR" dirty="0" smtClean="0"/>
              <a:t>, 2013)</a:t>
            </a:r>
          </a:p>
          <a:p>
            <a:pPr lvl="1"/>
            <a:r>
              <a:rPr lang="en-US" altLang="ko-KR" dirty="0" smtClean="0"/>
              <a:t>151,469 flows (3.62GB)</a:t>
            </a:r>
          </a:p>
          <a:p>
            <a:r>
              <a:rPr lang="en-US" altLang="ko-KR" dirty="0" smtClean="0"/>
              <a:t>Packet analyzer</a:t>
            </a:r>
          </a:p>
          <a:p>
            <a:pPr lvl="1"/>
            <a:r>
              <a:rPr lang="en-US" altLang="ko-KR" dirty="0" smtClean="0"/>
              <a:t>Process captured TCP flows</a:t>
            </a:r>
          </a:p>
          <a:p>
            <a:pPr lvl="1"/>
            <a:r>
              <a:rPr lang="en-US" altLang="ko-KR" dirty="0" smtClean="0">
                <a:sym typeface="Wingdings" panose="05000000000000000000" pitchFamily="2" charset="2"/>
              </a:rPr>
              <a:t>Calculate retransmission rate</a:t>
            </a:r>
            <a:endParaRPr lang="en-US" altLang="ko-KR" dirty="0" smtClean="0"/>
          </a:p>
          <a:p>
            <a:endParaRPr lang="en-US" altLang="ko-KR" dirty="0" smtClean="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25</a:t>
            </a:fld>
            <a:endParaRPr lang="ko-KR" altLang="en-US"/>
          </a:p>
        </p:txBody>
      </p:sp>
      <p:sp>
        <p:nvSpPr>
          <p:cNvPr id="6" name="직사각형 5"/>
          <p:cNvSpPr/>
          <p:nvPr/>
        </p:nvSpPr>
        <p:spPr>
          <a:xfrm>
            <a:off x="1049710" y="4604574"/>
            <a:ext cx="7333367" cy="13447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dirty="0" smtClean="0">
                <a:latin typeface="Gill Sans MT" pitchFamily="34" charset="0"/>
              </a:rPr>
              <a:t>Overall retransmission rate = 0.4 – 1.7%</a:t>
            </a:r>
          </a:p>
          <a:p>
            <a:pPr algn="ctr"/>
            <a:endParaRPr lang="en-US" altLang="ko-KR" sz="1600" dirty="0" smtClean="0">
              <a:latin typeface="Gill Sans MT" pitchFamily="34" charset="0"/>
            </a:endParaRPr>
          </a:p>
          <a:p>
            <a:pPr algn="ctr"/>
            <a:r>
              <a:rPr lang="en-US" altLang="ko-KR" sz="2000" b="1" u="sng" dirty="0" smtClean="0">
                <a:latin typeface="Gill Sans MT" pitchFamily="34" charset="0"/>
              </a:rPr>
              <a:t>Average users do not experience retransmission! But…</a:t>
            </a:r>
            <a:endParaRPr lang="ko-KR" altLang="en-US" sz="2000" b="1" u="sng" dirty="0">
              <a:latin typeface="Gill Sans MT" pitchFamily="34" charset="0"/>
            </a:endParaRPr>
          </a:p>
        </p:txBody>
      </p:sp>
    </p:spTree>
    <p:extLst>
      <p:ext uri="{BB962C8B-B14F-4D97-AF65-F5344CB8AC3E}">
        <p14:creationId xmlns:p14="http://schemas.microsoft.com/office/powerpoint/2010/main" val="252327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Some flows experience high retransmission rates</a:t>
            </a:r>
            <a:endParaRPr lang="ko-KR" altLang="en-US" dirty="0"/>
          </a:p>
        </p:txBody>
      </p:sp>
      <p:sp>
        <p:nvSpPr>
          <p:cNvPr id="3" name="내용 개체 틀 2"/>
          <p:cNvSpPr>
            <a:spLocks noGrp="1"/>
          </p:cNvSpPr>
          <p:nvPr>
            <p:ph idx="1"/>
          </p:nvPr>
        </p:nvSpPr>
        <p:spPr/>
        <p:txBody>
          <a:bodyPr/>
          <a:lstStyle/>
          <a:p>
            <a:r>
              <a:rPr lang="en-US" altLang="ko-KR" dirty="0" smtClean="0"/>
              <a:t>CDF of </a:t>
            </a:r>
            <a:r>
              <a:rPr lang="en-US" altLang="ko-KR" dirty="0"/>
              <a:t>f</a:t>
            </a:r>
            <a:r>
              <a:rPr lang="en-US" altLang="ko-KR" dirty="0" smtClean="0"/>
              <a:t>lows with at least one retransmitted packet</a:t>
            </a:r>
          </a:p>
          <a:p>
            <a:pPr lvl="1"/>
            <a:r>
              <a:rPr lang="en-US" altLang="ko-KR" dirty="0" smtClean="0"/>
              <a:t>Worst 10%</a:t>
            </a:r>
          </a:p>
          <a:p>
            <a:pPr lvl="2"/>
            <a:r>
              <a:rPr lang="en-US" altLang="ko-KR" dirty="0" err="1" smtClean="0">
                <a:sym typeface="Wingdings" panose="05000000000000000000" pitchFamily="2" charset="2"/>
              </a:rPr>
              <a:t>Daejeon</a:t>
            </a:r>
            <a:r>
              <a:rPr lang="en-US" altLang="ko-KR" dirty="0" smtClean="0">
                <a:sym typeface="Wingdings" panose="05000000000000000000" pitchFamily="2" charset="2"/>
              </a:rPr>
              <a:t>: 40-85% / Princeton: 49-80%</a:t>
            </a:r>
          </a:p>
          <a:p>
            <a:pPr lvl="1"/>
            <a:r>
              <a:rPr lang="en-US" altLang="ko-KR" dirty="0" smtClean="0">
                <a:sym typeface="Wingdings" panose="05000000000000000000" pitchFamily="2" charset="2"/>
              </a:rPr>
              <a:t>Up to 93% retransmission in 3G cellular backhaul link [HotMobile’13]</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26</a:t>
            </a:fld>
            <a:endParaRPr lang="ko-KR" altLang="en-US"/>
          </a:p>
        </p:txBody>
      </p:sp>
      <p:grpSp>
        <p:nvGrpSpPr>
          <p:cNvPr id="12" name="그룹 11"/>
          <p:cNvGrpSpPr/>
          <p:nvPr/>
        </p:nvGrpSpPr>
        <p:grpSpPr>
          <a:xfrm>
            <a:off x="421050" y="3573016"/>
            <a:ext cx="4140000" cy="2178000"/>
            <a:chOff x="539552" y="3429000"/>
            <a:chExt cx="3960000" cy="2178000"/>
          </a:xfrm>
        </p:grpSpPr>
        <p:pic>
          <p:nvPicPr>
            <p:cNvPr id="5" name="그림 4"/>
            <p:cNvPicPr>
              <a:picLocks noChangeAspect="1"/>
            </p:cNvPicPr>
            <p:nvPr/>
          </p:nvPicPr>
          <p:blipFill>
            <a:blip r:embed="rId3"/>
            <a:stretch>
              <a:fillRect/>
            </a:stretch>
          </p:blipFill>
          <p:spPr>
            <a:xfrm>
              <a:off x="539552" y="3429000"/>
              <a:ext cx="3960000" cy="2178000"/>
            </a:xfrm>
            <a:prstGeom prst="rect">
              <a:avLst/>
            </a:prstGeom>
          </p:spPr>
        </p:pic>
        <p:sp>
          <p:nvSpPr>
            <p:cNvPr id="7" name="타원 6"/>
            <p:cNvSpPr/>
            <p:nvPr/>
          </p:nvSpPr>
          <p:spPr>
            <a:xfrm>
              <a:off x="3843876" y="3471843"/>
              <a:ext cx="111246" cy="121964"/>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8" name="직사각형 7"/>
            <p:cNvSpPr/>
            <p:nvPr/>
          </p:nvSpPr>
          <p:spPr>
            <a:xfrm>
              <a:off x="3503455" y="3762801"/>
              <a:ext cx="792088" cy="33283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dirty="0" smtClean="0">
                  <a:latin typeface="Gill Sans MT" pitchFamily="34" charset="0"/>
                </a:rPr>
                <a:t>85%</a:t>
              </a:r>
              <a:endParaRPr lang="ko-KR" altLang="en-US" dirty="0">
                <a:latin typeface="Gill Sans MT" pitchFamily="34" charset="0"/>
              </a:endParaRPr>
            </a:p>
          </p:txBody>
        </p:sp>
      </p:grpSp>
      <p:grpSp>
        <p:nvGrpSpPr>
          <p:cNvPr id="11" name="그룹 10"/>
          <p:cNvGrpSpPr/>
          <p:nvPr/>
        </p:nvGrpSpPr>
        <p:grpSpPr>
          <a:xfrm>
            <a:off x="4597954" y="3607956"/>
            <a:ext cx="4140000" cy="2140118"/>
            <a:chOff x="4716456" y="3463940"/>
            <a:chExt cx="3960000" cy="2140118"/>
          </a:xfrm>
        </p:grpSpPr>
        <p:pic>
          <p:nvPicPr>
            <p:cNvPr id="6" name="그림 5"/>
            <p:cNvPicPr>
              <a:picLocks noChangeAspect="1"/>
            </p:cNvPicPr>
            <p:nvPr/>
          </p:nvPicPr>
          <p:blipFill>
            <a:blip r:embed="rId4"/>
            <a:stretch>
              <a:fillRect/>
            </a:stretch>
          </p:blipFill>
          <p:spPr>
            <a:xfrm>
              <a:off x="4716456" y="3463940"/>
              <a:ext cx="3960000" cy="2140118"/>
            </a:xfrm>
            <a:prstGeom prst="rect">
              <a:avLst/>
            </a:prstGeom>
          </p:spPr>
        </p:pic>
        <p:sp>
          <p:nvSpPr>
            <p:cNvPr id="9" name="타원 8"/>
            <p:cNvSpPr/>
            <p:nvPr/>
          </p:nvSpPr>
          <p:spPr>
            <a:xfrm>
              <a:off x="7948332" y="3477858"/>
              <a:ext cx="111246" cy="121964"/>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0" name="직사각형 9"/>
            <p:cNvSpPr/>
            <p:nvPr/>
          </p:nvSpPr>
          <p:spPr>
            <a:xfrm>
              <a:off x="7607911" y="3768816"/>
              <a:ext cx="792088" cy="33283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dirty="0" smtClean="0">
                  <a:latin typeface="Gill Sans MT" pitchFamily="34" charset="0"/>
                </a:rPr>
                <a:t>82%</a:t>
              </a:r>
              <a:endParaRPr lang="ko-KR" altLang="en-US" dirty="0">
                <a:latin typeface="Gill Sans MT" pitchFamily="34" charset="0"/>
              </a:endParaRPr>
            </a:p>
          </p:txBody>
        </p:sp>
      </p:grpSp>
      <p:sp>
        <p:nvSpPr>
          <p:cNvPr id="13" name="직사각형 12"/>
          <p:cNvSpPr/>
          <p:nvPr/>
        </p:nvSpPr>
        <p:spPr>
          <a:xfrm>
            <a:off x="911041" y="3284984"/>
            <a:ext cx="7333367" cy="144016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b="1" u="sng" dirty="0" smtClean="0">
                <a:latin typeface="Gill Sans MT" pitchFamily="34" charset="0"/>
              </a:rPr>
              <a:t>Finding:</a:t>
            </a:r>
          </a:p>
          <a:p>
            <a:pPr algn="ctr"/>
            <a:endParaRPr lang="en-US" altLang="ko-KR" sz="1200" b="1" u="sng" dirty="0" smtClean="0">
              <a:latin typeface="Gill Sans MT" pitchFamily="34" charset="0"/>
            </a:endParaRPr>
          </a:p>
          <a:p>
            <a:pPr algn="ctr"/>
            <a:r>
              <a:rPr lang="en-US" altLang="ko-KR" sz="2000" dirty="0" smtClean="0">
                <a:latin typeface="Gill Sans MT" pitchFamily="34" charset="0"/>
              </a:rPr>
              <a:t>Charging TCP retransmissions may cause </a:t>
            </a:r>
          </a:p>
          <a:p>
            <a:pPr algn="ctr"/>
            <a:r>
              <a:rPr lang="en-US" altLang="ko-KR" sz="2000" dirty="0" smtClean="0">
                <a:latin typeface="Gill Sans MT" pitchFamily="34" charset="0"/>
              </a:rPr>
              <a:t>some legitimate users to suffer from high cellular bills!</a:t>
            </a:r>
            <a:endParaRPr lang="ko-KR" altLang="en-US" sz="2000" dirty="0">
              <a:latin typeface="Gill Sans MT" pitchFamily="34" charset="0"/>
            </a:endParaRPr>
          </a:p>
        </p:txBody>
      </p:sp>
    </p:spTree>
    <p:extLst>
      <p:ext uri="{BB962C8B-B14F-4D97-AF65-F5344CB8AC3E}">
        <p14:creationId xmlns:p14="http://schemas.microsoft.com/office/powerpoint/2010/main" val="308953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Related Works</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lstStyle/>
              <a:p>
                <a:r>
                  <a:rPr lang="en-US" altLang="ko-KR" dirty="0" smtClean="0"/>
                  <a:t>Peng et. </a:t>
                </a:r>
                <a:r>
                  <a:rPr lang="en-US" altLang="ko-KR" dirty="0"/>
                  <a:t>a</a:t>
                </a:r>
                <a:r>
                  <a:rPr lang="en-US" altLang="ko-KR" dirty="0" smtClean="0"/>
                  <a:t>l. [MobiCom’12, CCS’12]</a:t>
                </a:r>
              </a:p>
              <a:p>
                <a:pPr lvl="1"/>
                <a:r>
                  <a:rPr lang="en-US" altLang="ko-KR" dirty="0" smtClean="0"/>
                  <a:t>Toll-free data access attack</a:t>
                </a:r>
              </a:p>
              <a:p>
                <a:pPr lvl="2"/>
                <a:r>
                  <a:rPr lang="en-US" altLang="ko-KR" dirty="0" smtClean="0"/>
                  <a:t>Bypass cellular accounting via DNS port, which used to be free-of-service</a:t>
                </a:r>
              </a:p>
              <a:p>
                <a:pPr lvl="2"/>
                <a:r>
                  <a:rPr lang="en-US" altLang="ko-KR" dirty="0" smtClean="0"/>
                  <a:t>U.S. ISPs now account for all packets going through DNS port</a:t>
                </a:r>
              </a:p>
              <a:p>
                <a:pPr lvl="2"/>
                <a:r>
                  <a:rPr lang="en-US" altLang="ko-KR" dirty="0" smtClean="0"/>
                  <a:t>South Korean ISPs verify DNS packets</a:t>
                </a:r>
              </a:p>
              <a:p>
                <a:pPr lvl="1"/>
                <a:r>
                  <a:rPr lang="en-US" altLang="ko-KR" dirty="0" smtClean="0"/>
                  <a:t>Stealth-spam attack</a:t>
                </a:r>
              </a:p>
              <a:p>
                <a:pPr lvl="2"/>
                <a:r>
                  <a:rPr lang="en-US" altLang="ko-KR" dirty="0" smtClean="0"/>
                  <a:t>Inject large volume of spam data via UDP after the connection is closed</a:t>
                </a:r>
              </a:p>
              <a:p>
                <a:pPr lvl="2"/>
                <a:r>
                  <a:rPr lang="en-US" altLang="ko-KR" dirty="0" smtClean="0"/>
                  <a:t>Attack limited as most of traffic is TCP (95%)</a:t>
                </a:r>
              </a:p>
              <a:p>
                <a:r>
                  <a:rPr lang="en-US" altLang="ko-KR" dirty="0" err="1" smtClean="0"/>
                  <a:t>Tu</a:t>
                </a:r>
                <a:r>
                  <a:rPr lang="en-US" altLang="ko-KR" dirty="0" smtClean="0"/>
                  <a:t> et. al. [MobiSys’13]</a:t>
                </a:r>
              </a:p>
              <a:p>
                <a:pPr lvl="1"/>
                <a:r>
                  <a:rPr lang="en-US" altLang="ko-KR" dirty="0" smtClean="0"/>
                  <a:t>Inject large volume of spam data via UDP while the user is roaming</a:t>
                </a:r>
              </a:p>
              <a:p>
                <a:pPr lvl="2"/>
                <a:r>
                  <a:rPr lang="en-US" altLang="ko-KR" dirty="0" smtClean="0"/>
                  <a:t>Packet drops during handoffs (e.g., 2G</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smtClean="0"/>
                  <a:t>3G, 3G</a:t>
                </a:r>
                <a14:m>
                  <m:oMath xmlns:m="http://schemas.openxmlformats.org/officeDocument/2006/math">
                    <m:r>
                      <a:rPr lang="en-US" altLang="ko-KR" i="1">
                        <a:latin typeface="Cambria Math" panose="02040503050406030204" pitchFamily="18" charset="0"/>
                        <a:ea typeface="Cambria Math" panose="02040503050406030204" pitchFamily="18" charset="0"/>
                      </a:rPr>
                      <m:t>↔</m:t>
                    </m:r>
                  </m:oMath>
                </a14:m>
                <a:r>
                  <a:rPr lang="en-US" altLang="ko-KR" dirty="0" smtClean="0"/>
                  <a:t>LTE)</a:t>
                </a:r>
              </a:p>
              <a:p>
                <a:pPr lvl="1"/>
                <a:r>
                  <a:rPr lang="en-US" altLang="ko-KR" dirty="0" smtClean="0"/>
                  <a:t>Attack not so severe in real life since TCP is most dominant</a:t>
                </a:r>
              </a:p>
              <a:p>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3"/>
                <a:stretch>
                  <a:fillRect l="-963" t="-1036"/>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4CFE094C-5E8C-4E73-A362-9817F4BC2EC0}" type="slidenum">
              <a:rPr lang="ko-KR" altLang="en-US" smtClean="0"/>
              <a:t>27</a:t>
            </a:fld>
            <a:endParaRPr lang="ko-KR" altLang="en-US"/>
          </a:p>
        </p:txBody>
      </p:sp>
    </p:spTree>
    <p:extLst>
      <p:ext uri="{BB962C8B-B14F-4D97-AF65-F5344CB8AC3E}">
        <p14:creationId xmlns:p14="http://schemas.microsoft.com/office/powerpoint/2010/main" val="35465717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Monbot</a:t>
            </a:r>
            <a:endParaRPr lang="ko-KR" altLang="en-US" dirty="0"/>
          </a:p>
        </p:txBody>
      </p:sp>
      <p:sp>
        <p:nvSpPr>
          <p:cNvPr id="3" name="내용 개체 틀 2"/>
          <p:cNvSpPr>
            <a:spLocks noGrp="1"/>
          </p:cNvSpPr>
          <p:nvPr>
            <p:ph idx="1"/>
          </p:nvPr>
        </p:nvSpPr>
        <p:spPr/>
        <p:txBody>
          <a:bodyPr/>
          <a:lstStyle/>
          <a:p>
            <a:r>
              <a:rPr lang="en-US" altLang="ko-KR" dirty="0" smtClean="0"/>
              <a:t>Highly-scalable flow monitoring system [Woo’13]</a:t>
            </a:r>
          </a:p>
          <a:p>
            <a:r>
              <a:rPr lang="en-US" altLang="ko-KR" dirty="0" err="1" smtClean="0"/>
              <a:t>PacketShader</a:t>
            </a:r>
            <a:r>
              <a:rPr lang="en-US" altLang="ko-KR" dirty="0" smtClean="0"/>
              <a:t> I/O (PSIO)</a:t>
            </a:r>
          </a:p>
          <a:p>
            <a:pPr lvl="1"/>
            <a:r>
              <a:rPr lang="en-US" altLang="ko-KR" dirty="0"/>
              <a:t>H</a:t>
            </a:r>
            <a:r>
              <a:rPr lang="en-US" altLang="ko-KR" dirty="0" smtClean="0"/>
              <a:t>igh-speed packet I/O</a:t>
            </a:r>
          </a:p>
          <a:p>
            <a:r>
              <a:rPr lang="en-US" altLang="ko-KR" dirty="0" smtClean="0"/>
              <a:t>Symmetric Receive-Side Scaling (S-RSS)</a:t>
            </a:r>
          </a:p>
          <a:p>
            <a:pPr lvl="1"/>
            <a:r>
              <a:rPr lang="en-US" altLang="ko-KR" dirty="0"/>
              <a:t>M</a:t>
            </a:r>
            <a:r>
              <a:rPr lang="en-US" altLang="ko-KR" dirty="0" smtClean="0"/>
              <a:t>ap packets in same TCP connection to the same CPU core</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28</a:t>
            </a:fld>
            <a:endParaRPr lang="ko-KR" altLang="en-US"/>
          </a:p>
        </p:txBody>
      </p:sp>
      <p:pic>
        <p:nvPicPr>
          <p:cNvPr id="5" name="그림 4"/>
          <p:cNvPicPr>
            <a:picLocks noChangeAspect="1"/>
          </p:cNvPicPr>
          <p:nvPr/>
        </p:nvPicPr>
        <p:blipFill>
          <a:blip r:embed="rId3"/>
          <a:stretch>
            <a:fillRect/>
          </a:stretch>
        </p:blipFill>
        <p:spPr>
          <a:xfrm>
            <a:off x="2023293" y="3721389"/>
            <a:ext cx="5140995" cy="2542427"/>
          </a:xfrm>
          <a:prstGeom prst="rect">
            <a:avLst/>
          </a:prstGeom>
        </p:spPr>
      </p:pic>
    </p:spTree>
    <p:extLst>
      <p:ext uri="{BB962C8B-B14F-4D97-AF65-F5344CB8AC3E}">
        <p14:creationId xmlns:p14="http://schemas.microsoft.com/office/powerpoint/2010/main" val="159489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Probabilistic DPI</a:t>
            </a:r>
            <a:endParaRPr lang="ko-KR" altLang="en-US" dirty="0"/>
          </a:p>
        </p:txBody>
      </p:sp>
      <p:sp>
        <p:nvSpPr>
          <p:cNvPr id="3" name="내용 개체 틀 2"/>
          <p:cNvSpPr>
            <a:spLocks noGrp="1"/>
          </p:cNvSpPr>
          <p:nvPr>
            <p:ph idx="1"/>
          </p:nvPr>
        </p:nvSpPr>
        <p:spPr/>
        <p:txBody>
          <a:bodyPr/>
          <a:lstStyle/>
          <a:p>
            <a:r>
              <a:rPr lang="en-US" altLang="ko-KR" dirty="0" smtClean="0"/>
              <a:t>Store payload by sampling and compare for the sampled data</a:t>
            </a:r>
          </a:p>
          <a:p>
            <a:pPr lvl="1"/>
            <a:r>
              <a:rPr lang="en-US" altLang="ko-KR" dirty="0" smtClean="0"/>
              <a:t>E.g., store 5 bytes out of 1,000-byte </a:t>
            </a:r>
            <a:r>
              <a:rPr lang="en-US" altLang="ko-KR" dirty="0" smtClean="0">
                <a:sym typeface="Wingdings" panose="05000000000000000000" pitchFamily="2" charset="2"/>
              </a:rPr>
              <a:t> reduce memory by 200x</a:t>
            </a:r>
          </a:p>
          <a:p>
            <a:endParaRPr lang="en-US" altLang="ko-KR" dirty="0" smtClean="0">
              <a:sym typeface="Wingdings" panose="05000000000000000000" pitchFamily="2" charset="2"/>
            </a:endParaRPr>
          </a:p>
          <a:p>
            <a:endParaRPr lang="en-US" altLang="ko-KR" dirty="0">
              <a:sym typeface="Wingdings" panose="05000000000000000000" pitchFamily="2" charset="2"/>
            </a:endParaRPr>
          </a:p>
          <a:p>
            <a:endParaRPr lang="en-US" altLang="ko-KR" dirty="0" smtClean="0">
              <a:sym typeface="Wingdings" panose="05000000000000000000" pitchFamily="2" charset="2"/>
            </a:endParaRPr>
          </a:p>
          <a:p>
            <a:endParaRPr lang="en-US" altLang="ko-KR" dirty="0">
              <a:sym typeface="Wingdings" panose="05000000000000000000" pitchFamily="2" charset="2"/>
            </a:endParaRPr>
          </a:p>
          <a:p>
            <a:endParaRPr lang="en-US" altLang="ko-KR" dirty="0" smtClean="0">
              <a:sym typeface="Wingdings" panose="05000000000000000000" pitchFamily="2" charset="2"/>
            </a:endParaRPr>
          </a:p>
          <a:p>
            <a:r>
              <a:rPr lang="en-US" altLang="ko-KR" dirty="0" smtClean="0">
                <a:sym typeface="Wingdings" panose="05000000000000000000" pitchFamily="2" charset="2"/>
              </a:rPr>
              <a:t>4-byte base sequence number</a:t>
            </a:r>
          </a:p>
          <a:p>
            <a:r>
              <a:rPr lang="en-US" altLang="ko-KR" dirty="0">
                <a:sym typeface="Wingdings" panose="05000000000000000000" pitchFamily="2" charset="2"/>
              </a:rPr>
              <a:t>E</a:t>
            </a:r>
            <a:r>
              <a:rPr lang="en-US" altLang="ko-KR" dirty="0" smtClean="0">
                <a:sym typeface="Wingdings" panose="05000000000000000000" pitchFamily="2" charset="2"/>
              </a:rPr>
              <a:t>ntry</a:t>
            </a:r>
          </a:p>
          <a:p>
            <a:pPr lvl="1"/>
            <a:r>
              <a:rPr lang="en-US" altLang="ko-KR" dirty="0" smtClean="0">
                <a:sym typeface="Wingdings" panose="05000000000000000000" pitchFamily="2" charset="2"/>
              </a:rPr>
              <a:t>Randomly sampled byte between [</a:t>
            </a:r>
            <a:r>
              <a:rPr lang="en-US" altLang="ko-KR" dirty="0" err="1" smtClean="0">
                <a:sym typeface="Wingdings" panose="05000000000000000000" pitchFamily="2" charset="2"/>
              </a:rPr>
              <a:t>bsn</a:t>
            </a:r>
            <a:r>
              <a:rPr lang="en-US" altLang="ko-KR" dirty="0" smtClean="0">
                <a:sym typeface="Wingdings" panose="05000000000000000000" pitchFamily="2" charset="2"/>
              </a:rPr>
              <a:t>, </a:t>
            </a:r>
            <a:r>
              <a:rPr lang="en-US" altLang="ko-KR" dirty="0" err="1" smtClean="0">
                <a:sym typeface="Wingdings" panose="05000000000000000000" pitchFamily="2" charset="2"/>
              </a:rPr>
              <a:t>bsn</a:t>
            </a:r>
            <a:r>
              <a:rPr lang="en-US" altLang="ko-KR" dirty="0" smtClean="0">
                <a:sym typeface="Wingdings" panose="05000000000000000000" pitchFamily="2" charset="2"/>
              </a:rPr>
              <a:t> + 1023]</a:t>
            </a:r>
            <a:endParaRPr lang="en-US" altLang="ko-KR" dirty="0">
              <a:sym typeface="Wingdings" panose="05000000000000000000" pitchFamily="2" charset="2"/>
            </a:endParaRPr>
          </a:p>
          <a:p>
            <a:endParaRPr lang="en-US" altLang="ko-KR" dirty="0" smtClean="0">
              <a:sym typeface="Wingdings" panose="05000000000000000000" pitchFamily="2" charset="2"/>
            </a:endParaRPr>
          </a:p>
          <a:p>
            <a:endParaRPr lang="en-US" altLang="ko-KR" dirty="0">
              <a:sym typeface="Wingdings" panose="05000000000000000000" pitchFamily="2" charset="2"/>
            </a:endParaRPr>
          </a:p>
          <a:p>
            <a:pPr marL="0" indent="0">
              <a:buNone/>
            </a:pPr>
            <a:endParaRPr lang="en-US" altLang="ko-KR" dirty="0">
              <a:sym typeface="Wingdings" panose="05000000000000000000" pitchFamily="2" charset="2"/>
            </a:endParaRPr>
          </a:p>
          <a:p>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29</a:t>
            </a:fld>
            <a:endParaRPr lang="ko-KR" altLang="en-US"/>
          </a:p>
        </p:txBody>
      </p:sp>
      <p:pic>
        <p:nvPicPr>
          <p:cNvPr id="5" name="그림 4"/>
          <p:cNvPicPr>
            <a:picLocks noChangeAspect="1"/>
          </p:cNvPicPr>
          <p:nvPr/>
        </p:nvPicPr>
        <p:blipFill>
          <a:blip r:embed="rId3"/>
          <a:stretch>
            <a:fillRect/>
          </a:stretch>
        </p:blipFill>
        <p:spPr>
          <a:xfrm>
            <a:off x="1475656" y="2546523"/>
            <a:ext cx="6408712" cy="1890027"/>
          </a:xfrm>
          <a:prstGeom prst="rect">
            <a:avLst/>
          </a:prstGeom>
        </p:spPr>
      </p:pic>
    </p:spTree>
    <p:extLst>
      <p:ext uri="{BB962C8B-B14F-4D97-AF65-F5344CB8AC3E}">
        <p14:creationId xmlns:p14="http://schemas.microsoft.com/office/powerpoint/2010/main" val="91564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Effect transition="in" filter="fade">
                                      <p:cBhvr>
                                        <p:cTn id="14" dur="500"/>
                                        <p:tgtEl>
                                          <p:spTgt spid="3">
                                            <p:txEl>
                                              <p:pRg st="8" end="8"/>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Mobile Devices as Post-PCs</a:t>
            </a:r>
            <a:endParaRPr lang="ko-KR" altLang="en-US" dirty="0"/>
          </a:p>
        </p:txBody>
      </p:sp>
      <p:sp>
        <p:nvSpPr>
          <p:cNvPr id="3" name="내용 개체 틀 2"/>
          <p:cNvSpPr>
            <a:spLocks noGrp="1"/>
          </p:cNvSpPr>
          <p:nvPr>
            <p:ph idx="1"/>
          </p:nvPr>
        </p:nvSpPr>
        <p:spPr/>
        <p:txBody>
          <a:bodyPr/>
          <a:lstStyle/>
          <a:p>
            <a:r>
              <a:rPr lang="en-US" altLang="ko-KR" dirty="0"/>
              <a:t>Smartphones &amp; tablet PCs for daily network communications</a:t>
            </a:r>
          </a:p>
          <a:p>
            <a:pPr lvl="1"/>
            <a:r>
              <a:rPr lang="en-US" altLang="ko-KR" dirty="0" smtClean="0"/>
              <a:t>Massive growth in cellular data traffic (Cisco VNI Mobile, 2014)</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3</a:t>
            </a:fld>
            <a:endParaRPr lang="ko-KR" altLang="en-US"/>
          </a:p>
        </p:txBody>
      </p:sp>
      <p:pic>
        <p:nvPicPr>
          <p:cNvPr id="2050" name="Picture 2" descr="http://www.cisco.com/c/dam/en/us/solutions/collateral/service-provider/ip-ngn-ip-next-generation-network/white_paper_c11-520862.doc/_jcr_content/renditions/white_paper_c11-520862_1.jpg"/>
          <p:cNvPicPr>
            <a:picLocks noChangeAspect="1" noChangeArrowheads="1"/>
          </p:cNvPicPr>
          <p:nvPr/>
        </p:nvPicPr>
        <p:blipFill rotWithShape="1">
          <a:blip r:embed="rId3">
            <a:extLst>
              <a:ext uri="{28A0092B-C50C-407E-A947-70E740481C1C}">
                <a14:useLocalDpi xmlns:a14="http://schemas.microsoft.com/office/drawing/2010/main" val="0"/>
              </a:ext>
            </a:extLst>
          </a:blip>
          <a:srcRect t="10201" b="8717"/>
          <a:stretch/>
        </p:blipFill>
        <p:spPr bwMode="auto">
          <a:xfrm>
            <a:off x="2483768" y="2564904"/>
            <a:ext cx="4562858" cy="3646375"/>
          </a:xfrm>
          <a:prstGeom prst="rect">
            <a:avLst/>
          </a:prstGeom>
          <a:noFill/>
          <a:extLst>
            <a:ext uri="{909E8E84-426E-40DD-AFC4-6F175D3DCCD1}">
              <a14:hiddenFill xmlns:a14="http://schemas.microsoft.com/office/drawing/2010/main">
                <a:solidFill>
                  <a:srgbClr val="FFFFFF"/>
                </a:solidFill>
              </a14:hiddenFill>
            </a:ext>
          </a:extLst>
        </p:spPr>
      </p:pic>
      <p:sp>
        <p:nvSpPr>
          <p:cNvPr id="17" name="타원 16"/>
          <p:cNvSpPr/>
          <p:nvPr/>
        </p:nvSpPr>
        <p:spPr>
          <a:xfrm>
            <a:off x="2739547" y="5405468"/>
            <a:ext cx="693583" cy="36004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p:cNvSpPr/>
          <p:nvPr/>
        </p:nvSpPr>
        <p:spPr>
          <a:xfrm>
            <a:off x="3433131" y="5198607"/>
            <a:ext cx="756277" cy="36004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a:off x="3203848" y="3455323"/>
            <a:ext cx="1728296" cy="8161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000" dirty="0" smtClean="0">
                <a:latin typeface="Gill Sans MT" panose="020B0502020104020203" pitchFamily="34" charset="0"/>
                <a:ea typeface="Tahoma" pitchFamily="34" charset="0"/>
                <a:cs typeface="Tahoma" pitchFamily="34" charset="0"/>
              </a:rPr>
              <a:t>1.7x increase</a:t>
            </a:r>
          </a:p>
          <a:p>
            <a:pPr algn="ctr"/>
            <a:r>
              <a:rPr lang="en-US" altLang="ko-KR" sz="2000" dirty="0" smtClean="0">
                <a:latin typeface="Gill Sans MT" panose="020B0502020104020203" pitchFamily="34" charset="0"/>
                <a:ea typeface="Tahoma" pitchFamily="34" charset="0"/>
                <a:cs typeface="Tahoma" pitchFamily="34" charset="0"/>
              </a:rPr>
              <a:t>in 1 year!</a:t>
            </a:r>
            <a:endParaRPr lang="ko-KR" altLang="en-US" sz="2000" dirty="0">
              <a:latin typeface="Gill Sans MT" panose="020B0502020104020203" pitchFamily="34" charset="0"/>
              <a:cs typeface="Tahoma" pitchFamily="34" charset="0"/>
            </a:endParaRPr>
          </a:p>
        </p:txBody>
      </p:sp>
      <p:cxnSp>
        <p:nvCxnSpPr>
          <p:cNvPr id="29" name="직선 화살표 연결선 28"/>
          <p:cNvCxnSpPr>
            <a:stCxn id="18" idx="0"/>
            <a:endCxn id="28" idx="2"/>
          </p:cNvCxnSpPr>
          <p:nvPr/>
        </p:nvCxnSpPr>
        <p:spPr>
          <a:xfrm flipV="1">
            <a:off x="3811270" y="4271454"/>
            <a:ext cx="256726" cy="92715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7" name="직선 화살표 연결선 26"/>
          <p:cNvCxnSpPr>
            <a:stCxn id="17" idx="0"/>
          </p:cNvCxnSpPr>
          <p:nvPr/>
        </p:nvCxnSpPr>
        <p:spPr>
          <a:xfrm flipV="1">
            <a:off x="3086339" y="4271454"/>
            <a:ext cx="738183" cy="113401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621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t>
            </a:r>
            <a:r>
              <a:rPr lang="en-US" altLang="ko-KR" dirty="0" smtClean="0"/>
              <a:t>-DPI Byte Sampling</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lstStyle/>
              <a:p>
                <a:r>
                  <a:rPr lang="en-US" altLang="ko-KR" dirty="0" smtClean="0"/>
                  <a:t>Prevent attacker from guessing the sampled byte locations</a:t>
                </a:r>
              </a:p>
              <a:p>
                <a:r>
                  <a:rPr lang="en-US" altLang="ko-KR" dirty="0" smtClean="0"/>
                  <a:t>Random offset: K = SHA1{Flow Key | BSN}</a:t>
                </a:r>
              </a:p>
              <a:p>
                <a:pPr lvl="1"/>
                <a:r>
                  <a:rPr lang="en-US" altLang="ko-KR" dirty="0" smtClean="0"/>
                  <a:t>Flow Key =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𝐻𝑀𝐴𝐶</m:t>
                        </m:r>
                      </m:e>
                      <m:sub>
                        <m:r>
                          <a:rPr lang="en-US" altLang="ko-KR" b="0" i="1" smtClean="0">
                            <a:latin typeface="Cambria Math" panose="02040503050406030204" pitchFamily="18" charset="0"/>
                          </a:rPr>
                          <m:t>𝑆𝑒𝑐𝑟𝑒𝑡</m:t>
                        </m:r>
                        <m:r>
                          <a:rPr lang="en-US" altLang="ko-KR" b="0" i="1" smtClean="0">
                            <a:latin typeface="Cambria Math" panose="02040503050406030204" pitchFamily="18" charset="0"/>
                          </a:rPr>
                          <m:t>_</m:t>
                        </m:r>
                        <m:r>
                          <a:rPr lang="en-US" altLang="ko-KR" b="0" i="1" smtClean="0">
                            <a:latin typeface="Cambria Math" panose="02040503050406030204" pitchFamily="18" charset="0"/>
                          </a:rPr>
                          <m:t>𝐾𝑒𝑦</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𝑛𝑜𝑛𝑐𝑒</m:t>
                    </m:r>
                    <m:r>
                      <a:rPr lang="en-US" altLang="ko-KR" b="0" i="1" smtClean="0">
                        <a:latin typeface="Cambria Math" panose="02040503050406030204" pitchFamily="18" charset="0"/>
                      </a:rPr>
                      <m:t>}</m:t>
                    </m:r>
                  </m:oMath>
                </a14:m>
                <a:endParaRPr lang="en-US" altLang="ko-KR" dirty="0" smtClean="0"/>
              </a:p>
              <a:p>
                <a:pPr lvl="1"/>
                <a:r>
                  <a:rPr lang="en-US" altLang="ko-KR" dirty="0" smtClean="0"/>
                  <a:t>Offset calculation per 1KB buffer </a:t>
                </a:r>
                <a:r>
                  <a:rPr lang="en-US" altLang="ko-KR" dirty="0" smtClean="0">
                    <a:sym typeface="Wingdings" panose="05000000000000000000" pitchFamily="2" charset="2"/>
                  </a:rPr>
                  <a:t> 10 bits to represent each offset</a:t>
                </a:r>
              </a:p>
              <a:p>
                <a:pPr lvl="1"/>
                <a:r>
                  <a:rPr lang="en-US" altLang="ko-KR" dirty="0" smtClean="0">
                    <a:sym typeface="Wingdings" panose="05000000000000000000" pitchFamily="2" charset="2"/>
                  </a:rPr>
                  <a:t>N = 5  Bernstein hash function to produce 64-bit output</a:t>
                </a:r>
                <a:endParaRPr lang="en-US" altLang="ko-KR" dirty="0" smtClean="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3"/>
                <a:stretch>
                  <a:fillRect l="-963" t="-1036"/>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4CFE094C-5E8C-4E73-A362-9817F4BC2EC0}" type="slidenum">
              <a:rPr lang="ko-KR" altLang="en-US" smtClean="0"/>
              <a:t>30</a:t>
            </a:fld>
            <a:endParaRPr lang="ko-KR" altLang="en-US"/>
          </a:p>
        </p:txBody>
      </p:sp>
      <p:sp>
        <p:nvSpPr>
          <p:cNvPr id="7" name="직사각형 6"/>
          <p:cNvSpPr/>
          <p:nvPr/>
        </p:nvSpPr>
        <p:spPr>
          <a:xfrm>
            <a:off x="1811909" y="3932494"/>
            <a:ext cx="5496395" cy="22322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dirty="0">
              <a:latin typeface="Times New Roman" pitchFamily="18" charset="0"/>
              <a:cs typeface="Times New Roman" pitchFamily="18" charset="0"/>
            </a:endParaRPr>
          </a:p>
        </p:txBody>
      </p:sp>
      <p:sp>
        <p:nvSpPr>
          <p:cNvPr id="9" name="직사각형 8"/>
          <p:cNvSpPr/>
          <p:nvPr/>
        </p:nvSpPr>
        <p:spPr>
          <a:xfrm>
            <a:off x="1961258" y="5698786"/>
            <a:ext cx="5203029" cy="36004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Retransmitted Packet! (</a:t>
            </a:r>
            <a:r>
              <a:rPr lang="en-US" altLang="ko-KR" sz="2000" dirty="0" err="1" smtClean="0">
                <a:latin typeface="Times New Roman" pitchFamily="18" charset="0"/>
                <a:cs typeface="Times New Roman" pitchFamily="18" charset="0"/>
              </a:rPr>
              <a:t>Seq</a:t>
            </a:r>
            <a:r>
              <a:rPr lang="en-US" altLang="ko-KR" sz="2000" dirty="0" smtClean="0">
                <a:latin typeface="Times New Roman" pitchFamily="18" charset="0"/>
                <a:cs typeface="Times New Roman" pitchFamily="18" charset="0"/>
              </a:rPr>
              <a:t> = 1024)</a:t>
            </a:r>
            <a:endParaRPr lang="ko-KR" altLang="en-US" sz="2000" dirty="0">
              <a:latin typeface="Times New Roman" pitchFamily="18" charset="0"/>
              <a:cs typeface="Times New Roman" pitchFamily="18" charset="0"/>
            </a:endParaRPr>
          </a:p>
        </p:txBody>
      </p:sp>
      <p:sp>
        <p:nvSpPr>
          <p:cNvPr id="12" name="직사각형 11"/>
          <p:cNvSpPr/>
          <p:nvPr/>
        </p:nvSpPr>
        <p:spPr>
          <a:xfrm>
            <a:off x="4980683" y="4613476"/>
            <a:ext cx="2289619" cy="88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tx1"/>
                </a:solidFill>
                <a:latin typeface="Times New Roman" pitchFamily="18" charset="0"/>
                <a:cs typeface="Times New Roman" pitchFamily="18" charset="0"/>
              </a:rPr>
              <a:t>K = SHA1</a:t>
            </a:r>
          </a:p>
          <a:p>
            <a:pPr algn="ctr"/>
            <a:r>
              <a:rPr lang="en-US" altLang="ko-KR" sz="2000" dirty="0" smtClean="0">
                <a:solidFill>
                  <a:schemeClr val="tx1"/>
                </a:solidFill>
                <a:latin typeface="Times New Roman" pitchFamily="18" charset="0"/>
                <a:cs typeface="Times New Roman" pitchFamily="18" charset="0"/>
              </a:rPr>
              <a:t>{Flow Key | BSN}</a:t>
            </a:r>
          </a:p>
        </p:txBody>
      </p:sp>
      <p:grpSp>
        <p:nvGrpSpPr>
          <p:cNvPr id="15" name="그룹 14"/>
          <p:cNvGrpSpPr/>
          <p:nvPr/>
        </p:nvGrpSpPr>
        <p:grpSpPr>
          <a:xfrm>
            <a:off x="1961259" y="4040024"/>
            <a:ext cx="2803550" cy="1543321"/>
            <a:chOff x="379437" y="619547"/>
            <a:chExt cx="2803550" cy="1543321"/>
          </a:xfrm>
        </p:grpSpPr>
        <p:sp>
          <p:nvSpPr>
            <p:cNvPr id="16" name="직사각형 15"/>
            <p:cNvSpPr/>
            <p:nvPr/>
          </p:nvSpPr>
          <p:spPr>
            <a:xfrm>
              <a:off x="379437" y="619547"/>
              <a:ext cx="2803550" cy="3383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Base </a:t>
              </a:r>
              <a:r>
                <a:rPr lang="en-US" altLang="ko-KR" sz="2000" dirty="0" err="1" smtClean="0">
                  <a:latin typeface="Times New Roman" pitchFamily="18" charset="0"/>
                  <a:cs typeface="Times New Roman" pitchFamily="18" charset="0"/>
                </a:rPr>
                <a:t>Seq</a:t>
              </a:r>
              <a:r>
                <a:rPr lang="en-US" altLang="ko-KR" sz="2000" dirty="0" smtClean="0">
                  <a:latin typeface="Times New Roman" pitchFamily="18" charset="0"/>
                  <a:cs typeface="Times New Roman" pitchFamily="18" charset="0"/>
                </a:rPr>
                <a:t> </a:t>
              </a:r>
              <a:r>
                <a:rPr lang="en-US" altLang="ko-KR" sz="2000" dirty="0" err="1" smtClean="0">
                  <a:latin typeface="Times New Roman" pitchFamily="18" charset="0"/>
                  <a:cs typeface="Times New Roman" pitchFamily="18" charset="0"/>
                </a:rPr>
                <a:t>Num</a:t>
              </a:r>
              <a:r>
                <a:rPr lang="en-US" altLang="ko-KR" sz="2000" dirty="0" smtClean="0">
                  <a:latin typeface="Times New Roman" pitchFamily="18" charset="0"/>
                  <a:cs typeface="Times New Roman" pitchFamily="18" charset="0"/>
                </a:rPr>
                <a:t>: 0</a:t>
              </a:r>
              <a:endParaRPr lang="ko-KR" altLang="en-US" sz="2000" dirty="0">
                <a:latin typeface="Times New Roman" pitchFamily="18" charset="0"/>
                <a:cs typeface="Times New Roman" pitchFamily="18" charset="0"/>
              </a:endParaRPr>
            </a:p>
          </p:txBody>
        </p:sp>
        <p:sp>
          <p:nvSpPr>
            <p:cNvPr id="17" name="직사각형 16"/>
            <p:cNvSpPr/>
            <p:nvPr/>
          </p:nvSpPr>
          <p:spPr>
            <a:xfrm>
              <a:off x="379437" y="957883"/>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A</a:t>
              </a:r>
              <a:endParaRPr lang="ko-KR" altLang="en-US" sz="2000" dirty="0">
                <a:latin typeface="Times New Roman" pitchFamily="18" charset="0"/>
                <a:cs typeface="Times New Roman" pitchFamily="18" charset="0"/>
              </a:endParaRPr>
            </a:p>
          </p:txBody>
        </p:sp>
        <p:sp>
          <p:nvSpPr>
            <p:cNvPr id="18" name="직사각형 17"/>
            <p:cNvSpPr/>
            <p:nvPr/>
          </p:nvSpPr>
          <p:spPr>
            <a:xfrm>
              <a:off x="927546" y="957883"/>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h</a:t>
              </a:r>
              <a:endParaRPr lang="ko-KR" altLang="en-US" sz="2000" dirty="0">
                <a:latin typeface="Times New Roman" pitchFamily="18" charset="0"/>
                <a:cs typeface="Times New Roman" pitchFamily="18" charset="0"/>
              </a:endParaRPr>
            </a:p>
          </p:txBody>
        </p:sp>
        <p:sp>
          <p:nvSpPr>
            <p:cNvPr id="19" name="직사각형 18"/>
            <p:cNvSpPr/>
            <p:nvPr/>
          </p:nvSpPr>
          <p:spPr>
            <a:xfrm>
              <a:off x="379437" y="1260475"/>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p</a:t>
              </a:r>
              <a:endParaRPr lang="ko-KR" altLang="en-US" sz="2000" dirty="0">
                <a:latin typeface="Times New Roman" pitchFamily="18" charset="0"/>
                <a:cs typeface="Times New Roman" pitchFamily="18" charset="0"/>
              </a:endParaRPr>
            </a:p>
          </p:txBody>
        </p:sp>
        <p:sp>
          <p:nvSpPr>
            <p:cNvPr id="20" name="직사각형 19"/>
            <p:cNvSpPr/>
            <p:nvPr/>
          </p:nvSpPr>
          <p:spPr>
            <a:xfrm>
              <a:off x="379437" y="1557684"/>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1</a:t>
              </a:r>
              <a:endParaRPr lang="ko-KR" altLang="en-US" sz="2000" dirty="0">
                <a:latin typeface="Times New Roman" pitchFamily="18" charset="0"/>
                <a:cs typeface="Times New Roman" pitchFamily="18" charset="0"/>
              </a:endParaRPr>
            </a:p>
          </p:txBody>
        </p:sp>
        <p:sp>
          <p:nvSpPr>
            <p:cNvPr id="21" name="직사각형 20"/>
            <p:cNvSpPr/>
            <p:nvPr/>
          </p:nvSpPr>
          <p:spPr>
            <a:xfrm>
              <a:off x="379437" y="1860276"/>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f</a:t>
              </a:r>
              <a:endParaRPr lang="ko-KR" altLang="en-US" sz="2000" dirty="0">
                <a:latin typeface="Times New Roman" pitchFamily="18" charset="0"/>
                <a:cs typeface="Times New Roman" pitchFamily="18" charset="0"/>
              </a:endParaRPr>
            </a:p>
          </p:txBody>
        </p:sp>
        <p:sp>
          <p:nvSpPr>
            <p:cNvPr id="22" name="직사각형 21"/>
            <p:cNvSpPr/>
            <p:nvPr/>
          </p:nvSpPr>
          <p:spPr>
            <a:xfrm>
              <a:off x="927546" y="1260475"/>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err="1" smtClean="0">
                  <a:latin typeface="Times New Roman" pitchFamily="18" charset="0"/>
                  <a:cs typeface="Times New Roman" pitchFamily="18" charset="0"/>
                </a:rPr>
                <a:t>i</a:t>
              </a:r>
              <a:endParaRPr lang="ko-KR" altLang="en-US" sz="2000" dirty="0">
                <a:latin typeface="Times New Roman" pitchFamily="18" charset="0"/>
                <a:cs typeface="Times New Roman" pitchFamily="18" charset="0"/>
              </a:endParaRPr>
            </a:p>
          </p:txBody>
        </p:sp>
        <p:sp>
          <p:nvSpPr>
            <p:cNvPr id="23" name="직사각형 22"/>
            <p:cNvSpPr/>
            <p:nvPr/>
          </p:nvSpPr>
          <p:spPr>
            <a:xfrm>
              <a:off x="927546" y="1556149"/>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f</a:t>
              </a:r>
              <a:endParaRPr lang="ko-KR" altLang="en-US" sz="2000" dirty="0">
                <a:latin typeface="Times New Roman" pitchFamily="18" charset="0"/>
                <a:cs typeface="Times New Roman" pitchFamily="18" charset="0"/>
              </a:endParaRPr>
            </a:p>
          </p:txBody>
        </p:sp>
        <p:sp>
          <p:nvSpPr>
            <p:cNvPr id="24" name="직사각형 23"/>
            <p:cNvSpPr/>
            <p:nvPr/>
          </p:nvSpPr>
          <p:spPr>
            <a:xfrm>
              <a:off x="927546" y="1858741"/>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r</a:t>
              </a:r>
              <a:endParaRPr lang="ko-KR" altLang="en-US" sz="2000" dirty="0">
                <a:latin typeface="Times New Roman" pitchFamily="18" charset="0"/>
                <a:cs typeface="Times New Roman" pitchFamily="18" charset="0"/>
              </a:endParaRPr>
            </a:p>
          </p:txBody>
        </p:sp>
        <p:sp>
          <p:nvSpPr>
            <p:cNvPr id="25" name="직사각형 24"/>
            <p:cNvSpPr/>
            <p:nvPr/>
          </p:nvSpPr>
          <p:spPr>
            <a:xfrm>
              <a:off x="1499840" y="957883"/>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o</a:t>
              </a:r>
              <a:endParaRPr lang="ko-KR" altLang="en-US" sz="2000" dirty="0">
                <a:latin typeface="Times New Roman" pitchFamily="18" charset="0"/>
                <a:cs typeface="Times New Roman" pitchFamily="18" charset="0"/>
              </a:endParaRPr>
            </a:p>
          </p:txBody>
        </p:sp>
        <p:sp>
          <p:nvSpPr>
            <p:cNvPr id="26" name="직사각형 25"/>
            <p:cNvSpPr/>
            <p:nvPr/>
          </p:nvSpPr>
          <p:spPr>
            <a:xfrm>
              <a:off x="2057475" y="957883"/>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a</a:t>
              </a:r>
              <a:endParaRPr lang="ko-KR" altLang="en-US" sz="2000" dirty="0">
                <a:latin typeface="Times New Roman" pitchFamily="18" charset="0"/>
                <a:cs typeface="Times New Roman" pitchFamily="18" charset="0"/>
              </a:endParaRPr>
            </a:p>
          </p:txBody>
        </p:sp>
        <p:sp>
          <p:nvSpPr>
            <p:cNvPr id="27" name="직사각형 26"/>
            <p:cNvSpPr/>
            <p:nvPr/>
          </p:nvSpPr>
          <p:spPr>
            <a:xfrm>
              <a:off x="1499840" y="1260475"/>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b</a:t>
              </a:r>
              <a:endParaRPr lang="ko-KR" altLang="en-US" sz="2000" dirty="0">
                <a:latin typeface="Times New Roman" pitchFamily="18" charset="0"/>
                <a:cs typeface="Times New Roman" pitchFamily="18" charset="0"/>
              </a:endParaRPr>
            </a:p>
          </p:txBody>
        </p:sp>
        <p:sp>
          <p:nvSpPr>
            <p:cNvPr id="28" name="직사각형 27"/>
            <p:cNvSpPr/>
            <p:nvPr/>
          </p:nvSpPr>
          <p:spPr>
            <a:xfrm>
              <a:off x="1499840" y="1557684"/>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s</a:t>
              </a:r>
              <a:endParaRPr lang="ko-KR" altLang="en-US" sz="2000" dirty="0">
                <a:latin typeface="Times New Roman" pitchFamily="18" charset="0"/>
                <a:cs typeface="Times New Roman" pitchFamily="18" charset="0"/>
              </a:endParaRPr>
            </a:p>
          </p:txBody>
        </p:sp>
        <p:sp>
          <p:nvSpPr>
            <p:cNvPr id="29" name="직사각형 28"/>
            <p:cNvSpPr/>
            <p:nvPr/>
          </p:nvSpPr>
          <p:spPr>
            <a:xfrm>
              <a:off x="1499840" y="1860276"/>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s</a:t>
              </a:r>
              <a:endParaRPr lang="ko-KR" altLang="en-US" sz="2000" dirty="0">
                <a:latin typeface="Times New Roman" pitchFamily="18" charset="0"/>
                <a:cs typeface="Times New Roman" pitchFamily="18" charset="0"/>
              </a:endParaRPr>
            </a:p>
          </p:txBody>
        </p:sp>
        <p:sp>
          <p:nvSpPr>
            <p:cNvPr id="30" name="직사각형 29"/>
            <p:cNvSpPr/>
            <p:nvPr/>
          </p:nvSpPr>
          <p:spPr>
            <a:xfrm>
              <a:off x="2057475" y="1260475"/>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H</a:t>
              </a:r>
              <a:endParaRPr lang="ko-KR" altLang="en-US" sz="2000" dirty="0">
                <a:latin typeface="Times New Roman" pitchFamily="18" charset="0"/>
                <a:cs typeface="Times New Roman" pitchFamily="18" charset="0"/>
              </a:endParaRPr>
            </a:p>
          </p:txBody>
        </p:sp>
        <p:sp>
          <p:nvSpPr>
            <p:cNvPr id="31" name="직사각형 30"/>
            <p:cNvSpPr/>
            <p:nvPr/>
          </p:nvSpPr>
          <p:spPr>
            <a:xfrm>
              <a:off x="2057475" y="1556149"/>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t</a:t>
              </a:r>
              <a:endParaRPr lang="ko-KR" altLang="en-US" sz="2000" dirty="0">
                <a:latin typeface="Times New Roman" pitchFamily="18" charset="0"/>
                <a:cs typeface="Times New Roman" pitchFamily="18" charset="0"/>
              </a:endParaRPr>
            </a:p>
          </p:txBody>
        </p:sp>
        <p:sp>
          <p:nvSpPr>
            <p:cNvPr id="32" name="직사각형 31"/>
            <p:cNvSpPr/>
            <p:nvPr/>
          </p:nvSpPr>
          <p:spPr>
            <a:xfrm>
              <a:off x="2057475" y="1858741"/>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a:t>
              </a:r>
              <a:endParaRPr lang="ko-KR" altLang="en-US" sz="2000" dirty="0">
                <a:latin typeface="Times New Roman" pitchFamily="18" charset="0"/>
                <a:cs typeface="Times New Roman" pitchFamily="18" charset="0"/>
              </a:endParaRPr>
            </a:p>
          </p:txBody>
        </p:sp>
        <p:sp>
          <p:nvSpPr>
            <p:cNvPr id="33" name="직사각형 32"/>
            <p:cNvSpPr/>
            <p:nvPr/>
          </p:nvSpPr>
          <p:spPr>
            <a:xfrm>
              <a:off x="2608113" y="957883"/>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p</a:t>
              </a:r>
              <a:endParaRPr lang="ko-KR" altLang="en-US" sz="2000" dirty="0">
                <a:latin typeface="Times New Roman" pitchFamily="18" charset="0"/>
                <a:cs typeface="Times New Roman" pitchFamily="18" charset="0"/>
              </a:endParaRPr>
            </a:p>
          </p:txBody>
        </p:sp>
        <p:sp>
          <p:nvSpPr>
            <p:cNvPr id="34" name="직사각형 33"/>
            <p:cNvSpPr/>
            <p:nvPr/>
          </p:nvSpPr>
          <p:spPr>
            <a:xfrm>
              <a:off x="2608113" y="1260475"/>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m</a:t>
              </a:r>
              <a:endParaRPr lang="ko-KR" altLang="en-US" sz="2000" dirty="0">
                <a:latin typeface="Times New Roman" pitchFamily="18" charset="0"/>
                <a:cs typeface="Times New Roman" pitchFamily="18" charset="0"/>
              </a:endParaRPr>
            </a:p>
          </p:txBody>
        </p:sp>
        <p:sp>
          <p:nvSpPr>
            <p:cNvPr id="35" name="직사각형 34"/>
            <p:cNvSpPr/>
            <p:nvPr/>
          </p:nvSpPr>
          <p:spPr>
            <a:xfrm>
              <a:off x="2608113" y="1556149"/>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t</a:t>
              </a:r>
              <a:endParaRPr lang="ko-KR" altLang="en-US" sz="2000" dirty="0">
                <a:latin typeface="Times New Roman" pitchFamily="18" charset="0"/>
                <a:cs typeface="Times New Roman" pitchFamily="18" charset="0"/>
              </a:endParaRPr>
            </a:p>
          </p:txBody>
        </p:sp>
        <p:sp>
          <p:nvSpPr>
            <p:cNvPr id="36" name="직사각형 35"/>
            <p:cNvSpPr/>
            <p:nvPr/>
          </p:nvSpPr>
          <p:spPr>
            <a:xfrm>
              <a:off x="2608113" y="1858741"/>
              <a:ext cx="574874" cy="302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b</a:t>
              </a:r>
              <a:endParaRPr lang="ko-KR" altLang="en-US" sz="2000" dirty="0">
                <a:latin typeface="Times New Roman" pitchFamily="18" charset="0"/>
                <a:cs typeface="Times New Roman" pitchFamily="18" charset="0"/>
              </a:endParaRPr>
            </a:p>
          </p:txBody>
        </p:sp>
      </p:grpSp>
      <p:sp>
        <p:nvSpPr>
          <p:cNvPr id="37" name="직사각형 36"/>
          <p:cNvSpPr/>
          <p:nvPr/>
        </p:nvSpPr>
        <p:spPr>
          <a:xfrm>
            <a:off x="5018684" y="4040024"/>
            <a:ext cx="2145605" cy="36004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2000" dirty="0" smtClean="0">
                <a:latin typeface="Times New Roman" pitchFamily="18" charset="0"/>
                <a:cs typeface="Times New Roman" pitchFamily="18" charset="0"/>
              </a:rPr>
              <a:t>Flow Key</a:t>
            </a:r>
            <a:endParaRPr lang="ko-KR" altLang="en-US" sz="2000" dirty="0">
              <a:latin typeface="Times New Roman" pitchFamily="18" charset="0"/>
              <a:cs typeface="Times New Roman" pitchFamily="18" charset="0"/>
            </a:endParaRPr>
          </a:p>
        </p:txBody>
      </p:sp>
      <p:cxnSp>
        <p:nvCxnSpPr>
          <p:cNvPr id="38" name="직선 화살표 연결선 37"/>
          <p:cNvCxnSpPr/>
          <p:nvPr/>
        </p:nvCxnSpPr>
        <p:spPr>
          <a:xfrm flipV="1">
            <a:off x="6084168" y="5473492"/>
            <a:ext cx="0" cy="2316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9" name="직선 화살표 연결선 38"/>
          <p:cNvCxnSpPr/>
          <p:nvPr/>
        </p:nvCxnSpPr>
        <p:spPr>
          <a:xfrm>
            <a:off x="6084168" y="4400064"/>
            <a:ext cx="3435" cy="25251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40" name="타원 39"/>
          <p:cNvSpPr/>
          <p:nvPr/>
        </p:nvSpPr>
        <p:spPr>
          <a:xfrm>
            <a:off x="2087564" y="4685292"/>
            <a:ext cx="323769" cy="29417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41" name="타원 40"/>
          <p:cNvSpPr/>
          <p:nvPr/>
        </p:nvSpPr>
        <p:spPr>
          <a:xfrm>
            <a:off x="2638850" y="4691642"/>
            <a:ext cx="323769" cy="29417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42" name="타원 41"/>
          <p:cNvSpPr/>
          <p:nvPr/>
        </p:nvSpPr>
        <p:spPr>
          <a:xfrm>
            <a:off x="3213980" y="4691642"/>
            <a:ext cx="323769" cy="29417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43" name="타원 42"/>
          <p:cNvSpPr/>
          <p:nvPr/>
        </p:nvSpPr>
        <p:spPr>
          <a:xfrm>
            <a:off x="3773508" y="4690605"/>
            <a:ext cx="323769" cy="29417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44" name="타원 43"/>
          <p:cNvSpPr/>
          <p:nvPr/>
        </p:nvSpPr>
        <p:spPr>
          <a:xfrm>
            <a:off x="4311304" y="4684046"/>
            <a:ext cx="323769" cy="29417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45" name="오른쪽 화살표 44"/>
          <p:cNvSpPr/>
          <p:nvPr/>
        </p:nvSpPr>
        <p:spPr>
          <a:xfrm rot="10800000">
            <a:off x="4774954" y="4960926"/>
            <a:ext cx="243730" cy="242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7393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10" presetClass="entr" presetSubtype="0"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p:bldP spid="37" grpId="0" animBg="1"/>
      <p:bldP spid="40" grpId="0" animBg="1"/>
      <p:bldP spid="41" grpId="0" animBg="1"/>
      <p:bldP spid="42" grpId="0" animBg="1"/>
      <p:bldP spid="43" grpId="0" animBg="1"/>
      <p:bldP spid="44" grpId="0" animBg="1"/>
      <p:bldP spid="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Choosing ‘n’</a:t>
            </a:r>
            <a:endParaRPr lang="ko-KR" altLang="en-US" dirty="0"/>
          </a:p>
        </p:txBody>
      </p:sp>
      <p:sp>
        <p:nvSpPr>
          <p:cNvPr id="3" name="내용 개체 틀 2"/>
          <p:cNvSpPr>
            <a:spLocks noGrp="1"/>
          </p:cNvSpPr>
          <p:nvPr>
            <p:ph idx="1"/>
          </p:nvPr>
        </p:nvSpPr>
        <p:spPr/>
        <p:txBody>
          <a:bodyPr/>
          <a:lstStyle/>
          <a:p>
            <a:r>
              <a:rPr lang="en-US" altLang="ko-KR" dirty="0">
                <a:sym typeface="Wingdings" panose="05000000000000000000" pitchFamily="2" charset="2"/>
              </a:rPr>
              <a:t>Choice of n-byte sampling</a:t>
            </a:r>
          </a:p>
          <a:p>
            <a:pPr lvl="1"/>
            <a:r>
              <a:rPr lang="en-US" altLang="ko-KR" dirty="0">
                <a:sym typeface="Wingdings" panose="05000000000000000000" pitchFamily="2" charset="2"/>
              </a:rPr>
              <a:t>Memory space efficiency vs. attack detection accuracy</a:t>
            </a:r>
            <a:endParaRPr lang="en-US" altLang="ko-KR" dirty="0"/>
          </a:p>
          <a:p>
            <a:pPr lvl="1"/>
            <a:r>
              <a:rPr lang="en-US" altLang="ko-KR" dirty="0"/>
              <a:t>For 1000-byte size packet, attack detection probability:</a:t>
            </a:r>
          </a:p>
          <a:p>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31</a:t>
            </a:fld>
            <a:endParaRPr lang="ko-KR" altLang="en-US"/>
          </a:p>
        </p:txBody>
      </p:sp>
      <p:pic>
        <p:nvPicPr>
          <p:cNvPr id="5" name="그림 4"/>
          <p:cNvPicPr>
            <a:picLocks noChangeAspect="1"/>
          </p:cNvPicPr>
          <p:nvPr/>
        </p:nvPicPr>
        <p:blipFill>
          <a:blip r:embed="rId3"/>
          <a:stretch>
            <a:fillRect/>
          </a:stretch>
        </p:blipFill>
        <p:spPr>
          <a:xfrm>
            <a:off x="7092280" y="2247326"/>
            <a:ext cx="1503024" cy="706646"/>
          </a:xfrm>
          <a:prstGeom prst="rect">
            <a:avLst/>
          </a:prstGeom>
        </p:spPr>
      </p:pic>
      <p:pic>
        <p:nvPicPr>
          <p:cNvPr id="7" name="그림 6"/>
          <p:cNvPicPr>
            <a:picLocks noChangeAspect="1"/>
          </p:cNvPicPr>
          <p:nvPr/>
        </p:nvPicPr>
        <p:blipFill>
          <a:blip r:embed="rId4"/>
          <a:stretch>
            <a:fillRect/>
          </a:stretch>
        </p:blipFill>
        <p:spPr>
          <a:xfrm>
            <a:off x="1547664" y="2996952"/>
            <a:ext cx="6026574" cy="3168352"/>
          </a:xfrm>
          <a:prstGeom prst="rect">
            <a:avLst/>
          </a:prstGeom>
        </p:spPr>
      </p:pic>
    </p:spTree>
    <p:extLst>
      <p:ext uri="{BB962C8B-B14F-4D97-AF65-F5344CB8AC3E}">
        <p14:creationId xmlns:p14="http://schemas.microsoft.com/office/powerpoint/2010/main" val="218007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Cellular Traffic Accounting</a:t>
            </a:r>
            <a:endParaRPr lang="ko-KR" altLang="en-US" dirty="0"/>
          </a:p>
        </p:txBody>
      </p:sp>
      <p:sp>
        <p:nvSpPr>
          <p:cNvPr id="3" name="내용 개체 틀 2"/>
          <p:cNvSpPr>
            <a:spLocks noGrp="1"/>
          </p:cNvSpPr>
          <p:nvPr>
            <p:ph idx="1"/>
          </p:nvPr>
        </p:nvSpPr>
        <p:spPr/>
        <p:txBody>
          <a:bodyPr/>
          <a:lstStyle/>
          <a:p>
            <a:r>
              <a:rPr lang="en-US" altLang="ko-KR" dirty="0" smtClean="0"/>
              <a:t>Increase in cellular traffic bill</a:t>
            </a:r>
            <a:endParaRPr lang="en-US" altLang="ko-KR" sz="1800" dirty="0" smtClean="0"/>
          </a:p>
          <a:p>
            <a:pPr lvl="1"/>
            <a:r>
              <a:rPr lang="en-US" altLang="ko-KR" dirty="0" smtClean="0"/>
              <a:t>Average: $71 per month (2011) – J.D. Power &amp; Associates</a:t>
            </a:r>
          </a:p>
          <a:p>
            <a:pPr lvl="1"/>
            <a:r>
              <a:rPr lang="en-US" altLang="ko-KR" dirty="0" smtClean="0"/>
              <a:t>US raw mobile data price most expensive in the world – ITU Oct, 13</a:t>
            </a:r>
          </a:p>
          <a:p>
            <a:pPr lvl="2"/>
            <a:r>
              <a:rPr lang="en-US" altLang="ko-KR" dirty="0" smtClean="0"/>
              <a:t>500MB </a:t>
            </a:r>
            <a:r>
              <a:rPr lang="en-US" altLang="ko-KR" dirty="0" smtClean="0">
                <a:sym typeface="Wingdings" panose="05000000000000000000" pitchFamily="2" charset="2"/>
              </a:rPr>
              <a:t> $85 (US), $24.1 (China), $8.8 (UK), $4.7 (Austria)</a:t>
            </a:r>
            <a:endParaRPr lang="en-US" altLang="ko-KR" dirty="0"/>
          </a:p>
          <a:p>
            <a:endParaRPr lang="en-US" altLang="ko-KR" dirty="0" smtClean="0"/>
          </a:p>
          <a:p>
            <a:endParaRPr lang="en-US" altLang="ko-KR" dirty="0"/>
          </a:p>
          <a:p>
            <a:endParaRPr lang="en-US" altLang="ko-KR" dirty="0" smtClean="0"/>
          </a:p>
          <a:p>
            <a:r>
              <a:rPr lang="en-US" altLang="ko-KR" dirty="0" smtClean="0"/>
              <a:t>Overage fee</a:t>
            </a:r>
          </a:p>
          <a:p>
            <a:pPr lvl="1"/>
            <a:r>
              <a:rPr lang="en-US" altLang="ko-KR" dirty="0" smtClean="0"/>
              <a:t>$15 per 1GB</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4</a:t>
            </a:fld>
            <a:endParaRPr lang="ko-KR" altLang="en-US" dirty="0"/>
          </a:p>
        </p:txBody>
      </p:sp>
      <p:graphicFrame>
        <p:nvGraphicFramePr>
          <p:cNvPr id="11" name="표 10"/>
          <p:cNvGraphicFramePr>
            <a:graphicFrameLocks noGrp="1"/>
          </p:cNvGraphicFramePr>
          <p:nvPr>
            <p:extLst>
              <p:ext uri="{D42A27DB-BD31-4B8C-83A1-F6EECF244321}">
                <p14:modId xmlns:p14="http://schemas.microsoft.com/office/powerpoint/2010/main" val="3455807815"/>
              </p:ext>
            </p:extLst>
          </p:nvPr>
        </p:nvGraphicFramePr>
        <p:xfrm>
          <a:off x="755575" y="3245924"/>
          <a:ext cx="7632849" cy="1047172"/>
        </p:xfrm>
        <a:graphic>
          <a:graphicData uri="http://schemas.openxmlformats.org/drawingml/2006/table">
            <a:tbl>
              <a:tblPr firstRow="1" bandRow="1">
                <a:tableStyleId>{5940675A-B579-460E-94D1-54222C63F5DA}</a:tableStyleId>
              </a:tblPr>
              <a:tblGrid>
                <a:gridCol w="2448273"/>
                <a:gridCol w="864096"/>
                <a:gridCol w="864096"/>
                <a:gridCol w="864096"/>
                <a:gridCol w="864096"/>
                <a:gridCol w="864095"/>
                <a:gridCol w="864097"/>
              </a:tblGrid>
              <a:tr h="468052">
                <a:tc>
                  <a:txBody>
                    <a:bodyPr/>
                    <a:lstStyle/>
                    <a:p>
                      <a:pPr algn="ctr" latinLnBrk="1"/>
                      <a:r>
                        <a:rPr lang="en-US" altLang="ko-KR" sz="1600" dirty="0" smtClean="0">
                          <a:latin typeface="Gill Sans MT" pitchFamily="34" charset="0"/>
                        </a:rPr>
                        <a:t>Verizon</a:t>
                      </a:r>
                      <a:endParaRPr lang="ko-KR" altLang="en-US" sz="1600" dirty="0">
                        <a:latin typeface="Gill Sans MT" pitchFamily="34" charset="0"/>
                      </a:endParaRPr>
                    </a:p>
                  </a:txBody>
                  <a:tcPr anchor="ctr"/>
                </a:tc>
                <a:tc>
                  <a:txBody>
                    <a:bodyPr/>
                    <a:lstStyle/>
                    <a:p>
                      <a:pPr algn="ctr" latinLnBrk="1"/>
                      <a:r>
                        <a:rPr lang="en-US" altLang="ko-KR" sz="1600" dirty="0" smtClean="0">
                          <a:latin typeface="Gill Sans MT" pitchFamily="34" charset="0"/>
                        </a:rPr>
                        <a:t>0.5GB</a:t>
                      </a:r>
                      <a:endParaRPr lang="ko-KR" altLang="en-US" sz="1600" dirty="0">
                        <a:latin typeface="Gill Sans MT" pitchFamily="34" charset="0"/>
                      </a:endParaRPr>
                    </a:p>
                  </a:txBody>
                  <a:tcPr anchor="ctr"/>
                </a:tc>
                <a:tc>
                  <a:txBody>
                    <a:bodyPr/>
                    <a:lstStyle/>
                    <a:p>
                      <a:pPr algn="ctr" latinLnBrk="1"/>
                      <a:r>
                        <a:rPr lang="en-US" altLang="ko-KR" sz="1600" dirty="0" smtClean="0">
                          <a:latin typeface="Gill Sans MT" pitchFamily="34" charset="0"/>
                        </a:rPr>
                        <a:t>1GB</a:t>
                      </a:r>
                      <a:endParaRPr lang="ko-KR" altLang="en-US" sz="1600" dirty="0">
                        <a:latin typeface="Gill Sans MT" pitchFamily="34" charset="0"/>
                      </a:endParaRPr>
                    </a:p>
                  </a:txBody>
                  <a:tcPr anchor="ctr"/>
                </a:tc>
                <a:tc>
                  <a:txBody>
                    <a:bodyPr/>
                    <a:lstStyle/>
                    <a:p>
                      <a:pPr algn="ctr" latinLnBrk="1"/>
                      <a:r>
                        <a:rPr lang="en-US" altLang="ko-KR" sz="1600" dirty="0" smtClean="0">
                          <a:latin typeface="Gill Sans MT" pitchFamily="34" charset="0"/>
                        </a:rPr>
                        <a:t>2GB</a:t>
                      </a:r>
                      <a:endParaRPr lang="ko-KR" altLang="en-US" sz="1600" dirty="0">
                        <a:latin typeface="Gill Sans MT" pitchFamily="34" charset="0"/>
                      </a:endParaRPr>
                    </a:p>
                  </a:txBody>
                  <a:tcPr anchor="ctr"/>
                </a:tc>
                <a:tc>
                  <a:txBody>
                    <a:bodyPr/>
                    <a:lstStyle/>
                    <a:p>
                      <a:pPr algn="ctr" latinLnBrk="1"/>
                      <a:r>
                        <a:rPr lang="en-US" altLang="ko-KR" sz="1600" dirty="0" smtClean="0">
                          <a:latin typeface="Gill Sans MT" pitchFamily="34" charset="0"/>
                        </a:rPr>
                        <a:t>4GB</a:t>
                      </a:r>
                      <a:endParaRPr lang="ko-KR" altLang="en-US" sz="1600" dirty="0">
                        <a:latin typeface="Gill Sans MT" pitchFamily="34" charset="0"/>
                      </a:endParaRPr>
                    </a:p>
                  </a:txBody>
                  <a:tcPr anchor="ctr"/>
                </a:tc>
                <a:tc>
                  <a:txBody>
                    <a:bodyPr/>
                    <a:lstStyle/>
                    <a:p>
                      <a:pPr algn="ctr" latinLnBrk="1"/>
                      <a:r>
                        <a:rPr lang="en-US" altLang="ko-KR" sz="1600" dirty="0" smtClean="0">
                          <a:latin typeface="Gill Sans MT" pitchFamily="34" charset="0"/>
                        </a:rPr>
                        <a:t>6GB</a:t>
                      </a:r>
                      <a:endParaRPr lang="ko-KR" altLang="en-US" sz="1600" dirty="0">
                        <a:latin typeface="Gill Sans MT" pitchFamily="34" charset="0"/>
                      </a:endParaRPr>
                    </a:p>
                  </a:txBody>
                  <a:tcPr anchor="ctr"/>
                </a:tc>
                <a:tc>
                  <a:txBody>
                    <a:bodyPr/>
                    <a:lstStyle/>
                    <a:p>
                      <a:pPr algn="ctr" latinLnBrk="1"/>
                      <a:r>
                        <a:rPr lang="en-US" altLang="ko-KR" sz="1600" dirty="0" smtClean="0">
                          <a:latin typeface="Gill Sans MT" pitchFamily="34" charset="0"/>
                        </a:rPr>
                        <a:t>8GB</a:t>
                      </a:r>
                      <a:endParaRPr lang="ko-KR" altLang="en-US" sz="1600" dirty="0">
                        <a:latin typeface="Gill Sans MT" pitchFamily="34" charset="0"/>
                      </a:endParaRPr>
                    </a:p>
                  </a:txBody>
                  <a:tcPr anchor="ctr"/>
                </a:tc>
              </a:tr>
              <a:tr h="468052">
                <a:tc>
                  <a:txBody>
                    <a:bodyPr/>
                    <a:lstStyle/>
                    <a:p>
                      <a:pPr algn="ctr" latinLnBrk="1"/>
                      <a:r>
                        <a:rPr lang="en-US" altLang="ko-KR" sz="1600" dirty="0" smtClean="0">
                          <a:latin typeface="Gill Sans MT" pitchFamily="34" charset="0"/>
                        </a:rPr>
                        <a:t>Mobile Share with </a:t>
                      </a:r>
                    </a:p>
                    <a:p>
                      <a:pPr algn="ctr" latinLnBrk="1"/>
                      <a:r>
                        <a:rPr lang="en-US" altLang="ko-KR" sz="1600" dirty="0" smtClean="0">
                          <a:latin typeface="Gill Sans MT" pitchFamily="34" charset="0"/>
                        </a:rPr>
                        <a:t>Unlimited Talk &amp;</a:t>
                      </a:r>
                      <a:r>
                        <a:rPr lang="en-US" altLang="ko-KR" sz="1600" baseline="0" dirty="0" smtClean="0">
                          <a:latin typeface="Gill Sans MT" pitchFamily="34" charset="0"/>
                        </a:rPr>
                        <a:t> Text</a:t>
                      </a:r>
                      <a:endParaRPr lang="ko-KR" altLang="en-US" sz="1600" dirty="0">
                        <a:latin typeface="Gill Sans MT" pitchFamily="34" charset="0"/>
                      </a:endParaRPr>
                    </a:p>
                  </a:txBody>
                  <a:tcPr anchor="ctr"/>
                </a:tc>
                <a:tc>
                  <a:txBody>
                    <a:bodyPr/>
                    <a:lstStyle/>
                    <a:p>
                      <a:pPr algn="ctr" latinLnBrk="1"/>
                      <a:r>
                        <a:rPr lang="en-US" altLang="ko-KR" sz="1600" dirty="0" smtClean="0">
                          <a:latin typeface="Gill Sans MT" pitchFamily="34" charset="0"/>
                        </a:rPr>
                        <a:t>$40</a:t>
                      </a:r>
                      <a:endParaRPr lang="ko-KR" altLang="en-US" sz="1600" dirty="0">
                        <a:latin typeface="Gill Sans MT" pitchFamily="34" charset="0"/>
                      </a:endParaRPr>
                    </a:p>
                  </a:txBody>
                  <a:tcPr anchor="ctr"/>
                </a:tc>
                <a:tc>
                  <a:txBody>
                    <a:bodyPr/>
                    <a:lstStyle/>
                    <a:p>
                      <a:pPr algn="ctr" latinLnBrk="1"/>
                      <a:r>
                        <a:rPr lang="en-US" altLang="ko-KR" sz="1600" dirty="0" smtClean="0">
                          <a:latin typeface="Gill Sans MT" pitchFamily="34" charset="0"/>
                        </a:rPr>
                        <a:t>$50</a:t>
                      </a:r>
                      <a:endParaRPr lang="ko-KR" altLang="en-US" sz="1600" dirty="0">
                        <a:latin typeface="Gill Sans MT" pitchFamily="34" charset="0"/>
                      </a:endParaRPr>
                    </a:p>
                  </a:txBody>
                  <a:tcPr anchor="ctr"/>
                </a:tc>
                <a:tc>
                  <a:txBody>
                    <a:bodyPr/>
                    <a:lstStyle/>
                    <a:p>
                      <a:pPr algn="ctr" latinLnBrk="1"/>
                      <a:r>
                        <a:rPr lang="en-US" altLang="ko-KR" sz="1600" dirty="0" smtClean="0">
                          <a:latin typeface="Gill Sans MT" pitchFamily="34" charset="0"/>
                        </a:rPr>
                        <a:t>$60</a:t>
                      </a:r>
                      <a:endParaRPr lang="ko-KR" altLang="en-US" sz="1600" dirty="0">
                        <a:latin typeface="Gill Sans MT" pitchFamily="34" charset="0"/>
                      </a:endParaRPr>
                    </a:p>
                  </a:txBody>
                  <a:tcPr anchor="ctr"/>
                </a:tc>
                <a:tc>
                  <a:txBody>
                    <a:bodyPr/>
                    <a:lstStyle/>
                    <a:p>
                      <a:pPr algn="ctr" latinLnBrk="1"/>
                      <a:r>
                        <a:rPr lang="en-US" altLang="ko-KR" sz="1600" dirty="0" smtClean="0">
                          <a:latin typeface="Gill Sans MT" pitchFamily="34" charset="0"/>
                        </a:rPr>
                        <a:t>$70</a:t>
                      </a:r>
                      <a:endParaRPr lang="ko-KR" altLang="en-US" sz="1600" dirty="0">
                        <a:latin typeface="Gill Sans MT" pitchFamily="34" charset="0"/>
                      </a:endParaRPr>
                    </a:p>
                  </a:txBody>
                  <a:tcPr anchor="ctr"/>
                </a:tc>
                <a:tc>
                  <a:txBody>
                    <a:bodyPr/>
                    <a:lstStyle/>
                    <a:p>
                      <a:pPr algn="ctr" latinLnBrk="1"/>
                      <a:r>
                        <a:rPr lang="en-US" altLang="ko-KR" sz="1600" dirty="0" smtClean="0">
                          <a:latin typeface="Gill Sans MT" pitchFamily="34" charset="0"/>
                        </a:rPr>
                        <a:t>$80</a:t>
                      </a:r>
                      <a:endParaRPr lang="ko-KR" altLang="en-US" sz="1600" dirty="0">
                        <a:latin typeface="Gill Sans MT" pitchFamily="34" charset="0"/>
                      </a:endParaRPr>
                    </a:p>
                  </a:txBody>
                  <a:tcPr anchor="ctr"/>
                </a:tc>
                <a:tc>
                  <a:txBody>
                    <a:bodyPr/>
                    <a:lstStyle/>
                    <a:p>
                      <a:pPr algn="ctr" latinLnBrk="1"/>
                      <a:r>
                        <a:rPr lang="en-US" altLang="ko-KR" sz="1600" dirty="0" smtClean="0">
                          <a:latin typeface="Gill Sans MT" pitchFamily="34" charset="0"/>
                        </a:rPr>
                        <a:t>$90</a:t>
                      </a:r>
                      <a:endParaRPr lang="ko-KR" altLang="en-US" sz="1600" dirty="0">
                        <a:latin typeface="Gill Sans MT" pitchFamily="34" charset="0"/>
                      </a:endParaRPr>
                    </a:p>
                  </a:txBody>
                  <a:tcPr anchor="ctr"/>
                </a:tc>
              </a:tr>
            </a:tbl>
          </a:graphicData>
        </a:graphic>
      </p:graphicFrame>
      <p:pic>
        <p:nvPicPr>
          <p:cNvPr id="9" name="Picture 10" descr="http://mobilesyrup.com/wp-content/uploads/2012/02/rogersbi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89" y="1772816"/>
            <a:ext cx="7446927" cy="3444205"/>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p:cNvSpPr/>
          <p:nvPr/>
        </p:nvSpPr>
        <p:spPr>
          <a:xfrm>
            <a:off x="5897350" y="4608079"/>
            <a:ext cx="2040768" cy="62480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400" b="1" dirty="0" smtClean="0">
                <a:latin typeface="Gill Sans MT" pitchFamily="34" charset="0"/>
              </a:rPr>
              <a:t>= $43,377.92!</a:t>
            </a:r>
            <a:endParaRPr lang="ko-KR" altLang="en-US" sz="2400" dirty="0">
              <a:latin typeface="Gill Sans MT" pitchFamily="34" charset="0"/>
            </a:endParaRPr>
          </a:p>
        </p:txBody>
      </p:sp>
      <p:sp>
        <p:nvSpPr>
          <p:cNvPr id="12" name="직사각형 11"/>
          <p:cNvSpPr/>
          <p:nvPr/>
        </p:nvSpPr>
        <p:spPr>
          <a:xfrm>
            <a:off x="903063" y="5471728"/>
            <a:ext cx="7333367" cy="6935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dirty="0" smtClean="0">
                <a:latin typeface="Gill Sans MT" pitchFamily="34" charset="0"/>
              </a:rPr>
              <a:t>Cellular network subscribers want accurate accounting!</a:t>
            </a:r>
            <a:endParaRPr lang="ko-KR" altLang="en-US" sz="2000" dirty="0">
              <a:latin typeface="Gill Sans MT" pitchFamily="34" charset="0"/>
            </a:endParaRPr>
          </a:p>
        </p:txBody>
      </p:sp>
      <p:pic>
        <p:nvPicPr>
          <p:cNvPr id="3074" name="Picture 2" descr="http://conversation.which.co.uk/wp-content/uploads/2011/05/billshock_iStock_000000781835Smal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891" y="2344147"/>
            <a:ext cx="4740080" cy="2768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15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3G/4G Accounting System Architecture</a:t>
            </a:r>
            <a:endParaRPr lang="ko-KR" altLang="en-US" dirty="0"/>
          </a:p>
        </p:txBody>
      </p:sp>
      <p:sp>
        <p:nvSpPr>
          <p:cNvPr id="3" name="내용 개체 틀 2"/>
          <p:cNvSpPr>
            <a:spLocks noGrp="1"/>
          </p:cNvSpPr>
          <p:nvPr>
            <p:ph idx="1"/>
          </p:nvPr>
        </p:nvSpPr>
        <p:spPr/>
        <p:txBody>
          <a:bodyPr/>
          <a:lstStyle/>
          <a:p>
            <a:r>
              <a:rPr lang="en-US" altLang="ko-KR" dirty="0"/>
              <a:t>Charging Data Record (CDR)</a:t>
            </a:r>
          </a:p>
          <a:p>
            <a:pPr lvl="1"/>
            <a:r>
              <a:rPr lang="en-US" altLang="ko-KR" dirty="0"/>
              <a:t>Billing information (e.g., user identity, session elements, etc.)</a:t>
            </a:r>
          </a:p>
          <a:p>
            <a:r>
              <a:rPr lang="en-US" altLang="ko-KR" dirty="0" smtClean="0"/>
              <a:t>Record traffic volume in IP packet level</a:t>
            </a:r>
          </a:p>
          <a:p>
            <a:endParaRPr lang="en-US" altLang="ko-KR" dirty="0" smtClean="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5</a:t>
            </a:fld>
            <a:endParaRPr lang="ko-KR" altLang="en-US"/>
          </a:p>
        </p:txBody>
      </p:sp>
      <p:grpSp>
        <p:nvGrpSpPr>
          <p:cNvPr id="50" name="그룹 49"/>
          <p:cNvGrpSpPr/>
          <p:nvPr/>
        </p:nvGrpSpPr>
        <p:grpSpPr>
          <a:xfrm>
            <a:off x="439078" y="3645024"/>
            <a:ext cx="8247229" cy="2175518"/>
            <a:chOff x="11899" y="74439"/>
            <a:chExt cx="9620604" cy="2523345"/>
          </a:xfrm>
        </p:grpSpPr>
        <p:sp>
          <p:nvSpPr>
            <p:cNvPr id="6" name="직사각형 5"/>
            <p:cNvSpPr/>
            <p:nvPr/>
          </p:nvSpPr>
          <p:spPr>
            <a:xfrm>
              <a:off x="1235827" y="77505"/>
              <a:ext cx="2376264" cy="2520279"/>
            </a:xfrm>
            <a:prstGeom prst="rect">
              <a:avLst/>
            </a:prstGeom>
            <a:ln w="127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400"/>
            </a:p>
          </p:txBody>
        </p:sp>
        <p:sp>
          <p:nvSpPr>
            <p:cNvPr id="7" name="직사각형 6"/>
            <p:cNvSpPr/>
            <p:nvPr/>
          </p:nvSpPr>
          <p:spPr>
            <a:xfrm>
              <a:off x="1930507" y="1696468"/>
              <a:ext cx="936104" cy="4523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err="1" smtClean="0">
                  <a:latin typeface="Times New Roman" pitchFamily="18" charset="0"/>
                  <a:cs typeface="Times New Roman" pitchFamily="18" charset="0"/>
                </a:rPr>
                <a:t>eNodeB</a:t>
              </a:r>
              <a:endParaRPr lang="ko-KR" altLang="en-US" sz="1400" dirty="0">
                <a:latin typeface="Times New Roman" pitchFamily="18" charset="0"/>
                <a:cs typeface="Times New Roman" pitchFamily="18" charset="0"/>
              </a:endParaRPr>
            </a:p>
          </p:txBody>
        </p:sp>
        <p:sp>
          <p:nvSpPr>
            <p:cNvPr id="8" name="타원 7"/>
            <p:cNvSpPr/>
            <p:nvPr/>
          </p:nvSpPr>
          <p:spPr>
            <a:xfrm>
              <a:off x="1930507" y="2076837"/>
              <a:ext cx="468052" cy="144016"/>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400" b="1" dirty="0">
                <a:latin typeface="Times New Roman" pitchFamily="18" charset="0"/>
                <a:cs typeface="Times New Roman" pitchFamily="18" charset="0"/>
              </a:endParaRPr>
            </a:p>
          </p:txBody>
        </p:sp>
        <p:sp>
          <p:nvSpPr>
            <p:cNvPr id="9" name="타원 8"/>
            <p:cNvSpPr/>
            <p:nvPr/>
          </p:nvSpPr>
          <p:spPr>
            <a:xfrm>
              <a:off x="2398559" y="2076837"/>
              <a:ext cx="468052" cy="144016"/>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800" b="1" dirty="0">
                <a:latin typeface="Times New Roman" pitchFamily="18" charset="0"/>
                <a:cs typeface="Times New Roman" pitchFamily="18" charset="0"/>
              </a:endParaRPr>
            </a:p>
          </p:txBody>
        </p:sp>
        <p:cxnSp>
          <p:nvCxnSpPr>
            <p:cNvPr id="10" name="직선 연결선 9"/>
            <p:cNvCxnSpPr>
              <a:stCxn id="8" idx="2"/>
              <a:endCxn id="11" idx="3"/>
            </p:cNvCxnSpPr>
            <p:nvPr/>
          </p:nvCxnSpPr>
          <p:spPr>
            <a:xfrm flipH="1" flipV="1">
              <a:off x="674278" y="1526489"/>
              <a:ext cx="1256229" cy="622356"/>
            </a:xfrm>
            <a:prstGeom prst="line">
              <a:avLst/>
            </a:prstGeom>
            <a:ln w="19050"/>
          </p:spPr>
          <p:style>
            <a:lnRef idx="1">
              <a:schemeClr val="dk1"/>
            </a:lnRef>
            <a:fillRef idx="0">
              <a:schemeClr val="dk1"/>
            </a:fillRef>
            <a:effectRef idx="0">
              <a:schemeClr val="dk1"/>
            </a:effectRef>
            <a:fontRef idx="minor">
              <a:schemeClr val="tx1"/>
            </a:fontRef>
          </p:style>
        </p:cxnSp>
        <p:sp>
          <p:nvSpPr>
            <p:cNvPr id="11" name="직사각형 10"/>
            <p:cNvSpPr/>
            <p:nvPr/>
          </p:nvSpPr>
          <p:spPr>
            <a:xfrm>
              <a:off x="155707" y="1216933"/>
              <a:ext cx="518571" cy="61911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UE</a:t>
              </a:r>
              <a:endParaRPr lang="ko-KR" altLang="en-US" sz="1400" dirty="0">
                <a:latin typeface="Times New Roman" pitchFamily="18" charset="0"/>
                <a:cs typeface="Times New Roman" pitchFamily="18" charset="0"/>
              </a:endParaRPr>
            </a:p>
          </p:txBody>
        </p:sp>
        <p:sp>
          <p:nvSpPr>
            <p:cNvPr id="12" name="TextBox 11"/>
            <p:cNvSpPr txBox="1"/>
            <p:nvPr/>
          </p:nvSpPr>
          <p:spPr>
            <a:xfrm>
              <a:off x="2927289" y="2233145"/>
              <a:ext cx="638744" cy="356551"/>
            </a:xfrm>
            <a:prstGeom prst="rect">
              <a:avLst/>
            </a:prstGeom>
            <a:noFill/>
          </p:spPr>
          <p:txBody>
            <a:bodyPr wrap="none" rtlCol="0">
              <a:spAutoFit/>
            </a:bodyPr>
            <a:lstStyle/>
            <a:p>
              <a:r>
                <a:rPr lang="en-US" altLang="ko-KR" sz="1400" b="1" dirty="0" smtClean="0">
                  <a:latin typeface="Times New Roman" pitchFamily="18" charset="0"/>
                  <a:cs typeface="Times New Roman" pitchFamily="18" charset="0"/>
                </a:rPr>
                <a:t>RAN</a:t>
              </a:r>
              <a:endParaRPr lang="ko-KR" altLang="en-US" sz="1400" b="1" dirty="0">
                <a:latin typeface="Times New Roman" pitchFamily="18" charset="0"/>
                <a:cs typeface="Times New Roman" pitchFamily="18" charset="0"/>
              </a:endParaRPr>
            </a:p>
          </p:txBody>
        </p:sp>
        <p:cxnSp>
          <p:nvCxnSpPr>
            <p:cNvPr id="13" name="직선 연결선 12"/>
            <p:cNvCxnSpPr>
              <a:stCxn id="21" idx="1"/>
              <a:endCxn id="18" idx="3"/>
            </p:cNvCxnSpPr>
            <p:nvPr/>
          </p:nvCxnSpPr>
          <p:spPr>
            <a:xfrm flipH="1">
              <a:off x="2324455" y="828132"/>
              <a:ext cx="194816" cy="276372"/>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직선 연결선 13"/>
            <p:cNvCxnSpPr>
              <a:stCxn id="21" idx="1"/>
              <a:endCxn id="15" idx="3"/>
            </p:cNvCxnSpPr>
            <p:nvPr/>
          </p:nvCxnSpPr>
          <p:spPr>
            <a:xfrm flipH="1" flipV="1">
              <a:off x="2324455" y="420405"/>
              <a:ext cx="194816" cy="407727"/>
            </a:xfrm>
            <a:prstGeom prst="line">
              <a:avLst/>
            </a:prstGeom>
            <a:ln w="19050"/>
          </p:spPr>
          <p:style>
            <a:lnRef idx="1">
              <a:schemeClr val="dk1"/>
            </a:lnRef>
            <a:fillRef idx="0">
              <a:schemeClr val="dk1"/>
            </a:fillRef>
            <a:effectRef idx="0">
              <a:schemeClr val="dk1"/>
            </a:effectRef>
            <a:fontRef idx="minor">
              <a:schemeClr val="tx1"/>
            </a:fontRef>
          </p:style>
        </p:cxnSp>
        <p:sp>
          <p:nvSpPr>
            <p:cNvPr id="15" name="직사각형 14"/>
            <p:cNvSpPr/>
            <p:nvPr/>
          </p:nvSpPr>
          <p:spPr>
            <a:xfrm>
              <a:off x="1388351" y="204381"/>
              <a:ext cx="936104"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err="1" smtClean="0">
                  <a:latin typeface="Times New Roman" pitchFamily="18" charset="0"/>
                  <a:cs typeface="Times New Roman" pitchFamily="18" charset="0"/>
                </a:rPr>
                <a:t>NodeB</a:t>
              </a:r>
              <a:endParaRPr lang="ko-KR" altLang="en-US" sz="1400" dirty="0">
                <a:latin typeface="Times New Roman" pitchFamily="18" charset="0"/>
                <a:cs typeface="Times New Roman" pitchFamily="18" charset="0"/>
              </a:endParaRPr>
            </a:p>
          </p:txBody>
        </p:sp>
        <p:sp>
          <p:nvSpPr>
            <p:cNvPr id="16" name="타원 15"/>
            <p:cNvSpPr/>
            <p:nvPr/>
          </p:nvSpPr>
          <p:spPr>
            <a:xfrm>
              <a:off x="1388351" y="564421"/>
              <a:ext cx="468052" cy="144016"/>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400"/>
            </a:p>
          </p:txBody>
        </p:sp>
        <p:sp>
          <p:nvSpPr>
            <p:cNvPr id="17" name="타원 16"/>
            <p:cNvSpPr/>
            <p:nvPr/>
          </p:nvSpPr>
          <p:spPr>
            <a:xfrm>
              <a:off x="1856403" y="564421"/>
              <a:ext cx="468052" cy="144016"/>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400"/>
            </a:p>
          </p:txBody>
        </p:sp>
        <p:sp>
          <p:nvSpPr>
            <p:cNvPr id="18" name="직사각형 17"/>
            <p:cNvSpPr/>
            <p:nvPr/>
          </p:nvSpPr>
          <p:spPr>
            <a:xfrm>
              <a:off x="1388351" y="888480"/>
              <a:ext cx="936104"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err="1" smtClean="0">
                  <a:latin typeface="Times New Roman" pitchFamily="18" charset="0"/>
                  <a:cs typeface="Times New Roman" pitchFamily="18" charset="0"/>
                </a:rPr>
                <a:t>NodeB</a:t>
              </a:r>
              <a:endParaRPr lang="ko-KR" altLang="en-US" sz="1400" dirty="0">
                <a:latin typeface="Times New Roman" pitchFamily="18" charset="0"/>
                <a:cs typeface="Times New Roman" pitchFamily="18" charset="0"/>
              </a:endParaRPr>
            </a:p>
          </p:txBody>
        </p:sp>
        <p:sp>
          <p:nvSpPr>
            <p:cNvPr id="19" name="타원 18"/>
            <p:cNvSpPr/>
            <p:nvPr/>
          </p:nvSpPr>
          <p:spPr>
            <a:xfrm>
              <a:off x="1388351" y="1242209"/>
              <a:ext cx="468052" cy="144016"/>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100" dirty="0"/>
            </a:p>
          </p:txBody>
        </p:sp>
        <p:sp>
          <p:nvSpPr>
            <p:cNvPr id="20" name="타원 19"/>
            <p:cNvSpPr/>
            <p:nvPr/>
          </p:nvSpPr>
          <p:spPr>
            <a:xfrm>
              <a:off x="1856403" y="1242209"/>
              <a:ext cx="468052" cy="144016"/>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400" b="1" dirty="0">
                <a:latin typeface="Times New Roman" pitchFamily="18" charset="0"/>
                <a:cs typeface="Times New Roman" pitchFamily="18" charset="0"/>
              </a:endParaRPr>
            </a:p>
          </p:txBody>
        </p:sp>
        <p:sp>
          <p:nvSpPr>
            <p:cNvPr id="21" name="직사각형 20"/>
            <p:cNvSpPr/>
            <p:nvPr/>
          </p:nvSpPr>
          <p:spPr>
            <a:xfrm>
              <a:off x="2519271" y="564421"/>
              <a:ext cx="936104" cy="5274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RNC</a:t>
              </a:r>
              <a:endParaRPr lang="ko-KR" altLang="en-US" sz="1400" dirty="0">
                <a:latin typeface="Times New Roman" pitchFamily="18" charset="0"/>
                <a:cs typeface="Times New Roman" pitchFamily="18" charset="0"/>
              </a:endParaRPr>
            </a:p>
          </p:txBody>
        </p:sp>
        <p:sp>
          <p:nvSpPr>
            <p:cNvPr id="22" name="TextBox 21"/>
            <p:cNvSpPr txBox="1"/>
            <p:nvPr/>
          </p:nvSpPr>
          <p:spPr>
            <a:xfrm>
              <a:off x="11899" y="548790"/>
              <a:ext cx="1088111" cy="356551"/>
            </a:xfrm>
            <a:prstGeom prst="rect">
              <a:avLst/>
            </a:prstGeom>
            <a:noFill/>
          </p:spPr>
          <p:txBody>
            <a:bodyPr wrap="none" rtlCol="0">
              <a:spAutoFit/>
            </a:bodyPr>
            <a:lstStyle/>
            <a:p>
              <a:r>
                <a:rPr lang="en-US" altLang="ko-KR" sz="1400" b="1" dirty="0" smtClean="0">
                  <a:latin typeface="Times New Roman" pitchFamily="18" charset="0"/>
                  <a:cs typeface="Times New Roman" pitchFamily="18" charset="0"/>
                </a:rPr>
                <a:t>3G UMTS</a:t>
              </a:r>
              <a:endParaRPr lang="ko-KR" altLang="en-US" sz="1400" b="1" dirty="0">
                <a:latin typeface="Times New Roman" pitchFamily="18" charset="0"/>
                <a:cs typeface="Times New Roman" pitchFamily="18" charset="0"/>
              </a:endParaRPr>
            </a:p>
          </p:txBody>
        </p:sp>
        <p:sp>
          <p:nvSpPr>
            <p:cNvPr id="23" name="TextBox 22"/>
            <p:cNvSpPr txBox="1"/>
            <p:nvPr/>
          </p:nvSpPr>
          <p:spPr>
            <a:xfrm>
              <a:off x="114290" y="1979191"/>
              <a:ext cx="936693" cy="356985"/>
            </a:xfrm>
            <a:prstGeom prst="rect">
              <a:avLst/>
            </a:prstGeom>
            <a:noFill/>
          </p:spPr>
          <p:txBody>
            <a:bodyPr wrap="none" rtlCol="0">
              <a:spAutoFit/>
            </a:bodyPr>
            <a:lstStyle/>
            <a:p>
              <a:r>
                <a:rPr lang="en-US" altLang="ko-KR" sz="1400" b="1" dirty="0" smtClean="0">
                  <a:latin typeface="Times New Roman" pitchFamily="18" charset="0"/>
                  <a:cs typeface="Times New Roman" pitchFamily="18" charset="0"/>
                </a:rPr>
                <a:t>4G LTE</a:t>
              </a:r>
              <a:endParaRPr lang="ko-KR" altLang="en-US" sz="1400" b="1" dirty="0">
                <a:latin typeface="Times New Roman" pitchFamily="18" charset="0"/>
                <a:cs typeface="Times New Roman" pitchFamily="18" charset="0"/>
              </a:endParaRPr>
            </a:p>
          </p:txBody>
        </p:sp>
        <p:sp>
          <p:nvSpPr>
            <p:cNvPr id="24" name="직사각형 23"/>
            <p:cNvSpPr/>
            <p:nvPr/>
          </p:nvSpPr>
          <p:spPr>
            <a:xfrm>
              <a:off x="3713085" y="74439"/>
              <a:ext cx="3283382" cy="2523345"/>
            </a:xfrm>
            <a:prstGeom prst="rect">
              <a:avLst/>
            </a:prstGeom>
            <a:ln w="127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400"/>
            </a:p>
          </p:txBody>
        </p:sp>
        <p:cxnSp>
          <p:nvCxnSpPr>
            <p:cNvPr id="25" name="직선 연결선 24"/>
            <p:cNvCxnSpPr/>
            <p:nvPr/>
          </p:nvCxnSpPr>
          <p:spPr>
            <a:xfrm flipV="1">
              <a:off x="674278" y="1532523"/>
              <a:ext cx="6509953" cy="316"/>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6478376" y="2234197"/>
              <a:ext cx="518348" cy="356985"/>
            </a:xfrm>
            <a:prstGeom prst="rect">
              <a:avLst/>
            </a:prstGeom>
            <a:noFill/>
          </p:spPr>
          <p:txBody>
            <a:bodyPr wrap="none" rtlCol="0">
              <a:spAutoFit/>
            </a:bodyPr>
            <a:lstStyle/>
            <a:p>
              <a:r>
                <a:rPr lang="en-US" altLang="ko-KR" sz="1400" b="1" dirty="0" smtClean="0">
                  <a:latin typeface="Times New Roman" pitchFamily="18" charset="0"/>
                  <a:cs typeface="Times New Roman" pitchFamily="18" charset="0"/>
                </a:rPr>
                <a:t>CN</a:t>
              </a:r>
              <a:endParaRPr lang="ko-KR" altLang="en-US" sz="1400" b="1" dirty="0">
                <a:latin typeface="Times New Roman" pitchFamily="18" charset="0"/>
                <a:cs typeface="Times New Roman" pitchFamily="18" charset="0"/>
              </a:endParaRPr>
            </a:p>
          </p:txBody>
        </p:sp>
        <p:cxnSp>
          <p:nvCxnSpPr>
            <p:cNvPr id="27" name="직선 연결선 26"/>
            <p:cNvCxnSpPr>
              <a:stCxn id="32" idx="1"/>
              <a:endCxn id="34" idx="2"/>
            </p:cNvCxnSpPr>
            <p:nvPr/>
          </p:nvCxnSpPr>
          <p:spPr>
            <a:xfrm flipH="1" flipV="1">
              <a:off x="4267420" y="1044156"/>
              <a:ext cx="640815" cy="138186"/>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직선 연결선 27"/>
            <p:cNvCxnSpPr>
              <a:stCxn id="33" idx="1"/>
              <a:endCxn id="34" idx="3"/>
            </p:cNvCxnSpPr>
            <p:nvPr/>
          </p:nvCxnSpPr>
          <p:spPr>
            <a:xfrm flipH="1">
              <a:off x="4735472" y="828132"/>
              <a:ext cx="118087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직선 연결선 28"/>
            <p:cNvCxnSpPr>
              <a:stCxn id="32" idx="0"/>
              <a:endCxn id="31" idx="4"/>
            </p:cNvCxnSpPr>
            <p:nvPr/>
          </p:nvCxnSpPr>
          <p:spPr>
            <a:xfrm flipV="1">
              <a:off x="5323764" y="653569"/>
              <a:ext cx="0" cy="312749"/>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직선 연결선 29"/>
            <p:cNvCxnSpPr>
              <a:stCxn id="32" idx="3"/>
              <a:endCxn id="33" idx="2"/>
            </p:cNvCxnSpPr>
            <p:nvPr/>
          </p:nvCxnSpPr>
          <p:spPr>
            <a:xfrm flipV="1">
              <a:off x="5739292" y="1044156"/>
              <a:ext cx="645107" cy="138186"/>
            </a:xfrm>
            <a:prstGeom prst="line">
              <a:avLst/>
            </a:prstGeom>
            <a:ln w="19050"/>
          </p:spPr>
          <p:style>
            <a:lnRef idx="1">
              <a:schemeClr val="dk1"/>
            </a:lnRef>
            <a:fillRef idx="0">
              <a:schemeClr val="dk1"/>
            </a:fillRef>
            <a:effectRef idx="0">
              <a:schemeClr val="dk1"/>
            </a:effectRef>
            <a:fontRef idx="minor">
              <a:schemeClr val="tx1"/>
            </a:fontRef>
          </p:style>
        </p:cxnSp>
        <p:sp>
          <p:nvSpPr>
            <p:cNvPr id="31" name="타원 30"/>
            <p:cNvSpPr/>
            <p:nvPr/>
          </p:nvSpPr>
          <p:spPr>
            <a:xfrm>
              <a:off x="4927720" y="186387"/>
              <a:ext cx="792088" cy="467182"/>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BS</a:t>
              </a:r>
              <a:endParaRPr lang="ko-KR" altLang="en-US" sz="1400" dirty="0">
                <a:latin typeface="Times New Roman" pitchFamily="18" charset="0"/>
                <a:cs typeface="Times New Roman" pitchFamily="18" charset="0"/>
              </a:endParaRPr>
            </a:p>
          </p:txBody>
        </p:sp>
        <p:sp>
          <p:nvSpPr>
            <p:cNvPr id="32" name="직사각형 31"/>
            <p:cNvSpPr/>
            <p:nvPr/>
          </p:nvSpPr>
          <p:spPr>
            <a:xfrm>
              <a:off x="4908235" y="966318"/>
              <a:ext cx="831057"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CGF</a:t>
              </a:r>
              <a:endParaRPr lang="ko-KR" altLang="en-US" sz="1400" dirty="0">
                <a:latin typeface="Times New Roman" pitchFamily="18" charset="0"/>
                <a:cs typeface="Times New Roman" pitchFamily="18" charset="0"/>
              </a:endParaRPr>
            </a:p>
          </p:txBody>
        </p:sp>
        <p:sp>
          <p:nvSpPr>
            <p:cNvPr id="33" name="직사각형 32"/>
            <p:cNvSpPr/>
            <p:nvPr/>
          </p:nvSpPr>
          <p:spPr>
            <a:xfrm>
              <a:off x="5916347" y="612108"/>
              <a:ext cx="936104"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GGSN</a:t>
              </a:r>
              <a:endParaRPr lang="ko-KR" altLang="en-US" sz="1400" dirty="0">
                <a:latin typeface="Times New Roman" pitchFamily="18" charset="0"/>
                <a:cs typeface="Times New Roman" pitchFamily="18" charset="0"/>
              </a:endParaRPr>
            </a:p>
          </p:txBody>
        </p:sp>
        <p:sp>
          <p:nvSpPr>
            <p:cNvPr id="34" name="직사각형 33"/>
            <p:cNvSpPr/>
            <p:nvPr/>
          </p:nvSpPr>
          <p:spPr>
            <a:xfrm>
              <a:off x="3799368" y="612108"/>
              <a:ext cx="936104"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SGSN</a:t>
              </a:r>
              <a:endParaRPr lang="ko-KR" altLang="en-US" sz="1400" dirty="0">
                <a:latin typeface="Times New Roman" pitchFamily="18" charset="0"/>
                <a:cs typeface="Times New Roman" pitchFamily="18" charset="0"/>
              </a:endParaRPr>
            </a:p>
          </p:txBody>
        </p:sp>
        <p:cxnSp>
          <p:nvCxnSpPr>
            <p:cNvPr id="35" name="직선 연결선 34"/>
            <p:cNvCxnSpPr>
              <a:endCxn id="33" idx="3"/>
            </p:cNvCxnSpPr>
            <p:nvPr/>
          </p:nvCxnSpPr>
          <p:spPr>
            <a:xfrm flipH="1" flipV="1">
              <a:off x="6852451" y="828132"/>
              <a:ext cx="458674" cy="414077"/>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직선 연결선 35"/>
            <p:cNvCxnSpPr>
              <a:stCxn id="39" idx="1"/>
              <a:endCxn id="41" idx="2"/>
            </p:cNvCxnSpPr>
            <p:nvPr/>
          </p:nvCxnSpPr>
          <p:spPr>
            <a:xfrm flipH="1" flipV="1">
              <a:off x="4292913" y="2142495"/>
              <a:ext cx="617467" cy="123728"/>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직선 연결선 36"/>
            <p:cNvCxnSpPr>
              <a:stCxn id="40" idx="1"/>
              <a:endCxn id="41" idx="3"/>
            </p:cNvCxnSpPr>
            <p:nvPr/>
          </p:nvCxnSpPr>
          <p:spPr>
            <a:xfrm flipH="1">
              <a:off x="4760965" y="1925192"/>
              <a:ext cx="1155382" cy="1279"/>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직선 연결선 37"/>
            <p:cNvCxnSpPr>
              <a:stCxn id="39" idx="3"/>
              <a:endCxn id="40" idx="2"/>
            </p:cNvCxnSpPr>
            <p:nvPr/>
          </p:nvCxnSpPr>
          <p:spPr>
            <a:xfrm flipV="1">
              <a:off x="5741437" y="2141216"/>
              <a:ext cx="642962" cy="125007"/>
            </a:xfrm>
            <a:prstGeom prst="line">
              <a:avLst/>
            </a:prstGeom>
            <a:ln w="19050"/>
          </p:spPr>
          <p:style>
            <a:lnRef idx="1">
              <a:schemeClr val="dk1"/>
            </a:lnRef>
            <a:fillRef idx="0">
              <a:schemeClr val="dk1"/>
            </a:fillRef>
            <a:effectRef idx="0">
              <a:schemeClr val="dk1"/>
            </a:effectRef>
            <a:fontRef idx="minor">
              <a:schemeClr val="tx1"/>
            </a:fontRef>
          </p:style>
        </p:cxnSp>
        <p:sp>
          <p:nvSpPr>
            <p:cNvPr id="39" name="직사각형 38"/>
            <p:cNvSpPr/>
            <p:nvPr/>
          </p:nvSpPr>
          <p:spPr>
            <a:xfrm>
              <a:off x="4910380" y="2050199"/>
              <a:ext cx="831057"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MME</a:t>
              </a:r>
              <a:endParaRPr lang="ko-KR" altLang="en-US" sz="1400" dirty="0">
                <a:latin typeface="Times New Roman" pitchFamily="18" charset="0"/>
                <a:cs typeface="Times New Roman" pitchFamily="18" charset="0"/>
              </a:endParaRPr>
            </a:p>
          </p:txBody>
        </p:sp>
        <p:sp>
          <p:nvSpPr>
            <p:cNvPr id="40" name="직사각형 39"/>
            <p:cNvSpPr/>
            <p:nvPr/>
          </p:nvSpPr>
          <p:spPr>
            <a:xfrm>
              <a:off x="5916347" y="1709168"/>
              <a:ext cx="936104"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P-GW</a:t>
              </a:r>
              <a:endParaRPr lang="ko-KR" altLang="en-US" sz="1400" dirty="0">
                <a:latin typeface="Times New Roman" pitchFamily="18" charset="0"/>
                <a:cs typeface="Times New Roman" pitchFamily="18" charset="0"/>
              </a:endParaRPr>
            </a:p>
          </p:txBody>
        </p:sp>
        <p:sp>
          <p:nvSpPr>
            <p:cNvPr id="41" name="직사각형 40"/>
            <p:cNvSpPr/>
            <p:nvPr/>
          </p:nvSpPr>
          <p:spPr>
            <a:xfrm>
              <a:off x="3824861" y="1710447"/>
              <a:ext cx="936104"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S-GW</a:t>
              </a:r>
              <a:endParaRPr lang="ko-KR" altLang="en-US" sz="1400" dirty="0">
                <a:latin typeface="Times New Roman" pitchFamily="18" charset="0"/>
                <a:cs typeface="Times New Roman" pitchFamily="18" charset="0"/>
              </a:endParaRPr>
            </a:p>
          </p:txBody>
        </p:sp>
        <p:cxnSp>
          <p:nvCxnSpPr>
            <p:cNvPr id="42" name="직선 연결선 41"/>
            <p:cNvCxnSpPr>
              <a:endCxn id="40" idx="3"/>
            </p:cNvCxnSpPr>
            <p:nvPr/>
          </p:nvCxnSpPr>
          <p:spPr>
            <a:xfrm flipH="1">
              <a:off x="6852451" y="1811441"/>
              <a:ext cx="458674" cy="113751"/>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직선 연결선 42"/>
            <p:cNvCxnSpPr>
              <a:stCxn id="19" idx="2"/>
              <a:endCxn id="11" idx="3"/>
            </p:cNvCxnSpPr>
            <p:nvPr/>
          </p:nvCxnSpPr>
          <p:spPr>
            <a:xfrm flipH="1">
              <a:off x="674278" y="1314217"/>
              <a:ext cx="714073" cy="212272"/>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직선 연결선 43"/>
            <p:cNvCxnSpPr>
              <a:stCxn id="34" idx="1"/>
              <a:endCxn id="21" idx="3"/>
            </p:cNvCxnSpPr>
            <p:nvPr/>
          </p:nvCxnSpPr>
          <p:spPr>
            <a:xfrm flipH="1">
              <a:off x="3455375" y="828132"/>
              <a:ext cx="34399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직선 연결선 44"/>
            <p:cNvCxnSpPr>
              <a:stCxn id="41" idx="1"/>
              <a:endCxn id="7" idx="3"/>
            </p:cNvCxnSpPr>
            <p:nvPr/>
          </p:nvCxnSpPr>
          <p:spPr>
            <a:xfrm flipH="1" flipV="1">
              <a:off x="2866611" y="1922657"/>
              <a:ext cx="958250" cy="3814"/>
            </a:xfrm>
            <a:prstGeom prst="line">
              <a:avLst/>
            </a:prstGeom>
            <a:ln w="19050"/>
          </p:spPr>
          <p:style>
            <a:lnRef idx="1">
              <a:schemeClr val="dk1"/>
            </a:lnRef>
            <a:fillRef idx="0">
              <a:schemeClr val="dk1"/>
            </a:fillRef>
            <a:effectRef idx="0">
              <a:schemeClr val="dk1"/>
            </a:effectRef>
            <a:fontRef idx="minor">
              <a:schemeClr val="tx1"/>
            </a:fontRef>
          </p:style>
        </p:cxnSp>
        <p:sp>
          <p:nvSpPr>
            <p:cNvPr id="46" name="직사각형 45"/>
            <p:cNvSpPr/>
            <p:nvPr/>
          </p:nvSpPr>
          <p:spPr>
            <a:xfrm>
              <a:off x="8660300" y="1229633"/>
              <a:ext cx="972203" cy="61911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Target Server</a:t>
              </a:r>
              <a:endParaRPr lang="ko-KR" altLang="en-US" sz="1400" dirty="0">
                <a:latin typeface="Times New Roman" pitchFamily="18" charset="0"/>
                <a:cs typeface="Times New Roman" pitchFamily="18" charset="0"/>
              </a:endParaRPr>
            </a:p>
          </p:txBody>
        </p:sp>
        <p:cxnSp>
          <p:nvCxnSpPr>
            <p:cNvPr id="47" name="직선 연결선 46"/>
            <p:cNvCxnSpPr>
              <a:endCxn id="46" idx="1"/>
            </p:cNvCxnSpPr>
            <p:nvPr/>
          </p:nvCxnSpPr>
          <p:spPr>
            <a:xfrm>
              <a:off x="8165717" y="1539189"/>
              <a:ext cx="494583" cy="0"/>
            </a:xfrm>
            <a:prstGeom prst="line">
              <a:avLst/>
            </a:prstGeom>
            <a:ln w="19050"/>
          </p:spPr>
          <p:style>
            <a:lnRef idx="1">
              <a:schemeClr val="dk1"/>
            </a:lnRef>
            <a:fillRef idx="0">
              <a:schemeClr val="dk1"/>
            </a:fillRef>
            <a:effectRef idx="0">
              <a:schemeClr val="dk1"/>
            </a:effectRef>
            <a:fontRef idx="minor">
              <a:schemeClr val="tx1"/>
            </a:fontRef>
          </p:style>
        </p:cxnSp>
        <p:sp>
          <p:nvSpPr>
            <p:cNvPr id="48" name="구름 47"/>
            <p:cNvSpPr/>
            <p:nvPr/>
          </p:nvSpPr>
          <p:spPr>
            <a:xfrm rot="733977">
              <a:off x="7147530" y="1013815"/>
              <a:ext cx="1244095" cy="1050748"/>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400" dirty="0">
                <a:latin typeface="Times New Roman" pitchFamily="18" charset="0"/>
                <a:cs typeface="Times New Roman" pitchFamily="18" charset="0"/>
              </a:endParaRPr>
            </a:p>
          </p:txBody>
        </p:sp>
        <p:sp>
          <p:nvSpPr>
            <p:cNvPr id="49" name="직사각형 48"/>
            <p:cNvSpPr/>
            <p:nvPr/>
          </p:nvSpPr>
          <p:spPr>
            <a:xfrm>
              <a:off x="7349541" y="1307026"/>
              <a:ext cx="825980" cy="356551"/>
            </a:xfrm>
            <a:prstGeom prst="rect">
              <a:avLst/>
            </a:prstGeom>
          </p:spPr>
          <p:txBody>
            <a:bodyPr wrap="none">
              <a:spAutoFit/>
            </a:bodyPr>
            <a:lstStyle/>
            <a:p>
              <a:pPr algn="ctr"/>
              <a:r>
                <a:rPr lang="en-US" altLang="ko-KR" sz="1400" dirty="0" smtClean="0">
                  <a:latin typeface="Times New Roman" pitchFamily="18" charset="0"/>
                  <a:cs typeface="Times New Roman" pitchFamily="18" charset="0"/>
                </a:rPr>
                <a:t>Internet</a:t>
              </a:r>
              <a:endParaRPr lang="ko-KR" altLang="en-US" sz="1400" dirty="0">
                <a:latin typeface="Times New Roman" pitchFamily="18" charset="0"/>
                <a:cs typeface="Times New Roman" pitchFamily="18" charset="0"/>
              </a:endParaRPr>
            </a:p>
          </p:txBody>
        </p:sp>
      </p:grpSp>
      <p:sp>
        <p:nvSpPr>
          <p:cNvPr id="52" name="직사각형 51"/>
          <p:cNvSpPr/>
          <p:nvPr/>
        </p:nvSpPr>
        <p:spPr>
          <a:xfrm>
            <a:off x="3678533" y="4088291"/>
            <a:ext cx="824325" cy="4136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S-CDR</a:t>
            </a:r>
            <a:endParaRPr lang="ko-KR" altLang="en-US" sz="1400" dirty="0">
              <a:latin typeface="Gill Sans MT" pitchFamily="34" charset="0"/>
            </a:endParaRPr>
          </a:p>
        </p:txBody>
      </p:sp>
      <p:sp>
        <p:nvSpPr>
          <p:cNvPr id="54" name="직사각형 53"/>
          <p:cNvSpPr/>
          <p:nvPr/>
        </p:nvSpPr>
        <p:spPr>
          <a:xfrm>
            <a:off x="5485972" y="4079597"/>
            <a:ext cx="824325" cy="4136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400" dirty="0" smtClean="0">
                <a:latin typeface="Gill Sans MT" pitchFamily="34" charset="0"/>
              </a:rPr>
              <a:t>G-CDR</a:t>
            </a:r>
            <a:endParaRPr lang="ko-KR" altLang="en-US" sz="1400" dirty="0">
              <a:latin typeface="Gill Sans MT" pitchFamily="34" charset="0"/>
            </a:endParaRPr>
          </a:p>
        </p:txBody>
      </p:sp>
      <p:sp>
        <p:nvSpPr>
          <p:cNvPr id="53" name="직사각형 52"/>
          <p:cNvSpPr/>
          <p:nvPr/>
        </p:nvSpPr>
        <p:spPr>
          <a:xfrm>
            <a:off x="5386762" y="3443110"/>
            <a:ext cx="421910" cy="584775"/>
          </a:xfrm>
          <a:prstGeom prst="rect">
            <a:avLst/>
          </a:prstGeom>
        </p:spPr>
        <p:txBody>
          <a:bodyPr wrap="none">
            <a:spAutoFit/>
          </a:bodyPr>
          <a:lstStyle/>
          <a:p>
            <a:r>
              <a:rPr lang="en-US" altLang="ko-KR" sz="3200" b="1" dirty="0" smtClean="0"/>
              <a:t>$</a:t>
            </a:r>
            <a:endParaRPr lang="ko-KR" altLang="en-US" sz="3200" b="1" dirty="0"/>
          </a:p>
        </p:txBody>
      </p:sp>
      <p:sp>
        <p:nvSpPr>
          <p:cNvPr id="55" name="직사각형 54"/>
          <p:cNvSpPr/>
          <p:nvPr/>
        </p:nvSpPr>
        <p:spPr>
          <a:xfrm>
            <a:off x="905467" y="3199510"/>
            <a:ext cx="7333367" cy="159764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b="1" u="sng" dirty="0" smtClean="0">
                <a:latin typeface="Gill Sans MT" pitchFamily="34" charset="0"/>
              </a:rPr>
              <a:t>Question:</a:t>
            </a:r>
          </a:p>
          <a:p>
            <a:pPr algn="ctr"/>
            <a:endParaRPr lang="en-US" altLang="ko-KR" sz="1200" b="1" u="sng" dirty="0" smtClean="0">
              <a:latin typeface="Gill Sans MT" pitchFamily="34" charset="0"/>
            </a:endParaRPr>
          </a:p>
          <a:p>
            <a:pPr algn="ctr"/>
            <a:r>
              <a:rPr lang="en-US" altLang="ko-KR" sz="2000" dirty="0" smtClean="0">
                <a:latin typeface="Gill Sans MT" pitchFamily="34" charset="0"/>
              </a:rPr>
              <a:t>Most of traffic is done via TCP (95%) [Woo’13]</a:t>
            </a:r>
          </a:p>
          <a:p>
            <a:pPr algn="ctr"/>
            <a:r>
              <a:rPr lang="en-US" altLang="ko-KR" sz="2000" dirty="0" smtClean="0">
                <a:latin typeface="Gill Sans MT" pitchFamily="34" charset="0"/>
              </a:rPr>
              <a:t>Then, should </a:t>
            </a:r>
            <a:r>
              <a:rPr lang="en-US" altLang="ko-KR" sz="2000" dirty="0">
                <a:latin typeface="Gill Sans MT" pitchFamily="34" charset="0"/>
              </a:rPr>
              <a:t>we account for TCP retransmissions?</a:t>
            </a:r>
            <a:endParaRPr lang="ko-KR" altLang="en-US" sz="2000" dirty="0">
              <a:latin typeface="Gill Sans MT" pitchFamily="34" charset="0"/>
            </a:endParaRPr>
          </a:p>
        </p:txBody>
      </p:sp>
    </p:spTree>
    <p:extLst>
      <p:ext uri="{BB962C8B-B14F-4D97-AF65-F5344CB8AC3E}">
        <p14:creationId xmlns:p14="http://schemas.microsoft.com/office/powerpoint/2010/main" val="352773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0" presetClass="path" presetSubtype="0" accel="50000" decel="50000" fill="hold" grpId="1" nodeType="afterEffect">
                                  <p:stCondLst>
                                    <p:cond delay="0"/>
                                  </p:stCondLst>
                                  <p:childTnLst>
                                    <p:animMotion origin="layout" path="M 0 0 L 0.10087 0.04746 L 0.1 -0.04976 " pathEditMode="relative" ptsTypes="AAA">
                                      <p:cBhvr>
                                        <p:cTn id="13" dur="2000" fill="hold"/>
                                        <p:tgtEl>
                                          <p:spTgt spid="52"/>
                                        </p:tgtEl>
                                        <p:attrNameLst>
                                          <p:attrName>ppt_x</p:attrName>
                                          <p:attrName>ppt_y</p:attrName>
                                        </p:attrNameLst>
                                      </p:cBhvr>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par>
                          <p:cTn id="18" fill="hold">
                            <p:stCondLst>
                              <p:cond delay="3000"/>
                            </p:stCondLst>
                            <p:childTnLst>
                              <p:par>
                                <p:cTn id="19" presetID="10" presetClass="exit" presetSubtype="0" fill="hold" grpId="2" nodeType="afterEffect">
                                  <p:stCondLst>
                                    <p:cond delay="0"/>
                                  </p:stCondLst>
                                  <p:childTnLst>
                                    <p:animEffect transition="out" filter="fade">
                                      <p:cBhvr>
                                        <p:cTn id="20" dur="500"/>
                                        <p:tgtEl>
                                          <p:spTgt spid="52"/>
                                        </p:tgtEl>
                                      </p:cBhvr>
                                    </p:animEffect>
                                    <p:set>
                                      <p:cBhvr>
                                        <p:cTn id="21" dur="1" fill="hold">
                                          <p:stCondLst>
                                            <p:cond delay="499"/>
                                          </p:stCondLst>
                                        </p:cTn>
                                        <p:tgtEl>
                                          <p:spTgt spid="5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3"/>
                                        </p:tgtEl>
                                      </p:cBhvr>
                                    </p:animEffect>
                                    <p:set>
                                      <p:cBhvr>
                                        <p:cTn id="24" dur="1" fill="hold">
                                          <p:stCondLst>
                                            <p:cond delay="499"/>
                                          </p:stCondLst>
                                        </p:cTn>
                                        <p:tgtEl>
                                          <p:spTgt spid="53"/>
                                        </p:tgtEl>
                                        <p:attrNameLst>
                                          <p:attrName>style.visibility</p:attrName>
                                        </p:attrNameLst>
                                      </p:cBhvr>
                                      <p:to>
                                        <p:strVal val="hidden"/>
                                      </p:to>
                                    </p:set>
                                  </p:childTnLst>
                                </p:cTn>
                              </p:par>
                              <p:par>
                                <p:cTn id="25" presetID="0" presetClass="path" presetSubtype="0" accel="50000" decel="50000" fill="hold" grpId="1" nodeType="withEffect">
                                  <p:stCondLst>
                                    <p:cond delay="0"/>
                                  </p:stCondLst>
                                  <p:childTnLst>
                                    <p:animMotion origin="layout" path="M 0 0 L -0.09931 0.04861 L -0.10157 -0.04768 " pathEditMode="relative" ptsTypes="AAA">
                                      <p:cBhvr>
                                        <p:cTn id="26" dur="2000" fill="hold"/>
                                        <p:tgtEl>
                                          <p:spTgt spid="54"/>
                                        </p:tgtEl>
                                        <p:attrNameLst>
                                          <p:attrName>ppt_x</p:attrName>
                                          <p:attrName>ppt_y</p:attrName>
                                        </p:attrNameLst>
                                      </p:cBhvr>
                                    </p:animMotion>
                                  </p:childTnLst>
                                </p:cTn>
                              </p:par>
                            </p:childTnLst>
                          </p:cTn>
                        </p:par>
                        <p:par>
                          <p:cTn id="27" fill="hold">
                            <p:stCondLst>
                              <p:cond delay="5000"/>
                            </p:stCondLst>
                            <p:childTnLst>
                              <p:par>
                                <p:cTn id="28" presetID="10" presetClass="entr" presetSubtype="0" fill="hold" grpId="2" nodeType="after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childTnLst>
                          </p:cTn>
                        </p:par>
                        <p:par>
                          <p:cTn id="31" fill="hold">
                            <p:stCondLst>
                              <p:cond delay="5500"/>
                            </p:stCondLst>
                            <p:childTnLst>
                              <p:par>
                                <p:cTn id="32" presetID="10" presetClass="exit" presetSubtype="0" fill="hold" grpId="2" nodeType="afterEffect">
                                  <p:stCondLst>
                                    <p:cond delay="0"/>
                                  </p:stCondLst>
                                  <p:childTnLst>
                                    <p:animEffect transition="out" filter="fade">
                                      <p:cBhvr>
                                        <p:cTn id="33" dur="500"/>
                                        <p:tgtEl>
                                          <p:spTgt spid="54"/>
                                        </p:tgtEl>
                                      </p:cBhvr>
                                    </p:animEffect>
                                    <p:set>
                                      <p:cBhvr>
                                        <p:cTn id="34" dur="1" fill="hold">
                                          <p:stCondLst>
                                            <p:cond delay="499"/>
                                          </p:stCondLst>
                                        </p:cTn>
                                        <p:tgtEl>
                                          <p:spTgt spid="54"/>
                                        </p:tgtEl>
                                        <p:attrNameLst>
                                          <p:attrName>style.visibility</p:attrName>
                                        </p:attrNameLst>
                                      </p:cBhvr>
                                      <p:to>
                                        <p:strVal val="hidden"/>
                                      </p:to>
                                    </p:set>
                                  </p:childTnLst>
                                </p:cTn>
                              </p:par>
                              <p:par>
                                <p:cTn id="35" presetID="10" presetClass="exit" presetSubtype="0" fill="hold" grpId="3" nodeType="withEffect">
                                  <p:stCondLst>
                                    <p:cond delay="0"/>
                                  </p:stCondLst>
                                  <p:childTnLst>
                                    <p:animEffect transition="out" filter="fade">
                                      <p:cBhvr>
                                        <p:cTn id="36" dur="500"/>
                                        <p:tgtEl>
                                          <p:spTgt spid="53"/>
                                        </p:tgtEl>
                                      </p:cBhvr>
                                    </p:animEffect>
                                    <p:set>
                                      <p:cBhvr>
                                        <p:cTn id="37" dur="1" fill="hold">
                                          <p:stCondLst>
                                            <p:cond delay="499"/>
                                          </p:stCondLst>
                                        </p:cTn>
                                        <p:tgtEl>
                                          <p:spTgt spid="5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2" grpId="2" animBg="1"/>
      <p:bldP spid="54" grpId="0" animBg="1"/>
      <p:bldP spid="54" grpId="1" animBg="1"/>
      <p:bldP spid="54" grpId="2" animBg="1"/>
      <p:bldP spid="53" grpId="0"/>
      <p:bldP spid="53" grpId="1"/>
      <p:bldP spid="53" grpId="2"/>
      <p:bldP spid="53" grpId="3"/>
      <p:bldP spid="5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Cellular Provider’s Dilemma:</a:t>
            </a:r>
            <a:br>
              <a:rPr lang="en-US" altLang="ko-KR" dirty="0"/>
            </a:br>
            <a:r>
              <a:rPr lang="en-US" altLang="ko-KR" dirty="0"/>
              <a:t>Charging TCP Retransmissions</a:t>
            </a:r>
            <a:endParaRPr lang="ko-KR" altLang="en-US" dirty="0"/>
          </a:p>
        </p:txBody>
      </p:sp>
      <p:sp>
        <p:nvSpPr>
          <p:cNvPr id="3" name="내용 개체 틀 2"/>
          <p:cNvSpPr>
            <a:spLocks noGrp="1"/>
          </p:cNvSpPr>
          <p:nvPr>
            <p:ph idx="1"/>
          </p:nvPr>
        </p:nvSpPr>
        <p:spPr/>
        <p:txBody>
          <a:bodyPr/>
          <a:lstStyle/>
          <a:p>
            <a:r>
              <a:rPr lang="en-US" altLang="ko-KR" dirty="0"/>
              <a:t>Subscriber’s stream of consciousness</a:t>
            </a:r>
            <a:endParaRPr lang="ko-KR" altLang="en-US" dirty="0"/>
          </a:p>
          <a:p>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6</a:t>
            </a:fld>
            <a:endParaRPr lang="ko-KR" altLang="en-US"/>
          </a:p>
        </p:txBody>
      </p:sp>
      <p:pic>
        <p:nvPicPr>
          <p:cNvPr id="4100" name="Picture 4" descr="http://sketchpan.com/data/member/k/ksw109/draw/132974447881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588" y="3345661"/>
            <a:ext cx="3706383" cy="2779787"/>
          </a:xfrm>
          <a:prstGeom prst="rect">
            <a:avLst/>
          </a:prstGeom>
          <a:noFill/>
          <a:extLst>
            <a:ext uri="{909E8E84-426E-40DD-AFC4-6F175D3DCCD1}">
              <a14:hiddenFill xmlns:a14="http://schemas.microsoft.com/office/drawing/2010/main">
                <a:solidFill>
                  <a:srgbClr val="FFFFFF"/>
                </a:solidFill>
              </a14:hiddenFill>
            </a:ext>
          </a:extLst>
        </p:spPr>
      </p:pic>
      <p:sp>
        <p:nvSpPr>
          <p:cNvPr id="5" name="구름 모양 설명선 4"/>
          <p:cNvSpPr/>
          <p:nvPr/>
        </p:nvSpPr>
        <p:spPr>
          <a:xfrm>
            <a:off x="1403648" y="2115187"/>
            <a:ext cx="2723101" cy="1539500"/>
          </a:xfrm>
          <a:prstGeom prst="cloudCallout">
            <a:avLst>
              <a:gd name="adj1" fmla="val 66982"/>
              <a:gd name="adj2" fmla="val 626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Gill Sans MT" panose="020B0502020104020203" pitchFamily="34" charset="0"/>
              </a:rPr>
              <a:t>What’s TCP retransmission? </a:t>
            </a:r>
            <a:endParaRPr lang="ko-KR" altLang="en-US" sz="2000" dirty="0">
              <a:latin typeface="Gill Sans MT" panose="020B0502020104020203" pitchFamily="34" charset="0"/>
            </a:endParaRPr>
          </a:p>
        </p:txBody>
      </p:sp>
      <p:sp>
        <p:nvSpPr>
          <p:cNvPr id="8" name="구름 모양 설명선 7"/>
          <p:cNvSpPr/>
          <p:nvPr/>
        </p:nvSpPr>
        <p:spPr>
          <a:xfrm>
            <a:off x="512573" y="3415366"/>
            <a:ext cx="2916961" cy="1539500"/>
          </a:xfrm>
          <a:prstGeom prst="cloudCallout">
            <a:avLst>
              <a:gd name="adj1" fmla="val 86616"/>
              <a:gd name="adj2" fmla="val -539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Gill Sans MT" panose="020B0502020104020203" pitchFamily="34" charset="0"/>
              </a:rPr>
              <a:t>Network condition is not my problem</a:t>
            </a:r>
            <a:endParaRPr lang="ko-KR" altLang="en-US" sz="2000" dirty="0">
              <a:latin typeface="Gill Sans MT" panose="020B0502020104020203" pitchFamily="34" charset="0"/>
            </a:endParaRPr>
          </a:p>
        </p:txBody>
      </p:sp>
      <p:sp>
        <p:nvSpPr>
          <p:cNvPr id="9" name="구름 모양 설명선 8"/>
          <p:cNvSpPr/>
          <p:nvPr/>
        </p:nvSpPr>
        <p:spPr>
          <a:xfrm>
            <a:off x="1024136" y="4735554"/>
            <a:ext cx="2698304" cy="1539500"/>
          </a:xfrm>
          <a:prstGeom prst="cloudCallout">
            <a:avLst>
              <a:gd name="adj1" fmla="val 77296"/>
              <a:gd name="adj2" fmla="val -7425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Gill Sans MT" panose="020B0502020104020203" pitchFamily="34" charset="0"/>
              </a:rPr>
              <a:t>Charge volume = content size</a:t>
            </a:r>
            <a:endParaRPr lang="ko-KR" altLang="en-US" sz="2000" dirty="0">
              <a:latin typeface="Gill Sans MT" panose="020B0502020104020203" pitchFamily="34" charset="0"/>
            </a:endParaRPr>
          </a:p>
        </p:txBody>
      </p:sp>
      <p:pic>
        <p:nvPicPr>
          <p:cNvPr id="10" name="Picture 8" descr="http://photos.tradeholding.com/attach/hash55/163127/s_mid_tablet_pc_.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566"/>
          <a:stretch/>
        </p:blipFill>
        <p:spPr bwMode="auto">
          <a:xfrm>
            <a:off x="6732240" y="4816399"/>
            <a:ext cx="1954560" cy="13346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cdn-static.cnet.co.uk/i/product_media/40002360/image2/440x330-samsung-galaxy-s3-front.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9911" r="30406"/>
          <a:stretch/>
        </p:blipFill>
        <p:spPr bwMode="auto">
          <a:xfrm>
            <a:off x="6820838" y="2177588"/>
            <a:ext cx="581026" cy="10981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www.att.com/wireless/iphone/assets/iphone-big.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52175" y="3600069"/>
            <a:ext cx="1005631" cy="112504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http://msinetpub.vo.llnwd.net/d1/keithcombs/blog/images/Windows-8-Phone-now-available-for-pre-or_B242/HTC_8X_thumb.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12360" y="2106100"/>
            <a:ext cx="598840" cy="116961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https://encrypted-tbn0.gstatic.com/images?q=tbn:ANd9GcQRME-vE69Fn3K_HoXN4JtXM2032Nt7bbab-BAwObsGxi7zCwStd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9482" y="3535035"/>
            <a:ext cx="876300" cy="1300163"/>
          </a:xfrm>
          <a:prstGeom prst="rect">
            <a:avLst/>
          </a:prstGeom>
          <a:noFill/>
          <a:extLst>
            <a:ext uri="{909E8E84-426E-40DD-AFC4-6F175D3DCCD1}">
              <a14:hiddenFill xmlns:a14="http://schemas.microsoft.com/office/drawing/2010/main">
                <a:solidFill>
                  <a:srgbClr val="FFFFFF"/>
                </a:solidFill>
              </a14:hiddenFill>
            </a:ext>
          </a:extLst>
        </p:spPr>
      </p:pic>
      <p:sp>
        <p:nvSpPr>
          <p:cNvPr id="6" name="타원형 설명선 5"/>
          <p:cNvSpPr/>
          <p:nvPr/>
        </p:nvSpPr>
        <p:spPr>
          <a:xfrm>
            <a:off x="4499992" y="2115187"/>
            <a:ext cx="2129169" cy="1419848"/>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400" dirty="0" smtClean="0">
                <a:latin typeface="Gill Sans MT" panose="020B0502020104020203" pitchFamily="34" charset="0"/>
              </a:rPr>
              <a:t>Pay for application data only!</a:t>
            </a:r>
            <a:endParaRPr lang="ko-KR" altLang="en-US" sz="2400" dirty="0">
              <a:latin typeface="Gill Sans MT" panose="020B0502020104020203" pitchFamily="34" charset="0"/>
            </a:endParaRPr>
          </a:p>
        </p:txBody>
      </p:sp>
    </p:spTree>
    <p:extLst>
      <p:ext uri="{BB962C8B-B14F-4D97-AF65-F5344CB8AC3E}">
        <p14:creationId xmlns:p14="http://schemas.microsoft.com/office/powerpoint/2010/main" val="37935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Cellular Provider’s Dilemma:</a:t>
            </a:r>
            <a:br>
              <a:rPr lang="en-US" altLang="ko-KR" dirty="0"/>
            </a:br>
            <a:r>
              <a:rPr lang="en-US" altLang="ko-KR" dirty="0"/>
              <a:t>Charging TCP Retransmissions</a:t>
            </a:r>
            <a:endParaRPr lang="ko-KR" altLang="en-US" dirty="0"/>
          </a:p>
        </p:txBody>
      </p:sp>
      <p:sp>
        <p:nvSpPr>
          <p:cNvPr id="3" name="내용 개체 틀 2"/>
          <p:cNvSpPr>
            <a:spLocks noGrp="1"/>
          </p:cNvSpPr>
          <p:nvPr>
            <p:ph idx="1"/>
          </p:nvPr>
        </p:nvSpPr>
        <p:spPr/>
        <p:txBody>
          <a:bodyPr/>
          <a:lstStyle/>
          <a:p>
            <a:r>
              <a:rPr lang="en-US" altLang="ko-KR" dirty="0" smtClean="0"/>
              <a:t>Cellular ISP’s </a:t>
            </a:r>
            <a:r>
              <a:rPr lang="en-US" altLang="ko-KR" dirty="0"/>
              <a:t>stream of consciousness</a:t>
            </a:r>
            <a:endParaRPr lang="ko-KR" altLang="en-US" dirty="0"/>
          </a:p>
          <a:p>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7</a:t>
            </a:fld>
            <a:endParaRPr lang="ko-KR" altLang="en-US"/>
          </a:p>
        </p:txBody>
      </p:sp>
      <p:pic>
        <p:nvPicPr>
          <p:cNvPr id="4100" name="Picture 4" descr="http://sketchpan.com/data/member/k/ksw109/draw/132974447881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230905" y="3345661"/>
            <a:ext cx="3706383" cy="2779787"/>
          </a:xfrm>
          <a:prstGeom prst="rect">
            <a:avLst/>
          </a:prstGeom>
          <a:noFill/>
          <a:extLst>
            <a:ext uri="{909E8E84-426E-40DD-AFC4-6F175D3DCCD1}">
              <a14:hiddenFill xmlns:a14="http://schemas.microsoft.com/office/drawing/2010/main">
                <a:solidFill>
                  <a:srgbClr val="FFFFFF"/>
                </a:solidFill>
              </a14:hiddenFill>
            </a:ext>
          </a:extLst>
        </p:spPr>
      </p:pic>
      <p:sp>
        <p:nvSpPr>
          <p:cNvPr id="5" name="구름 모양 설명선 4"/>
          <p:cNvSpPr/>
          <p:nvPr/>
        </p:nvSpPr>
        <p:spPr>
          <a:xfrm>
            <a:off x="5370019" y="1979074"/>
            <a:ext cx="2698304" cy="1539500"/>
          </a:xfrm>
          <a:prstGeom prst="cloudCallout">
            <a:avLst>
              <a:gd name="adj1" fmla="val -77504"/>
              <a:gd name="adj2" fmla="val 721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smtClean="0">
                <a:latin typeface="Gill Sans MT" panose="020B0502020104020203" pitchFamily="34" charset="0"/>
              </a:rPr>
              <a:t>Need to update the system</a:t>
            </a:r>
            <a:endParaRPr lang="ko-KR" altLang="en-US" sz="2000" dirty="0">
              <a:latin typeface="Gill Sans MT" panose="020B0502020104020203" pitchFamily="34" charset="0"/>
            </a:endParaRPr>
          </a:p>
        </p:txBody>
      </p:sp>
      <p:sp>
        <p:nvSpPr>
          <p:cNvPr id="8" name="구름 모양 설명선 7"/>
          <p:cNvSpPr/>
          <p:nvPr/>
        </p:nvSpPr>
        <p:spPr>
          <a:xfrm>
            <a:off x="5580112" y="3222423"/>
            <a:ext cx="3058093" cy="1580745"/>
          </a:xfrm>
          <a:prstGeom prst="cloudCallout">
            <a:avLst>
              <a:gd name="adj1" fmla="val -77889"/>
              <a:gd name="adj2" fmla="val 223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a:latin typeface="Gill Sans MT" panose="020B0502020104020203" pitchFamily="34" charset="0"/>
              </a:rPr>
              <a:t>Retransmission </a:t>
            </a:r>
            <a:r>
              <a:rPr lang="en-US" altLang="ko-KR" sz="2000" dirty="0" smtClean="0">
                <a:latin typeface="Gill Sans MT" panose="020B0502020104020203" pitchFamily="34" charset="0"/>
              </a:rPr>
              <a:t>= another </a:t>
            </a:r>
            <a:r>
              <a:rPr lang="en-US" altLang="ko-KR" sz="2000" dirty="0">
                <a:latin typeface="Gill Sans MT" panose="020B0502020104020203" pitchFamily="34" charset="0"/>
              </a:rPr>
              <a:t>IP packet</a:t>
            </a:r>
            <a:endParaRPr lang="ko-KR" altLang="en-US" sz="2000" dirty="0">
              <a:latin typeface="Gill Sans MT" panose="020B0502020104020203" pitchFamily="34" charset="0"/>
            </a:endParaRPr>
          </a:p>
        </p:txBody>
      </p:sp>
      <p:sp>
        <p:nvSpPr>
          <p:cNvPr id="9" name="구름 모양 설명선 8"/>
          <p:cNvSpPr/>
          <p:nvPr/>
        </p:nvSpPr>
        <p:spPr>
          <a:xfrm>
            <a:off x="5348088" y="4654595"/>
            <a:ext cx="2824311" cy="1539500"/>
          </a:xfrm>
          <a:prstGeom prst="cloudCallout">
            <a:avLst>
              <a:gd name="adj1" fmla="val -71061"/>
              <a:gd name="adj2" fmla="val -7511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dirty="0">
              <a:latin typeface="Gill Sans MT" panose="020B0502020104020203" pitchFamily="34" charset="0"/>
            </a:endParaRPr>
          </a:p>
        </p:txBody>
      </p:sp>
      <p:pic>
        <p:nvPicPr>
          <p:cNvPr id="10" name="Picture 8" descr="http://photos.tradeholding.com/attach/hash55/163127/s_mid_tablet_pc_.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565" r="8648"/>
          <a:stretch/>
        </p:blipFill>
        <p:spPr bwMode="auto">
          <a:xfrm>
            <a:off x="634318" y="4816399"/>
            <a:ext cx="1777442" cy="13346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cdn-static.cnet.co.uk/i/product_media/40002360/image2/440x330-samsung-galaxy-s3-front.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9911" r="30406"/>
          <a:stretch/>
        </p:blipFill>
        <p:spPr bwMode="auto">
          <a:xfrm>
            <a:off x="722916" y="2177588"/>
            <a:ext cx="581026" cy="10981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www.att.com/wireless/iphone/assets/iphone-big.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54253" y="3600069"/>
            <a:ext cx="1005631" cy="112504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http://msinetpub.vo.llnwd.net/d1/keithcombs/blog/images/Windows-8-Phone-now-available-for-pre-or_B242/HTC_8X_thumb.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14438" y="2106100"/>
            <a:ext cx="598840" cy="116961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https://encrypted-tbn0.gstatic.com/images?q=tbn:ANd9GcQRME-vE69Fn3K_HoXN4JtXM2032Nt7bbab-BAwObsGxi7zCwStd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560" y="3535035"/>
            <a:ext cx="876300" cy="1300163"/>
          </a:xfrm>
          <a:prstGeom prst="rect">
            <a:avLst/>
          </a:prstGeom>
          <a:noFill/>
          <a:extLst>
            <a:ext uri="{909E8E84-426E-40DD-AFC4-6F175D3DCCD1}">
              <a14:hiddenFill xmlns:a14="http://schemas.microsoft.com/office/drawing/2010/main">
                <a:solidFill>
                  <a:srgbClr val="FFFFFF"/>
                </a:solidFill>
              </a14:hiddenFill>
            </a:ext>
          </a:extLst>
        </p:spPr>
      </p:pic>
      <p:sp>
        <p:nvSpPr>
          <p:cNvPr id="6" name="타원형 설명선 5"/>
          <p:cNvSpPr/>
          <p:nvPr/>
        </p:nvSpPr>
        <p:spPr>
          <a:xfrm>
            <a:off x="2778796" y="2177588"/>
            <a:ext cx="2247783" cy="1276404"/>
          </a:xfrm>
          <a:prstGeom prst="wedgeEllipseCallout">
            <a:avLst>
              <a:gd name="adj1" fmla="val 6619"/>
              <a:gd name="adj2" fmla="val 7020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400" dirty="0" smtClean="0">
                <a:latin typeface="Gill Sans MT" panose="020B0502020104020203" pitchFamily="34" charset="0"/>
              </a:rPr>
              <a:t>Charge for all packets!</a:t>
            </a:r>
            <a:endParaRPr lang="ko-KR" altLang="en-US" sz="2400" dirty="0">
              <a:latin typeface="Gill Sans MT" panose="020B0502020104020203" pitchFamily="34" charset="0"/>
            </a:endParaRPr>
          </a:p>
        </p:txBody>
      </p:sp>
      <p:pic>
        <p:nvPicPr>
          <p:cNvPr id="5126" name="Picture 6" descr="http://www.lastspartan.com/wp-content/uploads/2014/01/money-one.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7914" b="10380"/>
          <a:stretch/>
        </p:blipFill>
        <p:spPr bwMode="auto">
          <a:xfrm>
            <a:off x="5770039" y="4892553"/>
            <a:ext cx="1943253" cy="992340"/>
          </a:xfrm>
          <a:prstGeom prst="rect">
            <a:avLst/>
          </a:prstGeom>
          <a:noFill/>
          <a:extLst>
            <a:ext uri="{909E8E84-426E-40DD-AFC4-6F175D3DCCD1}">
              <a14:hiddenFill xmlns:a14="http://schemas.microsoft.com/office/drawing/2010/main">
                <a:solidFill>
                  <a:srgbClr val="FFFFFF"/>
                </a:solidFill>
              </a14:hiddenFill>
            </a:ext>
          </a:extLst>
        </p:spPr>
      </p:pic>
      <p:sp>
        <p:nvSpPr>
          <p:cNvPr id="16" name="직사각형 15"/>
          <p:cNvSpPr/>
          <p:nvPr/>
        </p:nvSpPr>
        <p:spPr>
          <a:xfrm>
            <a:off x="905316" y="2564904"/>
            <a:ext cx="7333367" cy="12312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b="1" u="sng" dirty="0" smtClean="0">
                <a:latin typeface="Gill Sans MT" pitchFamily="34" charset="0"/>
              </a:rPr>
              <a:t>Question:</a:t>
            </a:r>
          </a:p>
          <a:p>
            <a:pPr algn="ctr"/>
            <a:endParaRPr lang="en-US" altLang="ko-KR" sz="1200" b="1" u="sng" dirty="0" smtClean="0">
              <a:latin typeface="Gill Sans MT" pitchFamily="34" charset="0"/>
            </a:endParaRPr>
          </a:p>
          <a:p>
            <a:pPr algn="ctr"/>
            <a:r>
              <a:rPr lang="en-US" altLang="ko-KR" sz="2000" dirty="0" smtClean="0">
                <a:latin typeface="Gill Sans MT" pitchFamily="34" charset="0"/>
              </a:rPr>
              <a:t>How serious is TCP retransmission in the real-world?</a:t>
            </a:r>
          </a:p>
        </p:txBody>
      </p:sp>
      <p:sp>
        <p:nvSpPr>
          <p:cNvPr id="17" name="직사각형 16"/>
          <p:cNvSpPr/>
          <p:nvPr/>
        </p:nvSpPr>
        <p:spPr>
          <a:xfrm>
            <a:off x="905316" y="3946030"/>
            <a:ext cx="7333367" cy="165083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b="1" u="sng" dirty="0" smtClean="0">
                <a:latin typeface="Gill Sans MT" pitchFamily="34" charset="0"/>
              </a:rPr>
              <a:t>Result:</a:t>
            </a:r>
          </a:p>
          <a:p>
            <a:pPr algn="ctr"/>
            <a:endParaRPr lang="en-US" altLang="ko-KR" sz="1200" b="1" u="sng" dirty="0" smtClean="0">
              <a:latin typeface="Gill Sans MT" pitchFamily="34" charset="0"/>
            </a:endParaRPr>
          </a:p>
          <a:p>
            <a:pPr algn="ctr"/>
            <a:r>
              <a:rPr lang="en-US" altLang="ko-KR" sz="2000" dirty="0" smtClean="0">
                <a:latin typeface="Gill Sans MT" pitchFamily="34" charset="0"/>
              </a:rPr>
              <a:t>Average users</a:t>
            </a:r>
            <a:r>
              <a:rPr lang="en-US" altLang="ko-KR" sz="2000" dirty="0">
                <a:latin typeface="Gill Sans MT" pitchFamily="34" charset="0"/>
              </a:rPr>
              <a:t> do not experience </a:t>
            </a:r>
            <a:r>
              <a:rPr lang="en-US" altLang="ko-KR" sz="2000" dirty="0" smtClean="0">
                <a:latin typeface="Gill Sans MT" pitchFamily="34" charset="0"/>
              </a:rPr>
              <a:t>retransmission (0.4 – 1.7%)</a:t>
            </a:r>
          </a:p>
          <a:p>
            <a:pPr algn="ctr"/>
            <a:r>
              <a:rPr lang="en-US" altLang="ko-KR" sz="2000" b="1" u="sng" dirty="0" smtClean="0">
                <a:latin typeface="Gill Sans MT" pitchFamily="34" charset="0"/>
              </a:rPr>
              <a:t>But some users may suffer from high cellular bills!</a:t>
            </a:r>
          </a:p>
          <a:p>
            <a:pPr algn="ctr"/>
            <a:r>
              <a:rPr lang="en-US" altLang="ko-KR" sz="2000" dirty="0" err="1" smtClean="0">
                <a:latin typeface="Gill Sans MT" pitchFamily="34" charset="0"/>
              </a:rPr>
              <a:t>Daejeon</a:t>
            </a:r>
            <a:r>
              <a:rPr lang="en-US" altLang="ko-KR" sz="2000" dirty="0">
                <a:latin typeface="Gill Sans MT" pitchFamily="34" charset="0"/>
              </a:rPr>
              <a:t> </a:t>
            </a:r>
            <a:r>
              <a:rPr lang="en-US" altLang="ko-KR" sz="2000" dirty="0" smtClean="0">
                <a:latin typeface="Gill Sans MT" pitchFamily="34" charset="0"/>
              </a:rPr>
              <a:t>(South Korea): 85%, Princeton (New Jersey): 80%</a:t>
            </a:r>
            <a:endParaRPr lang="ko-KR" altLang="en-US" sz="2000" dirty="0">
              <a:latin typeface="Gill Sans MT" pitchFamily="34" charset="0"/>
            </a:endParaRPr>
          </a:p>
        </p:txBody>
      </p:sp>
    </p:spTree>
    <p:extLst>
      <p:ext uri="{BB962C8B-B14F-4D97-AF65-F5344CB8AC3E}">
        <p14:creationId xmlns:p14="http://schemas.microsoft.com/office/powerpoint/2010/main" val="100301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5126"/>
                                        </p:tgtEl>
                                        <p:attrNameLst>
                                          <p:attrName>style.visibility</p:attrName>
                                        </p:attrNameLst>
                                      </p:cBhvr>
                                      <p:to>
                                        <p:strVal val="visible"/>
                                      </p:to>
                                    </p:set>
                                    <p:animEffect transition="in" filter="fade">
                                      <p:cBhvr>
                                        <p:cTn id="18" dur="500"/>
                                        <p:tgtEl>
                                          <p:spTgt spid="51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6"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Contributions</a:t>
            </a:r>
            <a:endParaRPr lang="ko-KR" altLang="en-US" dirty="0"/>
          </a:p>
        </p:txBody>
      </p:sp>
      <p:sp>
        <p:nvSpPr>
          <p:cNvPr id="3" name="내용 개체 틀 2"/>
          <p:cNvSpPr>
            <a:spLocks noGrp="1"/>
          </p:cNvSpPr>
          <p:nvPr>
            <p:ph idx="1"/>
          </p:nvPr>
        </p:nvSpPr>
        <p:spPr/>
        <p:txBody>
          <a:bodyPr/>
          <a:lstStyle/>
          <a:p>
            <a:r>
              <a:rPr lang="en-US" altLang="ko-KR" dirty="0" smtClean="0"/>
              <a:t>Identify current TCP retransmission accounting policies of </a:t>
            </a:r>
            <a:br>
              <a:rPr lang="en-US" altLang="ko-KR" dirty="0" smtClean="0"/>
            </a:br>
            <a:r>
              <a:rPr lang="en-US" altLang="ko-KR" dirty="0" smtClean="0"/>
              <a:t>12 cellular ISPs in the world</a:t>
            </a:r>
          </a:p>
          <a:p>
            <a:pPr lvl="1"/>
            <a:r>
              <a:rPr lang="en-US" altLang="ko-KR" dirty="0" smtClean="0"/>
              <a:t>Some ISPs account for retransmissions (blind), some do not (selective)</a:t>
            </a:r>
          </a:p>
          <a:p>
            <a:r>
              <a:rPr lang="en-US" altLang="ko-KR" dirty="0" smtClean="0"/>
              <a:t>Implement and show TCP retransmission attacks in practice</a:t>
            </a:r>
          </a:p>
          <a:p>
            <a:pPr lvl="1"/>
            <a:r>
              <a:rPr lang="en-US" altLang="ko-KR" dirty="0" smtClean="0"/>
              <a:t>Blind </a:t>
            </a:r>
            <a:r>
              <a:rPr lang="en-US" altLang="ko-KR" dirty="0" smtClean="0">
                <a:sym typeface="Wingdings" panose="05000000000000000000" pitchFamily="2" charset="2"/>
              </a:rPr>
              <a:t> </a:t>
            </a:r>
            <a:r>
              <a:rPr lang="en-US" altLang="ko-KR" dirty="0" smtClean="0"/>
              <a:t>“Usage-inflation” attack</a:t>
            </a:r>
          </a:p>
          <a:p>
            <a:pPr lvl="2"/>
            <a:r>
              <a:rPr lang="en-US" altLang="ko-KR" dirty="0" smtClean="0"/>
              <a:t>Overcharge a user by 1 GB in just 9 minutes without user’s detection!</a:t>
            </a:r>
          </a:p>
          <a:p>
            <a:pPr lvl="1"/>
            <a:r>
              <a:rPr lang="en-US" altLang="ko-KR" dirty="0" smtClean="0"/>
              <a:t>Selective </a:t>
            </a:r>
            <a:r>
              <a:rPr lang="en-US" altLang="ko-KR" dirty="0" smtClean="0">
                <a:sym typeface="Wingdings" panose="05000000000000000000" pitchFamily="2" charset="2"/>
              </a:rPr>
              <a:t> </a:t>
            </a:r>
            <a:r>
              <a:rPr lang="en-US" altLang="ko-KR" dirty="0" smtClean="0"/>
              <a:t>“Free-riding” attack</a:t>
            </a:r>
          </a:p>
          <a:p>
            <a:pPr lvl="2"/>
            <a:r>
              <a:rPr lang="en-US" altLang="ko-KR" dirty="0" smtClean="0"/>
              <a:t>Use the cellular network for free without ISP’s detection!</a:t>
            </a:r>
          </a:p>
          <a:p>
            <a:r>
              <a:rPr lang="en-US" altLang="ko-KR" dirty="0" smtClean="0"/>
              <a:t>Design an accounting system that prevents “free-riding” attack</a:t>
            </a:r>
          </a:p>
          <a:p>
            <a:pPr lvl="1"/>
            <a:r>
              <a:rPr lang="en-US" altLang="ko-KR" dirty="0" smtClean="0"/>
              <a:t>Accurately identify all attack packets</a:t>
            </a:r>
          </a:p>
          <a:p>
            <a:pPr lvl="1"/>
            <a:r>
              <a:rPr lang="en-US" altLang="ko-KR" dirty="0" smtClean="0"/>
              <a:t>Works for 10 </a:t>
            </a:r>
            <a:r>
              <a:rPr lang="en-US" altLang="ko-KR" dirty="0" err="1" smtClean="0"/>
              <a:t>Gbps</a:t>
            </a:r>
            <a:r>
              <a:rPr lang="en-US" altLang="ko-KR" dirty="0" smtClean="0"/>
              <a:t> links even with a commodity desktop machine</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8</a:t>
            </a:fld>
            <a:endParaRPr lang="ko-KR" altLang="en-US"/>
          </a:p>
        </p:txBody>
      </p:sp>
    </p:spTree>
    <p:extLst>
      <p:ext uri="{BB962C8B-B14F-4D97-AF65-F5344CB8AC3E}">
        <p14:creationId xmlns:p14="http://schemas.microsoft.com/office/powerpoint/2010/main" val="314114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TCP Retransmission Accounting </a:t>
            </a:r>
            <a:r>
              <a:rPr lang="en-US" altLang="ko-KR" dirty="0" smtClean="0"/>
              <a:t>Policy</a:t>
            </a:r>
            <a:endParaRPr lang="ko-KR" altLang="en-US" dirty="0"/>
          </a:p>
        </p:txBody>
      </p:sp>
      <p:sp>
        <p:nvSpPr>
          <p:cNvPr id="3" name="내용 개체 틀 2"/>
          <p:cNvSpPr>
            <a:spLocks noGrp="1"/>
          </p:cNvSpPr>
          <p:nvPr>
            <p:ph idx="1"/>
          </p:nvPr>
        </p:nvSpPr>
        <p:spPr>
          <a:xfrm>
            <a:off x="457200" y="1582867"/>
            <a:ext cx="8229600" cy="4709120"/>
          </a:xfrm>
        </p:spPr>
        <p:txBody>
          <a:bodyPr/>
          <a:lstStyle/>
          <a:p>
            <a:r>
              <a:rPr lang="en-US" altLang="ko-KR" dirty="0" smtClean="0"/>
              <a:t>Tested 12 ISPs in 6 countries</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9</a:t>
            </a:fld>
            <a:endParaRPr lang="ko-KR" altLang="en-US"/>
          </a:p>
        </p:txBody>
      </p:sp>
      <p:graphicFrame>
        <p:nvGraphicFramePr>
          <p:cNvPr id="5" name="표 4"/>
          <p:cNvGraphicFramePr>
            <a:graphicFrameLocks noGrp="1"/>
          </p:cNvGraphicFramePr>
          <p:nvPr>
            <p:extLst>
              <p:ext uri="{D42A27DB-BD31-4B8C-83A1-F6EECF244321}">
                <p14:modId xmlns:p14="http://schemas.microsoft.com/office/powerpoint/2010/main" val="2901988051"/>
              </p:ext>
            </p:extLst>
          </p:nvPr>
        </p:nvGraphicFramePr>
        <p:xfrm>
          <a:off x="1009600" y="2348880"/>
          <a:ext cx="7162800" cy="3315963"/>
        </p:xfrm>
        <a:graphic>
          <a:graphicData uri="http://schemas.openxmlformats.org/drawingml/2006/table">
            <a:tbl>
              <a:tblPr firstRow="1" bandRow="1">
                <a:tableStyleId>{5C22544A-7EE6-4342-B048-85BDC9FD1C3A}</a:tableStyleId>
              </a:tblPr>
              <a:tblGrid>
                <a:gridCol w="5188979"/>
                <a:gridCol w="1973821"/>
              </a:tblGrid>
              <a:tr h="473709">
                <a:tc>
                  <a:txBody>
                    <a:bodyPr/>
                    <a:lstStyle/>
                    <a:p>
                      <a:pPr algn="ctr" latinLnBrk="1"/>
                      <a:r>
                        <a:rPr lang="en-US" altLang="ko-KR" sz="2000" dirty="0" smtClean="0">
                          <a:latin typeface="Gill Sans MT" panose="020B0502020104020203" pitchFamily="34" charset="0"/>
                        </a:rPr>
                        <a:t>ISPs (Country)</a:t>
                      </a:r>
                      <a:endParaRPr lang="ko-KR" altLang="en-US" sz="2000" dirty="0">
                        <a:latin typeface="Gill Sans MT" panose="020B0502020104020203" pitchFamily="34" charset="0"/>
                      </a:endParaRPr>
                    </a:p>
                  </a:txBody>
                  <a:tcPr anchor="ctr"/>
                </a:tc>
                <a:tc>
                  <a:txBody>
                    <a:bodyPr/>
                    <a:lstStyle/>
                    <a:p>
                      <a:pPr algn="ctr" latinLnBrk="1"/>
                      <a:r>
                        <a:rPr lang="en-US" altLang="ko-KR" sz="2000" dirty="0" smtClean="0">
                          <a:latin typeface="Gill Sans MT" panose="020B0502020104020203" pitchFamily="34" charset="0"/>
                        </a:rPr>
                        <a:t>Policy</a:t>
                      </a:r>
                      <a:endParaRPr lang="ko-KR" altLang="en-US" sz="2000" dirty="0">
                        <a:latin typeface="Gill Sans MT" panose="020B0502020104020203" pitchFamily="34" charset="0"/>
                      </a:endParaRPr>
                    </a:p>
                  </a:txBody>
                  <a:tcPr anchor="ctr"/>
                </a:tc>
              </a:tr>
              <a:tr h="473709">
                <a:tc>
                  <a:txBody>
                    <a:bodyPr/>
                    <a:lstStyle/>
                    <a:p>
                      <a:pPr algn="ctr" latinLnBrk="1"/>
                      <a:r>
                        <a:rPr lang="en-US" altLang="ko-KR" sz="2000" dirty="0" smtClean="0">
                          <a:latin typeface="Gill Sans MT" panose="020B0502020104020203" pitchFamily="34" charset="0"/>
                        </a:rPr>
                        <a:t>AT&amp;T, Verizon, Sprint, T-Mobile (U.S.)</a:t>
                      </a:r>
                      <a:endParaRPr lang="ko-KR" altLang="en-US" sz="2000" dirty="0">
                        <a:latin typeface="Gill Sans MT" panose="020B0502020104020203" pitchFamily="34" charset="0"/>
                      </a:endParaRPr>
                    </a:p>
                  </a:txBody>
                  <a:tcPr anchor="ctr"/>
                </a:tc>
                <a:tc>
                  <a:txBody>
                    <a:bodyPr/>
                    <a:lstStyle/>
                    <a:p>
                      <a:pPr algn="ctr" latinLnBrk="1"/>
                      <a:r>
                        <a:rPr lang="en-US" altLang="ko-KR" sz="2000" dirty="0" smtClean="0">
                          <a:latin typeface="Gill Sans MT" panose="020B0502020104020203" pitchFamily="34" charset="0"/>
                        </a:rPr>
                        <a:t>Blind</a:t>
                      </a:r>
                      <a:endParaRPr lang="ko-KR" altLang="en-US" sz="2000" dirty="0">
                        <a:latin typeface="Gill Sans MT" panose="020B0502020104020203" pitchFamily="34" charset="0"/>
                      </a:endParaRPr>
                    </a:p>
                  </a:txBody>
                  <a:tcPr anchor="ctr"/>
                </a:tc>
              </a:tr>
              <a:tr h="473709">
                <a:tc>
                  <a:txBody>
                    <a:bodyPr/>
                    <a:lstStyle/>
                    <a:p>
                      <a:pPr algn="ctr" latinLnBrk="1"/>
                      <a:r>
                        <a:rPr lang="en-US" altLang="ko-KR" sz="2000" dirty="0" smtClean="0">
                          <a:latin typeface="Gill Sans MT" panose="020B0502020104020203" pitchFamily="34" charset="0"/>
                        </a:rPr>
                        <a:t>Telefonica (Spain)</a:t>
                      </a:r>
                      <a:endParaRPr lang="ko-KR" altLang="en-US" sz="2000" dirty="0">
                        <a:latin typeface="Gill Sans MT" panose="020B0502020104020203" pitchFamily="34" charset="0"/>
                      </a:endParaRPr>
                    </a:p>
                  </a:txBody>
                  <a:tcPr anchor="ctr"/>
                </a:tc>
                <a:tc>
                  <a:txBody>
                    <a:bodyPr/>
                    <a:lstStyle/>
                    <a:p>
                      <a:pPr algn="ctr" latinLnBrk="1"/>
                      <a:r>
                        <a:rPr lang="en-US" altLang="ko-KR" sz="2000" dirty="0" smtClean="0">
                          <a:latin typeface="Gill Sans MT" panose="020B0502020104020203" pitchFamily="34" charset="0"/>
                        </a:rPr>
                        <a:t>Blind</a:t>
                      </a:r>
                      <a:endParaRPr lang="ko-KR" altLang="en-US" sz="2000" dirty="0">
                        <a:latin typeface="Gill Sans MT" panose="020B0502020104020203" pitchFamily="34" charset="0"/>
                      </a:endParaRPr>
                    </a:p>
                  </a:txBody>
                  <a:tcPr anchor="ctr"/>
                </a:tc>
              </a:tr>
              <a:tr h="473709">
                <a:tc>
                  <a:txBody>
                    <a:bodyPr/>
                    <a:lstStyle/>
                    <a:p>
                      <a:pPr algn="ctr" latinLnBrk="1"/>
                      <a:r>
                        <a:rPr lang="en-US" altLang="ko-KR" sz="2000" dirty="0" smtClean="0">
                          <a:latin typeface="Gill Sans MT" panose="020B0502020104020203" pitchFamily="34" charset="0"/>
                        </a:rPr>
                        <a:t>OS (Germany)</a:t>
                      </a:r>
                      <a:endParaRPr lang="ko-KR" altLang="en-US" sz="2000" dirty="0">
                        <a:latin typeface="Gill Sans MT" panose="020B0502020104020203" pitchFamily="34" charset="0"/>
                      </a:endParaRPr>
                    </a:p>
                  </a:txBody>
                  <a:tcPr anchor="ctr"/>
                </a:tc>
                <a:tc>
                  <a:txBody>
                    <a:bodyPr/>
                    <a:lstStyle/>
                    <a:p>
                      <a:pPr algn="ctr" latinLnBrk="1"/>
                      <a:r>
                        <a:rPr lang="en-US" altLang="ko-KR" sz="2000" dirty="0" smtClean="0">
                          <a:latin typeface="Gill Sans MT" panose="020B0502020104020203" pitchFamily="34" charset="0"/>
                        </a:rPr>
                        <a:t>Blind</a:t>
                      </a:r>
                      <a:endParaRPr lang="ko-KR" altLang="en-US" sz="2000" dirty="0">
                        <a:latin typeface="Gill Sans MT" panose="020B0502020104020203" pitchFamily="34" charset="0"/>
                      </a:endParaRPr>
                    </a:p>
                  </a:txBody>
                  <a:tcPr anchor="ctr"/>
                </a:tc>
              </a:tr>
              <a:tr h="473709">
                <a:tc>
                  <a:txBody>
                    <a:bodyPr/>
                    <a:lstStyle/>
                    <a:p>
                      <a:pPr algn="ctr" latinLnBrk="1"/>
                      <a:r>
                        <a:rPr lang="en-US" altLang="ko-KR" sz="2000" dirty="0" smtClean="0">
                          <a:latin typeface="Gill Sans MT" panose="020B0502020104020203" pitchFamily="34" charset="0"/>
                        </a:rPr>
                        <a:t>T-Mobile (England)</a:t>
                      </a:r>
                      <a:endParaRPr lang="ko-KR" altLang="en-US" sz="2000" dirty="0">
                        <a:latin typeface="Gill Sans MT" panose="020B0502020104020203" pitchFamily="34" charset="0"/>
                      </a:endParaRPr>
                    </a:p>
                  </a:txBody>
                  <a:tcPr anchor="ctr"/>
                </a:tc>
                <a:tc>
                  <a:txBody>
                    <a:bodyPr/>
                    <a:lstStyle/>
                    <a:p>
                      <a:pPr algn="ctr" latinLnBrk="1"/>
                      <a:r>
                        <a:rPr lang="en-US" altLang="ko-KR" sz="2000" dirty="0" smtClean="0">
                          <a:latin typeface="Gill Sans MT" panose="020B0502020104020203" pitchFamily="34" charset="0"/>
                        </a:rPr>
                        <a:t>Blind</a:t>
                      </a:r>
                      <a:endParaRPr lang="ko-KR" altLang="en-US" sz="2000" dirty="0">
                        <a:latin typeface="Gill Sans MT" panose="020B0502020104020203" pitchFamily="34" charset="0"/>
                      </a:endParaRPr>
                    </a:p>
                  </a:txBody>
                  <a:tcPr anchor="ctr"/>
                </a:tc>
              </a:tr>
              <a:tr h="473709">
                <a:tc>
                  <a:txBody>
                    <a:bodyPr/>
                    <a:lstStyle/>
                    <a:p>
                      <a:pPr algn="ctr" latinLnBrk="1"/>
                      <a:r>
                        <a:rPr lang="en-US" altLang="ko-KR" sz="2000" dirty="0" smtClean="0">
                          <a:latin typeface="Gill Sans MT" panose="020B0502020104020203" pitchFamily="34" charset="0"/>
                        </a:rPr>
                        <a:t>China Unicom, CMCC (China)</a:t>
                      </a:r>
                      <a:endParaRPr lang="ko-KR" altLang="en-US" sz="2000" dirty="0">
                        <a:latin typeface="Gill Sans MT" panose="020B0502020104020203" pitchFamily="34" charset="0"/>
                      </a:endParaRPr>
                    </a:p>
                  </a:txBody>
                  <a:tcPr anchor="ctr"/>
                </a:tc>
                <a:tc>
                  <a:txBody>
                    <a:bodyPr/>
                    <a:lstStyle/>
                    <a:p>
                      <a:pPr algn="ctr" latinLnBrk="1"/>
                      <a:r>
                        <a:rPr lang="en-US" altLang="ko-KR" sz="2000" dirty="0" smtClean="0">
                          <a:latin typeface="Gill Sans MT" panose="020B0502020104020203" pitchFamily="34" charset="0"/>
                        </a:rPr>
                        <a:t>Blind</a:t>
                      </a:r>
                      <a:endParaRPr lang="ko-KR" altLang="en-US" sz="2000" dirty="0">
                        <a:latin typeface="Gill Sans MT" panose="020B0502020104020203" pitchFamily="34" charset="0"/>
                      </a:endParaRPr>
                    </a:p>
                  </a:txBody>
                  <a:tcPr anchor="ctr"/>
                </a:tc>
              </a:tr>
              <a:tr h="473709">
                <a:tc>
                  <a:txBody>
                    <a:bodyPr/>
                    <a:lstStyle/>
                    <a:p>
                      <a:pPr algn="ctr" latinLnBrk="1"/>
                      <a:r>
                        <a:rPr lang="en-US" altLang="ko-KR" sz="2000" dirty="0" smtClean="0">
                          <a:latin typeface="Gill Sans MT" panose="020B0502020104020203" pitchFamily="34" charset="0"/>
                        </a:rPr>
                        <a:t>SKT, KT, LGU+</a:t>
                      </a:r>
                      <a:r>
                        <a:rPr lang="en-US" altLang="ko-KR" sz="2000" baseline="0" dirty="0" smtClean="0">
                          <a:latin typeface="Gill Sans MT" panose="020B0502020104020203" pitchFamily="34" charset="0"/>
                        </a:rPr>
                        <a:t> (South Korea)</a:t>
                      </a:r>
                      <a:endParaRPr lang="ko-KR" altLang="en-US" sz="2000" dirty="0">
                        <a:latin typeface="Gill Sans MT" panose="020B0502020104020203" pitchFamily="34" charset="0"/>
                      </a:endParaRPr>
                    </a:p>
                  </a:txBody>
                  <a:tcPr anchor="ctr"/>
                </a:tc>
                <a:tc>
                  <a:txBody>
                    <a:bodyPr/>
                    <a:lstStyle/>
                    <a:p>
                      <a:pPr algn="ctr" latinLnBrk="1"/>
                      <a:r>
                        <a:rPr lang="en-US" altLang="ko-KR" sz="2000" dirty="0" smtClean="0">
                          <a:latin typeface="Gill Sans MT" panose="020B0502020104020203" pitchFamily="34" charset="0"/>
                        </a:rPr>
                        <a:t>Selective</a:t>
                      </a:r>
                      <a:endParaRPr lang="ko-KR" altLang="en-US" sz="2000" dirty="0">
                        <a:latin typeface="Gill Sans MT" panose="020B0502020104020203" pitchFamily="34" charset="0"/>
                      </a:endParaRPr>
                    </a:p>
                  </a:txBody>
                  <a:tcPr anchor="ctr"/>
                </a:tc>
              </a:tr>
            </a:tbl>
          </a:graphicData>
        </a:graphic>
      </p:graphicFrame>
      <p:sp>
        <p:nvSpPr>
          <p:cNvPr id="8" name="직사각형 7"/>
          <p:cNvSpPr/>
          <p:nvPr/>
        </p:nvSpPr>
        <p:spPr>
          <a:xfrm>
            <a:off x="995370" y="2852936"/>
            <a:ext cx="7195075" cy="2307191"/>
          </a:xfrm>
          <a:prstGeom prst="rect">
            <a:avLst/>
          </a:prstGeom>
          <a:solidFill>
            <a:schemeClr val="lt1">
              <a:alpha val="89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400" dirty="0" smtClean="0">
                <a:latin typeface="Gill Sans MT" panose="020B0502020104020203" pitchFamily="34" charset="0"/>
              </a:rPr>
              <a:t>Vulnerable to “usage-inflation” attack!</a:t>
            </a:r>
            <a:endParaRPr lang="ko-KR" altLang="en-US" sz="2400" dirty="0">
              <a:latin typeface="Gill Sans MT" panose="020B0502020104020203" pitchFamily="34" charset="0"/>
            </a:endParaRPr>
          </a:p>
        </p:txBody>
      </p:sp>
      <p:sp>
        <p:nvSpPr>
          <p:cNvPr id="9" name="직사각형 8"/>
          <p:cNvSpPr/>
          <p:nvPr/>
        </p:nvSpPr>
        <p:spPr>
          <a:xfrm>
            <a:off x="993808" y="5187121"/>
            <a:ext cx="7195075" cy="474127"/>
          </a:xfrm>
          <a:prstGeom prst="rect">
            <a:avLst/>
          </a:prstGeom>
          <a:solidFill>
            <a:schemeClr val="lt1">
              <a:alpha val="89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400" dirty="0" smtClean="0">
                <a:latin typeface="Gill Sans MT" panose="020B0502020104020203" pitchFamily="34" charset="0"/>
              </a:rPr>
              <a:t>Vulnerable to “free-riding” attack!</a:t>
            </a:r>
            <a:endParaRPr lang="ko-KR" altLang="en-US" sz="2400" dirty="0">
              <a:latin typeface="Gill Sans MT" panose="020B0502020104020203" pitchFamily="34" charset="0"/>
            </a:endParaRPr>
          </a:p>
        </p:txBody>
      </p:sp>
    </p:spTree>
    <p:extLst>
      <p:ext uri="{BB962C8B-B14F-4D97-AF65-F5344CB8AC3E}">
        <p14:creationId xmlns:p14="http://schemas.microsoft.com/office/powerpoint/2010/main" val="205762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nds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ndsl</Template>
  <TotalTime>7587</TotalTime>
  <Words>5589</Words>
  <Application>Microsoft Office PowerPoint</Application>
  <PresentationFormat>화면 슬라이드 쇼(4:3)</PresentationFormat>
  <Paragraphs>624</Paragraphs>
  <Slides>31</Slides>
  <Notes>31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31</vt:i4>
      </vt:variant>
    </vt:vector>
  </HeadingPairs>
  <TitlesOfParts>
    <vt:vector size="39" baseType="lpstr">
      <vt:lpstr>맑은 고딕</vt:lpstr>
      <vt:lpstr>Arial</vt:lpstr>
      <vt:lpstr>Cambria Math</vt:lpstr>
      <vt:lpstr>Gill Sans MT</vt:lpstr>
      <vt:lpstr>Tahoma</vt:lpstr>
      <vt:lpstr>Times New Roman</vt:lpstr>
      <vt:lpstr>Wingdings</vt:lpstr>
      <vt:lpstr>ndsl</vt:lpstr>
      <vt:lpstr>Gaining Control of Cellular Traffic Accounting by Spurious TCP Retransmission</vt:lpstr>
      <vt:lpstr>Mobile Devices as Post-PCs</vt:lpstr>
      <vt:lpstr>Mobile Devices as Post-PCs</vt:lpstr>
      <vt:lpstr>Cellular Traffic Accounting</vt:lpstr>
      <vt:lpstr>3G/4G Accounting System Architecture</vt:lpstr>
      <vt:lpstr>Cellular Provider’s Dilemma: Charging TCP Retransmissions</vt:lpstr>
      <vt:lpstr>Cellular Provider’s Dilemma: Charging TCP Retransmissions</vt:lpstr>
      <vt:lpstr>Contributions</vt:lpstr>
      <vt:lpstr>TCP Retransmission Accounting Policy</vt:lpstr>
      <vt:lpstr>Usage-inflation Attack</vt:lpstr>
      <vt:lpstr>Retransmit after RST</vt:lpstr>
      <vt:lpstr>Retransmit during Normal Transfer</vt:lpstr>
      <vt:lpstr>Free-riding Attack</vt:lpstr>
      <vt:lpstr>Free-riding Attack in Practice</vt:lpstr>
      <vt:lpstr>Optimizations</vt:lpstr>
      <vt:lpstr>Defending against Retransmission Attacks</vt:lpstr>
      <vt:lpstr>PowerPoint 프레젠테이션</vt:lpstr>
      <vt:lpstr>Abacus: Deterministic DPI</vt:lpstr>
      <vt:lpstr>Abacus: Probabilistic DPI</vt:lpstr>
      <vt:lpstr>Evaluation</vt:lpstr>
      <vt:lpstr>Microbenchmark</vt:lpstr>
      <vt:lpstr>Real Traffic Simulation</vt:lpstr>
      <vt:lpstr>Conclusion</vt:lpstr>
      <vt:lpstr>Thank You! Any Questions?</vt:lpstr>
      <vt:lpstr>Retransmission Rate Measurement</vt:lpstr>
      <vt:lpstr>Some flows experience high retransmission rates</vt:lpstr>
      <vt:lpstr>Related Works</vt:lpstr>
      <vt:lpstr>Monbot</vt:lpstr>
      <vt:lpstr>Probabilistic DPI</vt:lpstr>
      <vt:lpstr>p-DPI Byte Sampling</vt:lpstr>
      <vt:lpstr>Choosing ‘n’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dc:title>
  <dc:creator>yhwan</dc:creator>
  <cp:lastModifiedBy>yhwan</cp:lastModifiedBy>
  <cp:revision>1849</cp:revision>
  <cp:lastPrinted>2013-02-21T05:18:42Z</cp:lastPrinted>
  <dcterms:created xsi:type="dcterms:W3CDTF">2012-07-09T01:44:11Z</dcterms:created>
  <dcterms:modified xsi:type="dcterms:W3CDTF">2014-02-24T19:05:48Z</dcterms:modified>
</cp:coreProperties>
</file>