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0.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9.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20.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256" r:id="rId2"/>
    <p:sldId id="279" r:id="rId3"/>
    <p:sldId id="280" r:id="rId4"/>
    <p:sldId id="281" r:id="rId5"/>
    <p:sldId id="305" r:id="rId6"/>
    <p:sldId id="282" r:id="rId7"/>
    <p:sldId id="283" r:id="rId8"/>
    <p:sldId id="285" r:id="rId9"/>
    <p:sldId id="287" r:id="rId10"/>
    <p:sldId id="288" r:id="rId11"/>
    <p:sldId id="265" r:id="rId12"/>
    <p:sldId id="289" r:id="rId13"/>
    <p:sldId id="291" r:id="rId14"/>
    <p:sldId id="303" r:id="rId15"/>
    <p:sldId id="295" r:id="rId16"/>
    <p:sldId id="293" r:id="rId17"/>
    <p:sldId id="304" r:id="rId18"/>
    <p:sldId id="297" r:id="rId19"/>
    <p:sldId id="298" r:id="rId20"/>
    <p:sldId id="299" r:id="rId21"/>
    <p:sldId id="277" r:id="rId22"/>
    <p:sldId id="278" r:id="rId2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0" autoAdjust="0"/>
    <p:restoredTop sz="62917" autoAdjust="0"/>
  </p:normalViewPr>
  <p:slideViewPr>
    <p:cSldViewPr snapToGrid="0">
      <p:cViewPr varScale="1">
        <p:scale>
          <a:sx n="43" d="100"/>
          <a:sy n="43" d="100"/>
        </p:scale>
        <p:origin x="146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yhwan\Desktop\graph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yhwan\Desktop\graphs.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yhwan\Desktop\graphs.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yhwan\Desktop\graphs.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yhwan\Desktop\graphs.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yhwan\Desktop\graphs.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yhwan\Desktop\graphs.xlsx" TargetMode="External"/><Relationship Id="rId2" Type="http://schemas.microsoft.com/office/2011/relationships/chartColorStyle" Target="colors15.xml"/><Relationship Id="rId1" Type="http://schemas.microsoft.com/office/2011/relationships/chartStyle" Target="style15.xml"/></Relationships>
</file>

<file path=ppt/charts/_rels/chart2.xml.rels><?xml version="1.0" encoding="UTF-8" standalone="yes"?>
<Relationships xmlns="http://schemas.openxmlformats.org/package/2006/relationships"><Relationship Id="rId3" Type="http://schemas.openxmlformats.org/officeDocument/2006/relationships/oleObject" Target="file:///C:\Users\yhwan\Desktop\graph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yhwan\Dropbox\Research\APU\presentation\graph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yhwan\Desktop\graph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yhwan\Desktop\graph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yhwan\Desktop\graph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yhwan\Dropbox\Research\APU\presentation\graph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yhwan\Dropbox\Research\APU\presentation\graph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yhwan\Dropbox\Research\APU\measurements\eval_latency.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ysClr val="windowText" lastClr="000000"/>
                </a:solidFill>
                <a:latin typeface="Times New Roman" panose="02020603050405020304" pitchFamily="18" charset="0"/>
                <a:ea typeface="+mn-ea"/>
                <a:cs typeface="Times New Roman" panose="02020603050405020304" pitchFamily="18" charset="0"/>
              </a:defRPr>
            </a:pPr>
            <a:r>
              <a:rPr lang="en-US" sz="1800" b="1" dirty="0"/>
              <a:t>IPv6 table lookup</a:t>
            </a:r>
            <a:endParaRPr lang="ko-KR" sz="1800" b="1" dirty="0"/>
          </a:p>
        </c:rich>
      </c:tx>
      <c:layout>
        <c:manualLayout>
          <c:xMode val="edge"/>
          <c:yMode val="edge"/>
          <c:x val="0.32355590277777779"/>
          <c:y val="2.3518518518518518E-2"/>
        </c:manualLayout>
      </c:layout>
      <c:overlay val="0"/>
      <c:spPr>
        <a:noFill/>
        <a:ln>
          <a:noFill/>
        </a:ln>
        <a:effectLst/>
      </c:spPr>
      <c:txPr>
        <a:bodyPr rot="0" spcFirstLastPara="1" vertOverflow="ellipsis" vert="horz" wrap="square" anchor="ctr" anchorCtr="1"/>
        <a:lstStyle/>
        <a:p>
          <a:pPr>
            <a:defRPr sz="1800" b="1" i="0" u="none" strike="noStrike" kern="1200" spc="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title>
    <c:autoTitleDeleted val="0"/>
    <c:plotArea>
      <c:layout/>
      <c:barChart>
        <c:barDir val="col"/>
        <c:grouping val="clustered"/>
        <c:varyColors val="0"/>
        <c:ser>
          <c:idx val="0"/>
          <c:order val="0"/>
          <c:spPr>
            <a:solidFill>
              <a:schemeClr val="accent1"/>
            </a:solidFill>
            <a:ln>
              <a:solidFill>
                <a:sysClr val="windowText" lastClr="000000"/>
              </a:solidFill>
            </a:ln>
            <a:effectLst/>
          </c:spPr>
          <c:invertIfNegative val="0"/>
          <c:dPt>
            <c:idx val="1"/>
            <c:invertIfNegative val="0"/>
            <c:bubble3D val="0"/>
            <c:spPr>
              <a:solidFill>
                <a:schemeClr val="accent2"/>
              </a:solidFill>
              <a:ln>
                <a:solidFill>
                  <a:sysClr val="windowText" lastClr="000000"/>
                </a:solidFill>
              </a:ln>
              <a:effectLst/>
            </c:spPr>
            <c:extLst>
              <c:ext xmlns:c16="http://schemas.microsoft.com/office/drawing/2014/chart" uri="{C3380CC4-5D6E-409C-BE32-E72D297353CC}">
                <c16:uniqueId val="{00000001-15E7-432F-BCC8-6EEA8218FE4F}"/>
              </c:ext>
            </c:extLst>
          </c:dPt>
          <c:dLbls>
            <c:numFmt formatCode="#,##0.0_);[Red]\(#,##0.0\)" sourceLinked="0"/>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Sheet1!$B$5:$C$5</c:f>
              <c:strCache>
                <c:ptCount val="2"/>
                <c:pt idx="0">
                  <c:v>CPU</c:v>
                </c:pt>
                <c:pt idx="1">
                  <c:v>G-Opt</c:v>
                </c:pt>
              </c:strCache>
            </c:strRef>
          </c:cat>
          <c:val>
            <c:numRef>
              <c:f>Sheet1!$B$7:$C$7</c:f>
              <c:numCache>
                <c:formatCode>General</c:formatCode>
                <c:ptCount val="2"/>
                <c:pt idx="0">
                  <c:v>1</c:v>
                </c:pt>
                <c:pt idx="1">
                  <c:v>1.8</c:v>
                </c:pt>
              </c:numCache>
            </c:numRef>
          </c:val>
          <c:extLst>
            <c:ext xmlns:c16="http://schemas.microsoft.com/office/drawing/2014/chart" uri="{C3380CC4-5D6E-409C-BE32-E72D297353CC}">
              <c16:uniqueId val="{00000002-15E7-432F-BCC8-6EEA8218FE4F}"/>
            </c:ext>
          </c:extLst>
        </c:ser>
        <c:dLbls>
          <c:showLegendKey val="0"/>
          <c:showVal val="0"/>
          <c:showCatName val="0"/>
          <c:showSerName val="0"/>
          <c:showPercent val="0"/>
          <c:showBubbleSize val="0"/>
        </c:dLbls>
        <c:gapWidth val="100"/>
        <c:axId val="111120032"/>
        <c:axId val="111117792"/>
      </c:barChart>
      <c:catAx>
        <c:axId val="111120032"/>
        <c:scaling>
          <c:orientation val="minMax"/>
        </c:scaling>
        <c:delete val="0"/>
        <c:axPos val="b"/>
        <c:numFmt formatCode="General" sourceLinked="1"/>
        <c:majorTickMark val="none"/>
        <c:minorTickMark val="in"/>
        <c:tickLblPos val="nextTo"/>
        <c:spPr>
          <a:noFill/>
          <a:ln w="9525" cap="flat" cmpd="sng" algn="ctr">
            <a:solidFill>
              <a:schemeClr val="tx1"/>
            </a:solidFill>
            <a:round/>
          </a:ln>
          <a:effectLst/>
        </c:spPr>
        <c:txPr>
          <a:bodyPr rot="-6000000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crossAx val="111117792"/>
        <c:crosses val="autoZero"/>
        <c:auto val="1"/>
        <c:lblAlgn val="ctr"/>
        <c:lblOffset val="100"/>
        <c:noMultiLvlLbl val="0"/>
      </c:catAx>
      <c:valAx>
        <c:axId val="1111177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US" altLang="ko-KR" dirty="0" smtClean="0"/>
                  <a:t>Normalized perf per dollar</a:t>
                </a:r>
                <a:endParaRPr lang="en-US" altLang="ko-KR" dirty="0"/>
              </a:p>
            </c:rich>
          </c:tx>
          <c:layout>
            <c:manualLayout>
              <c:xMode val="edge"/>
              <c:yMode val="edge"/>
              <c:x val="8.819444444444444E-3"/>
              <c:y val="0.11250895061728393"/>
            </c:manualLayout>
          </c:layout>
          <c:overlay val="0"/>
          <c:spPr>
            <a:noFill/>
            <a:ln>
              <a:noFill/>
            </a:ln>
            <a:effectLst/>
          </c:spPr>
          <c:txPr>
            <a:bodyPr rot="-540000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title>
        <c:numFmt formatCode="General"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crossAx val="111120032"/>
        <c:crosses val="autoZero"/>
        <c:crossBetween val="between"/>
      </c:valAx>
      <c:spPr>
        <a:noFill/>
        <a:ln>
          <a:noFill/>
        </a:ln>
        <a:effectLst/>
      </c:spPr>
    </c:plotArea>
    <c:plotVisOnly val="1"/>
    <c:dispBlanksAs val="gap"/>
    <c:showDLblsOverMax val="0"/>
  </c:chart>
  <c:spPr>
    <a:noFill/>
    <a:ln>
      <a:noFill/>
    </a:ln>
    <a:effectLst/>
  </c:spPr>
  <c:txPr>
    <a:bodyPr/>
    <a:lstStyle/>
    <a:p>
      <a:pPr>
        <a:defRPr sz="1800">
          <a:solidFill>
            <a:sysClr val="windowText" lastClr="000000"/>
          </a:solidFill>
          <a:latin typeface="Times New Roman" panose="02020603050405020304" pitchFamily="18" charset="0"/>
          <a:cs typeface="Times New Roman" panose="02020603050405020304" pitchFamily="18" charset="0"/>
        </a:defRPr>
      </a:pPr>
      <a:endParaRPr lang="ko-KR"/>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solidFill>
                <a:schemeClr val="tx1"/>
              </a:solidFill>
            </a:ln>
            <a:effectLst/>
          </c:spPr>
          <c:invertIfNegative val="0"/>
          <c:dPt>
            <c:idx val="1"/>
            <c:invertIfNegative val="0"/>
            <c:bubble3D val="0"/>
            <c:spPr>
              <a:solidFill>
                <a:schemeClr val="accent2"/>
              </a:solidFill>
              <a:ln>
                <a:solidFill>
                  <a:schemeClr val="tx1"/>
                </a:solidFill>
              </a:ln>
              <a:effectLst/>
            </c:spPr>
            <c:extLst>
              <c:ext xmlns:c16="http://schemas.microsoft.com/office/drawing/2014/chart" uri="{C3380CC4-5D6E-409C-BE32-E72D297353CC}">
                <c16:uniqueId val="{00000001-7894-4285-9847-D9D668C04AF0}"/>
              </c:ext>
            </c:extLst>
          </c:dPt>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Sheet1!$C$50:$D$50</c:f>
              <c:strCache>
                <c:ptCount val="2"/>
                <c:pt idx="0">
                  <c:v>Atomics</c:v>
                </c:pt>
                <c:pt idx="1">
                  <c:v>Group sync</c:v>
                </c:pt>
              </c:strCache>
            </c:strRef>
          </c:cat>
          <c:val>
            <c:numRef>
              <c:f>Sheet1!$C$51:$D$51</c:f>
              <c:numCache>
                <c:formatCode>General</c:formatCode>
                <c:ptCount val="2"/>
                <c:pt idx="0">
                  <c:v>0.93</c:v>
                </c:pt>
                <c:pt idx="1">
                  <c:v>5.31</c:v>
                </c:pt>
              </c:numCache>
            </c:numRef>
          </c:val>
          <c:extLst>
            <c:ext xmlns:c16="http://schemas.microsoft.com/office/drawing/2014/chart" uri="{C3380CC4-5D6E-409C-BE32-E72D297353CC}">
              <c16:uniqueId val="{00000002-7894-4285-9847-D9D668C04AF0}"/>
            </c:ext>
          </c:extLst>
        </c:ser>
        <c:dLbls>
          <c:showLegendKey val="0"/>
          <c:showVal val="0"/>
          <c:showCatName val="0"/>
          <c:showSerName val="0"/>
          <c:showPercent val="0"/>
          <c:showBubbleSize val="0"/>
        </c:dLbls>
        <c:gapWidth val="100"/>
        <c:axId val="165748320"/>
        <c:axId val="165748880"/>
      </c:barChart>
      <c:catAx>
        <c:axId val="165748320"/>
        <c:scaling>
          <c:orientation val="minMax"/>
        </c:scaling>
        <c:delete val="0"/>
        <c:axPos val="b"/>
        <c:numFmt formatCode="General" sourceLinked="1"/>
        <c:majorTickMark val="none"/>
        <c:minorTickMark val="in"/>
        <c:tickLblPos val="nextTo"/>
        <c:spPr>
          <a:noFill/>
          <a:ln w="9525" cap="flat" cmpd="sng" algn="ctr">
            <a:solidFill>
              <a:schemeClr val="tx1"/>
            </a:solidFill>
            <a:round/>
          </a:ln>
          <a:effectLst/>
        </c:spPr>
        <c:txPr>
          <a:bodyPr rot="-6000000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crossAx val="165748880"/>
        <c:crosses val="autoZero"/>
        <c:auto val="1"/>
        <c:lblAlgn val="ctr"/>
        <c:lblOffset val="100"/>
        <c:noMultiLvlLbl val="0"/>
      </c:catAx>
      <c:valAx>
        <c:axId val="165748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US" altLang="ko-KR"/>
                  <a:t>Throughput (Gbps)</a:t>
                </a:r>
              </a:p>
            </c:rich>
          </c:tx>
          <c:layout>
            <c:manualLayout>
              <c:xMode val="edge"/>
              <c:yMode val="edge"/>
              <c:x val="1.1747316712349245E-2"/>
              <c:y val="0.17044387799093325"/>
            </c:manualLayout>
          </c:layout>
          <c:overlay val="0"/>
          <c:spPr>
            <a:noFill/>
            <a:ln>
              <a:noFill/>
            </a:ln>
            <a:effectLst/>
          </c:spPr>
          <c:txPr>
            <a:bodyPr rot="-540000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title>
        <c:numFmt formatCode="General"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crossAx val="165748320"/>
        <c:crosses val="autoZero"/>
        <c:crossBetween val="between"/>
      </c:valAx>
      <c:spPr>
        <a:noFill/>
        <a:ln>
          <a:noFill/>
        </a:ln>
        <a:effectLst/>
      </c:spPr>
    </c:plotArea>
    <c:plotVisOnly val="1"/>
    <c:dispBlanksAs val="gap"/>
    <c:showDLblsOverMax val="0"/>
  </c:chart>
  <c:spPr>
    <a:noFill/>
    <a:ln>
      <a:noFill/>
    </a:ln>
    <a:effectLst/>
  </c:spPr>
  <c:txPr>
    <a:bodyPr/>
    <a:lstStyle/>
    <a:p>
      <a:pPr>
        <a:defRPr sz="1800">
          <a:solidFill>
            <a:sysClr val="windowText" lastClr="000000"/>
          </a:solidFill>
          <a:latin typeface="Times New Roman" panose="02020603050405020304" pitchFamily="18" charset="0"/>
          <a:cs typeface="Times New Roman" panose="02020603050405020304" pitchFamily="18" charset="0"/>
        </a:defRPr>
      </a:pPr>
      <a:endParaRPr lang="ko-KR"/>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Sheet1!$B$54</c:f>
              <c:strCache>
                <c:ptCount val="1"/>
                <c:pt idx="0">
                  <c:v>CPU Baseline</c:v>
                </c:pt>
              </c:strCache>
            </c:strRef>
          </c:tx>
          <c:spPr>
            <a:solidFill>
              <a:schemeClr val="accent1"/>
            </a:solidFill>
            <a:ln>
              <a:solidFill>
                <a:sysClr val="windowText" lastClr="0000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Sheet1!$A$55:$A$56</c:f>
              <c:numCache>
                <c:formatCode>General</c:formatCode>
                <c:ptCount val="2"/>
                <c:pt idx="0">
                  <c:v>64</c:v>
                </c:pt>
                <c:pt idx="1">
                  <c:v>1451</c:v>
                </c:pt>
              </c:numCache>
            </c:numRef>
          </c:cat>
          <c:val>
            <c:numRef>
              <c:f>Sheet1!$B$55:$B$56</c:f>
              <c:numCache>
                <c:formatCode>General</c:formatCode>
                <c:ptCount val="2"/>
                <c:pt idx="0">
                  <c:v>2.6</c:v>
                </c:pt>
                <c:pt idx="1">
                  <c:v>7.7</c:v>
                </c:pt>
              </c:numCache>
            </c:numRef>
          </c:val>
          <c:extLst>
            <c:ext xmlns:c16="http://schemas.microsoft.com/office/drawing/2014/chart" uri="{C3380CC4-5D6E-409C-BE32-E72D297353CC}">
              <c16:uniqueId val="{00000000-9DFF-4DF1-9E8C-39C00E997796}"/>
            </c:ext>
          </c:extLst>
        </c:ser>
        <c:ser>
          <c:idx val="1"/>
          <c:order val="1"/>
          <c:tx>
            <c:strRef>
              <c:f>Sheet1!$C$54</c:f>
              <c:strCache>
                <c:ptCount val="1"/>
                <c:pt idx="0">
                  <c:v>G-Opt</c:v>
                </c:pt>
              </c:strCache>
            </c:strRef>
          </c:tx>
          <c:spPr>
            <a:solidFill>
              <a:schemeClr val="accent2"/>
            </a:solidFill>
            <a:ln>
              <a:solidFill>
                <a:sysClr val="windowText" lastClr="0000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Sheet1!$A$55:$A$56</c:f>
              <c:numCache>
                <c:formatCode>General</c:formatCode>
                <c:ptCount val="2"/>
                <c:pt idx="0">
                  <c:v>64</c:v>
                </c:pt>
                <c:pt idx="1">
                  <c:v>1451</c:v>
                </c:pt>
              </c:numCache>
            </c:numRef>
          </c:cat>
          <c:val>
            <c:numRef>
              <c:f>Sheet1!$C$55:$C$56</c:f>
              <c:numCache>
                <c:formatCode>General</c:formatCode>
                <c:ptCount val="2"/>
                <c:pt idx="0">
                  <c:v>2.8</c:v>
                </c:pt>
                <c:pt idx="1">
                  <c:v>8.1999999999999993</c:v>
                </c:pt>
              </c:numCache>
            </c:numRef>
          </c:val>
          <c:extLst>
            <c:ext xmlns:c16="http://schemas.microsoft.com/office/drawing/2014/chart" uri="{C3380CC4-5D6E-409C-BE32-E72D297353CC}">
              <c16:uniqueId val="{00000001-9DFF-4DF1-9E8C-39C00E997796}"/>
            </c:ext>
          </c:extLst>
        </c:ser>
        <c:ser>
          <c:idx val="2"/>
          <c:order val="2"/>
          <c:tx>
            <c:strRef>
              <c:f>Sheet1!$D$54</c:f>
              <c:strCache>
                <c:ptCount val="1"/>
                <c:pt idx="0">
                  <c:v>APUNet</c:v>
                </c:pt>
              </c:strCache>
            </c:strRef>
          </c:tx>
          <c:spPr>
            <a:solidFill>
              <a:schemeClr val="accent6"/>
            </a:solidFill>
            <a:ln>
              <a:solidFill>
                <a:sysClr val="windowText" lastClr="0000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Sheet1!$A$55:$A$56</c:f>
              <c:numCache>
                <c:formatCode>General</c:formatCode>
                <c:ptCount val="2"/>
                <c:pt idx="0">
                  <c:v>64</c:v>
                </c:pt>
                <c:pt idx="1">
                  <c:v>1451</c:v>
                </c:pt>
              </c:numCache>
            </c:numRef>
          </c:cat>
          <c:val>
            <c:numRef>
              <c:f>Sheet1!$D$55:$D$56</c:f>
              <c:numCache>
                <c:formatCode>General</c:formatCode>
                <c:ptCount val="2"/>
                <c:pt idx="0">
                  <c:v>5.3</c:v>
                </c:pt>
                <c:pt idx="1">
                  <c:v>16.399999999999999</c:v>
                </c:pt>
              </c:numCache>
            </c:numRef>
          </c:val>
          <c:extLst>
            <c:ext xmlns:c16="http://schemas.microsoft.com/office/drawing/2014/chart" uri="{C3380CC4-5D6E-409C-BE32-E72D297353CC}">
              <c16:uniqueId val="{00000002-9DFF-4DF1-9E8C-39C00E997796}"/>
            </c:ext>
          </c:extLst>
        </c:ser>
        <c:dLbls>
          <c:showLegendKey val="0"/>
          <c:showVal val="0"/>
          <c:showCatName val="0"/>
          <c:showSerName val="0"/>
          <c:showPercent val="0"/>
          <c:showBubbleSize val="0"/>
        </c:dLbls>
        <c:gapWidth val="219"/>
        <c:axId val="165752240"/>
        <c:axId val="165752800"/>
      </c:barChart>
      <c:catAx>
        <c:axId val="165752240"/>
        <c:scaling>
          <c:orientation val="minMax"/>
        </c:scaling>
        <c:delete val="0"/>
        <c:axPos val="b"/>
        <c:title>
          <c:tx>
            <c:rich>
              <a:bodyPr rot="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US" altLang="ko-KR"/>
                  <a:t>Packet</a:t>
                </a:r>
                <a:r>
                  <a:rPr lang="en-US" altLang="ko-KR" baseline="0"/>
                  <a:t> size (bytes)</a:t>
                </a:r>
              </a:p>
            </c:rich>
          </c:tx>
          <c:overlay val="0"/>
          <c:spPr>
            <a:noFill/>
            <a:ln>
              <a:noFill/>
            </a:ln>
            <a:effectLst/>
          </c:spPr>
          <c:txPr>
            <a:bodyPr rot="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title>
        <c:numFmt formatCode="General" sourceLinked="1"/>
        <c:majorTickMark val="none"/>
        <c:minorTickMark val="in"/>
        <c:tickLblPos val="nextTo"/>
        <c:spPr>
          <a:noFill/>
          <a:ln w="9525" cap="flat" cmpd="sng" algn="ctr">
            <a:solidFill>
              <a:schemeClr val="tx1"/>
            </a:solidFill>
            <a:round/>
          </a:ln>
          <a:effectLst/>
        </c:spPr>
        <c:txPr>
          <a:bodyPr rot="-6000000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crossAx val="165752800"/>
        <c:crosses val="autoZero"/>
        <c:auto val="1"/>
        <c:lblAlgn val="ctr"/>
        <c:lblOffset val="100"/>
        <c:noMultiLvlLbl val="0"/>
      </c:catAx>
      <c:valAx>
        <c:axId val="1657528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US" altLang="ko-KR"/>
                  <a:t>Throughput (Gbps)</a:t>
                </a:r>
              </a:p>
            </c:rich>
          </c:tx>
          <c:layout>
            <c:manualLayout>
              <c:xMode val="edge"/>
              <c:yMode val="edge"/>
              <c:x val="1.3888888888888888E-2"/>
              <c:y val="0.17914475308641975"/>
            </c:manualLayout>
          </c:layout>
          <c:overlay val="0"/>
          <c:spPr>
            <a:noFill/>
            <a:ln>
              <a:noFill/>
            </a:ln>
            <a:effectLst/>
          </c:spPr>
          <c:txPr>
            <a:bodyPr rot="-540000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title>
        <c:numFmt formatCode="General"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crossAx val="165752240"/>
        <c:crosses val="autoZero"/>
        <c:crossBetween val="between"/>
      </c:valAx>
      <c:spPr>
        <a:noFill/>
        <a:ln>
          <a:noFill/>
        </a:ln>
        <a:effectLst/>
      </c:spPr>
    </c:plotArea>
    <c:legend>
      <c:legendPos val="t"/>
      <c:layout>
        <c:manualLayout>
          <c:xMode val="edge"/>
          <c:yMode val="edge"/>
          <c:x val="0.12225328083989499"/>
          <c:y val="3.1358024691358025E-2"/>
          <c:w val="0.87771544181977257"/>
          <c:h val="0.10087716049382717"/>
        </c:manualLayout>
      </c:layout>
      <c:overlay val="0"/>
      <c:spPr>
        <a:noFill/>
        <a:ln>
          <a:noFill/>
        </a:ln>
        <a:effectLst/>
      </c:spPr>
      <c:txPr>
        <a:bodyPr rot="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legend>
    <c:plotVisOnly val="1"/>
    <c:dispBlanksAs val="gap"/>
    <c:showDLblsOverMax val="0"/>
  </c:chart>
  <c:spPr>
    <a:noFill/>
    <a:ln>
      <a:noFill/>
    </a:ln>
    <a:effectLst/>
  </c:spPr>
  <c:txPr>
    <a:bodyPr/>
    <a:lstStyle/>
    <a:p>
      <a:pPr>
        <a:defRPr sz="1800">
          <a:solidFill>
            <a:sysClr val="windowText" lastClr="000000"/>
          </a:solidFill>
          <a:latin typeface="Times New Roman" panose="02020603050405020304" pitchFamily="18" charset="0"/>
          <a:cs typeface="Times New Roman" panose="02020603050405020304" pitchFamily="18" charset="0"/>
        </a:defRPr>
      </a:pPr>
      <a:endParaRPr lang="ko-KR"/>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Sheet1!$B$54</c:f>
              <c:strCache>
                <c:ptCount val="1"/>
                <c:pt idx="0">
                  <c:v>CPU Baseline</c:v>
                </c:pt>
              </c:strCache>
            </c:strRef>
          </c:tx>
          <c:spPr>
            <a:solidFill>
              <a:schemeClr val="accent1"/>
            </a:solidFill>
            <a:ln>
              <a:solidFill>
                <a:sysClr val="windowText" lastClr="0000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Sheet1!$A$59:$A$60</c:f>
              <c:numCache>
                <c:formatCode>General</c:formatCode>
                <c:ptCount val="2"/>
                <c:pt idx="0">
                  <c:v>256</c:v>
                </c:pt>
                <c:pt idx="1">
                  <c:v>8192</c:v>
                </c:pt>
              </c:numCache>
            </c:numRef>
          </c:cat>
          <c:val>
            <c:numRef>
              <c:f>Sheet1!$B$59:$B$60</c:f>
              <c:numCache>
                <c:formatCode>General</c:formatCode>
                <c:ptCount val="2"/>
                <c:pt idx="0">
                  <c:v>1791</c:v>
                </c:pt>
                <c:pt idx="1">
                  <c:v>1539</c:v>
                </c:pt>
              </c:numCache>
            </c:numRef>
          </c:val>
          <c:extLst>
            <c:ext xmlns:c16="http://schemas.microsoft.com/office/drawing/2014/chart" uri="{C3380CC4-5D6E-409C-BE32-E72D297353CC}">
              <c16:uniqueId val="{00000000-8AD4-408A-A51E-7A63872ACB7A}"/>
            </c:ext>
          </c:extLst>
        </c:ser>
        <c:ser>
          <c:idx val="1"/>
          <c:order val="1"/>
          <c:tx>
            <c:strRef>
              <c:f>Sheet1!$C$54</c:f>
              <c:strCache>
                <c:ptCount val="1"/>
                <c:pt idx="0">
                  <c:v>G-Opt</c:v>
                </c:pt>
              </c:strCache>
            </c:strRef>
          </c:tx>
          <c:spPr>
            <a:solidFill>
              <a:schemeClr val="accent2"/>
            </a:solidFill>
            <a:ln>
              <a:solidFill>
                <a:sysClr val="windowText" lastClr="000000"/>
              </a:solidFill>
            </a:ln>
            <a:effectLst/>
          </c:spPr>
          <c:invertIfNegative val="0"/>
          <c:dLbls>
            <c:dLbl>
              <c:idx val="0"/>
              <c:layout>
                <c:manualLayout>
                  <c:x val="-2.2222222222222223E-2"/>
                  <c:y val="-9.407407407407414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AD4-408A-A51E-7A63872ACB7A}"/>
                </c:ext>
              </c:extLst>
            </c:dLbl>
            <c:dLbl>
              <c:idx val="1"/>
              <c:layout>
                <c:manualLayout>
                  <c:x val="-2.7777777777777776E-2"/>
                  <c:y val="-0.10191358024691358"/>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AD4-408A-A51E-7A63872ACB7A}"/>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Sheet1!$A$59:$A$60</c:f>
              <c:numCache>
                <c:formatCode>General</c:formatCode>
                <c:ptCount val="2"/>
                <c:pt idx="0">
                  <c:v>256</c:v>
                </c:pt>
                <c:pt idx="1">
                  <c:v>8192</c:v>
                </c:pt>
              </c:numCache>
            </c:numRef>
          </c:cat>
          <c:val>
            <c:numRef>
              <c:f>Sheet1!$C$59:$C$60</c:f>
              <c:numCache>
                <c:formatCode>General</c:formatCode>
                <c:ptCount val="2"/>
                <c:pt idx="0">
                  <c:v>1801</c:v>
                </c:pt>
                <c:pt idx="1">
                  <c:v>1540</c:v>
                </c:pt>
              </c:numCache>
            </c:numRef>
          </c:val>
          <c:extLst>
            <c:ext xmlns:c16="http://schemas.microsoft.com/office/drawing/2014/chart" uri="{C3380CC4-5D6E-409C-BE32-E72D297353CC}">
              <c16:uniqueId val="{00000003-8AD4-408A-A51E-7A63872ACB7A}"/>
            </c:ext>
          </c:extLst>
        </c:ser>
        <c:ser>
          <c:idx val="2"/>
          <c:order val="2"/>
          <c:tx>
            <c:strRef>
              <c:f>Sheet1!$D$54</c:f>
              <c:strCache>
                <c:ptCount val="1"/>
                <c:pt idx="0">
                  <c:v>APUNet</c:v>
                </c:pt>
              </c:strCache>
            </c:strRef>
          </c:tx>
          <c:spPr>
            <a:solidFill>
              <a:schemeClr val="accent6"/>
            </a:solidFill>
            <a:ln>
              <a:solidFill>
                <a:sysClr val="windowText" lastClr="0000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Sheet1!$A$59:$A$60</c:f>
              <c:numCache>
                <c:formatCode>General</c:formatCode>
                <c:ptCount val="2"/>
                <c:pt idx="0">
                  <c:v>256</c:v>
                </c:pt>
                <c:pt idx="1">
                  <c:v>8192</c:v>
                </c:pt>
              </c:numCache>
            </c:numRef>
          </c:cat>
          <c:val>
            <c:numRef>
              <c:f>Sheet1!$D$59:$D$60</c:f>
              <c:numCache>
                <c:formatCode>General</c:formatCode>
                <c:ptCount val="2"/>
                <c:pt idx="0">
                  <c:v>3583</c:v>
                </c:pt>
                <c:pt idx="1">
                  <c:v>4241</c:v>
                </c:pt>
              </c:numCache>
            </c:numRef>
          </c:val>
          <c:extLst>
            <c:ext xmlns:c16="http://schemas.microsoft.com/office/drawing/2014/chart" uri="{C3380CC4-5D6E-409C-BE32-E72D297353CC}">
              <c16:uniqueId val="{00000004-8AD4-408A-A51E-7A63872ACB7A}"/>
            </c:ext>
          </c:extLst>
        </c:ser>
        <c:dLbls>
          <c:showLegendKey val="0"/>
          <c:showVal val="0"/>
          <c:showCatName val="0"/>
          <c:showSerName val="0"/>
          <c:showPercent val="0"/>
          <c:showBubbleSize val="0"/>
        </c:dLbls>
        <c:gapWidth val="219"/>
        <c:axId val="166354560"/>
        <c:axId val="166355120"/>
      </c:barChart>
      <c:catAx>
        <c:axId val="166354560"/>
        <c:scaling>
          <c:orientation val="minMax"/>
        </c:scaling>
        <c:delete val="0"/>
        <c:axPos val="b"/>
        <c:title>
          <c:tx>
            <c:rich>
              <a:bodyPr rot="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US" altLang="ko-KR"/>
                  <a:t>Number of concurrent connections</a:t>
                </a:r>
              </a:p>
            </c:rich>
          </c:tx>
          <c:overlay val="0"/>
          <c:spPr>
            <a:noFill/>
            <a:ln>
              <a:noFill/>
            </a:ln>
            <a:effectLst/>
          </c:spPr>
          <c:txPr>
            <a:bodyPr rot="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title>
        <c:numFmt formatCode="General" sourceLinked="1"/>
        <c:majorTickMark val="none"/>
        <c:minorTickMark val="in"/>
        <c:tickLblPos val="nextTo"/>
        <c:spPr>
          <a:noFill/>
          <a:ln w="9525" cap="flat" cmpd="sng" algn="ctr">
            <a:solidFill>
              <a:schemeClr val="tx1"/>
            </a:solidFill>
            <a:round/>
          </a:ln>
          <a:effectLst/>
        </c:spPr>
        <c:txPr>
          <a:bodyPr rot="-6000000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crossAx val="166355120"/>
        <c:crosses val="autoZero"/>
        <c:auto val="1"/>
        <c:lblAlgn val="ctr"/>
        <c:lblOffset val="100"/>
        <c:noMultiLvlLbl val="0"/>
      </c:catAx>
      <c:valAx>
        <c:axId val="1663551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US" altLang="ko-KR"/>
                  <a:t>HTTP trans/sec</a:t>
                </a:r>
              </a:p>
            </c:rich>
          </c:tx>
          <c:layout>
            <c:manualLayout>
              <c:xMode val="edge"/>
              <c:yMode val="edge"/>
              <c:x val="1.3888888888888888E-2"/>
              <c:y val="0.2296737654320988"/>
            </c:manualLayout>
          </c:layout>
          <c:overlay val="0"/>
          <c:spPr>
            <a:noFill/>
            <a:ln>
              <a:noFill/>
            </a:ln>
            <a:effectLst/>
          </c:spPr>
          <c:txPr>
            <a:bodyPr rot="-540000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title>
        <c:numFmt formatCode="General"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crossAx val="166354560"/>
        <c:crosses val="autoZero"/>
        <c:crossBetween val="between"/>
      </c:valAx>
      <c:spPr>
        <a:noFill/>
        <a:ln>
          <a:noFill/>
        </a:ln>
        <a:effectLst/>
      </c:spPr>
    </c:plotArea>
    <c:legend>
      <c:legendPos val="t"/>
      <c:layout>
        <c:manualLayout>
          <c:xMode val="edge"/>
          <c:yMode val="edge"/>
          <c:x val="0.11669772528433943"/>
          <c:y val="2.3518518518518518E-2"/>
          <c:w val="0.87771544181977257"/>
          <c:h val="0.10087716049382717"/>
        </c:manualLayout>
      </c:layout>
      <c:overlay val="0"/>
      <c:spPr>
        <a:noFill/>
        <a:ln>
          <a:noFill/>
        </a:ln>
        <a:effectLst/>
      </c:spPr>
      <c:txPr>
        <a:bodyPr rot="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legend>
    <c:plotVisOnly val="1"/>
    <c:dispBlanksAs val="gap"/>
    <c:showDLblsOverMax val="0"/>
  </c:chart>
  <c:spPr>
    <a:noFill/>
    <a:ln>
      <a:noFill/>
    </a:ln>
    <a:effectLst/>
  </c:spPr>
  <c:txPr>
    <a:bodyPr/>
    <a:lstStyle/>
    <a:p>
      <a:pPr>
        <a:defRPr sz="1800">
          <a:solidFill>
            <a:sysClr val="windowText" lastClr="000000"/>
          </a:solidFill>
          <a:latin typeface="Times New Roman" panose="02020603050405020304" pitchFamily="18" charset="0"/>
          <a:cs typeface="Times New Roman" panose="02020603050405020304" pitchFamily="18" charset="0"/>
        </a:defRPr>
      </a:pPr>
      <a:endParaRPr lang="ko-KR"/>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Sheet1!$B$54</c:f>
              <c:strCache>
                <c:ptCount val="1"/>
                <c:pt idx="0">
                  <c:v>CPU Baseline</c:v>
                </c:pt>
              </c:strCache>
            </c:strRef>
          </c:tx>
          <c:spPr>
            <a:solidFill>
              <a:schemeClr val="accent1"/>
            </a:solidFill>
            <a:ln>
              <a:solidFill>
                <a:sysClr val="windowText" lastClr="0000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Sheet1!$A$69:$A$70</c:f>
              <c:numCache>
                <c:formatCode>General</c:formatCode>
                <c:ptCount val="2"/>
                <c:pt idx="0">
                  <c:v>64</c:v>
                </c:pt>
                <c:pt idx="1">
                  <c:v>1514</c:v>
                </c:pt>
              </c:numCache>
            </c:numRef>
          </c:cat>
          <c:val>
            <c:numRef>
              <c:f>Sheet1!$B$69:$B$70</c:f>
              <c:numCache>
                <c:formatCode>General</c:formatCode>
                <c:ptCount val="2"/>
                <c:pt idx="0">
                  <c:v>3.6</c:v>
                </c:pt>
                <c:pt idx="1">
                  <c:v>2.2999999999999998</c:v>
                </c:pt>
              </c:numCache>
            </c:numRef>
          </c:val>
          <c:extLst>
            <c:ext xmlns:c16="http://schemas.microsoft.com/office/drawing/2014/chart" uri="{C3380CC4-5D6E-409C-BE32-E72D297353CC}">
              <c16:uniqueId val="{00000000-C7E5-4B17-AD20-FC350E2C1050}"/>
            </c:ext>
          </c:extLst>
        </c:ser>
        <c:ser>
          <c:idx val="1"/>
          <c:order val="1"/>
          <c:tx>
            <c:strRef>
              <c:f>Sheet1!$C$54</c:f>
              <c:strCache>
                <c:ptCount val="1"/>
                <c:pt idx="0">
                  <c:v>G-Opt</c:v>
                </c:pt>
              </c:strCache>
            </c:strRef>
          </c:tx>
          <c:spPr>
            <a:solidFill>
              <a:schemeClr val="accent2"/>
            </a:solidFill>
            <a:ln>
              <a:solidFill>
                <a:sysClr val="windowText" lastClr="0000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Sheet1!$A$69:$A$70</c:f>
              <c:numCache>
                <c:formatCode>General</c:formatCode>
                <c:ptCount val="2"/>
                <c:pt idx="0">
                  <c:v>64</c:v>
                </c:pt>
                <c:pt idx="1">
                  <c:v>1514</c:v>
                </c:pt>
              </c:numCache>
            </c:numRef>
          </c:cat>
          <c:val>
            <c:numRef>
              <c:f>Sheet1!$C$69:$C$70</c:f>
              <c:numCache>
                <c:formatCode>General</c:formatCode>
                <c:ptCount val="2"/>
                <c:pt idx="0">
                  <c:v>3.6</c:v>
                </c:pt>
                <c:pt idx="1">
                  <c:v>2.4</c:v>
                </c:pt>
              </c:numCache>
            </c:numRef>
          </c:val>
          <c:extLst>
            <c:ext xmlns:c16="http://schemas.microsoft.com/office/drawing/2014/chart" uri="{C3380CC4-5D6E-409C-BE32-E72D297353CC}">
              <c16:uniqueId val="{00000001-C7E5-4B17-AD20-FC350E2C1050}"/>
            </c:ext>
          </c:extLst>
        </c:ser>
        <c:ser>
          <c:idx val="2"/>
          <c:order val="2"/>
          <c:tx>
            <c:strRef>
              <c:f>Sheet1!$D$54</c:f>
              <c:strCache>
                <c:ptCount val="1"/>
                <c:pt idx="0">
                  <c:v>APUNet</c:v>
                </c:pt>
              </c:strCache>
            </c:strRef>
          </c:tx>
          <c:spPr>
            <a:solidFill>
              <a:schemeClr val="accent6"/>
            </a:solidFill>
            <a:ln>
              <a:solidFill>
                <a:schemeClr val="tx1"/>
              </a:solidFill>
            </a:ln>
            <a:effectLst/>
          </c:spPr>
          <c:invertIfNegative val="0"/>
          <c:cat>
            <c:numRef>
              <c:f>Sheet1!$A$69:$A$70</c:f>
              <c:numCache>
                <c:formatCode>General</c:formatCode>
                <c:ptCount val="2"/>
                <c:pt idx="0">
                  <c:v>64</c:v>
                </c:pt>
                <c:pt idx="1">
                  <c:v>1514</c:v>
                </c:pt>
              </c:numCache>
            </c:numRef>
          </c:cat>
          <c:val>
            <c:numRef>
              <c:f>Sheet1!$D$73:$D$74</c:f>
              <c:numCache>
                <c:formatCode>General</c:formatCode>
                <c:ptCount val="2"/>
              </c:numCache>
            </c:numRef>
          </c:val>
          <c:extLst>
            <c:ext xmlns:c16="http://schemas.microsoft.com/office/drawing/2014/chart" uri="{C3380CC4-5D6E-409C-BE32-E72D297353CC}">
              <c16:uniqueId val="{00000002-C7E5-4B17-AD20-FC350E2C1050}"/>
            </c:ext>
          </c:extLst>
        </c:ser>
        <c:ser>
          <c:idx val="3"/>
          <c:order val="3"/>
          <c:tx>
            <c:strRef>
              <c:f>Sheet1!$E$68</c:f>
              <c:strCache>
                <c:ptCount val="1"/>
                <c:pt idx="0">
                  <c:v>DFC</c:v>
                </c:pt>
              </c:strCache>
            </c:strRef>
          </c:tx>
          <c:spPr>
            <a:solidFill>
              <a:schemeClr val="accent4"/>
            </a:solidFill>
            <a:ln>
              <a:solidFill>
                <a:schemeClr val="tx1"/>
              </a:solidFill>
            </a:ln>
            <a:effectLst/>
          </c:spPr>
          <c:invertIfNegative val="0"/>
          <c:val>
            <c:numRef>
              <c:f>Sheet1!$E$73:$E$74</c:f>
              <c:numCache>
                <c:formatCode>General</c:formatCode>
                <c:ptCount val="2"/>
              </c:numCache>
            </c:numRef>
          </c:val>
          <c:extLst>
            <c:ext xmlns:c16="http://schemas.microsoft.com/office/drawing/2014/chart" uri="{C3380CC4-5D6E-409C-BE32-E72D297353CC}">
              <c16:uniqueId val="{00000003-C7E5-4B17-AD20-FC350E2C1050}"/>
            </c:ext>
          </c:extLst>
        </c:ser>
        <c:dLbls>
          <c:showLegendKey val="0"/>
          <c:showVal val="0"/>
          <c:showCatName val="0"/>
          <c:showSerName val="0"/>
          <c:showPercent val="0"/>
          <c:showBubbleSize val="0"/>
        </c:dLbls>
        <c:gapWidth val="219"/>
        <c:axId val="166359040"/>
        <c:axId val="166359600"/>
      </c:barChart>
      <c:catAx>
        <c:axId val="166359040"/>
        <c:scaling>
          <c:orientation val="minMax"/>
        </c:scaling>
        <c:delete val="0"/>
        <c:axPos val="b"/>
        <c:title>
          <c:tx>
            <c:rich>
              <a:bodyPr rot="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US" altLang="ko-KR"/>
                  <a:t>Packet</a:t>
                </a:r>
                <a:r>
                  <a:rPr lang="en-US" altLang="ko-KR" baseline="0"/>
                  <a:t> size (bytes)</a:t>
                </a:r>
              </a:p>
            </c:rich>
          </c:tx>
          <c:overlay val="0"/>
          <c:spPr>
            <a:noFill/>
            <a:ln>
              <a:noFill/>
            </a:ln>
            <a:effectLst/>
          </c:spPr>
          <c:txPr>
            <a:bodyPr rot="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title>
        <c:numFmt formatCode="General" sourceLinked="1"/>
        <c:majorTickMark val="none"/>
        <c:minorTickMark val="in"/>
        <c:tickLblPos val="nextTo"/>
        <c:spPr>
          <a:noFill/>
          <a:ln w="9525" cap="flat" cmpd="sng" algn="ctr">
            <a:solidFill>
              <a:schemeClr val="tx1"/>
            </a:solidFill>
            <a:round/>
          </a:ln>
          <a:effectLst/>
        </c:spPr>
        <c:txPr>
          <a:bodyPr rot="-6000000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crossAx val="166359600"/>
        <c:crosses val="autoZero"/>
        <c:auto val="1"/>
        <c:lblAlgn val="ctr"/>
        <c:lblOffset val="100"/>
        <c:noMultiLvlLbl val="0"/>
      </c:catAx>
      <c:valAx>
        <c:axId val="166359600"/>
        <c:scaling>
          <c:orientation val="minMax"/>
          <c:max val="1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US" altLang="ko-KR"/>
                  <a:t>Throughput (Gbps)</a:t>
                </a:r>
              </a:p>
            </c:rich>
          </c:tx>
          <c:layout>
            <c:manualLayout>
              <c:xMode val="edge"/>
              <c:yMode val="edge"/>
              <c:x val="1.3888888888888888E-2"/>
              <c:y val="0.17914475308641975"/>
            </c:manualLayout>
          </c:layout>
          <c:overlay val="0"/>
          <c:spPr>
            <a:noFill/>
            <a:ln>
              <a:noFill/>
            </a:ln>
            <a:effectLst/>
          </c:spPr>
          <c:txPr>
            <a:bodyPr rot="-540000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title>
        <c:numFmt formatCode="General"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crossAx val="166359040"/>
        <c:crosses val="autoZero"/>
        <c:crossBetween val="between"/>
      </c:valAx>
      <c:spPr>
        <a:noFill/>
        <a:ln>
          <a:noFill/>
        </a:ln>
        <a:effectLst/>
      </c:spPr>
    </c:plotArea>
    <c:legend>
      <c:legendPos val="t"/>
      <c:layout>
        <c:manualLayout>
          <c:xMode val="edge"/>
          <c:yMode val="edge"/>
          <c:x val="0.12225328083989499"/>
          <c:y val="2.7438271604938273E-2"/>
          <c:w val="0.87774680153964069"/>
          <c:h val="0.10087716049382717"/>
        </c:manualLayout>
      </c:layout>
      <c:overlay val="0"/>
      <c:spPr>
        <a:noFill/>
        <a:ln>
          <a:noFill/>
        </a:ln>
        <a:effectLst/>
      </c:spPr>
      <c:txPr>
        <a:bodyPr rot="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legend>
    <c:plotVisOnly val="1"/>
    <c:dispBlanksAs val="gap"/>
    <c:showDLblsOverMax val="0"/>
  </c:chart>
  <c:spPr>
    <a:noFill/>
    <a:ln>
      <a:noFill/>
    </a:ln>
    <a:effectLst/>
  </c:spPr>
  <c:txPr>
    <a:bodyPr/>
    <a:lstStyle/>
    <a:p>
      <a:pPr>
        <a:defRPr sz="1800">
          <a:solidFill>
            <a:sysClr val="windowText" lastClr="000000"/>
          </a:solidFill>
          <a:latin typeface="Times New Roman" panose="02020603050405020304" pitchFamily="18" charset="0"/>
          <a:cs typeface="Times New Roman" panose="02020603050405020304" pitchFamily="18" charset="0"/>
        </a:defRPr>
      </a:pPr>
      <a:endParaRPr lang="ko-KR"/>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Sheet1!$B$54</c:f>
              <c:strCache>
                <c:ptCount val="1"/>
                <c:pt idx="0">
                  <c:v>CPU Baseline</c:v>
                </c:pt>
              </c:strCache>
            </c:strRef>
          </c:tx>
          <c:spPr>
            <a:solidFill>
              <a:schemeClr val="accent1"/>
            </a:solidFill>
            <a:ln>
              <a:solidFill>
                <a:sysClr val="windowText" lastClr="0000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Sheet1!$A$69:$A$70</c:f>
              <c:numCache>
                <c:formatCode>General</c:formatCode>
                <c:ptCount val="2"/>
                <c:pt idx="0">
                  <c:v>64</c:v>
                </c:pt>
                <c:pt idx="1">
                  <c:v>1514</c:v>
                </c:pt>
              </c:numCache>
            </c:numRef>
          </c:cat>
          <c:val>
            <c:numRef>
              <c:f>Sheet1!$B$69:$B$70</c:f>
              <c:numCache>
                <c:formatCode>General</c:formatCode>
                <c:ptCount val="2"/>
                <c:pt idx="0">
                  <c:v>3.6</c:v>
                </c:pt>
                <c:pt idx="1">
                  <c:v>2.2999999999999998</c:v>
                </c:pt>
              </c:numCache>
            </c:numRef>
          </c:val>
          <c:extLst>
            <c:ext xmlns:c16="http://schemas.microsoft.com/office/drawing/2014/chart" uri="{C3380CC4-5D6E-409C-BE32-E72D297353CC}">
              <c16:uniqueId val="{00000000-C4EB-4682-B82B-B46B529B8613}"/>
            </c:ext>
          </c:extLst>
        </c:ser>
        <c:ser>
          <c:idx val="1"/>
          <c:order val="1"/>
          <c:tx>
            <c:strRef>
              <c:f>Sheet1!$C$54</c:f>
              <c:strCache>
                <c:ptCount val="1"/>
                <c:pt idx="0">
                  <c:v>G-Opt</c:v>
                </c:pt>
              </c:strCache>
            </c:strRef>
          </c:tx>
          <c:spPr>
            <a:solidFill>
              <a:schemeClr val="accent2"/>
            </a:solidFill>
            <a:ln>
              <a:solidFill>
                <a:sysClr val="windowText" lastClr="0000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Sheet1!$A$69:$A$70</c:f>
              <c:numCache>
                <c:formatCode>General</c:formatCode>
                <c:ptCount val="2"/>
                <c:pt idx="0">
                  <c:v>64</c:v>
                </c:pt>
                <c:pt idx="1">
                  <c:v>1514</c:v>
                </c:pt>
              </c:numCache>
            </c:numRef>
          </c:cat>
          <c:val>
            <c:numRef>
              <c:f>Sheet1!$C$69:$C$70</c:f>
              <c:numCache>
                <c:formatCode>General</c:formatCode>
                <c:ptCount val="2"/>
                <c:pt idx="0">
                  <c:v>3.6</c:v>
                </c:pt>
                <c:pt idx="1">
                  <c:v>2.4</c:v>
                </c:pt>
              </c:numCache>
            </c:numRef>
          </c:val>
          <c:extLst>
            <c:ext xmlns:c16="http://schemas.microsoft.com/office/drawing/2014/chart" uri="{C3380CC4-5D6E-409C-BE32-E72D297353CC}">
              <c16:uniqueId val="{00000001-C4EB-4682-B82B-B46B529B8613}"/>
            </c:ext>
          </c:extLst>
        </c:ser>
        <c:ser>
          <c:idx val="2"/>
          <c:order val="2"/>
          <c:tx>
            <c:strRef>
              <c:f>Sheet1!$D$54</c:f>
              <c:strCache>
                <c:ptCount val="1"/>
                <c:pt idx="0">
                  <c:v>APUNet</c:v>
                </c:pt>
              </c:strCache>
            </c:strRef>
          </c:tx>
          <c:spPr>
            <a:solidFill>
              <a:schemeClr val="accent6"/>
            </a:solidFill>
            <a:ln>
              <a:solidFill>
                <a:sysClr val="windowText" lastClr="0000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Sheet1!$A$69:$A$70</c:f>
              <c:numCache>
                <c:formatCode>General</c:formatCode>
                <c:ptCount val="2"/>
                <c:pt idx="0">
                  <c:v>64</c:v>
                </c:pt>
                <c:pt idx="1">
                  <c:v>1514</c:v>
                </c:pt>
              </c:numCache>
            </c:numRef>
          </c:cat>
          <c:val>
            <c:numRef>
              <c:f>Sheet1!$D$69:$D$70</c:f>
              <c:numCache>
                <c:formatCode>General</c:formatCode>
                <c:ptCount val="2"/>
                <c:pt idx="0">
                  <c:v>2.6</c:v>
                </c:pt>
                <c:pt idx="1">
                  <c:v>9.6999999999999993</c:v>
                </c:pt>
              </c:numCache>
            </c:numRef>
          </c:val>
          <c:extLst>
            <c:ext xmlns:c16="http://schemas.microsoft.com/office/drawing/2014/chart" uri="{C3380CC4-5D6E-409C-BE32-E72D297353CC}">
              <c16:uniqueId val="{00000002-C4EB-4682-B82B-B46B529B8613}"/>
            </c:ext>
          </c:extLst>
        </c:ser>
        <c:ser>
          <c:idx val="3"/>
          <c:order val="3"/>
          <c:tx>
            <c:strRef>
              <c:f>Sheet1!$E$68</c:f>
              <c:strCache>
                <c:ptCount val="1"/>
                <c:pt idx="0">
                  <c:v>DFC</c:v>
                </c:pt>
              </c:strCache>
            </c:strRef>
          </c:tx>
          <c:spPr>
            <a:solidFill>
              <a:schemeClr val="accent4"/>
            </a:solidFill>
            <a:ln>
              <a:solidFill>
                <a:schemeClr val="tx1"/>
              </a:solidFill>
            </a:ln>
            <a:effectLst/>
          </c:spPr>
          <c:invertIfNegative val="0"/>
          <c:val>
            <c:numRef>
              <c:f>Sheet1!$E$73:$E$74</c:f>
              <c:numCache>
                <c:formatCode>General</c:formatCode>
                <c:ptCount val="2"/>
              </c:numCache>
            </c:numRef>
          </c:val>
          <c:extLst>
            <c:ext xmlns:c16="http://schemas.microsoft.com/office/drawing/2014/chart" uri="{C3380CC4-5D6E-409C-BE32-E72D297353CC}">
              <c16:uniqueId val="{00000003-C4EB-4682-B82B-B46B529B8613}"/>
            </c:ext>
          </c:extLst>
        </c:ser>
        <c:dLbls>
          <c:showLegendKey val="0"/>
          <c:showVal val="0"/>
          <c:showCatName val="0"/>
          <c:showSerName val="0"/>
          <c:showPercent val="0"/>
          <c:showBubbleSize val="0"/>
        </c:dLbls>
        <c:gapWidth val="219"/>
        <c:axId val="166542448"/>
        <c:axId val="166543008"/>
      </c:barChart>
      <c:catAx>
        <c:axId val="166542448"/>
        <c:scaling>
          <c:orientation val="minMax"/>
        </c:scaling>
        <c:delete val="0"/>
        <c:axPos val="b"/>
        <c:title>
          <c:tx>
            <c:rich>
              <a:bodyPr rot="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US" altLang="ko-KR"/>
                  <a:t>Packet</a:t>
                </a:r>
                <a:r>
                  <a:rPr lang="en-US" altLang="ko-KR" baseline="0"/>
                  <a:t> size (bytes)</a:t>
                </a:r>
              </a:p>
            </c:rich>
          </c:tx>
          <c:overlay val="0"/>
          <c:spPr>
            <a:noFill/>
            <a:ln>
              <a:noFill/>
            </a:ln>
            <a:effectLst/>
          </c:spPr>
          <c:txPr>
            <a:bodyPr rot="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title>
        <c:numFmt formatCode="General" sourceLinked="1"/>
        <c:majorTickMark val="none"/>
        <c:minorTickMark val="in"/>
        <c:tickLblPos val="nextTo"/>
        <c:spPr>
          <a:noFill/>
          <a:ln w="9525" cap="flat" cmpd="sng" algn="ctr">
            <a:solidFill>
              <a:schemeClr val="tx1"/>
            </a:solidFill>
            <a:round/>
          </a:ln>
          <a:effectLst/>
        </c:spPr>
        <c:txPr>
          <a:bodyPr rot="-6000000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crossAx val="166543008"/>
        <c:crosses val="autoZero"/>
        <c:auto val="1"/>
        <c:lblAlgn val="ctr"/>
        <c:lblOffset val="100"/>
        <c:noMultiLvlLbl val="0"/>
      </c:catAx>
      <c:valAx>
        <c:axId val="1665430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US" altLang="ko-KR"/>
                  <a:t>Throughput (Gbps)</a:t>
                </a:r>
              </a:p>
            </c:rich>
          </c:tx>
          <c:layout>
            <c:manualLayout>
              <c:xMode val="edge"/>
              <c:yMode val="edge"/>
              <c:x val="1.3888888888888888E-2"/>
              <c:y val="0.17914475308641975"/>
            </c:manualLayout>
          </c:layout>
          <c:overlay val="0"/>
          <c:spPr>
            <a:noFill/>
            <a:ln>
              <a:noFill/>
            </a:ln>
            <a:effectLst/>
          </c:spPr>
          <c:txPr>
            <a:bodyPr rot="-540000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title>
        <c:numFmt formatCode="General"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crossAx val="166542448"/>
        <c:crosses val="autoZero"/>
        <c:crossBetween val="between"/>
      </c:valAx>
      <c:spPr>
        <a:noFill/>
        <a:ln>
          <a:noFill/>
        </a:ln>
        <a:effectLst/>
      </c:spPr>
    </c:plotArea>
    <c:legend>
      <c:legendPos val="t"/>
      <c:layout>
        <c:manualLayout>
          <c:xMode val="edge"/>
          <c:yMode val="edge"/>
          <c:x val="0.12225328083989499"/>
          <c:y val="2.7438271604938273E-2"/>
          <c:w val="0.87774680153964069"/>
          <c:h val="0.10087716049382717"/>
        </c:manualLayout>
      </c:layout>
      <c:overlay val="0"/>
      <c:spPr>
        <a:noFill/>
        <a:ln>
          <a:noFill/>
        </a:ln>
        <a:effectLst/>
      </c:spPr>
      <c:txPr>
        <a:bodyPr rot="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legend>
    <c:plotVisOnly val="1"/>
    <c:dispBlanksAs val="gap"/>
    <c:showDLblsOverMax val="0"/>
  </c:chart>
  <c:spPr>
    <a:noFill/>
    <a:ln>
      <a:noFill/>
    </a:ln>
    <a:effectLst/>
  </c:spPr>
  <c:txPr>
    <a:bodyPr/>
    <a:lstStyle/>
    <a:p>
      <a:pPr>
        <a:defRPr sz="1800">
          <a:solidFill>
            <a:sysClr val="windowText" lastClr="000000"/>
          </a:solidFill>
          <a:latin typeface="Times New Roman" panose="02020603050405020304" pitchFamily="18" charset="0"/>
          <a:cs typeface="Times New Roman" panose="02020603050405020304" pitchFamily="18" charset="0"/>
        </a:defRPr>
      </a:pPr>
      <a:endParaRPr lang="ko-KR"/>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Sheet1!$B$54</c:f>
              <c:strCache>
                <c:ptCount val="1"/>
                <c:pt idx="0">
                  <c:v>CPU Baseline</c:v>
                </c:pt>
              </c:strCache>
            </c:strRef>
          </c:tx>
          <c:spPr>
            <a:solidFill>
              <a:schemeClr val="accent1"/>
            </a:solidFill>
            <a:ln>
              <a:solidFill>
                <a:sysClr val="windowText" lastClr="0000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Sheet1!$A$69:$A$70</c:f>
              <c:numCache>
                <c:formatCode>General</c:formatCode>
                <c:ptCount val="2"/>
                <c:pt idx="0">
                  <c:v>64</c:v>
                </c:pt>
                <c:pt idx="1">
                  <c:v>1514</c:v>
                </c:pt>
              </c:numCache>
            </c:numRef>
          </c:cat>
          <c:val>
            <c:numRef>
              <c:f>Sheet1!$B$69:$B$70</c:f>
              <c:numCache>
                <c:formatCode>General</c:formatCode>
                <c:ptCount val="2"/>
                <c:pt idx="0">
                  <c:v>3.6</c:v>
                </c:pt>
                <c:pt idx="1">
                  <c:v>2.2999999999999998</c:v>
                </c:pt>
              </c:numCache>
            </c:numRef>
          </c:val>
          <c:extLst>
            <c:ext xmlns:c16="http://schemas.microsoft.com/office/drawing/2014/chart" uri="{C3380CC4-5D6E-409C-BE32-E72D297353CC}">
              <c16:uniqueId val="{00000000-43DE-454B-BCB4-1999D915733A}"/>
            </c:ext>
          </c:extLst>
        </c:ser>
        <c:ser>
          <c:idx val="1"/>
          <c:order val="1"/>
          <c:tx>
            <c:strRef>
              <c:f>Sheet1!$C$54</c:f>
              <c:strCache>
                <c:ptCount val="1"/>
                <c:pt idx="0">
                  <c:v>G-Opt</c:v>
                </c:pt>
              </c:strCache>
            </c:strRef>
          </c:tx>
          <c:spPr>
            <a:solidFill>
              <a:schemeClr val="accent2"/>
            </a:solidFill>
            <a:ln>
              <a:solidFill>
                <a:sysClr val="windowText" lastClr="0000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Sheet1!$A$69:$A$70</c:f>
              <c:numCache>
                <c:formatCode>General</c:formatCode>
                <c:ptCount val="2"/>
                <c:pt idx="0">
                  <c:v>64</c:v>
                </c:pt>
                <c:pt idx="1">
                  <c:v>1514</c:v>
                </c:pt>
              </c:numCache>
            </c:numRef>
          </c:cat>
          <c:val>
            <c:numRef>
              <c:f>Sheet1!$C$69:$C$70</c:f>
              <c:numCache>
                <c:formatCode>General</c:formatCode>
                <c:ptCount val="2"/>
                <c:pt idx="0">
                  <c:v>3.6</c:v>
                </c:pt>
                <c:pt idx="1">
                  <c:v>2.4</c:v>
                </c:pt>
              </c:numCache>
            </c:numRef>
          </c:val>
          <c:extLst>
            <c:ext xmlns:c16="http://schemas.microsoft.com/office/drawing/2014/chart" uri="{C3380CC4-5D6E-409C-BE32-E72D297353CC}">
              <c16:uniqueId val="{00000001-43DE-454B-BCB4-1999D915733A}"/>
            </c:ext>
          </c:extLst>
        </c:ser>
        <c:ser>
          <c:idx val="2"/>
          <c:order val="2"/>
          <c:tx>
            <c:strRef>
              <c:f>Sheet1!$D$54</c:f>
              <c:strCache>
                <c:ptCount val="1"/>
                <c:pt idx="0">
                  <c:v>APUNet</c:v>
                </c:pt>
              </c:strCache>
            </c:strRef>
          </c:tx>
          <c:spPr>
            <a:solidFill>
              <a:schemeClr val="accent6"/>
            </a:solidFill>
            <a:ln>
              <a:solidFill>
                <a:sysClr val="windowText" lastClr="0000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Sheet1!$A$69:$A$70</c:f>
              <c:numCache>
                <c:formatCode>General</c:formatCode>
                <c:ptCount val="2"/>
                <c:pt idx="0">
                  <c:v>64</c:v>
                </c:pt>
                <c:pt idx="1">
                  <c:v>1514</c:v>
                </c:pt>
              </c:numCache>
            </c:numRef>
          </c:cat>
          <c:val>
            <c:numRef>
              <c:f>Sheet1!$D$69:$D$70</c:f>
              <c:numCache>
                <c:formatCode>General</c:formatCode>
                <c:ptCount val="2"/>
                <c:pt idx="0">
                  <c:v>2.6</c:v>
                </c:pt>
                <c:pt idx="1">
                  <c:v>9.6999999999999993</c:v>
                </c:pt>
              </c:numCache>
            </c:numRef>
          </c:val>
          <c:extLst>
            <c:ext xmlns:c16="http://schemas.microsoft.com/office/drawing/2014/chart" uri="{C3380CC4-5D6E-409C-BE32-E72D297353CC}">
              <c16:uniqueId val="{00000002-43DE-454B-BCB4-1999D915733A}"/>
            </c:ext>
          </c:extLst>
        </c:ser>
        <c:ser>
          <c:idx val="3"/>
          <c:order val="3"/>
          <c:tx>
            <c:strRef>
              <c:f>Sheet1!$E$68</c:f>
              <c:strCache>
                <c:ptCount val="1"/>
                <c:pt idx="0">
                  <c:v>DFC</c:v>
                </c:pt>
              </c:strCache>
            </c:strRef>
          </c:tx>
          <c:spPr>
            <a:solidFill>
              <a:schemeClr val="accent4"/>
            </a:solidFill>
            <a:ln>
              <a:solidFill>
                <a:sysClr val="windowText" lastClr="0000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Sheet1!$E$69:$E$70</c:f>
              <c:numCache>
                <c:formatCode>General</c:formatCode>
                <c:ptCount val="2"/>
                <c:pt idx="0">
                  <c:v>4.2</c:v>
                </c:pt>
                <c:pt idx="1">
                  <c:v>10.4</c:v>
                </c:pt>
              </c:numCache>
            </c:numRef>
          </c:val>
          <c:extLst>
            <c:ext xmlns:c16="http://schemas.microsoft.com/office/drawing/2014/chart" uri="{C3380CC4-5D6E-409C-BE32-E72D297353CC}">
              <c16:uniqueId val="{00000003-43DE-454B-BCB4-1999D915733A}"/>
            </c:ext>
          </c:extLst>
        </c:ser>
        <c:dLbls>
          <c:showLegendKey val="0"/>
          <c:showVal val="0"/>
          <c:showCatName val="0"/>
          <c:showSerName val="0"/>
          <c:showPercent val="0"/>
          <c:showBubbleSize val="0"/>
        </c:dLbls>
        <c:gapWidth val="219"/>
        <c:axId val="166636848"/>
        <c:axId val="166785040"/>
      </c:barChart>
      <c:catAx>
        <c:axId val="166636848"/>
        <c:scaling>
          <c:orientation val="minMax"/>
        </c:scaling>
        <c:delete val="0"/>
        <c:axPos val="b"/>
        <c:title>
          <c:tx>
            <c:rich>
              <a:bodyPr rot="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US" altLang="ko-KR"/>
                  <a:t>Packet</a:t>
                </a:r>
                <a:r>
                  <a:rPr lang="en-US" altLang="ko-KR" baseline="0"/>
                  <a:t> size (bytes)</a:t>
                </a:r>
              </a:p>
            </c:rich>
          </c:tx>
          <c:overlay val="0"/>
          <c:spPr>
            <a:noFill/>
            <a:ln>
              <a:noFill/>
            </a:ln>
            <a:effectLst/>
          </c:spPr>
          <c:txPr>
            <a:bodyPr rot="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title>
        <c:numFmt formatCode="General" sourceLinked="1"/>
        <c:majorTickMark val="none"/>
        <c:minorTickMark val="in"/>
        <c:tickLblPos val="nextTo"/>
        <c:spPr>
          <a:noFill/>
          <a:ln w="9525" cap="flat" cmpd="sng" algn="ctr">
            <a:solidFill>
              <a:schemeClr val="tx1"/>
            </a:solidFill>
            <a:round/>
          </a:ln>
          <a:effectLst/>
        </c:spPr>
        <c:txPr>
          <a:bodyPr rot="-6000000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crossAx val="166785040"/>
        <c:crosses val="autoZero"/>
        <c:auto val="1"/>
        <c:lblAlgn val="ctr"/>
        <c:lblOffset val="100"/>
        <c:noMultiLvlLbl val="0"/>
      </c:catAx>
      <c:valAx>
        <c:axId val="166785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US" altLang="ko-KR"/>
                  <a:t>Throughput (Gbps)</a:t>
                </a:r>
              </a:p>
            </c:rich>
          </c:tx>
          <c:layout>
            <c:manualLayout>
              <c:xMode val="edge"/>
              <c:yMode val="edge"/>
              <c:x val="1.3888888888888888E-2"/>
              <c:y val="0.17914475308641975"/>
            </c:manualLayout>
          </c:layout>
          <c:overlay val="0"/>
          <c:spPr>
            <a:noFill/>
            <a:ln>
              <a:noFill/>
            </a:ln>
            <a:effectLst/>
          </c:spPr>
          <c:txPr>
            <a:bodyPr rot="-540000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title>
        <c:numFmt formatCode="General"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crossAx val="166636848"/>
        <c:crosses val="autoZero"/>
        <c:crossBetween val="between"/>
      </c:valAx>
      <c:spPr>
        <a:noFill/>
        <a:ln>
          <a:noFill/>
        </a:ln>
        <a:effectLst/>
      </c:spPr>
    </c:plotArea>
    <c:legend>
      <c:legendPos val="t"/>
      <c:layout>
        <c:manualLayout>
          <c:xMode val="edge"/>
          <c:yMode val="edge"/>
          <c:x val="0.12225328083989499"/>
          <c:y val="2.7438271604938273E-2"/>
          <c:w val="0.87774680153964069"/>
          <c:h val="0.10087716049382717"/>
        </c:manualLayout>
      </c:layout>
      <c:overlay val="0"/>
      <c:spPr>
        <a:noFill/>
        <a:ln>
          <a:noFill/>
        </a:ln>
        <a:effectLst/>
      </c:spPr>
      <c:txPr>
        <a:bodyPr rot="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legend>
    <c:plotVisOnly val="1"/>
    <c:dispBlanksAs val="gap"/>
    <c:showDLblsOverMax val="0"/>
  </c:chart>
  <c:spPr>
    <a:noFill/>
    <a:ln>
      <a:noFill/>
    </a:ln>
    <a:effectLst/>
  </c:spPr>
  <c:txPr>
    <a:bodyPr/>
    <a:lstStyle/>
    <a:p>
      <a:pPr>
        <a:defRPr sz="1800">
          <a:solidFill>
            <a:sysClr val="windowText" lastClr="000000"/>
          </a:solidFill>
          <a:latin typeface="Times New Roman" panose="02020603050405020304" pitchFamily="18" charset="0"/>
          <a:cs typeface="Times New Roman" panose="02020603050405020304" pitchFamily="18" charset="0"/>
        </a:defRPr>
      </a:pPr>
      <a:endParaRPr lang="ko-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ysClr val="windowText" lastClr="000000"/>
                </a:solidFill>
                <a:latin typeface="Times New Roman" panose="02020603050405020304" pitchFamily="18" charset="0"/>
                <a:ea typeface="+mn-ea"/>
                <a:cs typeface="Times New Roman" panose="02020603050405020304" pitchFamily="18" charset="0"/>
              </a:defRPr>
            </a:pPr>
            <a:r>
              <a:rPr lang="en-US" sz="1800" b="1"/>
              <a:t>AC pattern matching</a:t>
            </a:r>
            <a:endParaRPr lang="ko-KR" sz="1800" b="1"/>
          </a:p>
        </c:rich>
      </c:tx>
      <c:layout>
        <c:manualLayout>
          <c:xMode val="edge"/>
          <c:yMode val="edge"/>
          <c:x val="0.25039131944444443"/>
          <c:y val="2.3518518518518518E-2"/>
        </c:manualLayout>
      </c:layout>
      <c:overlay val="0"/>
      <c:spPr>
        <a:noFill/>
        <a:ln>
          <a:noFill/>
        </a:ln>
        <a:effectLst/>
      </c:spPr>
      <c:txPr>
        <a:bodyPr rot="0" spcFirstLastPara="1" vertOverflow="ellipsis" vert="horz" wrap="square" anchor="ctr" anchorCtr="1"/>
        <a:lstStyle/>
        <a:p>
          <a:pPr>
            <a:defRPr sz="1800" b="1" i="0" u="none" strike="noStrike" kern="1200" spc="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title>
    <c:autoTitleDeleted val="0"/>
    <c:plotArea>
      <c:layout/>
      <c:barChart>
        <c:barDir val="col"/>
        <c:grouping val="clustered"/>
        <c:varyColors val="0"/>
        <c:ser>
          <c:idx val="0"/>
          <c:order val="0"/>
          <c:spPr>
            <a:solidFill>
              <a:schemeClr val="accent1"/>
            </a:solidFill>
            <a:ln>
              <a:solidFill>
                <a:sysClr val="windowText" lastClr="000000"/>
              </a:solidFill>
            </a:ln>
            <a:effectLst/>
          </c:spPr>
          <c:invertIfNegative val="0"/>
          <c:dPt>
            <c:idx val="1"/>
            <c:invertIfNegative val="0"/>
            <c:bubble3D val="0"/>
            <c:spPr>
              <a:solidFill>
                <a:schemeClr val="accent2"/>
              </a:solidFill>
              <a:ln>
                <a:solidFill>
                  <a:sysClr val="windowText" lastClr="000000"/>
                </a:solidFill>
              </a:ln>
              <a:effectLst/>
            </c:spPr>
            <c:extLst>
              <c:ext xmlns:c16="http://schemas.microsoft.com/office/drawing/2014/chart" uri="{C3380CC4-5D6E-409C-BE32-E72D297353CC}">
                <c16:uniqueId val="{00000001-55F0-4304-A3E1-EB010A5C8233}"/>
              </c:ext>
            </c:extLst>
          </c:dPt>
          <c:dLbls>
            <c:numFmt formatCode="#,##0.0_);[Red]\(#,##0.0\)" sourceLinked="0"/>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Sheet1!$B$5:$C$5</c:f>
              <c:strCache>
                <c:ptCount val="2"/>
                <c:pt idx="0">
                  <c:v>CPU</c:v>
                </c:pt>
                <c:pt idx="1">
                  <c:v>G-Opt</c:v>
                </c:pt>
              </c:strCache>
            </c:strRef>
          </c:cat>
          <c:val>
            <c:numRef>
              <c:f>Sheet1!$B$8:$C$8</c:f>
              <c:numCache>
                <c:formatCode>General</c:formatCode>
                <c:ptCount val="2"/>
                <c:pt idx="0">
                  <c:v>1</c:v>
                </c:pt>
                <c:pt idx="1">
                  <c:v>2</c:v>
                </c:pt>
              </c:numCache>
            </c:numRef>
          </c:val>
          <c:extLst>
            <c:ext xmlns:c16="http://schemas.microsoft.com/office/drawing/2014/chart" uri="{C3380CC4-5D6E-409C-BE32-E72D297353CC}">
              <c16:uniqueId val="{00000002-55F0-4304-A3E1-EB010A5C8233}"/>
            </c:ext>
          </c:extLst>
        </c:ser>
        <c:dLbls>
          <c:showLegendKey val="0"/>
          <c:showVal val="0"/>
          <c:showCatName val="0"/>
          <c:showSerName val="0"/>
          <c:showPercent val="0"/>
          <c:showBubbleSize val="0"/>
        </c:dLbls>
        <c:gapWidth val="100"/>
        <c:axId val="164161856"/>
        <c:axId val="164162416"/>
      </c:barChart>
      <c:catAx>
        <c:axId val="164161856"/>
        <c:scaling>
          <c:orientation val="minMax"/>
        </c:scaling>
        <c:delete val="0"/>
        <c:axPos val="b"/>
        <c:numFmt formatCode="General" sourceLinked="1"/>
        <c:majorTickMark val="none"/>
        <c:minorTickMark val="in"/>
        <c:tickLblPos val="nextTo"/>
        <c:spPr>
          <a:noFill/>
          <a:ln w="9525" cap="flat" cmpd="sng" algn="ctr">
            <a:solidFill>
              <a:schemeClr val="tx1"/>
            </a:solidFill>
            <a:round/>
          </a:ln>
          <a:effectLst/>
        </c:spPr>
        <c:txPr>
          <a:bodyPr rot="-6000000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crossAx val="164162416"/>
        <c:crosses val="autoZero"/>
        <c:auto val="1"/>
        <c:lblAlgn val="ctr"/>
        <c:lblOffset val="100"/>
        <c:noMultiLvlLbl val="0"/>
      </c:catAx>
      <c:valAx>
        <c:axId val="1641624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US" altLang="ko-KR" sz="1800" b="0" i="0" baseline="0" dirty="0" smtClean="0">
                    <a:effectLst/>
                  </a:rPr>
                  <a:t>Normalized perf per dollar</a:t>
                </a:r>
                <a:endParaRPr lang="ko-KR" altLang="ko-KR" dirty="0">
                  <a:effectLst/>
                </a:endParaRPr>
              </a:p>
            </c:rich>
          </c:tx>
          <c:layout>
            <c:manualLayout>
              <c:xMode val="edge"/>
              <c:yMode val="edge"/>
              <c:x val="2.9281249999999989E-3"/>
              <c:y val="0.11203148148148148"/>
            </c:manualLayout>
          </c:layout>
          <c:overlay val="0"/>
          <c:spPr>
            <a:noFill/>
            <a:ln>
              <a:noFill/>
            </a:ln>
            <a:effectLst/>
          </c:spPr>
          <c:txPr>
            <a:bodyPr rot="-540000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title>
        <c:numFmt formatCode="General"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crossAx val="164161856"/>
        <c:crosses val="autoZero"/>
        <c:crossBetween val="between"/>
      </c:valAx>
      <c:spPr>
        <a:noFill/>
        <a:ln>
          <a:noFill/>
        </a:ln>
        <a:effectLst/>
      </c:spPr>
    </c:plotArea>
    <c:plotVisOnly val="1"/>
    <c:dispBlanksAs val="gap"/>
    <c:showDLblsOverMax val="0"/>
  </c:chart>
  <c:spPr>
    <a:noFill/>
    <a:ln>
      <a:noFill/>
    </a:ln>
    <a:effectLst/>
  </c:spPr>
  <c:txPr>
    <a:bodyPr/>
    <a:lstStyle/>
    <a:p>
      <a:pPr>
        <a:defRPr sz="1800">
          <a:solidFill>
            <a:sysClr val="windowText" lastClr="000000"/>
          </a:solidFill>
          <a:latin typeface="Times New Roman" panose="02020603050405020304" pitchFamily="18" charset="0"/>
          <a:cs typeface="Times New Roman" panose="02020603050405020304" pitchFamily="18" charset="0"/>
        </a:defRPr>
      </a:pPr>
      <a:endParaRPr lang="ko-K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ysClr val="windowText" lastClr="000000"/>
                </a:solidFill>
                <a:latin typeface="Times New Roman" panose="02020603050405020304" pitchFamily="18" charset="0"/>
                <a:ea typeface="+mn-ea"/>
                <a:cs typeface="Times New Roman" panose="02020603050405020304" pitchFamily="18" charset="0"/>
              </a:defRPr>
            </a:pPr>
            <a:r>
              <a:rPr lang="en-US" sz="1800" b="1"/>
              <a:t>SHA-2</a:t>
            </a:r>
            <a:endParaRPr lang="ko-KR" sz="1800" b="1"/>
          </a:p>
        </c:rich>
      </c:tx>
      <c:layout>
        <c:manualLayout>
          <c:xMode val="edge"/>
          <c:yMode val="edge"/>
          <c:x val="0.42721317408613824"/>
          <c:y val="2.7438271604938273E-2"/>
        </c:manualLayout>
      </c:layout>
      <c:overlay val="0"/>
      <c:spPr>
        <a:noFill/>
        <a:ln>
          <a:noFill/>
        </a:ln>
        <a:effectLst/>
      </c:spPr>
      <c:txPr>
        <a:bodyPr rot="0" spcFirstLastPara="1" vertOverflow="ellipsis" vert="horz" wrap="square" anchor="ctr" anchorCtr="1"/>
        <a:lstStyle/>
        <a:p>
          <a:pPr>
            <a:defRPr sz="1800" b="1" i="0" u="none" strike="noStrike" kern="1200" spc="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title>
    <c:autoTitleDeleted val="0"/>
    <c:plotArea>
      <c:layout>
        <c:manualLayout>
          <c:layoutTarget val="inner"/>
          <c:xMode val="edge"/>
          <c:yMode val="edge"/>
          <c:x val="0.23179183254916155"/>
          <c:y val="0.17508549382716049"/>
          <c:w val="0.72607401375316682"/>
          <c:h val="0.6139206790123457"/>
        </c:manualLayout>
      </c:layout>
      <c:barChart>
        <c:barDir val="col"/>
        <c:grouping val="clustered"/>
        <c:varyColors val="0"/>
        <c:ser>
          <c:idx val="0"/>
          <c:order val="0"/>
          <c:spPr>
            <a:solidFill>
              <a:schemeClr val="accent1"/>
            </a:solidFill>
            <a:ln>
              <a:solidFill>
                <a:sysClr val="windowText" lastClr="000000"/>
              </a:solidFill>
            </a:ln>
            <a:effectLst/>
          </c:spPr>
          <c:invertIfNegative val="0"/>
          <c:dPt>
            <c:idx val="1"/>
            <c:invertIfNegative val="0"/>
            <c:bubble3D val="0"/>
            <c:spPr>
              <a:solidFill>
                <a:schemeClr val="accent2"/>
              </a:solidFill>
              <a:ln>
                <a:solidFill>
                  <a:sysClr val="windowText" lastClr="000000"/>
                </a:solidFill>
              </a:ln>
              <a:effectLst/>
            </c:spPr>
            <c:extLst>
              <c:ext xmlns:c16="http://schemas.microsoft.com/office/drawing/2014/chart" uri="{C3380CC4-5D6E-409C-BE32-E72D297353CC}">
                <c16:uniqueId val="{00000001-B332-4D7A-9109-1C73B3909FDF}"/>
              </c:ext>
            </c:extLst>
          </c:dPt>
          <c:dLbls>
            <c:dLbl>
              <c:idx val="2"/>
              <c:delete val="1"/>
              <c:extLst>
                <c:ext xmlns:c15="http://schemas.microsoft.com/office/drawing/2012/chart" uri="{CE6537A1-D6FC-4f65-9D91-7224C49458BB}"/>
                <c:ext xmlns:c16="http://schemas.microsoft.com/office/drawing/2014/chart" uri="{C3380CC4-5D6E-409C-BE32-E72D297353CC}">
                  <c16:uniqueId val="{00000002-B332-4D7A-9109-1C73B3909FDF}"/>
                </c:ext>
              </c:extLst>
            </c:dLbl>
            <c:numFmt formatCode="#,##0.0_);[Red]\(#,##0.0\)" sourceLinked="0"/>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Sheet1!$B$5:$D$5</c:f>
              <c:strCache>
                <c:ptCount val="3"/>
                <c:pt idx="0">
                  <c:v>CPU</c:v>
                </c:pt>
                <c:pt idx="1">
                  <c:v>G-Opt</c:v>
                </c:pt>
                <c:pt idx="2">
                  <c:v>dGPU w/ copy</c:v>
                </c:pt>
              </c:strCache>
            </c:strRef>
          </c:cat>
          <c:val>
            <c:numRef>
              <c:f>Sheet1!$B$10:$D$10</c:f>
              <c:numCache>
                <c:formatCode>General</c:formatCode>
                <c:ptCount val="3"/>
                <c:pt idx="0">
                  <c:v>1</c:v>
                </c:pt>
                <c:pt idx="1">
                  <c:v>1</c:v>
                </c:pt>
                <c:pt idx="2">
                  <c:v>0</c:v>
                </c:pt>
              </c:numCache>
            </c:numRef>
          </c:val>
          <c:extLst>
            <c:ext xmlns:c16="http://schemas.microsoft.com/office/drawing/2014/chart" uri="{C3380CC4-5D6E-409C-BE32-E72D297353CC}">
              <c16:uniqueId val="{00000003-B332-4D7A-9109-1C73B3909FDF}"/>
            </c:ext>
          </c:extLst>
        </c:ser>
        <c:dLbls>
          <c:showLegendKey val="0"/>
          <c:showVal val="0"/>
          <c:showCatName val="0"/>
          <c:showSerName val="0"/>
          <c:showPercent val="0"/>
          <c:showBubbleSize val="0"/>
        </c:dLbls>
        <c:gapWidth val="100"/>
        <c:axId val="164164656"/>
        <c:axId val="164165216"/>
      </c:barChart>
      <c:catAx>
        <c:axId val="164164656"/>
        <c:scaling>
          <c:orientation val="minMax"/>
        </c:scaling>
        <c:delete val="0"/>
        <c:axPos val="b"/>
        <c:numFmt formatCode="General" sourceLinked="1"/>
        <c:majorTickMark val="none"/>
        <c:minorTickMark val="in"/>
        <c:tickLblPos val="nextTo"/>
        <c:spPr>
          <a:noFill/>
          <a:ln w="9525" cap="flat" cmpd="sng" algn="ctr">
            <a:solidFill>
              <a:schemeClr val="tx1"/>
            </a:solidFill>
            <a:round/>
          </a:ln>
          <a:effectLst/>
        </c:spPr>
        <c:txPr>
          <a:bodyPr rot="-6000000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crossAx val="164165216"/>
        <c:crosses val="autoZero"/>
        <c:auto val="1"/>
        <c:lblAlgn val="ctr"/>
        <c:lblOffset val="100"/>
        <c:noMultiLvlLbl val="0"/>
      </c:catAx>
      <c:valAx>
        <c:axId val="164165216"/>
        <c:scaling>
          <c:orientation val="minMax"/>
          <c:max val="4"/>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US" altLang="ko-KR" sz="1800" b="0" i="0" baseline="0">
                    <a:effectLst/>
                  </a:rPr>
                  <a:t>Normalized perf per dollar</a:t>
                </a:r>
                <a:endParaRPr lang="ko-KR" altLang="ko-KR">
                  <a:effectLst/>
                </a:endParaRPr>
              </a:p>
            </c:rich>
          </c:tx>
          <c:layout>
            <c:manualLayout>
              <c:xMode val="edge"/>
              <c:yMode val="edge"/>
              <c:x val="2.8935503908611069E-3"/>
              <c:y val="0.1087519901098674"/>
            </c:manualLayout>
          </c:layout>
          <c:overlay val="0"/>
          <c:spPr>
            <a:noFill/>
            <a:ln>
              <a:noFill/>
            </a:ln>
            <a:effectLst/>
          </c:spPr>
          <c:txPr>
            <a:bodyPr rot="-540000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title>
        <c:numFmt formatCode="General"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crossAx val="164164656"/>
        <c:crosses val="autoZero"/>
        <c:crossBetween val="between"/>
      </c:valAx>
      <c:spPr>
        <a:noFill/>
        <a:ln>
          <a:noFill/>
        </a:ln>
        <a:effectLst/>
      </c:spPr>
    </c:plotArea>
    <c:plotVisOnly val="1"/>
    <c:dispBlanksAs val="gap"/>
    <c:showDLblsOverMax val="0"/>
  </c:chart>
  <c:spPr>
    <a:noFill/>
    <a:ln>
      <a:noFill/>
    </a:ln>
    <a:effectLst/>
  </c:spPr>
  <c:txPr>
    <a:bodyPr/>
    <a:lstStyle/>
    <a:p>
      <a:pPr>
        <a:defRPr sz="1800">
          <a:solidFill>
            <a:sysClr val="windowText" lastClr="000000"/>
          </a:solidFill>
          <a:latin typeface="Times New Roman" panose="02020603050405020304" pitchFamily="18" charset="0"/>
          <a:cs typeface="Times New Roman" panose="02020603050405020304" pitchFamily="18" charset="0"/>
        </a:defRPr>
      </a:pPr>
      <a:endParaRPr lang="ko-K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179197236818214"/>
          <c:y val="0.17508549382716049"/>
          <c:w val="0.72607384851842716"/>
          <c:h val="0.61784043209876538"/>
        </c:manualLayout>
      </c:layout>
      <c:barChart>
        <c:barDir val="col"/>
        <c:grouping val="clustered"/>
        <c:varyColors val="0"/>
        <c:ser>
          <c:idx val="0"/>
          <c:order val="0"/>
          <c:spPr>
            <a:solidFill>
              <a:schemeClr val="accent1"/>
            </a:solidFill>
            <a:ln>
              <a:solidFill>
                <a:sysClr val="windowText" lastClr="000000"/>
              </a:solidFill>
            </a:ln>
            <a:effectLst/>
          </c:spPr>
          <c:invertIfNegative val="0"/>
          <c:dPt>
            <c:idx val="1"/>
            <c:invertIfNegative val="0"/>
            <c:bubble3D val="0"/>
            <c:spPr>
              <a:solidFill>
                <a:schemeClr val="accent2"/>
              </a:solidFill>
              <a:ln>
                <a:solidFill>
                  <a:sysClr val="windowText" lastClr="000000"/>
                </a:solidFill>
              </a:ln>
              <a:effectLst/>
            </c:spPr>
            <c:extLst>
              <c:ext xmlns:c16="http://schemas.microsoft.com/office/drawing/2014/chart" uri="{C3380CC4-5D6E-409C-BE32-E72D297353CC}">
                <c16:uniqueId val="{00000001-D4DD-4C78-9647-3923E862555F}"/>
              </c:ext>
            </c:extLst>
          </c:dPt>
          <c:dPt>
            <c:idx val="2"/>
            <c:invertIfNegative val="0"/>
            <c:bubble3D val="0"/>
            <c:spPr>
              <a:solidFill>
                <a:schemeClr val="accent6"/>
              </a:solidFill>
              <a:ln>
                <a:solidFill>
                  <a:sysClr val="windowText" lastClr="000000"/>
                </a:solidFill>
              </a:ln>
              <a:effectLst/>
            </c:spPr>
            <c:extLst>
              <c:ext xmlns:c16="http://schemas.microsoft.com/office/drawing/2014/chart" uri="{C3380CC4-5D6E-409C-BE32-E72D297353CC}">
                <c16:uniqueId val="{00000003-D4DD-4C78-9647-3923E862555F}"/>
              </c:ext>
            </c:extLst>
          </c:dPt>
          <c:dLbls>
            <c:numFmt formatCode="#,##0.0_);[Red]\(#,##0.0\)" sourceLinked="0"/>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Sheet1!$B$5:$D$5</c:f>
              <c:strCache>
                <c:ptCount val="3"/>
                <c:pt idx="0">
                  <c:v>CPU</c:v>
                </c:pt>
                <c:pt idx="1">
                  <c:v>G-Opt</c:v>
                </c:pt>
                <c:pt idx="2">
                  <c:v>dGPU w/ copy</c:v>
                </c:pt>
              </c:strCache>
            </c:strRef>
          </c:cat>
          <c:val>
            <c:numRef>
              <c:f>Sheet1!$B$9:$D$9</c:f>
              <c:numCache>
                <c:formatCode>General</c:formatCode>
                <c:ptCount val="3"/>
                <c:pt idx="0">
                  <c:v>1</c:v>
                </c:pt>
                <c:pt idx="1">
                  <c:v>1</c:v>
                </c:pt>
                <c:pt idx="2">
                  <c:v>3.5</c:v>
                </c:pt>
              </c:numCache>
            </c:numRef>
          </c:val>
          <c:extLst>
            <c:ext xmlns:c16="http://schemas.microsoft.com/office/drawing/2014/chart" uri="{C3380CC4-5D6E-409C-BE32-E72D297353CC}">
              <c16:uniqueId val="{00000004-D4DD-4C78-9647-3923E862555F}"/>
            </c:ext>
          </c:extLst>
        </c:ser>
        <c:dLbls>
          <c:showLegendKey val="0"/>
          <c:showVal val="0"/>
          <c:showCatName val="0"/>
          <c:showSerName val="0"/>
          <c:showPercent val="0"/>
          <c:showBubbleSize val="0"/>
        </c:dLbls>
        <c:gapWidth val="100"/>
        <c:axId val="164167456"/>
        <c:axId val="165279984"/>
      </c:barChart>
      <c:catAx>
        <c:axId val="164167456"/>
        <c:scaling>
          <c:orientation val="minMax"/>
        </c:scaling>
        <c:delete val="0"/>
        <c:axPos val="b"/>
        <c:numFmt formatCode="General" sourceLinked="1"/>
        <c:majorTickMark val="none"/>
        <c:minorTickMark val="in"/>
        <c:tickLblPos val="nextTo"/>
        <c:spPr>
          <a:noFill/>
          <a:ln w="9525" cap="flat" cmpd="sng" algn="ctr">
            <a:solidFill>
              <a:schemeClr val="tx1"/>
            </a:solidFill>
            <a:round/>
          </a:ln>
          <a:effectLst/>
        </c:spPr>
        <c:txPr>
          <a:bodyPr rot="-6000000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crossAx val="165279984"/>
        <c:crosses val="autoZero"/>
        <c:auto val="1"/>
        <c:lblAlgn val="ctr"/>
        <c:lblOffset val="100"/>
        <c:noMultiLvlLbl val="0"/>
      </c:catAx>
      <c:valAx>
        <c:axId val="1652799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US" altLang="ko-KR" sz="1800" b="0" i="0" baseline="0" dirty="0" smtClean="0">
                    <a:effectLst/>
                  </a:rPr>
                  <a:t>Normalized perf per dollar</a:t>
                </a:r>
                <a:endParaRPr lang="ko-KR" altLang="ko-KR" dirty="0">
                  <a:effectLst/>
                </a:endParaRPr>
              </a:p>
            </c:rich>
          </c:tx>
          <c:layout>
            <c:manualLayout>
              <c:xMode val="edge"/>
              <c:yMode val="edge"/>
              <c:x val="4.0867439297526415E-3"/>
              <c:y val="0.11203148148148148"/>
            </c:manualLayout>
          </c:layout>
          <c:overlay val="0"/>
          <c:spPr>
            <a:noFill/>
            <a:ln>
              <a:noFill/>
            </a:ln>
            <a:effectLst/>
          </c:spPr>
          <c:txPr>
            <a:bodyPr rot="-540000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title>
        <c:numFmt formatCode="General"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crossAx val="164167456"/>
        <c:crosses val="autoZero"/>
        <c:crossBetween val="between"/>
        <c:majorUnit val="1"/>
      </c:valAx>
      <c:spPr>
        <a:noFill/>
        <a:ln>
          <a:noFill/>
        </a:ln>
        <a:effectLst/>
      </c:spPr>
    </c:plotArea>
    <c:plotVisOnly val="1"/>
    <c:dispBlanksAs val="gap"/>
    <c:showDLblsOverMax val="0"/>
  </c:chart>
  <c:spPr>
    <a:noFill/>
    <a:ln>
      <a:noFill/>
    </a:ln>
    <a:effectLst/>
  </c:spPr>
  <c:txPr>
    <a:bodyPr/>
    <a:lstStyle/>
    <a:p>
      <a:pPr>
        <a:defRPr sz="1800">
          <a:solidFill>
            <a:sysClr val="windowText" lastClr="000000"/>
          </a:solidFill>
          <a:latin typeface="Times New Roman" panose="02020603050405020304" pitchFamily="18" charset="0"/>
          <a:cs typeface="Times New Roman" panose="02020603050405020304" pitchFamily="18" charset="0"/>
        </a:defRPr>
      </a:pPr>
      <a:endParaRPr lang="ko-K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ysClr val="windowText" lastClr="000000"/>
                </a:solidFill>
                <a:latin typeface="Times New Roman" panose="02020603050405020304" pitchFamily="18" charset="0"/>
                <a:ea typeface="+mn-ea"/>
                <a:cs typeface="Times New Roman" panose="02020603050405020304" pitchFamily="18" charset="0"/>
              </a:defRPr>
            </a:pPr>
            <a:r>
              <a:rPr lang="en-US" sz="1800" b="1"/>
              <a:t>2048-bit RSA decryption</a:t>
            </a:r>
            <a:endParaRPr lang="ko-KR" sz="1800" b="1"/>
          </a:p>
        </c:rich>
      </c:tx>
      <c:layout>
        <c:manualLayout>
          <c:xMode val="edge"/>
          <c:yMode val="edge"/>
          <c:x val="0.2446327272807397"/>
          <c:y val="2.313445795539968E-2"/>
        </c:manualLayout>
      </c:layout>
      <c:overlay val="0"/>
      <c:spPr>
        <a:noFill/>
        <a:ln>
          <a:noFill/>
        </a:ln>
        <a:effectLst/>
      </c:spPr>
      <c:txPr>
        <a:bodyPr rot="0" spcFirstLastPara="1" vertOverflow="ellipsis" vert="horz" wrap="square" anchor="ctr" anchorCtr="1"/>
        <a:lstStyle/>
        <a:p>
          <a:pPr>
            <a:defRPr sz="1800" b="1" i="0" u="none" strike="noStrike" kern="1200" spc="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title>
    <c:autoTitleDeleted val="0"/>
    <c:plotArea>
      <c:layout/>
      <c:barChart>
        <c:barDir val="col"/>
        <c:grouping val="clustered"/>
        <c:varyColors val="0"/>
        <c:ser>
          <c:idx val="0"/>
          <c:order val="0"/>
          <c:spPr>
            <a:solidFill>
              <a:schemeClr val="accent1"/>
            </a:solidFill>
            <a:ln>
              <a:solidFill>
                <a:sysClr val="windowText" lastClr="000000"/>
              </a:solidFill>
            </a:ln>
            <a:effectLst/>
          </c:spPr>
          <c:invertIfNegative val="0"/>
          <c:dPt>
            <c:idx val="1"/>
            <c:invertIfNegative val="0"/>
            <c:bubble3D val="0"/>
            <c:spPr>
              <a:solidFill>
                <a:schemeClr val="accent2"/>
              </a:solidFill>
              <a:ln>
                <a:solidFill>
                  <a:sysClr val="windowText" lastClr="000000"/>
                </a:solidFill>
              </a:ln>
              <a:effectLst/>
            </c:spPr>
            <c:extLst>
              <c:ext xmlns:c16="http://schemas.microsoft.com/office/drawing/2014/chart" uri="{C3380CC4-5D6E-409C-BE32-E72D297353CC}">
                <c16:uniqueId val="{00000001-C615-4811-8C18-2BAD249134B4}"/>
              </c:ext>
            </c:extLst>
          </c:dPt>
          <c:dPt>
            <c:idx val="2"/>
            <c:invertIfNegative val="0"/>
            <c:bubble3D val="0"/>
            <c:spPr>
              <a:solidFill>
                <a:schemeClr val="accent6"/>
              </a:solidFill>
              <a:ln>
                <a:solidFill>
                  <a:sysClr val="windowText" lastClr="000000"/>
                </a:solidFill>
              </a:ln>
              <a:effectLst/>
            </c:spPr>
            <c:extLst>
              <c:ext xmlns:c16="http://schemas.microsoft.com/office/drawing/2014/chart" uri="{C3380CC4-5D6E-409C-BE32-E72D297353CC}">
                <c16:uniqueId val="{00000003-C615-4811-8C18-2BAD249134B4}"/>
              </c:ext>
            </c:extLst>
          </c:dPt>
          <c:dLbls>
            <c:numFmt formatCode="#,##0.0_);[Red]\(#,##0.0\)" sourceLinked="0"/>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Sheet1!$B$25:$D$25</c:f>
              <c:strCache>
                <c:ptCount val="3"/>
                <c:pt idx="0">
                  <c:v>G-Opt</c:v>
                </c:pt>
                <c:pt idx="1">
                  <c:v>dGPU w/o copy</c:v>
                </c:pt>
                <c:pt idx="2">
                  <c:v>iGPU</c:v>
                </c:pt>
              </c:strCache>
            </c:strRef>
          </c:cat>
          <c:val>
            <c:numRef>
              <c:f>Sheet1!$B$27:$D$27</c:f>
              <c:numCache>
                <c:formatCode>General</c:formatCode>
                <c:ptCount val="3"/>
                <c:pt idx="0">
                  <c:v>1</c:v>
                </c:pt>
                <c:pt idx="1">
                  <c:v>4.8</c:v>
                </c:pt>
                <c:pt idx="2">
                  <c:v>14.4</c:v>
                </c:pt>
              </c:numCache>
            </c:numRef>
          </c:val>
          <c:extLst>
            <c:ext xmlns:c16="http://schemas.microsoft.com/office/drawing/2014/chart" uri="{C3380CC4-5D6E-409C-BE32-E72D297353CC}">
              <c16:uniqueId val="{00000004-C615-4811-8C18-2BAD249134B4}"/>
            </c:ext>
          </c:extLst>
        </c:ser>
        <c:dLbls>
          <c:showLegendKey val="0"/>
          <c:showVal val="0"/>
          <c:showCatName val="0"/>
          <c:showSerName val="0"/>
          <c:showPercent val="0"/>
          <c:showBubbleSize val="0"/>
        </c:dLbls>
        <c:gapWidth val="100"/>
        <c:axId val="165282224"/>
        <c:axId val="165282784"/>
      </c:barChart>
      <c:catAx>
        <c:axId val="165282224"/>
        <c:scaling>
          <c:orientation val="minMax"/>
        </c:scaling>
        <c:delete val="0"/>
        <c:axPos val="b"/>
        <c:numFmt formatCode="General" sourceLinked="1"/>
        <c:majorTickMark val="none"/>
        <c:minorTickMark val="in"/>
        <c:tickLblPos val="nextTo"/>
        <c:spPr>
          <a:noFill/>
          <a:ln w="9525" cap="flat" cmpd="sng" algn="ctr">
            <a:solidFill>
              <a:schemeClr val="tx1"/>
            </a:solidFill>
            <a:round/>
          </a:ln>
          <a:effectLst/>
        </c:spPr>
        <c:txPr>
          <a:bodyPr rot="-6000000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crossAx val="165282784"/>
        <c:crosses val="autoZero"/>
        <c:auto val="1"/>
        <c:lblAlgn val="ctr"/>
        <c:lblOffset val="100"/>
        <c:noMultiLvlLbl val="0"/>
      </c:catAx>
      <c:valAx>
        <c:axId val="1652827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US" altLang="ko-KR" sz="1800" b="0" i="0" baseline="0">
                    <a:effectLst/>
                  </a:rPr>
                  <a:t>Normalized perf per dollar</a:t>
                </a:r>
                <a:endParaRPr lang="ko-KR" altLang="ko-KR">
                  <a:effectLst/>
                </a:endParaRPr>
              </a:p>
            </c:rich>
          </c:tx>
          <c:layout>
            <c:manualLayout>
              <c:xMode val="edge"/>
              <c:yMode val="edge"/>
              <c:x val="2.8936504946142734E-3"/>
              <c:y val="0.10489624711730081"/>
            </c:manualLayout>
          </c:layout>
          <c:overlay val="0"/>
          <c:spPr>
            <a:noFill/>
            <a:ln>
              <a:noFill/>
            </a:ln>
            <a:effectLst/>
          </c:spPr>
          <c:txPr>
            <a:bodyPr rot="-540000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title>
        <c:numFmt formatCode="General"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crossAx val="165282224"/>
        <c:crosses val="autoZero"/>
        <c:crossBetween val="between"/>
        <c:majorUnit val="4"/>
      </c:valAx>
      <c:spPr>
        <a:noFill/>
        <a:ln>
          <a:noFill/>
        </a:ln>
        <a:effectLst/>
      </c:spPr>
    </c:plotArea>
    <c:plotVisOnly val="1"/>
    <c:dispBlanksAs val="gap"/>
    <c:showDLblsOverMax val="0"/>
  </c:chart>
  <c:spPr>
    <a:noFill/>
    <a:ln>
      <a:noFill/>
    </a:ln>
    <a:effectLst/>
  </c:spPr>
  <c:txPr>
    <a:bodyPr/>
    <a:lstStyle/>
    <a:p>
      <a:pPr>
        <a:defRPr sz="1800">
          <a:solidFill>
            <a:sysClr val="windowText" lastClr="000000"/>
          </a:solidFill>
          <a:latin typeface="Times New Roman" panose="02020603050405020304" pitchFamily="18" charset="0"/>
          <a:cs typeface="Times New Roman" panose="02020603050405020304" pitchFamily="18" charset="0"/>
        </a:defRPr>
      </a:pPr>
      <a:endParaRPr lang="ko-K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ysClr val="windowText" lastClr="000000"/>
                </a:solidFill>
                <a:latin typeface="Times New Roman" panose="02020603050405020304" pitchFamily="18" charset="0"/>
                <a:ea typeface="+mn-ea"/>
                <a:cs typeface="Times New Roman" panose="02020603050405020304" pitchFamily="18" charset="0"/>
              </a:defRPr>
            </a:pPr>
            <a:r>
              <a:rPr lang="en-US" sz="1800" b="1"/>
              <a:t>ChaCha20</a:t>
            </a:r>
            <a:endParaRPr lang="ko-KR" sz="1800" b="1"/>
          </a:p>
        </c:rich>
      </c:tx>
      <c:layout>
        <c:manualLayout>
          <c:xMode val="edge"/>
          <c:yMode val="edge"/>
          <c:x val="0.43700209435735399"/>
          <c:y val="2.313445795539968E-2"/>
        </c:manualLayout>
      </c:layout>
      <c:overlay val="0"/>
      <c:spPr>
        <a:noFill/>
        <a:ln>
          <a:noFill/>
        </a:ln>
        <a:effectLst/>
      </c:spPr>
      <c:txPr>
        <a:bodyPr rot="0" spcFirstLastPara="1" vertOverflow="ellipsis" vert="horz" wrap="square" anchor="ctr" anchorCtr="1"/>
        <a:lstStyle/>
        <a:p>
          <a:pPr>
            <a:defRPr sz="1800" b="1" i="0" u="none" strike="noStrike" kern="1200" spc="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title>
    <c:autoTitleDeleted val="0"/>
    <c:plotArea>
      <c:layout/>
      <c:barChart>
        <c:barDir val="col"/>
        <c:grouping val="clustered"/>
        <c:varyColors val="0"/>
        <c:ser>
          <c:idx val="0"/>
          <c:order val="0"/>
          <c:spPr>
            <a:solidFill>
              <a:schemeClr val="accent1"/>
            </a:solidFill>
            <a:ln>
              <a:solidFill>
                <a:sysClr val="windowText" lastClr="000000"/>
              </a:solidFill>
            </a:ln>
            <a:effectLst/>
          </c:spPr>
          <c:invertIfNegative val="0"/>
          <c:dPt>
            <c:idx val="1"/>
            <c:invertIfNegative val="0"/>
            <c:bubble3D val="0"/>
            <c:spPr>
              <a:solidFill>
                <a:schemeClr val="accent2"/>
              </a:solidFill>
              <a:ln>
                <a:solidFill>
                  <a:sysClr val="windowText" lastClr="000000"/>
                </a:solidFill>
              </a:ln>
              <a:effectLst/>
            </c:spPr>
            <c:extLst>
              <c:ext xmlns:c16="http://schemas.microsoft.com/office/drawing/2014/chart" uri="{C3380CC4-5D6E-409C-BE32-E72D297353CC}">
                <c16:uniqueId val="{00000001-18FD-43C4-B631-69CCB0529014}"/>
              </c:ext>
            </c:extLst>
          </c:dPt>
          <c:dPt>
            <c:idx val="2"/>
            <c:invertIfNegative val="0"/>
            <c:bubble3D val="0"/>
            <c:spPr>
              <a:solidFill>
                <a:schemeClr val="accent6"/>
              </a:solidFill>
              <a:ln>
                <a:solidFill>
                  <a:sysClr val="windowText" lastClr="000000"/>
                </a:solidFill>
              </a:ln>
              <a:effectLst/>
            </c:spPr>
            <c:extLst>
              <c:ext xmlns:c16="http://schemas.microsoft.com/office/drawing/2014/chart" uri="{C3380CC4-5D6E-409C-BE32-E72D297353CC}">
                <c16:uniqueId val="{00000003-18FD-43C4-B631-69CCB0529014}"/>
              </c:ext>
            </c:extLst>
          </c:dPt>
          <c:dLbls>
            <c:numFmt formatCode="#,##0.0_);[Red]\(#,##0.0\)" sourceLinked="0"/>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Sheet1!$B$25:$D$25</c:f>
              <c:strCache>
                <c:ptCount val="3"/>
                <c:pt idx="0">
                  <c:v>G-Opt</c:v>
                </c:pt>
                <c:pt idx="1">
                  <c:v>dGPU w/o copy</c:v>
                </c:pt>
                <c:pt idx="2">
                  <c:v>iGPU</c:v>
                </c:pt>
              </c:strCache>
            </c:strRef>
          </c:cat>
          <c:val>
            <c:numRef>
              <c:f>Sheet1!$B$26:$D$26</c:f>
              <c:numCache>
                <c:formatCode>General</c:formatCode>
                <c:ptCount val="3"/>
                <c:pt idx="0">
                  <c:v>1</c:v>
                </c:pt>
                <c:pt idx="1">
                  <c:v>4.3</c:v>
                </c:pt>
                <c:pt idx="2">
                  <c:v>17</c:v>
                </c:pt>
              </c:numCache>
            </c:numRef>
          </c:val>
          <c:extLst>
            <c:ext xmlns:c16="http://schemas.microsoft.com/office/drawing/2014/chart" uri="{C3380CC4-5D6E-409C-BE32-E72D297353CC}">
              <c16:uniqueId val="{00000004-18FD-43C4-B631-69CCB0529014}"/>
            </c:ext>
          </c:extLst>
        </c:ser>
        <c:dLbls>
          <c:showLegendKey val="0"/>
          <c:showVal val="0"/>
          <c:showCatName val="0"/>
          <c:showSerName val="0"/>
          <c:showPercent val="0"/>
          <c:showBubbleSize val="0"/>
        </c:dLbls>
        <c:gapWidth val="100"/>
        <c:axId val="163855360"/>
        <c:axId val="163855920"/>
      </c:barChart>
      <c:catAx>
        <c:axId val="163855360"/>
        <c:scaling>
          <c:orientation val="minMax"/>
        </c:scaling>
        <c:delete val="0"/>
        <c:axPos val="b"/>
        <c:numFmt formatCode="General" sourceLinked="1"/>
        <c:majorTickMark val="none"/>
        <c:minorTickMark val="in"/>
        <c:tickLblPos val="nextTo"/>
        <c:spPr>
          <a:noFill/>
          <a:ln w="9525" cap="flat" cmpd="sng" algn="ctr">
            <a:solidFill>
              <a:schemeClr val="tx1"/>
            </a:solidFill>
            <a:round/>
          </a:ln>
          <a:effectLst/>
        </c:spPr>
        <c:txPr>
          <a:bodyPr rot="-6000000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crossAx val="163855920"/>
        <c:crosses val="autoZero"/>
        <c:auto val="1"/>
        <c:lblAlgn val="ctr"/>
        <c:lblOffset val="100"/>
        <c:noMultiLvlLbl val="0"/>
      </c:catAx>
      <c:valAx>
        <c:axId val="163855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US" altLang="ko-KR" sz="1800" b="0" i="0" baseline="0">
                    <a:effectLst/>
                  </a:rPr>
                  <a:t>Normalized perf per dollar</a:t>
                </a:r>
                <a:endParaRPr lang="ko-KR" altLang="ko-KR">
                  <a:effectLst/>
                </a:endParaRPr>
              </a:p>
            </c:rich>
          </c:tx>
          <c:layout>
            <c:manualLayout>
              <c:xMode val="edge"/>
              <c:yMode val="edge"/>
              <c:x val="2.8936504946142734E-3"/>
              <c:y val="0.10489624711730081"/>
            </c:manualLayout>
          </c:layout>
          <c:overlay val="0"/>
          <c:spPr>
            <a:noFill/>
            <a:ln>
              <a:noFill/>
            </a:ln>
            <a:effectLst/>
          </c:spPr>
          <c:txPr>
            <a:bodyPr rot="-540000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title>
        <c:numFmt formatCode="General"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crossAx val="163855360"/>
        <c:crosses val="autoZero"/>
        <c:crossBetween val="between"/>
      </c:valAx>
      <c:spPr>
        <a:noFill/>
        <a:ln>
          <a:noFill/>
        </a:ln>
        <a:effectLst/>
      </c:spPr>
    </c:plotArea>
    <c:plotVisOnly val="1"/>
    <c:dispBlanksAs val="gap"/>
    <c:showDLblsOverMax val="0"/>
  </c:chart>
  <c:spPr>
    <a:noFill/>
    <a:ln>
      <a:noFill/>
    </a:ln>
    <a:effectLst/>
  </c:spPr>
  <c:txPr>
    <a:bodyPr/>
    <a:lstStyle/>
    <a:p>
      <a:pPr>
        <a:defRPr sz="1800">
          <a:solidFill>
            <a:sysClr val="windowText" lastClr="000000"/>
          </a:solidFill>
          <a:latin typeface="Times New Roman" panose="02020603050405020304" pitchFamily="18" charset="0"/>
          <a:cs typeface="Times New Roman" panose="02020603050405020304" pitchFamily="18" charset="0"/>
        </a:defRPr>
      </a:pPr>
      <a:endParaRPr lang="ko-KR"/>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ysClr val="windowText" lastClr="000000"/>
                </a:solidFill>
                <a:latin typeface="Times New Roman" panose="02020603050405020304" pitchFamily="18" charset="0"/>
                <a:ea typeface="+mn-ea"/>
                <a:cs typeface="Times New Roman" panose="02020603050405020304" pitchFamily="18" charset="0"/>
              </a:defRPr>
            </a:pPr>
            <a:r>
              <a:rPr lang="en-US" sz="1800" b="1"/>
              <a:t>IPv4 table lookup</a:t>
            </a:r>
            <a:endParaRPr lang="ko-KR" sz="1800" b="1"/>
          </a:p>
        </c:rich>
      </c:tx>
      <c:layout>
        <c:manualLayout>
          <c:xMode val="edge"/>
          <c:yMode val="edge"/>
          <c:x val="0.35654047545009826"/>
          <c:y val="2.6990200947966291E-2"/>
        </c:manualLayout>
      </c:layout>
      <c:overlay val="0"/>
      <c:spPr>
        <a:noFill/>
        <a:ln>
          <a:noFill/>
        </a:ln>
        <a:effectLst/>
      </c:spPr>
      <c:txPr>
        <a:bodyPr rot="0" spcFirstLastPara="1" vertOverflow="ellipsis" vert="horz" wrap="square" anchor="ctr" anchorCtr="1"/>
        <a:lstStyle/>
        <a:p>
          <a:pPr>
            <a:defRPr sz="1800" b="1" i="0" u="none" strike="noStrike" kern="1200" spc="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title>
    <c:autoTitleDeleted val="0"/>
    <c:plotArea>
      <c:layout/>
      <c:barChart>
        <c:barDir val="col"/>
        <c:grouping val="clustered"/>
        <c:varyColors val="0"/>
        <c:ser>
          <c:idx val="0"/>
          <c:order val="0"/>
          <c:spPr>
            <a:solidFill>
              <a:schemeClr val="accent1"/>
            </a:solidFill>
            <a:ln>
              <a:solidFill>
                <a:sysClr val="windowText" lastClr="000000"/>
              </a:solidFill>
            </a:ln>
            <a:effectLst/>
          </c:spPr>
          <c:invertIfNegative val="0"/>
          <c:dPt>
            <c:idx val="1"/>
            <c:invertIfNegative val="0"/>
            <c:bubble3D val="0"/>
            <c:spPr>
              <a:solidFill>
                <a:schemeClr val="accent2"/>
              </a:solidFill>
              <a:ln>
                <a:solidFill>
                  <a:sysClr val="windowText" lastClr="000000"/>
                </a:solidFill>
              </a:ln>
              <a:effectLst/>
            </c:spPr>
            <c:extLst>
              <c:ext xmlns:c16="http://schemas.microsoft.com/office/drawing/2014/chart" uri="{C3380CC4-5D6E-409C-BE32-E72D297353CC}">
                <c16:uniqueId val="{00000001-AB4D-46BD-A109-8F8399CF32BF}"/>
              </c:ext>
            </c:extLst>
          </c:dPt>
          <c:dPt>
            <c:idx val="2"/>
            <c:invertIfNegative val="0"/>
            <c:bubble3D val="0"/>
            <c:spPr>
              <a:solidFill>
                <a:schemeClr val="accent6"/>
              </a:solidFill>
              <a:ln>
                <a:solidFill>
                  <a:sysClr val="windowText" lastClr="000000"/>
                </a:solidFill>
              </a:ln>
              <a:effectLst/>
            </c:spPr>
            <c:extLst>
              <c:ext xmlns:c16="http://schemas.microsoft.com/office/drawing/2014/chart" uri="{C3380CC4-5D6E-409C-BE32-E72D297353CC}">
                <c16:uniqueId val="{00000003-AB4D-46BD-A109-8F8399CF32BF}"/>
              </c:ext>
            </c:extLst>
          </c:dPt>
          <c:dLbls>
            <c:dLbl>
              <c:idx val="2"/>
              <c:delete val="1"/>
              <c:extLst>
                <c:ext xmlns:c15="http://schemas.microsoft.com/office/drawing/2012/chart" uri="{CE6537A1-D6FC-4f65-9D91-7224C49458BB}"/>
                <c:ext xmlns:c16="http://schemas.microsoft.com/office/drawing/2014/chart" uri="{C3380CC4-5D6E-409C-BE32-E72D297353CC}">
                  <c16:uniqueId val="{00000003-AB4D-46BD-A109-8F8399CF32BF}"/>
                </c:ext>
              </c:extLst>
            </c:dLbl>
            <c:numFmt formatCode="#,##0.00_);[Red]\(#,##0.00\)" sourceLinked="0"/>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Sheet1!$B$20:$D$20</c:f>
              <c:strCache>
                <c:ptCount val="3"/>
                <c:pt idx="0">
                  <c:v>G-Opt</c:v>
                </c:pt>
                <c:pt idx="1">
                  <c:v>dGPU w/ copy</c:v>
                </c:pt>
                <c:pt idx="2">
                  <c:v>dGPU w/o copy</c:v>
                </c:pt>
              </c:strCache>
            </c:strRef>
          </c:cat>
          <c:val>
            <c:numRef>
              <c:f>Sheet1!$B$22:$D$22</c:f>
              <c:numCache>
                <c:formatCode>General</c:formatCode>
                <c:ptCount val="3"/>
                <c:pt idx="0">
                  <c:v>1</c:v>
                </c:pt>
                <c:pt idx="1">
                  <c:v>1.08</c:v>
                </c:pt>
                <c:pt idx="2">
                  <c:v>0</c:v>
                </c:pt>
              </c:numCache>
            </c:numRef>
          </c:val>
          <c:extLst>
            <c:ext xmlns:c16="http://schemas.microsoft.com/office/drawing/2014/chart" uri="{C3380CC4-5D6E-409C-BE32-E72D297353CC}">
              <c16:uniqueId val="{00000004-AB4D-46BD-A109-8F8399CF32BF}"/>
            </c:ext>
          </c:extLst>
        </c:ser>
        <c:dLbls>
          <c:showLegendKey val="0"/>
          <c:showVal val="0"/>
          <c:showCatName val="0"/>
          <c:showSerName val="0"/>
          <c:showPercent val="0"/>
          <c:showBubbleSize val="0"/>
        </c:dLbls>
        <c:gapWidth val="100"/>
        <c:axId val="165691312"/>
        <c:axId val="165691872"/>
      </c:barChart>
      <c:catAx>
        <c:axId val="165691312"/>
        <c:scaling>
          <c:orientation val="minMax"/>
        </c:scaling>
        <c:delete val="0"/>
        <c:axPos val="b"/>
        <c:numFmt formatCode="General" sourceLinked="1"/>
        <c:majorTickMark val="none"/>
        <c:minorTickMark val="in"/>
        <c:tickLblPos val="nextTo"/>
        <c:spPr>
          <a:noFill/>
          <a:ln w="9525" cap="flat" cmpd="sng" algn="ctr">
            <a:solidFill>
              <a:schemeClr val="tx1"/>
            </a:solidFill>
            <a:round/>
          </a:ln>
          <a:effectLst/>
        </c:spPr>
        <c:txPr>
          <a:bodyPr rot="-6000000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crossAx val="165691872"/>
        <c:crosses val="autoZero"/>
        <c:auto val="1"/>
        <c:lblAlgn val="ctr"/>
        <c:lblOffset val="100"/>
        <c:noMultiLvlLbl val="0"/>
      </c:catAx>
      <c:valAx>
        <c:axId val="165691872"/>
        <c:scaling>
          <c:orientation val="minMax"/>
          <c:max val="3.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US" altLang="ko-KR" sz="1800" b="0" i="0" baseline="0">
                    <a:effectLst/>
                  </a:rPr>
                  <a:t>Normalized perf per dollar</a:t>
                </a:r>
              </a:p>
            </c:rich>
          </c:tx>
          <c:layout>
            <c:manualLayout>
              <c:xMode val="edge"/>
              <c:yMode val="edge"/>
              <c:x val="2.8936504946142734E-3"/>
              <c:y val="7.7906046169334511E-2"/>
            </c:manualLayout>
          </c:layout>
          <c:overlay val="0"/>
          <c:spPr>
            <a:noFill/>
            <a:ln>
              <a:noFill/>
            </a:ln>
            <a:effectLst/>
          </c:spPr>
          <c:txPr>
            <a:bodyPr rot="-540000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title>
        <c:numFmt formatCode="General"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crossAx val="165691312"/>
        <c:crosses val="autoZero"/>
        <c:crossBetween val="between"/>
      </c:valAx>
      <c:spPr>
        <a:noFill/>
        <a:ln>
          <a:noFill/>
        </a:ln>
        <a:effectLst/>
      </c:spPr>
    </c:plotArea>
    <c:plotVisOnly val="1"/>
    <c:dispBlanksAs val="gap"/>
    <c:showDLblsOverMax val="0"/>
  </c:chart>
  <c:spPr>
    <a:noFill/>
    <a:ln>
      <a:noFill/>
    </a:ln>
    <a:effectLst/>
  </c:spPr>
  <c:txPr>
    <a:bodyPr/>
    <a:lstStyle/>
    <a:p>
      <a:pPr>
        <a:defRPr sz="1800">
          <a:solidFill>
            <a:sysClr val="windowText" lastClr="000000"/>
          </a:solidFill>
          <a:latin typeface="Times New Roman" panose="02020603050405020304" pitchFamily="18" charset="0"/>
          <a:cs typeface="Times New Roman" panose="02020603050405020304" pitchFamily="18" charset="0"/>
        </a:defRPr>
      </a:pPr>
      <a:endParaRPr lang="ko-KR"/>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ysClr val="windowText" lastClr="000000"/>
                </a:solidFill>
                <a:latin typeface="Times New Roman" panose="02020603050405020304" pitchFamily="18" charset="0"/>
                <a:ea typeface="+mn-ea"/>
                <a:cs typeface="Times New Roman" panose="02020603050405020304" pitchFamily="18" charset="0"/>
              </a:defRPr>
            </a:pPr>
            <a:r>
              <a:rPr lang="en-US" sz="1800" b="1"/>
              <a:t>IPv4 table lookup</a:t>
            </a:r>
            <a:endParaRPr lang="ko-KR" sz="1800" b="1"/>
          </a:p>
        </c:rich>
      </c:tx>
      <c:layout>
        <c:manualLayout>
          <c:xMode val="edge"/>
          <c:yMode val="edge"/>
          <c:x val="0.35654047545009826"/>
          <c:y val="2.6990200947966291E-2"/>
        </c:manualLayout>
      </c:layout>
      <c:overlay val="0"/>
      <c:spPr>
        <a:noFill/>
        <a:ln>
          <a:noFill/>
        </a:ln>
        <a:effectLst/>
      </c:spPr>
      <c:txPr>
        <a:bodyPr rot="0" spcFirstLastPara="1" vertOverflow="ellipsis" vert="horz" wrap="square" anchor="ctr" anchorCtr="1"/>
        <a:lstStyle/>
        <a:p>
          <a:pPr>
            <a:defRPr sz="1800" b="1" i="0" u="none" strike="noStrike" kern="1200" spc="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title>
    <c:autoTitleDeleted val="0"/>
    <c:plotArea>
      <c:layout/>
      <c:barChart>
        <c:barDir val="col"/>
        <c:grouping val="clustered"/>
        <c:varyColors val="0"/>
        <c:ser>
          <c:idx val="0"/>
          <c:order val="0"/>
          <c:spPr>
            <a:solidFill>
              <a:schemeClr val="accent1"/>
            </a:solidFill>
            <a:ln>
              <a:solidFill>
                <a:sysClr val="windowText" lastClr="000000"/>
              </a:solidFill>
            </a:ln>
            <a:effectLst/>
          </c:spPr>
          <c:invertIfNegative val="0"/>
          <c:dPt>
            <c:idx val="1"/>
            <c:invertIfNegative val="0"/>
            <c:bubble3D val="0"/>
            <c:spPr>
              <a:solidFill>
                <a:schemeClr val="accent2"/>
              </a:solidFill>
              <a:ln>
                <a:solidFill>
                  <a:sysClr val="windowText" lastClr="000000"/>
                </a:solidFill>
              </a:ln>
              <a:effectLst/>
            </c:spPr>
            <c:extLst>
              <c:ext xmlns:c16="http://schemas.microsoft.com/office/drawing/2014/chart" uri="{C3380CC4-5D6E-409C-BE32-E72D297353CC}">
                <c16:uniqueId val="{00000001-3F36-41D5-96DC-202101318C2A}"/>
              </c:ext>
            </c:extLst>
          </c:dPt>
          <c:dPt>
            <c:idx val="2"/>
            <c:invertIfNegative val="0"/>
            <c:bubble3D val="0"/>
            <c:spPr>
              <a:solidFill>
                <a:schemeClr val="accent6"/>
              </a:solidFill>
              <a:ln>
                <a:solidFill>
                  <a:sysClr val="windowText" lastClr="000000"/>
                </a:solidFill>
              </a:ln>
              <a:effectLst/>
            </c:spPr>
            <c:extLst>
              <c:ext xmlns:c16="http://schemas.microsoft.com/office/drawing/2014/chart" uri="{C3380CC4-5D6E-409C-BE32-E72D297353CC}">
                <c16:uniqueId val="{00000003-3F36-41D5-96DC-202101318C2A}"/>
              </c:ext>
            </c:extLst>
          </c:dPt>
          <c:dLbls>
            <c:numFmt formatCode="#,##0.00_);[Red]\(#,##0.00\)" sourceLinked="0"/>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Sheet1!$B$20:$D$20</c:f>
              <c:strCache>
                <c:ptCount val="3"/>
                <c:pt idx="0">
                  <c:v>G-Opt</c:v>
                </c:pt>
                <c:pt idx="1">
                  <c:v>dGPU w/ copy</c:v>
                </c:pt>
                <c:pt idx="2">
                  <c:v>dGPU w/o copy</c:v>
                </c:pt>
              </c:strCache>
            </c:strRef>
          </c:cat>
          <c:val>
            <c:numRef>
              <c:f>Sheet1!$B$22:$D$22</c:f>
              <c:numCache>
                <c:formatCode>General</c:formatCode>
                <c:ptCount val="3"/>
                <c:pt idx="0">
                  <c:v>1</c:v>
                </c:pt>
                <c:pt idx="1">
                  <c:v>1.08</c:v>
                </c:pt>
                <c:pt idx="2">
                  <c:v>3.08</c:v>
                </c:pt>
              </c:numCache>
            </c:numRef>
          </c:val>
          <c:extLst>
            <c:ext xmlns:c16="http://schemas.microsoft.com/office/drawing/2014/chart" uri="{C3380CC4-5D6E-409C-BE32-E72D297353CC}">
              <c16:uniqueId val="{00000004-3F36-41D5-96DC-202101318C2A}"/>
            </c:ext>
          </c:extLst>
        </c:ser>
        <c:dLbls>
          <c:showLegendKey val="0"/>
          <c:showVal val="0"/>
          <c:showCatName val="0"/>
          <c:showSerName val="0"/>
          <c:showPercent val="0"/>
          <c:showBubbleSize val="0"/>
        </c:dLbls>
        <c:gapWidth val="100"/>
        <c:axId val="165694112"/>
        <c:axId val="165694672"/>
      </c:barChart>
      <c:catAx>
        <c:axId val="165694112"/>
        <c:scaling>
          <c:orientation val="minMax"/>
        </c:scaling>
        <c:delete val="0"/>
        <c:axPos val="b"/>
        <c:numFmt formatCode="General" sourceLinked="1"/>
        <c:majorTickMark val="none"/>
        <c:minorTickMark val="in"/>
        <c:tickLblPos val="nextTo"/>
        <c:spPr>
          <a:noFill/>
          <a:ln w="9525" cap="flat" cmpd="sng" algn="ctr">
            <a:solidFill>
              <a:schemeClr val="tx1"/>
            </a:solidFill>
            <a:round/>
          </a:ln>
          <a:effectLst/>
        </c:spPr>
        <c:txPr>
          <a:bodyPr rot="-6000000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crossAx val="165694672"/>
        <c:crosses val="autoZero"/>
        <c:auto val="1"/>
        <c:lblAlgn val="ctr"/>
        <c:lblOffset val="100"/>
        <c:noMultiLvlLbl val="0"/>
      </c:catAx>
      <c:valAx>
        <c:axId val="1656946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US" altLang="ko-KR" sz="1800" b="0" i="0" baseline="0">
                    <a:effectLst/>
                  </a:rPr>
                  <a:t>Normalized perf per dollar</a:t>
                </a:r>
              </a:p>
            </c:rich>
          </c:tx>
          <c:layout>
            <c:manualLayout>
              <c:xMode val="edge"/>
              <c:yMode val="edge"/>
              <c:x val="2.8936504946142734E-3"/>
              <c:y val="7.7906046169334511E-2"/>
            </c:manualLayout>
          </c:layout>
          <c:overlay val="0"/>
          <c:spPr>
            <a:noFill/>
            <a:ln>
              <a:noFill/>
            </a:ln>
            <a:effectLst/>
          </c:spPr>
          <c:txPr>
            <a:bodyPr rot="-540000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title>
        <c:numFmt formatCode="General"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crossAx val="165694112"/>
        <c:crosses val="autoZero"/>
        <c:crossBetween val="between"/>
      </c:valAx>
      <c:spPr>
        <a:noFill/>
        <a:ln>
          <a:noFill/>
        </a:ln>
        <a:effectLst/>
      </c:spPr>
    </c:plotArea>
    <c:plotVisOnly val="1"/>
    <c:dispBlanksAs val="gap"/>
    <c:showDLblsOverMax val="0"/>
  </c:chart>
  <c:spPr>
    <a:noFill/>
    <a:ln>
      <a:noFill/>
    </a:ln>
    <a:effectLst/>
  </c:spPr>
  <c:txPr>
    <a:bodyPr/>
    <a:lstStyle/>
    <a:p>
      <a:pPr>
        <a:defRPr sz="1800">
          <a:solidFill>
            <a:sysClr val="windowText" lastClr="000000"/>
          </a:solidFill>
          <a:latin typeface="Times New Roman" panose="02020603050405020304" pitchFamily="18" charset="0"/>
          <a:cs typeface="Times New Roman" panose="02020603050405020304" pitchFamily="18" charset="0"/>
        </a:defRPr>
      </a:pPr>
      <a:endParaRPr lang="ko-KR"/>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97254961728962"/>
          <c:y val="0.1565617362437226"/>
          <c:w val="0.82848444972662483"/>
          <c:h val="0.62319192867654771"/>
        </c:manualLayout>
      </c:layout>
      <c:barChart>
        <c:barDir val="col"/>
        <c:grouping val="clustered"/>
        <c:varyColors val="0"/>
        <c:ser>
          <c:idx val="0"/>
          <c:order val="0"/>
          <c:tx>
            <c:strRef>
              <c:f>Sheet1!$B$1</c:f>
              <c:strCache>
                <c:ptCount val="1"/>
                <c:pt idx="0">
                  <c:v>GPU-Copy</c:v>
                </c:pt>
              </c:strCache>
            </c:strRef>
          </c:tx>
          <c:spPr>
            <a:solidFill>
              <a:schemeClr val="accent1"/>
            </a:solidFill>
            <a:ln>
              <a:solidFill>
                <a:schemeClr val="tx1"/>
              </a:solidFill>
            </a:ln>
            <a:effectLst/>
          </c:spPr>
          <c:invertIfNegative val="0"/>
          <c:cat>
            <c:numRef>
              <c:f>Sheet1!$A$2:$A$7</c:f>
              <c:numCache>
                <c:formatCode>General</c:formatCode>
                <c:ptCount val="6"/>
                <c:pt idx="0">
                  <c:v>64</c:v>
                </c:pt>
                <c:pt idx="1">
                  <c:v>128</c:v>
                </c:pt>
                <c:pt idx="2">
                  <c:v>256</c:v>
                </c:pt>
                <c:pt idx="3">
                  <c:v>512</c:v>
                </c:pt>
                <c:pt idx="4">
                  <c:v>1024</c:v>
                </c:pt>
                <c:pt idx="5">
                  <c:v>1451</c:v>
                </c:pt>
              </c:numCache>
            </c:numRef>
          </c:cat>
          <c:val>
            <c:numRef>
              <c:f>Sheet1!$B$2:$B$7</c:f>
              <c:numCache>
                <c:formatCode>General</c:formatCode>
                <c:ptCount val="6"/>
                <c:pt idx="0">
                  <c:v>2.927</c:v>
                </c:pt>
                <c:pt idx="1">
                  <c:v>2.391</c:v>
                </c:pt>
                <c:pt idx="2">
                  <c:v>3.4220000000000002</c:v>
                </c:pt>
                <c:pt idx="3">
                  <c:v>5.33</c:v>
                </c:pt>
                <c:pt idx="4">
                  <c:v>13.792</c:v>
                </c:pt>
                <c:pt idx="5">
                  <c:v>18.375</c:v>
                </c:pt>
              </c:numCache>
            </c:numRef>
          </c:val>
          <c:extLst>
            <c:ext xmlns:c16="http://schemas.microsoft.com/office/drawing/2014/chart" uri="{C3380CC4-5D6E-409C-BE32-E72D297353CC}">
              <c16:uniqueId val="{00000000-D529-487A-90FE-913ED8FBCAC9}"/>
            </c:ext>
          </c:extLst>
        </c:ser>
        <c:ser>
          <c:idx val="1"/>
          <c:order val="1"/>
          <c:tx>
            <c:strRef>
              <c:f>Sheet1!$C$1</c:f>
              <c:strCache>
                <c:ptCount val="1"/>
                <c:pt idx="0">
                  <c:v>GPU-ZC</c:v>
                </c:pt>
              </c:strCache>
            </c:strRef>
          </c:tx>
          <c:spPr>
            <a:solidFill>
              <a:schemeClr val="accent2"/>
            </a:solidFill>
            <a:ln>
              <a:solidFill>
                <a:schemeClr val="tx1"/>
              </a:solidFill>
            </a:ln>
            <a:effectLst/>
          </c:spPr>
          <c:invertIfNegative val="0"/>
          <c:cat>
            <c:numRef>
              <c:f>Sheet1!$A$2:$A$7</c:f>
              <c:numCache>
                <c:formatCode>General</c:formatCode>
                <c:ptCount val="6"/>
                <c:pt idx="0">
                  <c:v>64</c:v>
                </c:pt>
                <c:pt idx="1">
                  <c:v>128</c:v>
                </c:pt>
                <c:pt idx="2">
                  <c:v>256</c:v>
                </c:pt>
                <c:pt idx="3">
                  <c:v>512</c:v>
                </c:pt>
                <c:pt idx="4">
                  <c:v>1024</c:v>
                </c:pt>
                <c:pt idx="5">
                  <c:v>1451</c:v>
                </c:pt>
              </c:numCache>
            </c:numRef>
          </c:cat>
          <c:val>
            <c:numRef>
              <c:f>Sheet1!$C$2:$C$7</c:f>
              <c:numCache>
                <c:formatCode>General</c:formatCode>
                <c:ptCount val="6"/>
                <c:pt idx="0">
                  <c:v>0.69831494778067882</c:v>
                </c:pt>
                <c:pt idx="1">
                  <c:v>0.54681824249165745</c:v>
                </c:pt>
                <c:pt idx="2">
                  <c:v>0.75238675496688745</c:v>
                </c:pt>
                <c:pt idx="3">
                  <c:v>1.0904081632653062</c:v>
                </c:pt>
                <c:pt idx="4">
                  <c:v>2.5740614043583534</c:v>
                </c:pt>
                <c:pt idx="5">
                  <c:v>3.4163412335039056</c:v>
                </c:pt>
              </c:numCache>
            </c:numRef>
          </c:val>
          <c:extLst>
            <c:ext xmlns:c16="http://schemas.microsoft.com/office/drawing/2014/chart" uri="{C3380CC4-5D6E-409C-BE32-E72D297353CC}">
              <c16:uniqueId val="{00000001-D529-487A-90FE-913ED8FBCAC9}"/>
            </c:ext>
          </c:extLst>
        </c:ser>
        <c:ser>
          <c:idx val="2"/>
          <c:order val="2"/>
          <c:tx>
            <c:strRef>
              <c:f>Sheet1!$D$1</c:f>
              <c:strCache>
                <c:ptCount val="1"/>
                <c:pt idx="0">
                  <c:v>GPU-ZC-PERSIST</c:v>
                </c:pt>
              </c:strCache>
            </c:strRef>
          </c:tx>
          <c:spPr>
            <a:solidFill>
              <a:schemeClr val="accent6"/>
            </a:solidFill>
            <a:ln>
              <a:solidFill>
                <a:schemeClr val="tx1"/>
              </a:solidFill>
            </a:ln>
            <a:effectLst/>
          </c:spPr>
          <c:invertIfNegative val="0"/>
          <c:cat>
            <c:numRef>
              <c:f>Sheet1!$A$2:$A$7</c:f>
              <c:numCache>
                <c:formatCode>General</c:formatCode>
                <c:ptCount val="6"/>
                <c:pt idx="0">
                  <c:v>64</c:v>
                </c:pt>
                <c:pt idx="1">
                  <c:v>128</c:v>
                </c:pt>
                <c:pt idx="2">
                  <c:v>256</c:v>
                </c:pt>
                <c:pt idx="3">
                  <c:v>512</c:v>
                </c:pt>
                <c:pt idx="4">
                  <c:v>1024</c:v>
                </c:pt>
                <c:pt idx="5">
                  <c:v>1451</c:v>
                </c:pt>
              </c:numCache>
            </c:numRef>
          </c:cat>
          <c:val>
            <c:numRef>
              <c:f>Sheet1!$D$2:$D$7</c:f>
              <c:numCache>
                <c:formatCode>General</c:formatCode>
                <c:ptCount val="6"/>
                <c:pt idx="0">
                  <c:v>0.40264151298456902</c:v>
                </c:pt>
                <c:pt idx="1">
                  <c:v>0.31097520242914978</c:v>
                </c:pt>
                <c:pt idx="2">
                  <c:v>0.42257913334573188</c:v>
                </c:pt>
                <c:pt idx="3">
                  <c:v>0.64730147004506167</c:v>
                </c:pt>
                <c:pt idx="4">
                  <c:v>1.7145464163602349</c:v>
                </c:pt>
                <c:pt idx="5">
                  <c:v>2.3141951471661399</c:v>
                </c:pt>
              </c:numCache>
            </c:numRef>
          </c:val>
          <c:extLst>
            <c:ext xmlns:c16="http://schemas.microsoft.com/office/drawing/2014/chart" uri="{C3380CC4-5D6E-409C-BE32-E72D297353CC}">
              <c16:uniqueId val="{00000002-D529-487A-90FE-913ED8FBCAC9}"/>
            </c:ext>
          </c:extLst>
        </c:ser>
        <c:dLbls>
          <c:showLegendKey val="0"/>
          <c:showVal val="0"/>
          <c:showCatName val="0"/>
          <c:showSerName val="0"/>
          <c:showPercent val="0"/>
          <c:showBubbleSize val="0"/>
        </c:dLbls>
        <c:gapWidth val="150"/>
        <c:axId val="165542992"/>
        <c:axId val="165543552"/>
      </c:barChart>
      <c:catAx>
        <c:axId val="165542992"/>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t>Packet size (bytes)</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title>
        <c:numFmt formatCode="General" sourceLinked="1"/>
        <c:majorTickMark val="none"/>
        <c:minorTickMark val="in"/>
        <c:tickLblPos val="nextTo"/>
        <c:spPr>
          <a:noFill/>
          <a:ln w="9525" cap="flat" cmpd="sng" algn="ctr">
            <a:solidFill>
              <a:schemeClr val="tx1"/>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crossAx val="165543552"/>
        <c:crosses val="autoZero"/>
        <c:auto val="1"/>
        <c:lblAlgn val="ctr"/>
        <c:lblOffset val="100"/>
        <c:noMultiLvlLbl val="0"/>
      </c:catAx>
      <c:valAx>
        <c:axId val="165543552"/>
        <c:scaling>
          <c:orientation val="minMax"/>
          <c:max val="2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t>Packet latency (us)</a:t>
                </a:r>
              </a:p>
            </c:rich>
          </c:tx>
          <c:layout>
            <c:manualLayout>
              <c:xMode val="edge"/>
              <c:yMode val="edge"/>
              <c:x val="0"/>
              <c:y val="0.22479701796966836"/>
            </c:manualLayout>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title>
        <c:numFmt formatCode="General"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crossAx val="165542992"/>
        <c:crosses val="autoZero"/>
        <c:crossBetween val="between"/>
        <c:majorUnit val="4"/>
      </c:valAx>
      <c:spPr>
        <a:noFill/>
        <a:ln>
          <a:noFill/>
        </a:ln>
        <a:effectLst/>
      </c:spPr>
    </c:plotArea>
    <c:legend>
      <c:legendPos val="t"/>
      <c:layout>
        <c:manualLayout>
          <c:xMode val="edge"/>
          <c:yMode val="edge"/>
          <c:x val="0.12128127734033246"/>
          <c:y val="1.7640567192850988E-2"/>
          <c:w val="0.8787187393820155"/>
          <c:h val="9.4992139298437889E-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legend>
    <c:plotVisOnly val="1"/>
    <c:dispBlanksAs val="gap"/>
    <c:showDLblsOverMax val="0"/>
  </c:chart>
  <c:spPr>
    <a:noFill/>
    <a:ln>
      <a:noFill/>
    </a:ln>
    <a:effectLst/>
  </c:spPr>
  <c:txPr>
    <a:bodyPr/>
    <a:lstStyle/>
    <a:p>
      <a:pPr>
        <a:defRPr sz="1800">
          <a:solidFill>
            <a:schemeClr val="tx1"/>
          </a:solidFill>
          <a:latin typeface="Times New Roman" panose="02020603050405020304" pitchFamily="18" charset="0"/>
          <a:cs typeface="Times New Roman" panose="02020603050405020304" pitchFamily="18" charset="0"/>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B37FD9-4AA0-48BB-A42B-A6802F5AAC95}" type="datetimeFigureOut">
              <a:rPr lang="ko-KR" altLang="en-US" smtClean="0"/>
              <a:t>2017-03-28</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48541E-42BD-45B4-9170-FAD831D0E3D0}" type="slidenum">
              <a:rPr lang="ko-KR" altLang="en-US" smtClean="0"/>
              <a:t>‹#›</a:t>
            </a:fld>
            <a:endParaRPr lang="ko-KR" altLang="en-US"/>
          </a:p>
        </p:txBody>
      </p:sp>
    </p:spTree>
    <p:extLst>
      <p:ext uri="{BB962C8B-B14F-4D97-AF65-F5344CB8AC3E}">
        <p14:creationId xmlns:p14="http://schemas.microsoft.com/office/powerpoint/2010/main" val="153420719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Good morning everyone. My name is Younghwan Go and I</a:t>
            </a:r>
            <a:r>
              <a:rPr lang="en-US" altLang="ko-KR" baseline="0" dirty="0" smtClean="0"/>
              <a:t> will be presenting our work on accelerating packet processing with GPU, named APUNet.</a:t>
            </a:r>
          </a:p>
          <a:p>
            <a:r>
              <a:rPr lang="en-US" altLang="ko-KR" baseline="0" dirty="0" smtClean="0"/>
              <a:t>This is a work done with my colleagues Asim, YoungGyoun, Changho, and my advisor KyoungSoo Park.</a:t>
            </a:r>
            <a:endParaRPr lang="ko-KR" altLang="en-US" dirty="0"/>
          </a:p>
        </p:txBody>
      </p:sp>
      <p:sp>
        <p:nvSpPr>
          <p:cNvPr id="4" name="슬라이드 번호 개체 틀 3"/>
          <p:cNvSpPr>
            <a:spLocks noGrp="1"/>
          </p:cNvSpPr>
          <p:nvPr>
            <p:ph type="sldNum" sz="quarter" idx="10"/>
          </p:nvPr>
        </p:nvSpPr>
        <p:spPr/>
        <p:txBody>
          <a:bodyPr/>
          <a:lstStyle/>
          <a:p>
            <a:fld id="{1748541E-42BD-45B4-9170-FAD831D0E3D0}" type="slidenum">
              <a:rPr lang="ko-KR" altLang="en-US" smtClean="0"/>
              <a:t>1</a:t>
            </a:fld>
            <a:endParaRPr lang="ko-KR" altLang="en-US"/>
          </a:p>
        </p:txBody>
      </p:sp>
    </p:spTree>
    <p:extLst>
      <p:ext uri="{BB962C8B-B14F-4D97-AF65-F5344CB8AC3E}">
        <p14:creationId xmlns:p14="http://schemas.microsoft.com/office/powerpoint/2010/main" val="982841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smtClean="0"/>
              <a:t>Next, we look at the cost effectiveness of</a:t>
            </a:r>
            <a:r>
              <a:rPr lang="en-US" altLang="ko-KR" baseline="0" dirty="0" smtClean="0"/>
              <a:t> discrete and integrated GPUs. </a:t>
            </a:r>
            <a:r>
              <a:rPr lang="en-US" altLang="ko-KR" dirty="0" smtClean="0"/>
              <a:t>First, we find that for memory-intensive algorithm</a:t>
            </a:r>
            <a:r>
              <a:rPr lang="en-US" altLang="ko-KR" baseline="0" dirty="0" smtClean="0"/>
              <a:t> such as IPv4 table lookup,</a:t>
            </a:r>
            <a:r>
              <a:rPr lang="en-US" altLang="ko-KR" dirty="0" smtClean="0"/>
              <a:t> discrete GPU</a:t>
            </a:r>
            <a:r>
              <a:rPr lang="en-US" altLang="ko-KR" baseline="0" dirty="0" smtClean="0"/>
              <a:t> shows almost the same performance per dollar value as G-Opt. This is surprising since it means implementing memory access hiding in software is enough to match the performance of GPU using a hardware thread scheduler! BUT, additional analysis shows that it is not because of the lack of capacity in GPU device, but the data transfer overhead over PCIe lane that causes GPU to not achieve its maximum performance.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aseline="0" dirty="0" smtClean="0"/>
              <a:t>Here we see that discrete GPU without data transfer can outperform G-Opt by 3 times. Alright. Then can we hide this DMA transfer time? Unfortunately, masking this DMA delay is challenging as it is difficult to completely overlap data transfer with GPU kernel execution. As a result, this turns our attention to integrated GPU, which completely removes DMA transfer.</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aseline="0" dirty="0" smtClean="0"/>
              <a:t>Thanks to shared memory and low price tag, we find that integrated GPU is the most cost efficient processor out of all, outperforming both CPU-based optimization and discrete GPU without data transfer.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aseline="0" dirty="0" smtClean="0"/>
              <a:t>With these findings, we select integrated GPU to build a high-performance packet processor.</a:t>
            </a:r>
          </a:p>
        </p:txBody>
      </p:sp>
      <p:sp>
        <p:nvSpPr>
          <p:cNvPr id="4" name="슬라이드 번호 개체 틀 3"/>
          <p:cNvSpPr>
            <a:spLocks noGrp="1"/>
          </p:cNvSpPr>
          <p:nvPr>
            <p:ph type="sldNum" sz="quarter" idx="10"/>
          </p:nvPr>
        </p:nvSpPr>
        <p:spPr/>
        <p:txBody>
          <a:bodyPr/>
          <a:lstStyle/>
          <a:p>
            <a:fld id="{1748541E-42BD-45B4-9170-FAD831D0E3D0}" type="slidenum">
              <a:rPr lang="ko-KR" altLang="en-US" smtClean="0"/>
              <a:t>10</a:t>
            </a:fld>
            <a:endParaRPr lang="ko-KR" altLang="en-US"/>
          </a:p>
        </p:txBody>
      </p:sp>
    </p:spTree>
    <p:extLst>
      <p:ext uri="{BB962C8B-B14F-4D97-AF65-F5344CB8AC3E}">
        <p14:creationId xmlns:p14="http://schemas.microsoft.com/office/powerpoint/2010/main" val="2941553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Alright. Then are there any challenges in building an integrated GPU based high-speed packet processor? Let’s look at them one-by-one.</a:t>
            </a:r>
            <a:endParaRPr lang="ko-KR" altLang="en-US" dirty="0"/>
          </a:p>
        </p:txBody>
      </p:sp>
      <p:sp>
        <p:nvSpPr>
          <p:cNvPr id="4" name="슬라이드 번호 개체 틀 3"/>
          <p:cNvSpPr>
            <a:spLocks noGrp="1"/>
          </p:cNvSpPr>
          <p:nvPr>
            <p:ph type="sldNum" sz="quarter" idx="10"/>
          </p:nvPr>
        </p:nvSpPr>
        <p:spPr/>
        <p:txBody>
          <a:bodyPr/>
          <a:lstStyle/>
          <a:p>
            <a:fld id="{1748541E-42BD-45B4-9170-FAD831D0E3D0}" type="slidenum">
              <a:rPr lang="ko-KR" altLang="en-US" smtClean="0"/>
              <a:t>11</a:t>
            </a:fld>
            <a:endParaRPr lang="ko-KR" altLang="en-US"/>
          </a:p>
        </p:txBody>
      </p:sp>
    </p:spTree>
    <p:extLst>
      <p:ext uri="{BB962C8B-B14F-4D97-AF65-F5344CB8AC3E}">
        <p14:creationId xmlns:p14="http://schemas.microsoft.com/office/powerpoint/2010/main" val="4165365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r>
              <a:rPr lang="en-US" altLang="ko-KR" baseline="0" dirty="0" smtClean="0"/>
              <a:t>First, we find that there exists an overhead of frequent GPU kernel setup. </a:t>
            </a:r>
          </a:p>
          <a:p>
            <a:pPr algn="l"/>
            <a:r>
              <a:rPr lang="en-US" altLang="ko-KR" baseline="0" dirty="0" smtClean="0"/>
              <a:t>More specifically, as there is no longer a DMA transfer to overlap with GPU kernel execution time, frequent GPU kernel launch and teardown time becomes a dominant overhead.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smtClean="0"/>
              <a:t>Second, </a:t>
            </a:r>
            <a:r>
              <a:rPr lang="en-US" altLang="ko-KR" baseline="0" dirty="0" smtClean="0"/>
              <a:t>guaranteeing cache coherency between CPU and GPU results in high data synchronization overhead. To reflect the change in data to shared DRAM, CPU and GPU need to carry out explicit synchronization, which turns out to be very expensive.</a:t>
            </a:r>
            <a:endParaRPr lang="en-US" altLang="ko-KR" dirty="0" smtClean="0"/>
          </a:p>
          <a:p>
            <a:pPr algn="l"/>
            <a:r>
              <a:rPr lang="en-US" altLang="ko-KR" dirty="0" smtClean="0"/>
              <a:t>Lastly, APU’s sharing of DRAM incurs more contention on the memory</a:t>
            </a:r>
            <a:r>
              <a:rPr lang="en-US" altLang="ko-KR" baseline="0" dirty="0" smtClean="0"/>
              <a:t> controller and bus, which can potentially reduce effective memory bandwidth for each processor. What is worse, bandwidth of DRAM is typically an order of magnitude lower than discrete GPU’s GDDR memory.</a:t>
            </a:r>
          </a:p>
          <a:p>
            <a:pPr algn="l"/>
            <a:r>
              <a:rPr lang="en-US" altLang="ko-KR" baseline="0" dirty="0" smtClean="0"/>
              <a:t>To address these challenges, we now present APUNet, </a:t>
            </a:r>
            <a:r>
              <a:rPr lang="en-US" altLang="ko-KR" sz="1200" dirty="0" smtClean="0">
                <a:latin typeface="Gill Sans MT" pitchFamily="34" charset="0"/>
              </a:rPr>
              <a:t>a high-performance APU-accelerated network packet processor.</a:t>
            </a:r>
            <a:endParaRPr lang="ko-KR" altLang="en-US" sz="1200" dirty="0">
              <a:latin typeface="Gill Sans MT" pitchFamily="34" charset="0"/>
            </a:endParaRPr>
          </a:p>
        </p:txBody>
      </p:sp>
      <p:sp>
        <p:nvSpPr>
          <p:cNvPr id="4" name="슬라이드 번호 개체 틀 3"/>
          <p:cNvSpPr>
            <a:spLocks noGrp="1"/>
          </p:cNvSpPr>
          <p:nvPr>
            <p:ph type="sldNum" sz="quarter" idx="10"/>
          </p:nvPr>
        </p:nvSpPr>
        <p:spPr/>
        <p:txBody>
          <a:bodyPr/>
          <a:lstStyle/>
          <a:p>
            <a:fld id="{1748541E-42BD-45B4-9170-FAD831D0E3D0}" type="slidenum">
              <a:rPr lang="ko-KR" altLang="en-US" smtClean="0"/>
              <a:t>12</a:t>
            </a:fld>
            <a:endParaRPr lang="ko-KR" altLang="en-US"/>
          </a:p>
        </p:txBody>
      </p:sp>
    </p:spTree>
    <p:extLst>
      <p:ext uri="{BB962C8B-B14F-4D97-AF65-F5344CB8AC3E}">
        <p14:creationId xmlns:p14="http://schemas.microsoft.com/office/powerpoint/2010/main" val="92065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Here is the overall architecture of APUNet. We have CPU and GPU sharing DRAM</a:t>
            </a:r>
            <a:r>
              <a:rPr lang="en-US" altLang="ko-KR" baseline="0" dirty="0" smtClean="0"/>
              <a:t> via a shared virtual memory or SVM. </a:t>
            </a:r>
          </a:p>
          <a:p>
            <a:r>
              <a:rPr lang="en-US" altLang="ko-KR" baseline="0" dirty="0" smtClean="0"/>
              <a:t>As our solution to eliminating the redundant GPU kernel launch and teardown overhead, we have APUNet persistently run GPU threads without teardown.</a:t>
            </a:r>
            <a:r>
              <a:rPr lang="ko-KR" altLang="en-US" baseline="0" dirty="0" smtClean="0"/>
              <a:t> </a:t>
            </a:r>
            <a:r>
              <a:rPr lang="en-US" altLang="ko-KR" baseline="0" dirty="0" smtClean="0"/>
              <a:t>Then the question is, “if threads do not teardown, how do they receive new packets and process them?”. Let me explain how it’s done.</a:t>
            </a:r>
          </a:p>
          <a:p>
            <a:r>
              <a:rPr lang="en-US" altLang="ko-KR" baseline="0" dirty="0" smtClean="0"/>
              <a:t>First, workers at CPU carry out a packet I/O to receive network packets and store them into a shared packet memory pool that can be accessed by both CPU and GPU.</a:t>
            </a:r>
          </a:p>
          <a:p>
            <a:r>
              <a:rPr lang="en-US" altLang="ko-KR" baseline="0" dirty="0" smtClean="0"/>
              <a:t>Then, a master, which is responsible for communicating with GPU updates a shared pointer array that will contain the memory address of each packet payload, and alerts GPU of newly arrived packets.</a:t>
            </a:r>
          </a:p>
          <a:p>
            <a:r>
              <a:rPr lang="en-US" altLang="ko-KR" baseline="0" dirty="0" smtClean="0"/>
              <a:t>Each persistently running GPU thread then accesses the packet payloads by using the memory addresses set in shared pointer array and finally process the packet.</a:t>
            </a:r>
          </a:p>
          <a:p>
            <a:r>
              <a:rPr lang="en-US" altLang="ko-KR" baseline="0" dirty="0" smtClean="0"/>
              <a:t>Ok then. Once the packets are processed, how are the results synchronized back to CPU?</a:t>
            </a:r>
          </a:p>
        </p:txBody>
      </p:sp>
      <p:sp>
        <p:nvSpPr>
          <p:cNvPr id="4" name="슬라이드 번호 개체 틀 3"/>
          <p:cNvSpPr>
            <a:spLocks noGrp="1"/>
          </p:cNvSpPr>
          <p:nvPr>
            <p:ph type="sldNum" sz="quarter" idx="10"/>
          </p:nvPr>
        </p:nvSpPr>
        <p:spPr/>
        <p:txBody>
          <a:bodyPr/>
          <a:lstStyle/>
          <a:p>
            <a:fld id="{1748541E-42BD-45B4-9170-FAD831D0E3D0}" type="slidenum">
              <a:rPr lang="ko-KR" altLang="en-US" smtClean="0"/>
              <a:t>13</a:t>
            </a:fld>
            <a:endParaRPr lang="ko-KR" altLang="en-US"/>
          </a:p>
        </p:txBody>
      </p:sp>
    </p:spTree>
    <p:extLst>
      <p:ext uri="{BB962C8B-B14F-4D97-AF65-F5344CB8AC3E}">
        <p14:creationId xmlns:p14="http://schemas.microsoft.com/office/powerpoint/2010/main" val="3788941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Here</a:t>
            </a:r>
            <a:r>
              <a:rPr lang="en-US" altLang="ko-KR" baseline="0" dirty="0" smtClean="0"/>
              <a:t> is a more simplified diagram of APUNet. One may think that once the GPU threads finish processing packets, the updated results will be written straight back to the shared virtual memory inside DRAM. </a:t>
            </a:r>
            <a:endParaRPr lang="en-US" altLang="ko-KR" dirty="0" smtClean="0"/>
          </a:p>
          <a:p>
            <a:r>
              <a:rPr lang="en-US" altLang="ko-KR" dirty="0" smtClean="0"/>
              <a:t>BUT, this is not true.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smtClean="0"/>
              <a:t>Actually, GPU has a separate cache where </a:t>
            </a:r>
            <a:r>
              <a:rPr lang="en-US" altLang="ko-KR" baseline="0" dirty="0" smtClean="0"/>
              <a:t>L2 cache is the global synchronization point for all running threads. GPU threads use memory barriers to synchronize updates with other threads, then only write back the result to DRAM when explicit synchronization happens such as kernel teardown or atomics operation. Unfortunately, we no longer teardown the kernel, and atomics is expensive since it requires additional operations such as memory fencing.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aseline="0" dirty="0" smtClean="0"/>
              <a:t>Then one can argue let’s just use atomics operations on parallel running threads to hide this overhead! This still doesn’t work since atomics request is processed one at a time inside graphics </a:t>
            </a:r>
            <a:r>
              <a:rPr lang="en-US" altLang="ko-KR" baseline="0" dirty="0" err="1" smtClean="0"/>
              <a:t>northbridge</a:t>
            </a:r>
            <a:r>
              <a:rPr lang="en-US" altLang="ko-KR" baseline="0" dirty="0" smtClean="0"/>
              <a:t>, which would serialize GPU threads, beating the purpose of GPU parallelization altogether.</a:t>
            </a:r>
          </a:p>
        </p:txBody>
      </p:sp>
      <p:sp>
        <p:nvSpPr>
          <p:cNvPr id="4" name="슬라이드 번호 개체 틀 3"/>
          <p:cNvSpPr>
            <a:spLocks noGrp="1"/>
          </p:cNvSpPr>
          <p:nvPr>
            <p:ph type="sldNum" sz="quarter" idx="10"/>
          </p:nvPr>
        </p:nvSpPr>
        <p:spPr/>
        <p:txBody>
          <a:bodyPr/>
          <a:lstStyle/>
          <a:p>
            <a:fld id="{1748541E-42BD-45B4-9170-FAD831D0E3D0}" type="slidenum">
              <a:rPr lang="ko-KR" altLang="en-US" smtClean="0"/>
              <a:t>14</a:t>
            </a:fld>
            <a:endParaRPr lang="ko-KR" altLang="en-US"/>
          </a:p>
        </p:txBody>
      </p:sp>
    </p:spTree>
    <p:extLst>
      <p:ext uri="{BB962C8B-B14F-4D97-AF65-F5344CB8AC3E}">
        <p14:creationId xmlns:p14="http://schemas.microsoft.com/office/powerpoint/2010/main" val="4237077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So instead, we propose a group synchronization method, which implicitly synchronizes group of packet memory region that GPU threads finished processing. The key idea</a:t>
            </a:r>
            <a:r>
              <a:rPr lang="en-US" altLang="ko-KR" baseline="0" dirty="0" smtClean="0"/>
              <a:t> of implicit synchronization is to exploit APU’s LRU cache replacement policy. Let me explain how this works. First, GPU threads are divided into multiple “GPU thread groups” with a size of let’s say 32. In the beginning, GPU threads stay idle.</a:t>
            </a:r>
          </a:p>
          <a:p>
            <a:r>
              <a:rPr lang="en-US" altLang="ko-KR" baseline="0" dirty="0" smtClean="0"/>
              <a:t>When packets arrive, master updates the “state” value of any idle “GPU thread group” with number of packets to process. If there are no more packets, other groups’ “state” values are set to 0. </a:t>
            </a:r>
          </a:p>
          <a:p>
            <a:r>
              <a:rPr lang="en-US" altLang="ko-KR" baseline="0" dirty="0" smtClean="0"/>
              <a:t>Since here, master updated the “state” value for group 1, threads in group 1 begin processing packets. </a:t>
            </a:r>
          </a:p>
          <a:p>
            <a:r>
              <a:rPr lang="en-US" altLang="ko-KR" baseline="0" dirty="0" smtClean="0"/>
              <a:t>Now, when all threads are done, it is possible that the results still remain in GPU’s L2 cache.</a:t>
            </a:r>
          </a:p>
          <a:p>
            <a:r>
              <a:rPr lang="en-US" altLang="ko-KR" baseline="0" dirty="0" smtClean="0"/>
              <a:t>We then exploit other idle “GPU thread groups” to carry out a dummy memory operation on a separate memory block. </a:t>
            </a:r>
          </a:p>
          <a:p>
            <a:r>
              <a:rPr lang="en-US" altLang="ko-KR" baseline="0" dirty="0" smtClean="0"/>
              <a:t>This operation then causes previously cached packet processing results to be evicted from L2 cache and written back to main memory. Finally, master at CPU verifies that update is visible and passes the results back to workers.</a:t>
            </a:r>
          </a:p>
          <a:p>
            <a:r>
              <a:rPr lang="en-US" altLang="ko-KR" baseline="0" dirty="0" smtClean="0"/>
              <a:t>For more details, as well as tuning and optimizations, please refer to our paper.</a:t>
            </a:r>
            <a:endParaRPr lang="ko-KR" altLang="en-US" dirty="0"/>
          </a:p>
        </p:txBody>
      </p:sp>
      <p:sp>
        <p:nvSpPr>
          <p:cNvPr id="4" name="슬라이드 번호 개체 틀 3"/>
          <p:cNvSpPr>
            <a:spLocks noGrp="1"/>
          </p:cNvSpPr>
          <p:nvPr>
            <p:ph type="sldNum" sz="quarter" idx="10"/>
          </p:nvPr>
        </p:nvSpPr>
        <p:spPr/>
        <p:txBody>
          <a:bodyPr/>
          <a:lstStyle/>
          <a:p>
            <a:fld id="{1748541E-42BD-45B4-9170-FAD831D0E3D0}" type="slidenum">
              <a:rPr lang="ko-KR" altLang="en-US" smtClean="0"/>
              <a:t>15</a:t>
            </a:fld>
            <a:endParaRPr lang="ko-KR" altLang="en-US"/>
          </a:p>
        </p:txBody>
      </p:sp>
    </p:spTree>
    <p:extLst>
      <p:ext uri="{BB962C8B-B14F-4D97-AF65-F5344CB8AC3E}">
        <p14:creationId xmlns:p14="http://schemas.microsoft.com/office/powerpoint/2010/main" val="4346508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Lastly, as our</a:t>
            </a:r>
            <a:r>
              <a:rPr lang="en-US" altLang="ko-KR" baseline="0" dirty="0" smtClean="0"/>
              <a:t> design shows, we rely heavily on the shared memory between CPU and GPU, which can suffer from memory contention.</a:t>
            </a:r>
            <a:r>
              <a:rPr lang="ko-KR" altLang="en-US" baseline="0" dirty="0" smtClean="0"/>
              <a:t> </a:t>
            </a:r>
            <a:r>
              <a:rPr lang="en-US" altLang="ko-KR" baseline="0" dirty="0" smtClean="0"/>
              <a:t>We address this challenge by minimizing the contention with extensive zero-copy packet processing throughout NIC, CPU and GPU.</a:t>
            </a:r>
          </a:p>
          <a:p>
            <a:r>
              <a:rPr lang="en-US" altLang="ko-KR" baseline="0" dirty="0" smtClean="0"/>
              <a:t>Here is a traditional way of GPU-accelerated packet processor. We would normally have NIC and CPU share memory space via a standard memory allocator, then copy the packet payload to discrete GPU’s GDDR memory via PCIe lane. </a:t>
            </a:r>
          </a:p>
          <a:p>
            <a:r>
              <a:rPr lang="en-US" altLang="ko-KR" baseline="0" dirty="0" smtClean="0"/>
              <a:t>As we have shown with cost efficiency analysis, this data transfer causes high overhead.</a:t>
            </a:r>
          </a:p>
          <a:p>
            <a:r>
              <a:rPr lang="en-US" altLang="ko-KR" baseline="0" dirty="0" smtClean="0"/>
              <a:t>Now, if we use APU’s support for shared virtual memory, we can share the memory space between CPU and GPU. However, it is difficult to extend it to NIC such as Intel DPDK since its code depends on a contiguous physical memory space, which is not supported by APU’s shared memory allocator. </a:t>
            </a:r>
          </a:p>
          <a:p>
            <a:r>
              <a:rPr lang="en-US" altLang="ko-KR" baseline="0" dirty="0" smtClean="0"/>
              <a:t>As a result, naïve usage of SVM would still require copying.</a:t>
            </a:r>
          </a:p>
          <a:p>
            <a:r>
              <a:rPr lang="en-US" altLang="ko-KR" baseline="0" dirty="0" smtClean="0"/>
              <a:t>As a solution, we updated DPDK code to integrate memory allocation by avoiding physical mapping and registering page-locked shared virtual memory-allocated buffer to packet memory pool. This enabled us to completely remove copying throughout NIC, CPU and GPU, which improved the performance by 5 times as we will next show in the evaluation.</a:t>
            </a:r>
          </a:p>
        </p:txBody>
      </p:sp>
      <p:sp>
        <p:nvSpPr>
          <p:cNvPr id="4" name="슬라이드 번호 개체 틀 3"/>
          <p:cNvSpPr>
            <a:spLocks noGrp="1"/>
          </p:cNvSpPr>
          <p:nvPr>
            <p:ph type="sldNum" sz="quarter" idx="10"/>
          </p:nvPr>
        </p:nvSpPr>
        <p:spPr/>
        <p:txBody>
          <a:bodyPr/>
          <a:lstStyle/>
          <a:p>
            <a:fld id="{1748541E-42BD-45B4-9170-FAD831D0E3D0}" type="slidenum">
              <a:rPr lang="ko-KR" altLang="en-US" smtClean="0"/>
              <a:t>16</a:t>
            </a:fld>
            <a:endParaRPr lang="ko-KR" altLang="en-US"/>
          </a:p>
        </p:txBody>
      </p:sp>
    </p:spTree>
    <p:extLst>
      <p:ext uri="{BB962C8B-B14F-4D97-AF65-F5344CB8AC3E}">
        <p14:creationId xmlns:p14="http://schemas.microsoft.com/office/powerpoint/2010/main" val="34991544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To evaluate</a:t>
            </a:r>
            <a:r>
              <a:rPr lang="en-US" altLang="ko-KR" baseline="0" dirty="0" smtClean="0"/>
              <a:t> APUNet, we use</a:t>
            </a:r>
            <a:r>
              <a:rPr lang="en-US" altLang="ko-KR" dirty="0" smtClean="0"/>
              <a:t> a AMD Carrizo APU</a:t>
            </a:r>
            <a:r>
              <a:rPr lang="en-US" altLang="ko-KR" baseline="0" dirty="0" smtClean="0"/>
              <a:t> machine as shown here. </a:t>
            </a:r>
          </a:p>
          <a:p>
            <a:r>
              <a:rPr lang="en-US" altLang="ko-KR" baseline="0" dirty="0" smtClean="0"/>
              <a:t>We use a separate client machine to generate packets or flows depending on the experiments.</a:t>
            </a:r>
          </a:p>
          <a:p>
            <a:r>
              <a:rPr lang="en-US" altLang="ko-KR" baseline="0" dirty="0" smtClean="0"/>
              <a:t>And we have these machines </a:t>
            </a:r>
            <a:r>
              <a:rPr lang="en-US" altLang="ko-KR" baseline="0" smtClean="0"/>
              <a:t>directly connected </a:t>
            </a:r>
            <a:r>
              <a:rPr lang="en-US" altLang="ko-KR" baseline="0" dirty="0" smtClean="0"/>
              <a:t>via a dual-port 40 Gbps </a:t>
            </a:r>
            <a:r>
              <a:rPr lang="en-US" altLang="ko-KR" baseline="0" dirty="0" err="1" smtClean="0"/>
              <a:t>Mellanox</a:t>
            </a:r>
            <a:r>
              <a:rPr lang="en-US" altLang="ko-KR" baseline="0" dirty="0" smtClean="0"/>
              <a:t> card.</a:t>
            </a:r>
          </a:p>
          <a:p>
            <a:r>
              <a:rPr lang="en-US" altLang="ko-KR" baseline="0" dirty="0" smtClean="0"/>
              <a:t>For the evaluation, we answer the following questions. How well does APUNet reduce latency and improve throughputs? And how practical is APUNet in real-world network applications?</a:t>
            </a:r>
          </a:p>
          <a:p>
            <a:endParaRPr lang="ko-KR" altLang="en-US" dirty="0"/>
          </a:p>
        </p:txBody>
      </p:sp>
      <p:sp>
        <p:nvSpPr>
          <p:cNvPr id="4" name="슬라이드 번호 개체 틀 3"/>
          <p:cNvSpPr>
            <a:spLocks noGrp="1"/>
          </p:cNvSpPr>
          <p:nvPr>
            <p:ph type="sldNum" sz="quarter" idx="10"/>
          </p:nvPr>
        </p:nvSpPr>
        <p:spPr/>
        <p:txBody>
          <a:bodyPr/>
          <a:lstStyle/>
          <a:p>
            <a:fld id="{1748541E-42BD-45B4-9170-FAD831D0E3D0}" type="slidenum">
              <a:rPr lang="ko-KR" altLang="en-US" smtClean="0"/>
              <a:t>17</a:t>
            </a:fld>
            <a:endParaRPr lang="ko-KR" altLang="en-US"/>
          </a:p>
        </p:txBody>
      </p:sp>
    </p:spTree>
    <p:extLst>
      <p:ext uri="{BB962C8B-B14F-4D97-AF65-F5344CB8AC3E}">
        <p14:creationId xmlns:p14="http://schemas.microsoft.com/office/powerpoint/2010/main" val="24023116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aseline="0" dirty="0" smtClean="0"/>
              <a:t>In evaluating APUNet design, we use IPsec as our workload as it updates the entire packet payload.</a:t>
            </a:r>
          </a:p>
          <a:p>
            <a:r>
              <a:rPr lang="en-US" altLang="ko-KR" baseline="0" dirty="0" smtClean="0"/>
              <a:t>We first measure the improvement in packet processing latency when we apply zero-copy packet processing and persistent GPU threads. We show that for all packets sizes, zero-copy significantly reduces the latency by 5.4 times. Moreover, removing GPU kernel launch and teardown with persistent threads further reduces latency by</a:t>
            </a:r>
            <a:r>
              <a:rPr lang="ko-KR" altLang="en-US" baseline="0" dirty="0" smtClean="0"/>
              <a:t> </a:t>
            </a:r>
            <a:r>
              <a:rPr lang="en-US" altLang="ko-KR" baseline="0" dirty="0" smtClean="0"/>
              <a:t>1.5 times.</a:t>
            </a:r>
          </a:p>
          <a:p>
            <a:r>
              <a:rPr lang="en-US" altLang="ko-KR" baseline="0" dirty="0" smtClean="0"/>
              <a:t>Next, we look at how group synchronization improves performance against atomics operation. For 64B packet, we clearly see that implicit synchronization is advantageous over serialized atomics, improving the throughput by 5.7 times.</a:t>
            </a:r>
            <a:endParaRPr lang="ko-KR" altLang="en-US" dirty="0"/>
          </a:p>
        </p:txBody>
      </p:sp>
      <p:sp>
        <p:nvSpPr>
          <p:cNvPr id="4" name="슬라이드 번호 개체 틀 3"/>
          <p:cNvSpPr>
            <a:spLocks noGrp="1"/>
          </p:cNvSpPr>
          <p:nvPr>
            <p:ph type="sldNum" sz="quarter" idx="10"/>
          </p:nvPr>
        </p:nvSpPr>
        <p:spPr/>
        <p:txBody>
          <a:bodyPr/>
          <a:lstStyle/>
          <a:p>
            <a:fld id="{1748541E-42BD-45B4-9170-FAD831D0E3D0}" type="slidenum">
              <a:rPr lang="ko-KR" altLang="en-US" smtClean="0"/>
              <a:t>18</a:t>
            </a:fld>
            <a:endParaRPr lang="ko-KR" altLang="en-US"/>
          </a:p>
        </p:txBody>
      </p:sp>
    </p:spTree>
    <p:extLst>
      <p:ext uri="{BB962C8B-B14F-4D97-AF65-F5344CB8AC3E}">
        <p14:creationId xmlns:p14="http://schemas.microsoft.com/office/powerpoint/2010/main" val="15526924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We next determine the practicality</a:t>
            </a:r>
            <a:r>
              <a:rPr lang="en-US" altLang="ko-KR" baseline="0" dirty="0" smtClean="0"/>
              <a:t> of APUNet in real-world network applications by comparing with the throughputs of CPU baseline and G-Opt in 5 applications.</a:t>
            </a:r>
            <a:r>
              <a:rPr lang="ko-KR" altLang="en-US" baseline="0" dirty="0" smtClean="0"/>
              <a:t> </a:t>
            </a:r>
            <a:r>
              <a:rPr lang="en-US" altLang="ko-KR" baseline="0" dirty="0" smtClean="0"/>
              <a:t>In this talk, I will show just three of them but you can check our paper for more details.</a:t>
            </a:r>
          </a:p>
          <a:p>
            <a:r>
              <a:rPr lang="en-US" altLang="ko-KR" baseline="0" dirty="0" smtClean="0"/>
              <a:t>Here are the results for IPsec gateway’s throughput for varying packet sizes and SSL proxy’s HTTP transactions per second for varying number of concurrent connections. </a:t>
            </a:r>
          </a:p>
          <a:p>
            <a:r>
              <a:rPr lang="en-US" altLang="ko-KR" baseline="0" dirty="0" smtClean="0"/>
              <a:t>We see that as demonstrated with cost efficiency analysis, CPU-based optimization fails to improve CPU baseline performance. On the other hand, APUNet exploits GPU’s computation power to outperform CPU-approaches by 2 and 2.75 times.</a:t>
            </a:r>
          </a:p>
        </p:txBody>
      </p:sp>
      <p:sp>
        <p:nvSpPr>
          <p:cNvPr id="4" name="슬라이드 번호 개체 틀 3"/>
          <p:cNvSpPr>
            <a:spLocks noGrp="1"/>
          </p:cNvSpPr>
          <p:nvPr>
            <p:ph type="sldNum" sz="quarter" idx="10"/>
          </p:nvPr>
        </p:nvSpPr>
        <p:spPr/>
        <p:txBody>
          <a:bodyPr/>
          <a:lstStyle/>
          <a:p>
            <a:fld id="{1748541E-42BD-45B4-9170-FAD831D0E3D0}" type="slidenum">
              <a:rPr lang="ko-KR" altLang="en-US" smtClean="0"/>
              <a:t>19</a:t>
            </a:fld>
            <a:endParaRPr lang="ko-KR" altLang="en-US"/>
          </a:p>
        </p:txBody>
      </p:sp>
    </p:spTree>
    <p:extLst>
      <p:ext uri="{BB962C8B-B14F-4D97-AF65-F5344CB8AC3E}">
        <p14:creationId xmlns:p14="http://schemas.microsoft.com/office/powerpoint/2010/main" val="2093246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Modern GPUs have been widely used to accelerate many compute- and memory-intensive</a:t>
            </a:r>
            <a:r>
              <a:rPr lang="en-US" altLang="ko-KR" baseline="0" dirty="0" smtClean="0"/>
              <a:t> applications. Applications benefit from GPU’s hundreds to thousands of parallel processing cores and large memory bandwidth. Fortunately, many network applications nicely fit the execution model of GPU.</a:t>
            </a:r>
          </a:p>
          <a:p>
            <a:r>
              <a:rPr lang="en-US" altLang="ko-KR" baseline="0" dirty="0" smtClean="0"/>
              <a:t>While CPU processes one packet at a time, GPU would batch large number of packets, and process them in parallel to accelerate the throughput.</a:t>
            </a:r>
          </a:p>
          <a:p>
            <a:r>
              <a:rPr lang="en-US" altLang="ko-KR" baseline="0" dirty="0" smtClean="0"/>
              <a:t>As a result, there have been many research works that show performance improvement of network applications using GPU over CPU.</a:t>
            </a:r>
            <a:endParaRPr lang="ko-KR" altLang="en-US" dirty="0"/>
          </a:p>
        </p:txBody>
      </p:sp>
      <p:sp>
        <p:nvSpPr>
          <p:cNvPr id="4" name="슬라이드 번호 개체 틀 3"/>
          <p:cNvSpPr>
            <a:spLocks noGrp="1"/>
          </p:cNvSpPr>
          <p:nvPr>
            <p:ph type="sldNum" sz="quarter" idx="10"/>
          </p:nvPr>
        </p:nvSpPr>
        <p:spPr/>
        <p:txBody>
          <a:bodyPr/>
          <a:lstStyle/>
          <a:p>
            <a:fld id="{1748541E-42BD-45B4-9170-FAD831D0E3D0}" type="slidenum">
              <a:rPr lang="ko-KR" altLang="en-US" smtClean="0"/>
              <a:t>2</a:t>
            </a:fld>
            <a:endParaRPr lang="ko-KR" altLang="en-US"/>
          </a:p>
        </p:txBody>
      </p:sp>
    </p:spTree>
    <p:extLst>
      <p:ext uri="{BB962C8B-B14F-4D97-AF65-F5344CB8AC3E}">
        <p14:creationId xmlns:p14="http://schemas.microsoft.com/office/powerpoint/2010/main" val="9996124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Next, we ported</a:t>
            </a:r>
            <a:r>
              <a:rPr lang="en-US" altLang="ko-KR" baseline="0" dirty="0" smtClean="0"/>
              <a:t> Snort-based network IDS to APUNet that uses Aho-Corasick pattern matching.</a:t>
            </a:r>
          </a:p>
          <a:p>
            <a:r>
              <a:rPr lang="en-US" altLang="ko-KR" baseline="0" dirty="0" smtClean="0"/>
              <a:t>One interesting finding is that unlike previous claims, memory-intensive NIDS does not benefit from G-Opt. The main cause of this is that when we implement a full NIDS, each packet processing has to go through a lot more number of data structures. This means more memory accesses to hide via </a:t>
            </a:r>
            <a:r>
              <a:rPr lang="en-US" altLang="ko-KR" baseline="0" dirty="0" err="1" smtClean="0"/>
              <a:t>prefetches</a:t>
            </a:r>
            <a:r>
              <a:rPr lang="en-US" altLang="ko-KR" baseline="0" dirty="0" smtClean="0"/>
              <a:t>, which ultimately causes eviction of not yet used cached data.</a:t>
            </a:r>
          </a:p>
          <a:p>
            <a:r>
              <a:rPr lang="en-US" altLang="ko-KR" baseline="0" dirty="0" smtClean="0"/>
              <a:t>On the other hand, </a:t>
            </a:r>
            <a:r>
              <a:rPr lang="en-US" altLang="ko-KR" baseline="0" dirty="0" err="1" smtClean="0"/>
              <a:t>APUNet’s</a:t>
            </a:r>
            <a:r>
              <a:rPr lang="en-US" altLang="ko-KR" baseline="0" dirty="0" smtClean="0"/>
              <a:t> high parallel operation improves the NIDS throughput by up to 4 times.</a:t>
            </a:r>
          </a:p>
          <a:p>
            <a:r>
              <a:rPr lang="en-US" altLang="ko-KR" dirty="0" smtClean="0"/>
              <a:t>One notable</a:t>
            </a:r>
            <a:r>
              <a:rPr lang="en-US" altLang="ko-KR" baseline="0" dirty="0" smtClean="0"/>
              <a:t> thing is DFC-based NIDS outperforms AC-based APUNet NIDS. DFC is a work from NSDI last year that designs a new CPU-based pattern matching algorithm, which uses cache-friendly data structures to significantly reduce memory accesses. As we can see, using a different algorithm can have a large impact on the performance. We leave our GPU-based DFC implementation as a future work but we hope it will further improve the performance of APUNet.</a:t>
            </a:r>
            <a:endParaRPr lang="ko-KR" altLang="en-US" dirty="0"/>
          </a:p>
        </p:txBody>
      </p:sp>
      <p:sp>
        <p:nvSpPr>
          <p:cNvPr id="4" name="슬라이드 번호 개체 틀 3"/>
          <p:cNvSpPr>
            <a:spLocks noGrp="1"/>
          </p:cNvSpPr>
          <p:nvPr>
            <p:ph type="sldNum" sz="quarter" idx="10"/>
          </p:nvPr>
        </p:nvSpPr>
        <p:spPr/>
        <p:txBody>
          <a:bodyPr/>
          <a:lstStyle/>
          <a:p>
            <a:fld id="{1748541E-42BD-45B4-9170-FAD831D0E3D0}" type="slidenum">
              <a:rPr lang="ko-KR" altLang="en-US" smtClean="0"/>
              <a:t>20</a:t>
            </a:fld>
            <a:endParaRPr lang="ko-KR" altLang="en-US"/>
          </a:p>
        </p:txBody>
      </p:sp>
    </p:spTree>
    <p:extLst>
      <p:ext uri="{BB962C8B-B14F-4D97-AF65-F5344CB8AC3E}">
        <p14:creationId xmlns:p14="http://schemas.microsoft.com/office/powerpoint/2010/main" val="41408145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In conclusion, we have re-examined the efficacy of GPU-based packet</a:t>
            </a:r>
            <a:r>
              <a:rPr lang="en-US" altLang="ko-KR" baseline="0" dirty="0" smtClean="0"/>
              <a:t> processor. Through the cost efficiency analysis, we showed that discrete GPU’s capacity is bottlenecked by PCIe data transfer overhead, and removing it makes integrated GPU the most cost effective processor.</a:t>
            </a:r>
          </a:p>
          <a:p>
            <a:r>
              <a:rPr lang="en-US" altLang="ko-KR" baseline="0" dirty="0" smtClean="0"/>
              <a:t>With this, we presented APUNet, an APU-accelerated networked system that addresses challenges in integrated GPU with persistent thread execution, group synchronization, and zero-copy packet processing. Through the evaluation, we saw that APUNet outperforms CPU approaches by up to 4 times.</a:t>
            </a:r>
          </a:p>
          <a:p>
            <a:r>
              <a:rPr lang="en-US" altLang="ko-KR" dirty="0" smtClean="0"/>
              <a:t>With these results, we believe that APUNet will serve as a high-performance, cost-effective platform for real-world network applications.</a:t>
            </a:r>
            <a:endParaRPr lang="ko-KR" altLang="en-US" dirty="0"/>
          </a:p>
        </p:txBody>
      </p:sp>
      <p:sp>
        <p:nvSpPr>
          <p:cNvPr id="4" name="슬라이드 번호 개체 틀 3"/>
          <p:cNvSpPr>
            <a:spLocks noGrp="1"/>
          </p:cNvSpPr>
          <p:nvPr>
            <p:ph type="sldNum" sz="quarter" idx="10"/>
          </p:nvPr>
        </p:nvSpPr>
        <p:spPr/>
        <p:txBody>
          <a:bodyPr/>
          <a:lstStyle/>
          <a:p>
            <a:fld id="{1748541E-42BD-45B4-9170-FAD831D0E3D0}" type="slidenum">
              <a:rPr lang="ko-KR" altLang="en-US" smtClean="0"/>
              <a:t>21</a:t>
            </a:fld>
            <a:endParaRPr lang="ko-KR" altLang="en-US"/>
          </a:p>
        </p:txBody>
      </p:sp>
    </p:spTree>
    <p:extLst>
      <p:ext uri="{BB962C8B-B14F-4D97-AF65-F5344CB8AC3E}">
        <p14:creationId xmlns:p14="http://schemas.microsoft.com/office/powerpoint/2010/main" val="32868075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Thank you for listening,</a:t>
            </a:r>
            <a:r>
              <a:rPr lang="en-US" altLang="ko-KR" baseline="0" dirty="0" smtClean="0"/>
              <a:t> and I would like to take any questions.</a:t>
            </a:r>
            <a:endParaRPr lang="ko-KR" altLang="en-US" dirty="0"/>
          </a:p>
        </p:txBody>
      </p:sp>
      <p:sp>
        <p:nvSpPr>
          <p:cNvPr id="4" name="슬라이드 번호 개체 틀 3"/>
          <p:cNvSpPr>
            <a:spLocks noGrp="1"/>
          </p:cNvSpPr>
          <p:nvPr>
            <p:ph type="sldNum" sz="quarter" idx="10"/>
          </p:nvPr>
        </p:nvSpPr>
        <p:spPr/>
        <p:txBody>
          <a:bodyPr/>
          <a:lstStyle/>
          <a:p>
            <a:fld id="{1748541E-42BD-45B4-9170-FAD831D0E3D0}" type="slidenum">
              <a:rPr lang="ko-KR" altLang="en-US" smtClean="0"/>
              <a:t>22</a:t>
            </a:fld>
            <a:endParaRPr lang="ko-KR" altLang="en-US"/>
          </a:p>
        </p:txBody>
      </p:sp>
    </p:spTree>
    <p:extLst>
      <p:ext uri="{BB962C8B-B14F-4D97-AF65-F5344CB8AC3E}">
        <p14:creationId xmlns:p14="http://schemas.microsoft.com/office/powerpoint/2010/main" val="2506416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More</a:t>
            </a:r>
            <a:r>
              <a:rPr lang="en-US" altLang="ko-KR" baseline="0" dirty="0" smtClean="0"/>
              <a:t> r</a:t>
            </a:r>
            <a:r>
              <a:rPr lang="en-US" altLang="ko-KR" dirty="0" smtClean="0"/>
              <a:t>ecently though, researchers identified that the source of GPU</a:t>
            </a:r>
            <a:r>
              <a:rPr lang="en-US" altLang="ko-KR" baseline="0" dirty="0" smtClean="0"/>
              <a:t> benefits comes mainly from its fast hardware thread switching to hide memory access latency rather than its high computation power. </a:t>
            </a:r>
          </a:p>
          <a:p>
            <a:r>
              <a:rPr lang="en-US" altLang="ko-KR" baseline="0" dirty="0" smtClean="0"/>
              <a:t>What this means is: whenever a particular thread meets a memory I/O instruction,</a:t>
            </a:r>
          </a:p>
          <a:p>
            <a:r>
              <a:rPr lang="en-US" altLang="ko-KR" baseline="0" dirty="0" smtClean="0"/>
              <a:t>the hardware scheduler inside GPU would quickly switch context to another thread to continue execution, thus avoid memory I/O blocking with background prefetch.</a:t>
            </a:r>
            <a:endParaRPr lang="ko-KR" altLang="en-US" dirty="0"/>
          </a:p>
        </p:txBody>
      </p:sp>
      <p:sp>
        <p:nvSpPr>
          <p:cNvPr id="4" name="슬라이드 번호 개체 틀 3"/>
          <p:cNvSpPr>
            <a:spLocks noGrp="1"/>
          </p:cNvSpPr>
          <p:nvPr>
            <p:ph type="sldNum" sz="quarter" idx="10"/>
          </p:nvPr>
        </p:nvSpPr>
        <p:spPr/>
        <p:txBody>
          <a:bodyPr/>
          <a:lstStyle/>
          <a:p>
            <a:fld id="{1748541E-42BD-45B4-9170-FAD831D0E3D0}" type="slidenum">
              <a:rPr lang="ko-KR" altLang="en-US" smtClean="0"/>
              <a:t>3</a:t>
            </a:fld>
            <a:endParaRPr lang="ko-KR" altLang="en-US"/>
          </a:p>
        </p:txBody>
      </p:sp>
    </p:spTree>
    <p:extLst>
      <p:ext uri="{BB962C8B-B14F-4D97-AF65-F5344CB8AC3E}">
        <p14:creationId xmlns:p14="http://schemas.microsoft.com/office/powerpoint/2010/main" val="1398691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With</a:t>
            </a:r>
            <a:r>
              <a:rPr lang="en-US" altLang="ko-KR" baseline="0" dirty="0" smtClean="0"/>
              <a:t> this, they presented a framework named G-Opt that simulates GPU’s memory access hiding into CPU code. They showed that by re-ordering CPU code with optimizations such as group prefetching and software pipelining,</a:t>
            </a:r>
          </a:p>
          <a:p>
            <a:r>
              <a:rPr lang="en-US" altLang="ko-KR" baseline="0" dirty="0" smtClean="0"/>
              <a:t>they can achieve comparable or even better performance over GPU for number of network applications.</a:t>
            </a:r>
          </a:p>
          <a:p>
            <a:r>
              <a:rPr lang="en-US" altLang="ko-KR" baseline="0" dirty="0" smtClean="0"/>
              <a:t>In light of these results, we ask ourselves the following questions: Can CPU code optimization be generalized to all network applications? And ultimately, which processor is more beneficial in packet processing?</a:t>
            </a:r>
          </a:p>
          <a:p>
            <a:endParaRPr lang="en-US" altLang="ko-KR" baseline="0" dirty="0" smtClean="0"/>
          </a:p>
        </p:txBody>
      </p:sp>
      <p:sp>
        <p:nvSpPr>
          <p:cNvPr id="4" name="슬라이드 번호 개체 틀 3"/>
          <p:cNvSpPr>
            <a:spLocks noGrp="1"/>
          </p:cNvSpPr>
          <p:nvPr>
            <p:ph type="sldNum" sz="quarter" idx="10"/>
          </p:nvPr>
        </p:nvSpPr>
        <p:spPr/>
        <p:txBody>
          <a:bodyPr/>
          <a:lstStyle/>
          <a:p>
            <a:fld id="{1748541E-42BD-45B4-9170-FAD831D0E3D0}" type="slidenum">
              <a:rPr lang="ko-KR" altLang="en-US" smtClean="0"/>
              <a:t>4</a:t>
            </a:fld>
            <a:endParaRPr lang="ko-KR" altLang="en-US"/>
          </a:p>
        </p:txBody>
      </p:sp>
    </p:spTree>
    <p:extLst>
      <p:ext uri="{BB962C8B-B14F-4D97-AF65-F5344CB8AC3E}">
        <p14:creationId xmlns:p14="http://schemas.microsoft.com/office/powerpoint/2010/main" val="3221803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aseline="0" dirty="0" smtClean="0"/>
              <a:t>In this work, we demystify each processor’s effectiveness on packet processing algorithms.</a:t>
            </a:r>
          </a:p>
          <a:p>
            <a:r>
              <a:rPr lang="en-US" altLang="ko-KR" baseline="0" dirty="0" smtClean="0"/>
              <a:t>Our findings show that: </a:t>
            </a:r>
            <a:r>
              <a:rPr lang="en-US" altLang="ko-KR" dirty="0" smtClean="0">
                <a:latin typeface="Gill Sans MT" panose="020B0502020104020203" pitchFamily="34" charset="0"/>
                <a:cs typeface="Tahoma" panose="020B0604030504040204" pitchFamily="34" charset="0"/>
              </a:rPr>
              <a:t>CPU optimization does benefit light-weight memory-bound workloads, but </a:t>
            </a:r>
          </a:p>
          <a:p>
            <a:r>
              <a:rPr lang="en-US" altLang="ko-KR" baseline="0" dirty="0" smtClean="0">
                <a:latin typeface="Gill Sans MT" panose="020B0502020104020203" pitchFamily="34" charset="0"/>
                <a:cs typeface="Tahoma" panose="020B0604030504040204" pitchFamily="34" charset="0"/>
              </a:rPr>
              <a:t>May not improve the performance if the workloads have large working sets.</a:t>
            </a:r>
            <a:endParaRPr lang="en-US" altLang="ko-KR" baseline="0" dirty="0" smtClean="0"/>
          </a:p>
          <a:p>
            <a:r>
              <a:rPr lang="en-US" altLang="ko-KR" baseline="0" dirty="0" smtClean="0"/>
              <a:t>In contrast, we find that GPU is beneficial to both memory and compute-bound workloads,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aseline="0" dirty="0" smtClean="0"/>
              <a:t>And the relative performance advantage of optimized CPU over GPU is mainly due to DMA transfer overhead over PCIe lane rather than the lack of capacity of GPU itself. </a:t>
            </a:r>
          </a:p>
          <a:p>
            <a:endParaRPr lang="en-US" altLang="ko-KR" baseline="0" dirty="0" smtClean="0"/>
          </a:p>
          <a:p>
            <a:r>
              <a:rPr lang="en-US" altLang="ko-KR" baseline="0" dirty="0" smtClean="0"/>
              <a:t>With these findings, we build a packet processing system with integrated GPU that avoids DMA transfer overhead. </a:t>
            </a:r>
          </a:p>
          <a:p>
            <a:r>
              <a:rPr lang="en-US" altLang="ko-KR" baseline="0" dirty="0" smtClean="0"/>
              <a:t>We address the challenges in integrated GPU such as GPU kernel setup and data synchronization overhead, and memory contention.</a:t>
            </a:r>
          </a:p>
          <a:p>
            <a:r>
              <a:rPr lang="en-US" altLang="ko-KR" baseline="0" dirty="0" smtClean="0"/>
              <a:t>And finally, we build a number of real-world network applications that outperform CPU-only approaches by up to 4 times.</a:t>
            </a:r>
          </a:p>
          <a:p>
            <a:r>
              <a:rPr lang="en-US" altLang="ko-KR" baseline="0" dirty="0" smtClean="0"/>
              <a:t>In this talk, I will go through them one bye one, but let me first give you a little background on GPU.</a:t>
            </a:r>
            <a:endParaRPr lang="ko-KR" altLang="en-US" dirty="0" smtClean="0"/>
          </a:p>
        </p:txBody>
      </p:sp>
      <p:sp>
        <p:nvSpPr>
          <p:cNvPr id="4" name="슬라이드 번호 개체 틀 3"/>
          <p:cNvSpPr>
            <a:spLocks noGrp="1"/>
          </p:cNvSpPr>
          <p:nvPr>
            <p:ph type="sldNum" sz="quarter" idx="10"/>
          </p:nvPr>
        </p:nvSpPr>
        <p:spPr/>
        <p:txBody>
          <a:bodyPr/>
          <a:lstStyle/>
          <a:p>
            <a:fld id="{1748541E-42BD-45B4-9170-FAD831D0E3D0}" type="slidenum">
              <a:rPr lang="ko-KR" altLang="en-US" smtClean="0"/>
              <a:t>5</a:t>
            </a:fld>
            <a:endParaRPr lang="ko-KR" altLang="en-US"/>
          </a:p>
        </p:txBody>
      </p:sp>
    </p:spTree>
    <p:extLst>
      <p:ext uri="{BB962C8B-B14F-4D97-AF65-F5344CB8AC3E}">
        <p14:creationId xmlns:p14="http://schemas.microsoft.com/office/powerpoint/2010/main" val="385477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smtClean="0"/>
              <a:t>There are mainly two types of GPU: discrete and integrated GPU</a:t>
            </a:r>
            <a:r>
              <a:rPr lang="en-US" altLang="ko-KR" baseline="0" dirty="0" smtClean="0"/>
              <a:t>. </a:t>
            </a:r>
            <a:r>
              <a:rPr lang="en-US" altLang="ko-KR" dirty="0" smtClean="0"/>
              <a:t>Here is a</a:t>
            </a:r>
            <a:r>
              <a:rPr lang="en-US" altLang="ko-KR" baseline="0" dirty="0" smtClean="0"/>
              <a:t> picture of a discrete GPU, which is a peripheral device that communicates with CPU via </a:t>
            </a:r>
            <a:r>
              <a:rPr lang="en-US" altLang="ko-KR" baseline="0" dirty="0" err="1" smtClean="0"/>
              <a:t>PCIe</a:t>
            </a:r>
            <a:r>
              <a:rPr lang="en-US" altLang="ko-KR" baseline="0" dirty="0" smtClean="0"/>
              <a:t> lanes.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aseline="0" dirty="0" smtClean="0"/>
              <a:t>Let me now change this into a simpler diagram. Discrete GPU has a number of supports for high-performance packet processing.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aseline="0" dirty="0" smtClean="0"/>
              <a:t>First, it has a high computation power with thousands of cores.</a:t>
            </a:r>
          </a:p>
          <a:p>
            <a:r>
              <a:rPr lang="en-US" altLang="ko-KR" baseline="0" dirty="0" smtClean="0"/>
              <a:t>Also, it has an independent high bandwidth GDDR memory, </a:t>
            </a:r>
          </a:p>
          <a:p>
            <a:r>
              <a:rPr lang="en-US" altLang="ko-KR" baseline="0" dirty="0" smtClean="0"/>
              <a:t>shared cache for fast instruction and data access, </a:t>
            </a:r>
          </a:p>
          <a:p>
            <a:r>
              <a:rPr lang="en-US" altLang="ko-KR" baseline="0" dirty="0" smtClean="0"/>
              <a:t>and a hardware scheduler with many registers to support quick context switches. </a:t>
            </a:r>
          </a:p>
          <a:p>
            <a:r>
              <a:rPr lang="en-US" altLang="ko-KR" baseline="0" dirty="0" smtClean="0"/>
              <a:t>Unfortunately though, as CPU and discrete GPU maintain separate memory devices, data sharing requires a DMA transfer between DRAM and GDDR memory, which we later show as a potential bottleneck point. </a:t>
            </a:r>
          </a:p>
          <a:p>
            <a:endParaRPr lang="en-US" altLang="ko-KR" baseline="0" dirty="0" smtClean="0"/>
          </a:p>
          <a:p>
            <a:endParaRPr lang="ko-KR" altLang="en-US" dirty="0"/>
          </a:p>
        </p:txBody>
      </p:sp>
      <p:sp>
        <p:nvSpPr>
          <p:cNvPr id="4" name="슬라이드 번호 개체 틀 3"/>
          <p:cNvSpPr>
            <a:spLocks noGrp="1"/>
          </p:cNvSpPr>
          <p:nvPr>
            <p:ph type="sldNum" sz="quarter" idx="10"/>
          </p:nvPr>
        </p:nvSpPr>
        <p:spPr/>
        <p:txBody>
          <a:bodyPr/>
          <a:lstStyle/>
          <a:p>
            <a:fld id="{1748541E-42BD-45B4-9170-FAD831D0E3D0}" type="slidenum">
              <a:rPr lang="ko-KR" altLang="en-US" smtClean="0"/>
              <a:t>6</a:t>
            </a:fld>
            <a:endParaRPr lang="ko-KR" altLang="en-US"/>
          </a:p>
        </p:txBody>
      </p:sp>
    </p:spTree>
    <p:extLst>
      <p:ext uri="{BB962C8B-B14F-4D97-AF65-F5344CB8AC3E}">
        <p14:creationId xmlns:p14="http://schemas.microsoft.com/office/powerpoint/2010/main" val="919488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In contrast</a:t>
            </a:r>
            <a:r>
              <a:rPr lang="en-US" altLang="ko-KR" baseline="0" dirty="0" smtClean="0"/>
              <a:t> to discrete GPU, integrated GPU is placed into the same die as CPU, and shares the DRAM together. In this work, we look at integrated GPU platform from AMD named APU. Here is a simple diagram of APU. Overall, integrated GPU inherits the benefits seen by discrete GPU.</a:t>
            </a:r>
          </a:p>
          <a:p>
            <a:r>
              <a:rPr lang="en-US" altLang="ko-KR" baseline="0" dirty="0" smtClean="0"/>
              <a:t>BUT the key advantage over discrete GPU is that integrated GPU can now directly access DRAM and eliminate DMA transfer overhead altogether.</a:t>
            </a:r>
          </a:p>
          <a:p>
            <a:r>
              <a:rPr lang="en-US" altLang="ko-KR" baseline="0" dirty="0" smtClean="0"/>
              <a:t>In addition, integrated GPU significantly lowers power and cost, only consuming 35W with the price tag of 100 to 150 dollars.</a:t>
            </a:r>
          </a:p>
          <a:p>
            <a:endParaRPr lang="en-US" altLang="ko-KR" baseline="0" dirty="0" smtClean="0"/>
          </a:p>
          <a:p>
            <a:endParaRPr lang="ko-KR" altLang="en-US" dirty="0"/>
          </a:p>
        </p:txBody>
      </p:sp>
      <p:sp>
        <p:nvSpPr>
          <p:cNvPr id="4" name="슬라이드 번호 개체 틀 3"/>
          <p:cNvSpPr>
            <a:spLocks noGrp="1"/>
          </p:cNvSpPr>
          <p:nvPr>
            <p:ph type="sldNum" sz="quarter" idx="10"/>
          </p:nvPr>
        </p:nvSpPr>
        <p:spPr/>
        <p:txBody>
          <a:bodyPr/>
          <a:lstStyle/>
          <a:p>
            <a:fld id="{1748541E-42BD-45B4-9170-FAD831D0E3D0}" type="slidenum">
              <a:rPr lang="ko-KR" altLang="en-US" smtClean="0"/>
              <a:t>7</a:t>
            </a:fld>
            <a:endParaRPr lang="ko-KR" altLang="en-US"/>
          </a:p>
        </p:txBody>
      </p:sp>
    </p:spTree>
    <p:extLst>
      <p:ext uri="{BB962C8B-B14F-4D97-AF65-F5344CB8AC3E}">
        <p14:creationId xmlns:p14="http://schemas.microsoft.com/office/powerpoint/2010/main" val="1403315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So we explained the properties of</a:t>
            </a:r>
            <a:r>
              <a:rPr lang="en-US" altLang="ko-KR" baseline="0" dirty="0" smtClean="0"/>
              <a:t> discrete and integrated GPUs. Let’s now look at how these differences can be reflected in real-world network applications. For a fair comparison, we look at the “processor-level” cost-effectiveness of packet processing algorithms in terms of “performance-per-dollar” value. We choose this metric since it is difficult to compare only the performance when each platform has different hardware specifications and cost. </a:t>
            </a:r>
          </a:p>
          <a:p>
            <a:r>
              <a:rPr lang="en-US" altLang="ko-KR" baseline="0" dirty="0" smtClean="0"/>
              <a:t>We carry out the cost efficiency analysis on 8 popular memory- or compute-intensive packet processing algorithms as listed here.</a:t>
            </a:r>
          </a:p>
          <a:p>
            <a:r>
              <a:rPr lang="en-US" altLang="ko-KR" baseline="0" dirty="0" smtClean="0"/>
              <a:t>We tested on 5 different platforms: CPU baseline, G-Opt as optimized CPU, discrete GPU with and without DMA transfer, and integrated GPU. Below is the machine setup and price used for each platform.</a:t>
            </a:r>
          </a:p>
        </p:txBody>
      </p:sp>
      <p:sp>
        <p:nvSpPr>
          <p:cNvPr id="4" name="슬라이드 번호 개체 틀 3"/>
          <p:cNvSpPr>
            <a:spLocks noGrp="1"/>
          </p:cNvSpPr>
          <p:nvPr>
            <p:ph type="sldNum" sz="quarter" idx="10"/>
          </p:nvPr>
        </p:nvSpPr>
        <p:spPr/>
        <p:txBody>
          <a:bodyPr/>
          <a:lstStyle/>
          <a:p>
            <a:fld id="{1748541E-42BD-45B4-9170-FAD831D0E3D0}" type="slidenum">
              <a:rPr lang="ko-KR" altLang="en-US" smtClean="0"/>
              <a:t>8</a:t>
            </a:fld>
            <a:endParaRPr lang="ko-KR" altLang="en-US"/>
          </a:p>
        </p:txBody>
      </p:sp>
    </p:spTree>
    <p:extLst>
      <p:ext uri="{BB962C8B-B14F-4D97-AF65-F5344CB8AC3E}">
        <p14:creationId xmlns:p14="http://schemas.microsoft.com/office/powerpoint/2010/main" val="2575257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We first look at the cost effectiveness of</a:t>
            </a:r>
            <a:r>
              <a:rPr lang="en-US" altLang="ko-KR" baseline="0" dirty="0" smtClean="0"/>
              <a:t> optimizing CPU code with G-Opt. We first confirm that G-Opt improves the performance of memory-intensive algorithms that consist mostly of memory I/O instructions such as IPv6 table lookup and Aho-Corasick pattern matching.</a:t>
            </a:r>
          </a:p>
          <a:p>
            <a:r>
              <a:rPr lang="en-US" altLang="ko-KR" baseline="0" dirty="0" smtClean="0"/>
              <a:t>However, we find that applying optimization on computation-heavy algorithms such as SHA-2 has negligible effect on performance, as now, the computation capacity becomes the main bottleneck. </a:t>
            </a:r>
          </a:p>
          <a:p>
            <a:r>
              <a:rPr lang="en-US" altLang="ko-KR" baseline="0" dirty="0" smtClean="0"/>
              <a:t>On the other hand, we see discrete GPU with DMA transfer successfully improves the performance thanks to its high computation power. We find similar results for other algorithms such as ChaCha20, Poly1305, SHA-1, and RSA. This demonstrates that there exist many network applications that exploit large computation power of GPU.</a:t>
            </a:r>
          </a:p>
          <a:p>
            <a:r>
              <a:rPr lang="en-US" altLang="ko-KR" baseline="0" dirty="0" smtClean="0"/>
              <a:t>We have more detailed analysis of CPU-based optimization in the paper, so please check it out if you are interested.</a:t>
            </a:r>
            <a:endParaRPr lang="ko-KR" altLang="en-US" dirty="0"/>
          </a:p>
        </p:txBody>
      </p:sp>
      <p:sp>
        <p:nvSpPr>
          <p:cNvPr id="4" name="슬라이드 번호 개체 틀 3"/>
          <p:cNvSpPr>
            <a:spLocks noGrp="1"/>
          </p:cNvSpPr>
          <p:nvPr>
            <p:ph type="sldNum" sz="quarter" idx="10"/>
          </p:nvPr>
        </p:nvSpPr>
        <p:spPr/>
        <p:txBody>
          <a:bodyPr/>
          <a:lstStyle/>
          <a:p>
            <a:fld id="{1748541E-42BD-45B4-9170-FAD831D0E3D0}" type="slidenum">
              <a:rPr lang="ko-KR" altLang="en-US" smtClean="0"/>
              <a:t>9</a:t>
            </a:fld>
            <a:endParaRPr lang="ko-KR" altLang="en-US"/>
          </a:p>
        </p:txBody>
      </p:sp>
    </p:spTree>
    <p:extLst>
      <p:ext uri="{BB962C8B-B14F-4D97-AF65-F5344CB8AC3E}">
        <p14:creationId xmlns:p14="http://schemas.microsoft.com/office/powerpoint/2010/main" val="269582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ACA03AD0-6E64-4659-8BC7-2F58EEA475B0}" type="datetime1">
              <a:rPr lang="ko-KR" altLang="en-US" smtClean="0"/>
              <a:t>2017-03-28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4891A8E-8BA3-45EB-9D24-E0EB9CB66E81}" type="slidenum">
              <a:rPr lang="ko-KR" altLang="en-US" smtClean="0"/>
              <a:t>‹#›</a:t>
            </a:fld>
            <a:endParaRPr lang="ko-KR" altLang="en-US"/>
          </a:p>
        </p:txBody>
      </p:sp>
    </p:spTree>
    <p:extLst>
      <p:ext uri="{BB962C8B-B14F-4D97-AF65-F5344CB8AC3E}">
        <p14:creationId xmlns:p14="http://schemas.microsoft.com/office/powerpoint/2010/main" val="2377990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2A443B82-04F0-4CB3-8B82-7FD7D958728D}" type="datetime1">
              <a:rPr lang="ko-KR" altLang="en-US" smtClean="0"/>
              <a:t>2017-03-28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4891A8E-8BA3-45EB-9D24-E0EB9CB66E81}" type="slidenum">
              <a:rPr lang="ko-KR" altLang="en-US" smtClean="0"/>
              <a:t>‹#›</a:t>
            </a:fld>
            <a:endParaRPr lang="ko-KR" altLang="en-US"/>
          </a:p>
        </p:txBody>
      </p:sp>
    </p:spTree>
    <p:extLst>
      <p:ext uri="{BB962C8B-B14F-4D97-AF65-F5344CB8AC3E}">
        <p14:creationId xmlns:p14="http://schemas.microsoft.com/office/powerpoint/2010/main" val="2353354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D216B170-0E3D-48D1-9B7D-E426D8ED0B83}" type="datetime1">
              <a:rPr lang="ko-KR" altLang="en-US" smtClean="0"/>
              <a:t>2017-03-28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4891A8E-8BA3-45EB-9D24-E0EB9CB66E81}" type="slidenum">
              <a:rPr lang="ko-KR" altLang="en-US" smtClean="0"/>
              <a:t>‹#›</a:t>
            </a:fld>
            <a:endParaRPr lang="ko-KR" altLang="en-US"/>
          </a:p>
        </p:txBody>
      </p:sp>
    </p:spTree>
    <p:extLst>
      <p:ext uri="{BB962C8B-B14F-4D97-AF65-F5344CB8AC3E}">
        <p14:creationId xmlns:p14="http://schemas.microsoft.com/office/powerpoint/2010/main" val="1338357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6DC4E389-F430-4091-B2B4-F0B4610211D4}" type="datetime1">
              <a:rPr lang="ko-KR" altLang="en-US" smtClean="0"/>
              <a:t>2017-03-28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4891A8E-8BA3-45EB-9D24-E0EB9CB66E81}" type="slidenum">
              <a:rPr lang="ko-KR" altLang="en-US" smtClean="0"/>
              <a:t>‹#›</a:t>
            </a:fld>
            <a:endParaRPr lang="ko-KR" altLang="en-US"/>
          </a:p>
        </p:txBody>
      </p:sp>
    </p:spTree>
    <p:extLst>
      <p:ext uri="{BB962C8B-B14F-4D97-AF65-F5344CB8AC3E}">
        <p14:creationId xmlns:p14="http://schemas.microsoft.com/office/powerpoint/2010/main" val="430758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708DA159-1FB4-4DB2-900E-274F486318CF}" type="datetime1">
              <a:rPr lang="ko-KR" altLang="en-US" smtClean="0"/>
              <a:t>2017-03-28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4891A8E-8BA3-45EB-9D24-E0EB9CB66E81}" type="slidenum">
              <a:rPr lang="ko-KR" altLang="en-US" smtClean="0"/>
              <a:t>‹#›</a:t>
            </a:fld>
            <a:endParaRPr lang="ko-KR" altLang="en-US"/>
          </a:p>
        </p:txBody>
      </p:sp>
    </p:spTree>
    <p:extLst>
      <p:ext uri="{BB962C8B-B14F-4D97-AF65-F5344CB8AC3E}">
        <p14:creationId xmlns:p14="http://schemas.microsoft.com/office/powerpoint/2010/main" val="2127615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17DABB82-2A13-480F-8397-9CF66144B134}" type="datetime1">
              <a:rPr lang="ko-KR" altLang="en-US" smtClean="0"/>
              <a:t>2017-03-28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4891A8E-8BA3-45EB-9D24-E0EB9CB66E81}" type="slidenum">
              <a:rPr lang="ko-KR" altLang="en-US" smtClean="0"/>
              <a:t>‹#›</a:t>
            </a:fld>
            <a:endParaRPr lang="ko-KR" altLang="en-US"/>
          </a:p>
        </p:txBody>
      </p:sp>
    </p:spTree>
    <p:extLst>
      <p:ext uri="{BB962C8B-B14F-4D97-AF65-F5344CB8AC3E}">
        <p14:creationId xmlns:p14="http://schemas.microsoft.com/office/powerpoint/2010/main" val="636643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98042665-7237-4FC1-A95C-03C235514BE7}" type="datetime1">
              <a:rPr lang="ko-KR" altLang="en-US" smtClean="0"/>
              <a:t>2017-03-28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14891A8E-8BA3-45EB-9D24-E0EB9CB66E81}" type="slidenum">
              <a:rPr lang="ko-KR" altLang="en-US" smtClean="0"/>
              <a:t>‹#›</a:t>
            </a:fld>
            <a:endParaRPr lang="ko-KR" altLang="en-US"/>
          </a:p>
        </p:txBody>
      </p:sp>
    </p:spTree>
    <p:extLst>
      <p:ext uri="{BB962C8B-B14F-4D97-AF65-F5344CB8AC3E}">
        <p14:creationId xmlns:p14="http://schemas.microsoft.com/office/powerpoint/2010/main" val="1213895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CECF1132-47D1-45E8-B75A-C9E1D5A818A4}" type="datetime1">
              <a:rPr lang="ko-KR" altLang="en-US" smtClean="0"/>
              <a:t>2017-03-28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14891A8E-8BA3-45EB-9D24-E0EB9CB66E81}" type="slidenum">
              <a:rPr lang="ko-KR" altLang="en-US" smtClean="0"/>
              <a:t>‹#›</a:t>
            </a:fld>
            <a:endParaRPr lang="ko-KR" altLang="en-US"/>
          </a:p>
        </p:txBody>
      </p:sp>
    </p:spTree>
    <p:extLst>
      <p:ext uri="{BB962C8B-B14F-4D97-AF65-F5344CB8AC3E}">
        <p14:creationId xmlns:p14="http://schemas.microsoft.com/office/powerpoint/2010/main" val="3785068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4BDADA32-BAB3-4998-AECE-070D5AC56EBB}" type="datetime1">
              <a:rPr lang="ko-KR" altLang="en-US" smtClean="0"/>
              <a:t>2017-03-28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14891A8E-8BA3-45EB-9D24-E0EB9CB66E81}" type="slidenum">
              <a:rPr lang="ko-KR" altLang="en-US" smtClean="0"/>
              <a:t>‹#›</a:t>
            </a:fld>
            <a:endParaRPr lang="ko-KR" altLang="en-US"/>
          </a:p>
        </p:txBody>
      </p:sp>
    </p:spTree>
    <p:extLst>
      <p:ext uri="{BB962C8B-B14F-4D97-AF65-F5344CB8AC3E}">
        <p14:creationId xmlns:p14="http://schemas.microsoft.com/office/powerpoint/2010/main" val="1372314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DC1441CD-9461-4473-B8FF-FEFC5E48D3FC}" type="datetime1">
              <a:rPr lang="ko-KR" altLang="en-US" smtClean="0"/>
              <a:t>2017-03-28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4891A8E-8BA3-45EB-9D24-E0EB9CB66E81}" type="slidenum">
              <a:rPr lang="ko-KR" altLang="en-US" smtClean="0"/>
              <a:t>‹#›</a:t>
            </a:fld>
            <a:endParaRPr lang="ko-KR" altLang="en-US"/>
          </a:p>
        </p:txBody>
      </p:sp>
    </p:spTree>
    <p:extLst>
      <p:ext uri="{BB962C8B-B14F-4D97-AF65-F5344CB8AC3E}">
        <p14:creationId xmlns:p14="http://schemas.microsoft.com/office/powerpoint/2010/main" val="3816498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07ED3E7B-749C-45B9-BF09-60F001FB220D}" type="datetime1">
              <a:rPr lang="ko-KR" altLang="en-US" smtClean="0"/>
              <a:t>2017-03-28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4891A8E-8BA3-45EB-9D24-E0EB9CB66E81}" type="slidenum">
              <a:rPr lang="ko-KR" altLang="en-US" smtClean="0"/>
              <a:t>‹#›</a:t>
            </a:fld>
            <a:endParaRPr lang="ko-KR" altLang="en-US"/>
          </a:p>
        </p:txBody>
      </p:sp>
    </p:spTree>
    <p:extLst>
      <p:ext uri="{BB962C8B-B14F-4D97-AF65-F5344CB8AC3E}">
        <p14:creationId xmlns:p14="http://schemas.microsoft.com/office/powerpoint/2010/main" val="2170008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2C1302-7768-43F5-A9E8-CC77148EFBCF}" type="datetime1">
              <a:rPr lang="ko-KR" altLang="en-US" smtClean="0"/>
              <a:t>2017-03-28</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891A8E-8BA3-45EB-9D24-E0EB9CB66E81}" type="slidenum">
              <a:rPr lang="ko-KR" altLang="en-US" smtClean="0"/>
              <a:t>‹#›</a:t>
            </a:fld>
            <a:endParaRPr lang="ko-KR" altLang="en-US"/>
          </a:p>
        </p:txBody>
      </p:sp>
    </p:spTree>
    <p:extLst>
      <p:ext uri="{BB962C8B-B14F-4D97-AF65-F5344CB8AC3E}">
        <p14:creationId xmlns:p14="http://schemas.microsoft.com/office/powerpoint/2010/main" val="13998916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chart" Target="../charts/chart8.xml"/><Relationship Id="rId3" Type="http://schemas.openxmlformats.org/officeDocument/2006/relationships/image" Target="../media/image1.gif"/><Relationship Id="rId7" Type="http://schemas.openxmlformats.org/officeDocument/2006/relationships/chart" Target="../charts/chart7.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1.gif"/><Relationship Id="rId7"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chart" Target="../charts/chart10.xml"/><Relationship Id="rId5" Type="http://schemas.openxmlformats.org/officeDocument/2006/relationships/chart" Target="../charts/chart9.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chart" Target="../charts/chart12.xml"/><Relationship Id="rId5" Type="http://schemas.openxmlformats.org/officeDocument/2006/relationships/chart" Target="../charts/chart1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1.gif"/><Relationship Id="rId7" Type="http://schemas.openxmlformats.org/officeDocument/2006/relationships/chart" Target="../charts/chart15.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chart" Target="../charts/chart14.xml"/><Relationship Id="rId5" Type="http://schemas.openxmlformats.org/officeDocument/2006/relationships/chart" Target="../charts/chart13.xml"/><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image" Target="../media/image1.gif"/><Relationship Id="rId7" Type="http://schemas.openxmlformats.org/officeDocument/2006/relationships/chart" Target="../charts/chart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968536"/>
            <a:ext cx="9144000" cy="2387600"/>
          </a:xfrm>
        </p:spPr>
        <p:txBody>
          <a:bodyPr>
            <a:normAutofit/>
          </a:bodyPr>
          <a:lstStyle/>
          <a:p>
            <a:r>
              <a:rPr lang="en-US" altLang="ko-KR" sz="4400" b="1" dirty="0" smtClean="0">
                <a:latin typeface="Times New Roman" panose="02020603050405020304" pitchFamily="18" charset="0"/>
                <a:cs typeface="Times New Roman" panose="02020603050405020304" pitchFamily="18" charset="0"/>
              </a:rPr>
              <a:t>APUNet: Revitalizing GPU as </a:t>
            </a:r>
            <a:br>
              <a:rPr lang="en-US" altLang="ko-KR" sz="4400" b="1" dirty="0" smtClean="0">
                <a:latin typeface="Times New Roman" panose="02020603050405020304" pitchFamily="18" charset="0"/>
                <a:cs typeface="Times New Roman" panose="02020603050405020304" pitchFamily="18" charset="0"/>
              </a:rPr>
            </a:br>
            <a:r>
              <a:rPr lang="en-US" altLang="ko-KR" sz="4400" b="1" dirty="0" smtClean="0">
                <a:latin typeface="Times New Roman" panose="02020603050405020304" pitchFamily="18" charset="0"/>
                <a:cs typeface="Times New Roman" panose="02020603050405020304" pitchFamily="18" charset="0"/>
              </a:rPr>
              <a:t>Packet Processing Accelerator</a:t>
            </a:r>
            <a:br>
              <a:rPr lang="en-US" altLang="ko-KR" sz="4400" b="1" dirty="0" smtClean="0">
                <a:latin typeface="Times New Roman" panose="02020603050405020304" pitchFamily="18" charset="0"/>
                <a:cs typeface="Times New Roman" panose="02020603050405020304" pitchFamily="18" charset="0"/>
              </a:rPr>
            </a:br>
            <a:endParaRPr lang="ko-KR" altLang="en-US" sz="4400" b="1" dirty="0">
              <a:latin typeface="Times New Roman" panose="02020603050405020304" pitchFamily="18" charset="0"/>
              <a:cs typeface="Times New Roman" panose="02020603050405020304" pitchFamily="18" charset="0"/>
            </a:endParaRPr>
          </a:p>
        </p:txBody>
      </p:sp>
      <p:sp>
        <p:nvSpPr>
          <p:cNvPr id="3" name="부제목 2"/>
          <p:cNvSpPr>
            <a:spLocks noGrp="1"/>
          </p:cNvSpPr>
          <p:nvPr>
            <p:ph type="subTitle" idx="1"/>
          </p:nvPr>
        </p:nvSpPr>
        <p:spPr>
          <a:xfrm>
            <a:off x="1524000" y="3277294"/>
            <a:ext cx="9144000" cy="1815996"/>
          </a:xfrm>
        </p:spPr>
        <p:txBody>
          <a:bodyPr>
            <a:normAutofit/>
          </a:bodyPr>
          <a:lstStyle/>
          <a:p>
            <a:r>
              <a:rPr lang="en-US" altLang="ko-KR" b="1" dirty="0" smtClean="0">
                <a:latin typeface="Times New Roman" panose="02020603050405020304" pitchFamily="18" charset="0"/>
                <a:cs typeface="Times New Roman" panose="02020603050405020304" pitchFamily="18" charset="0"/>
              </a:rPr>
              <a:t>Younghwan Go</a:t>
            </a:r>
            <a:r>
              <a:rPr lang="en-US" altLang="ko-KR" dirty="0" smtClean="0">
                <a:latin typeface="Times New Roman" panose="02020603050405020304" pitchFamily="18" charset="0"/>
                <a:cs typeface="Times New Roman" panose="02020603050405020304" pitchFamily="18" charset="0"/>
              </a:rPr>
              <a:t>, Muhammad Asim Jamshed, YoungGyoun Moon, </a:t>
            </a:r>
            <a:br>
              <a:rPr lang="en-US" altLang="ko-KR" dirty="0" smtClean="0">
                <a:latin typeface="Times New Roman" panose="02020603050405020304" pitchFamily="18" charset="0"/>
                <a:cs typeface="Times New Roman" panose="02020603050405020304" pitchFamily="18" charset="0"/>
              </a:rPr>
            </a:br>
            <a:r>
              <a:rPr lang="en-US" altLang="ko-KR" dirty="0" smtClean="0">
                <a:latin typeface="Times New Roman" panose="02020603050405020304" pitchFamily="18" charset="0"/>
                <a:cs typeface="Times New Roman" panose="02020603050405020304" pitchFamily="18" charset="0"/>
              </a:rPr>
              <a:t>Changho Hwang, and KyoungSoo Park</a:t>
            </a:r>
          </a:p>
          <a:p>
            <a:endParaRPr lang="en-US" altLang="ko-KR" dirty="0">
              <a:latin typeface="Times New Roman" panose="02020603050405020304" pitchFamily="18" charset="0"/>
              <a:cs typeface="Times New Roman" panose="02020603050405020304" pitchFamily="18" charset="0"/>
            </a:endParaRPr>
          </a:p>
          <a:p>
            <a:r>
              <a:rPr lang="en-US" altLang="ko-KR" sz="2200" i="1" dirty="0" smtClean="0">
                <a:latin typeface="Times New Roman" panose="02020603050405020304" pitchFamily="18" charset="0"/>
                <a:cs typeface="Times New Roman" panose="02020603050405020304" pitchFamily="18" charset="0"/>
              </a:rPr>
              <a:t>School of Electrical Engineering, KAIST</a:t>
            </a:r>
            <a:endParaRPr lang="ko-KR" altLang="en-US" sz="2200" i="1" dirty="0">
              <a:latin typeface="Times New Roman" panose="02020603050405020304" pitchFamily="18" charset="0"/>
              <a:cs typeface="Times New Roman" panose="02020603050405020304" pitchFamily="18" charset="0"/>
            </a:endParaRPr>
          </a:p>
        </p:txBody>
      </p:sp>
      <p:pic>
        <p:nvPicPr>
          <p:cNvPr id="1026" name="Picture 2" descr="Image result for kaist logo"/>
          <p:cNvPicPr>
            <a:picLocks noChangeAspect="1" noChangeArrowheads="1"/>
          </p:cNvPicPr>
          <p:nvPr/>
        </p:nvPicPr>
        <p:blipFill rotWithShape="1">
          <a:blip r:embed="rId3">
            <a:extLst>
              <a:ext uri="{28A0092B-C50C-407E-A947-70E740481C1C}">
                <a14:useLocalDpi xmlns:a14="http://schemas.microsoft.com/office/drawing/2010/main" val="0"/>
              </a:ext>
            </a:extLst>
          </a:blip>
          <a:srcRect l="28446" t="19690" r="27890" b="20667"/>
          <a:stretch/>
        </p:blipFill>
        <p:spPr bwMode="auto">
          <a:xfrm>
            <a:off x="6275461" y="5373156"/>
            <a:ext cx="2381428" cy="7633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ndsl.kaist.edu/wp-content/uploads/2012/08/head-logo21.jpg"/>
          <p:cNvPicPr>
            <a:picLocks noChangeAspect="1" noChangeArrowheads="1"/>
          </p:cNvPicPr>
          <p:nvPr/>
        </p:nvPicPr>
        <p:blipFill rotWithShape="1">
          <a:blip r:embed="rId4">
            <a:extLst>
              <a:ext uri="{28A0092B-C50C-407E-A947-70E740481C1C}">
                <a14:useLocalDpi xmlns:a14="http://schemas.microsoft.com/office/drawing/2010/main" val="0"/>
              </a:ext>
            </a:extLst>
          </a:blip>
          <a:srcRect l="1418" t="14505" r="58568" b="11925"/>
          <a:stretch/>
        </p:blipFill>
        <p:spPr bwMode="auto">
          <a:xfrm>
            <a:off x="3643357" y="5416636"/>
            <a:ext cx="2452643" cy="676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5947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4000" dirty="0">
                <a:latin typeface="Times New Roman" panose="02020603050405020304" pitchFamily="18" charset="0"/>
                <a:cs typeface="Times New Roman" panose="02020603050405020304" pitchFamily="18" charset="0"/>
              </a:rPr>
              <a:t>Cost Effectiveness of </a:t>
            </a:r>
            <a:r>
              <a:rPr lang="en-US" altLang="ko-KR" sz="4000" dirty="0" smtClean="0">
                <a:latin typeface="Times New Roman" panose="02020603050405020304" pitchFamily="18" charset="0"/>
                <a:cs typeface="Times New Roman" panose="02020603050405020304" pitchFamily="18" charset="0"/>
              </a:rPr>
              <a:t>Discrete/Integrated GPUs</a:t>
            </a:r>
            <a:endParaRPr lang="ko-KR" altLang="en-US" sz="4000" dirty="0">
              <a:latin typeface="Times New Roman" panose="02020603050405020304" pitchFamily="18" charset="0"/>
              <a:cs typeface="Times New Roman" panose="02020603050405020304" pitchFamily="18" charset="0"/>
            </a:endParaRPr>
          </a:p>
        </p:txBody>
      </p:sp>
      <p:sp>
        <p:nvSpPr>
          <p:cNvPr id="3" name="내용 개체 틀 2"/>
          <p:cNvSpPr>
            <a:spLocks noGrp="1"/>
          </p:cNvSpPr>
          <p:nvPr>
            <p:ph idx="1"/>
          </p:nvPr>
        </p:nvSpPr>
        <p:spPr/>
        <p:txBody>
          <a:bodyPr>
            <a:normAutofit/>
          </a:bodyPr>
          <a:lstStyle/>
          <a:p>
            <a:r>
              <a:rPr lang="en-US" altLang="ko-KR" dirty="0" smtClean="0">
                <a:latin typeface="Gill Sans MT" panose="020B0502020104020203" pitchFamily="34" charset="0"/>
                <a:cs typeface="Tahoma" panose="020B0604030504040204" pitchFamily="34" charset="0"/>
              </a:rPr>
              <a:t>Discrete GPU suffers from DMA transfer overhead</a:t>
            </a:r>
          </a:p>
          <a:p>
            <a:r>
              <a:rPr lang="en-US" altLang="ko-KR" dirty="0" smtClean="0">
                <a:latin typeface="Gill Sans MT" panose="020B0502020104020203" pitchFamily="34" charset="0"/>
                <a:cs typeface="Tahoma" panose="020B0604030504040204" pitchFamily="34" charset="0"/>
              </a:rPr>
              <a:t>Integrated GPU is most cost efficient!</a:t>
            </a:r>
          </a:p>
        </p:txBody>
      </p:sp>
      <p:sp>
        <p:nvSpPr>
          <p:cNvPr id="4" name="슬라이드 번호 개체 틀 3"/>
          <p:cNvSpPr>
            <a:spLocks noGrp="1"/>
          </p:cNvSpPr>
          <p:nvPr>
            <p:ph type="sldNum" sz="quarter" idx="12"/>
          </p:nvPr>
        </p:nvSpPr>
        <p:spPr/>
        <p:txBody>
          <a:bodyPr/>
          <a:lstStyle/>
          <a:p>
            <a:fld id="{14891A8E-8BA3-45EB-9D24-E0EB9CB66E81}" type="slidenum">
              <a:rPr lang="ko-KR" altLang="en-US" sz="1400" b="1" smtClean="0"/>
              <a:t>10</a:t>
            </a:fld>
            <a:endParaRPr lang="ko-KR" altLang="en-US" sz="1400" b="1"/>
          </a:p>
        </p:txBody>
      </p:sp>
      <p:pic>
        <p:nvPicPr>
          <p:cNvPr id="5" name="Picture 2" descr="Image result for kaist logo"/>
          <p:cNvPicPr>
            <a:picLocks noChangeAspect="1" noChangeArrowheads="1"/>
          </p:cNvPicPr>
          <p:nvPr/>
        </p:nvPicPr>
        <p:blipFill rotWithShape="1">
          <a:blip r:embed="rId3">
            <a:extLst>
              <a:ext uri="{28A0092B-C50C-407E-A947-70E740481C1C}">
                <a14:useLocalDpi xmlns:a14="http://schemas.microsoft.com/office/drawing/2010/main" val="0"/>
              </a:ext>
            </a:extLst>
          </a:blip>
          <a:srcRect l="28446" t="19690" r="27890" b="20667"/>
          <a:stretch/>
        </p:blipFill>
        <p:spPr bwMode="auto">
          <a:xfrm>
            <a:off x="9442042" y="6275222"/>
            <a:ext cx="1539310" cy="49342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www.ndsl.kaist.edu/wp-content/uploads/2012/08/head-logo21.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18" t="14505" r="58568" b="11925"/>
          <a:stretch/>
        </p:blipFill>
        <p:spPr bwMode="auto">
          <a:xfrm>
            <a:off x="7942045" y="6287914"/>
            <a:ext cx="1468097" cy="404878"/>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직선 연결선 16"/>
          <p:cNvCxnSpPr/>
          <p:nvPr/>
        </p:nvCxnSpPr>
        <p:spPr>
          <a:xfrm flipH="1" flipV="1">
            <a:off x="4395338" y="2862214"/>
            <a:ext cx="6162" cy="3538042"/>
          </a:xfrm>
          <a:prstGeom prst="line">
            <a:avLst/>
          </a:prstGeom>
          <a:ln w="19050">
            <a:prstDash val="dash"/>
          </a:ln>
        </p:spPr>
        <p:style>
          <a:lnRef idx="1">
            <a:schemeClr val="dk1"/>
          </a:lnRef>
          <a:fillRef idx="0">
            <a:schemeClr val="dk1"/>
          </a:fillRef>
          <a:effectRef idx="0">
            <a:schemeClr val="dk1"/>
          </a:effectRef>
          <a:fontRef idx="minor">
            <a:schemeClr val="tx1"/>
          </a:fontRef>
        </p:style>
      </p:cxnSp>
      <p:graphicFrame>
        <p:nvGraphicFramePr>
          <p:cNvPr id="19" name="차트 18"/>
          <p:cNvGraphicFramePr>
            <a:graphicFrameLocks/>
          </p:cNvGraphicFramePr>
          <p:nvPr>
            <p:extLst>
              <p:ext uri="{D42A27DB-BD31-4B8C-83A1-F6EECF244321}">
                <p14:modId xmlns:p14="http://schemas.microsoft.com/office/powerpoint/2010/main" val="174000136"/>
              </p:ext>
            </p:extLst>
          </p:nvPr>
        </p:nvGraphicFramePr>
        <p:xfrm>
          <a:off x="8253056" y="2862214"/>
          <a:ext cx="3630708" cy="329378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차트 21"/>
          <p:cNvGraphicFramePr>
            <a:graphicFrameLocks/>
          </p:cNvGraphicFramePr>
          <p:nvPr>
            <p:extLst>
              <p:ext uri="{D42A27DB-BD31-4B8C-83A1-F6EECF244321}">
                <p14:modId xmlns:p14="http://schemas.microsoft.com/office/powerpoint/2010/main" val="1998044374"/>
              </p:ext>
            </p:extLst>
          </p:nvPr>
        </p:nvGraphicFramePr>
        <p:xfrm>
          <a:off x="4581562" y="2929700"/>
          <a:ext cx="3630708" cy="329378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차트 12"/>
          <p:cNvGraphicFramePr>
            <a:graphicFrameLocks/>
          </p:cNvGraphicFramePr>
          <p:nvPr>
            <p:extLst>
              <p:ext uri="{D42A27DB-BD31-4B8C-83A1-F6EECF244321}">
                <p14:modId xmlns:p14="http://schemas.microsoft.com/office/powerpoint/2010/main" val="1825545906"/>
              </p:ext>
            </p:extLst>
          </p:nvPr>
        </p:nvGraphicFramePr>
        <p:xfrm>
          <a:off x="524173" y="2929700"/>
          <a:ext cx="3630708" cy="3293788"/>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4" name="차트 13"/>
          <p:cNvGraphicFramePr>
            <a:graphicFrameLocks/>
          </p:cNvGraphicFramePr>
          <p:nvPr>
            <p:extLst>
              <p:ext uri="{D42A27DB-BD31-4B8C-83A1-F6EECF244321}">
                <p14:modId xmlns:p14="http://schemas.microsoft.com/office/powerpoint/2010/main" val="1770120226"/>
              </p:ext>
            </p:extLst>
          </p:nvPr>
        </p:nvGraphicFramePr>
        <p:xfrm>
          <a:off x="526203" y="2929700"/>
          <a:ext cx="3630708" cy="3293788"/>
        </p:xfrm>
        <a:graphic>
          <a:graphicData uri="http://schemas.openxmlformats.org/drawingml/2006/chart">
            <c:chart xmlns:c="http://schemas.openxmlformats.org/drawingml/2006/chart" xmlns:r="http://schemas.openxmlformats.org/officeDocument/2006/relationships" r:id="rId8"/>
          </a:graphicData>
        </a:graphic>
      </p:graphicFrame>
      <p:sp>
        <p:nvSpPr>
          <p:cNvPr id="23" name="직사각형 22"/>
          <p:cNvSpPr/>
          <p:nvPr/>
        </p:nvSpPr>
        <p:spPr>
          <a:xfrm>
            <a:off x="1275228" y="3071650"/>
            <a:ext cx="9651891" cy="1276429"/>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lnSpc>
                <a:spcPct val="120000"/>
              </a:lnSpc>
            </a:pPr>
            <a:r>
              <a:rPr lang="en-US" altLang="ko-KR" sz="2400" u="sng" dirty="0" smtClean="0">
                <a:latin typeface="Gill Sans MT" panose="020B0502020104020203" pitchFamily="34" charset="0"/>
              </a:rPr>
              <a:t>Our approach:</a:t>
            </a:r>
          </a:p>
          <a:p>
            <a:pPr algn="ctr">
              <a:lnSpc>
                <a:spcPct val="120000"/>
              </a:lnSpc>
            </a:pPr>
            <a:r>
              <a:rPr lang="en-US" altLang="ko-KR" sz="2400" dirty="0" smtClean="0">
                <a:latin typeface="Gill Sans MT" panose="020B0502020104020203" pitchFamily="34" charset="0"/>
              </a:rPr>
              <a:t>Use integrated GPU to accelerate packet processing! </a:t>
            </a:r>
            <a:endParaRPr lang="ko-KR" altLang="en-US" sz="2400" dirty="0">
              <a:latin typeface="Gill Sans MT" panose="020B0502020104020203" pitchFamily="34" charset="0"/>
            </a:endParaRPr>
          </a:p>
        </p:txBody>
      </p:sp>
    </p:spTree>
    <p:extLst>
      <p:ext uri="{BB962C8B-B14F-4D97-AF65-F5344CB8AC3E}">
        <p14:creationId xmlns:p14="http://schemas.microsoft.com/office/powerpoint/2010/main" val="79840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9" grpId="0">
        <p:bldAsOne/>
      </p:bldGraphic>
      <p:bldGraphic spid="22" grpId="0">
        <p:bldAsOne/>
      </p:bldGraphic>
      <p:bldGraphic spid="14" grpId="0">
        <p:bldAsOne/>
      </p:bldGraphic>
      <p:bldP spid="2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4000" dirty="0" smtClean="0">
                <a:latin typeface="Times New Roman" panose="02020603050405020304" pitchFamily="18" charset="0"/>
                <a:cs typeface="Times New Roman" panose="02020603050405020304" pitchFamily="18" charset="0"/>
              </a:rPr>
              <a:t>Contents</a:t>
            </a:r>
            <a:endParaRPr lang="ko-KR" altLang="en-US" sz="4000" dirty="0">
              <a:latin typeface="Times New Roman" panose="02020603050405020304" pitchFamily="18" charset="0"/>
              <a:cs typeface="Times New Roman" panose="02020603050405020304" pitchFamily="18" charset="0"/>
            </a:endParaRPr>
          </a:p>
        </p:txBody>
      </p:sp>
      <p:sp>
        <p:nvSpPr>
          <p:cNvPr id="3" name="내용 개체 틀 2"/>
          <p:cNvSpPr>
            <a:spLocks noGrp="1"/>
          </p:cNvSpPr>
          <p:nvPr>
            <p:ph idx="1"/>
          </p:nvPr>
        </p:nvSpPr>
        <p:spPr/>
        <p:txBody>
          <a:bodyPr>
            <a:normAutofit/>
          </a:bodyPr>
          <a:lstStyle/>
          <a:p>
            <a:r>
              <a:rPr lang="en-US" altLang="ko-KR" dirty="0" smtClean="0">
                <a:solidFill>
                  <a:schemeClr val="bg1">
                    <a:lumMod val="85000"/>
                  </a:schemeClr>
                </a:solidFill>
                <a:latin typeface="Gill Sans MT" panose="020B0502020104020203" pitchFamily="34" charset="0"/>
                <a:cs typeface="Tahoma" panose="020B0604030504040204" pitchFamily="34" charset="0"/>
              </a:rPr>
              <a:t>Introduction and motivation</a:t>
            </a:r>
          </a:p>
          <a:p>
            <a:r>
              <a:rPr lang="en-US" altLang="ko-KR" dirty="0" smtClean="0">
                <a:solidFill>
                  <a:schemeClr val="bg1">
                    <a:lumMod val="85000"/>
                  </a:schemeClr>
                </a:solidFill>
                <a:latin typeface="Gill Sans MT" panose="020B0502020104020203" pitchFamily="34" charset="0"/>
                <a:cs typeface="Tahoma" panose="020B0604030504040204" pitchFamily="34" charset="0"/>
              </a:rPr>
              <a:t>Background on GPU</a:t>
            </a:r>
          </a:p>
          <a:p>
            <a:r>
              <a:rPr lang="en-US" altLang="ko-KR" dirty="0" smtClean="0">
                <a:solidFill>
                  <a:schemeClr val="bg1">
                    <a:lumMod val="85000"/>
                  </a:schemeClr>
                </a:solidFill>
                <a:latin typeface="Gill Sans MT" panose="020B0502020104020203" pitchFamily="34" charset="0"/>
                <a:cs typeface="Tahoma" panose="020B0604030504040204" pitchFamily="34" charset="0"/>
              </a:rPr>
              <a:t>CPU vs. GPU: cost efficiency analysis</a:t>
            </a:r>
          </a:p>
          <a:p>
            <a:r>
              <a:rPr lang="en-US" altLang="ko-KR" b="1" dirty="0" smtClean="0">
                <a:latin typeface="Gill Sans MT" panose="020B0502020104020203" pitchFamily="34" charset="0"/>
                <a:cs typeface="Tahoma" panose="020B0604030504040204" pitchFamily="34" charset="0"/>
              </a:rPr>
              <a:t>Research Challenges</a:t>
            </a:r>
          </a:p>
          <a:p>
            <a:r>
              <a:rPr lang="en-US" altLang="ko-KR" dirty="0" smtClean="0">
                <a:latin typeface="Gill Sans MT" panose="020B0502020104020203" pitchFamily="34" charset="0"/>
                <a:cs typeface="Tahoma" panose="020B0604030504040204" pitchFamily="34" charset="0"/>
              </a:rPr>
              <a:t>APUNet design</a:t>
            </a:r>
          </a:p>
          <a:p>
            <a:r>
              <a:rPr lang="en-US" altLang="ko-KR" dirty="0" smtClean="0">
                <a:latin typeface="Gill Sans MT" panose="020B0502020104020203" pitchFamily="34" charset="0"/>
                <a:cs typeface="Tahoma" panose="020B0604030504040204" pitchFamily="34" charset="0"/>
              </a:rPr>
              <a:t>Evaluation</a:t>
            </a:r>
          </a:p>
          <a:p>
            <a:r>
              <a:rPr lang="en-US" altLang="ko-KR" smtClean="0">
                <a:latin typeface="Gill Sans MT" panose="020B0502020104020203" pitchFamily="34" charset="0"/>
                <a:cs typeface="Tahoma" panose="020B0604030504040204" pitchFamily="34" charset="0"/>
              </a:rPr>
              <a:t>Conclusion</a:t>
            </a:r>
            <a:endParaRPr lang="ko-KR" altLang="en-US" dirty="0">
              <a:latin typeface="Gill Sans MT" panose="020B0502020104020203" pitchFamily="34" charset="0"/>
              <a:cs typeface="Tahoma" panose="020B0604030504040204" pitchFamily="34" charset="0"/>
            </a:endParaRPr>
          </a:p>
        </p:txBody>
      </p:sp>
      <p:sp>
        <p:nvSpPr>
          <p:cNvPr id="4" name="슬라이드 번호 개체 틀 3"/>
          <p:cNvSpPr>
            <a:spLocks noGrp="1"/>
          </p:cNvSpPr>
          <p:nvPr>
            <p:ph type="sldNum" sz="quarter" idx="12"/>
          </p:nvPr>
        </p:nvSpPr>
        <p:spPr/>
        <p:txBody>
          <a:bodyPr/>
          <a:lstStyle/>
          <a:p>
            <a:fld id="{14891A8E-8BA3-45EB-9D24-E0EB9CB66E81}" type="slidenum">
              <a:rPr lang="ko-KR" altLang="en-US" sz="1400" b="1" smtClean="0"/>
              <a:t>11</a:t>
            </a:fld>
            <a:endParaRPr lang="ko-KR" altLang="en-US" sz="1400" b="1"/>
          </a:p>
        </p:txBody>
      </p:sp>
      <p:pic>
        <p:nvPicPr>
          <p:cNvPr id="5" name="Picture 2" descr="Image result for kaist logo"/>
          <p:cNvPicPr>
            <a:picLocks noChangeAspect="1" noChangeArrowheads="1"/>
          </p:cNvPicPr>
          <p:nvPr/>
        </p:nvPicPr>
        <p:blipFill rotWithShape="1">
          <a:blip r:embed="rId3">
            <a:extLst>
              <a:ext uri="{28A0092B-C50C-407E-A947-70E740481C1C}">
                <a14:useLocalDpi xmlns:a14="http://schemas.microsoft.com/office/drawing/2010/main" val="0"/>
              </a:ext>
            </a:extLst>
          </a:blip>
          <a:srcRect l="28446" t="19690" r="27890" b="20667"/>
          <a:stretch/>
        </p:blipFill>
        <p:spPr bwMode="auto">
          <a:xfrm>
            <a:off x="9442042" y="6275222"/>
            <a:ext cx="1539310" cy="49342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www.ndsl.kaist.edu/wp-content/uploads/2012/08/head-logo21.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18" t="14505" r="58568" b="11925"/>
          <a:stretch/>
        </p:blipFill>
        <p:spPr bwMode="auto">
          <a:xfrm>
            <a:off x="7942045" y="6287914"/>
            <a:ext cx="1468097" cy="404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1989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4000" dirty="0" smtClean="0">
                <a:latin typeface="Times New Roman" panose="02020603050405020304" pitchFamily="18" charset="0"/>
                <a:cs typeface="Times New Roman" panose="02020603050405020304" pitchFamily="18" charset="0"/>
              </a:rPr>
              <a:t>Research Challenges</a:t>
            </a:r>
            <a:endParaRPr lang="ko-KR" altLang="en-US" sz="4000" dirty="0">
              <a:latin typeface="Times New Roman" panose="02020603050405020304" pitchFamily="18" charset="0"/>
              <a:cs typeface="Times New Roman" panose="02020603050405020304" pitchFamily="18" charset="0"/>
            </a:endParaRPr>
          </a:p>
        </p:txBody>
      </p:sp>
      <p:sp>
        <p:nvSpPr>
          <p:cNvPr id="3" name="내용 개체 틀 2"/>
          <p:cNvSpPr>
            <a:spLocks noGrp="1"/>
          </p:cNvSpPr>
          <p:nvPr>
            <p:ph idx="1"/>
          </p:nvPr>
        </p:nvSpPr>
        <p:spPr>
          <a:xfrm>
            <a:off x="838200" y="1687400"/>
            <a:ext cx="10515600" cy="4415119"/>
          </a:xfrm>
        </p:spPr>
        <p:txBody>
          <a:bodyPr>
            <a:normAutofit/>
          </a:bodyPr>
          <a:lstStyle/>
          <a:p>
            <a:r>
              <a:rPr lang="en-US" altLang="ko-KR" dirty="0" smtClean="0">
                <a:latin typeface="Gill Sans MT" panose="020B0502020104020203" pitchFamily="34" charset="0"/>
                <a:cs typeface="Tahoma" panose="020B0604030504040204" pitchFamily="34" charset="0"/>
              </a:rPr>
              <a:t>Frequent GPU kernel setup </a:t>
            </a:r>
            <a:r>
              <a:rPr lang="en-US" altLang="ko-KR" dirty="0">
                <a:latin typeface="Gill Sans MT" panose="020B0502020104020203" pitchFamily="34" charset="0"/>
                <a:cs typeface="Tahoma" panose="020B0604030504040204" pitchFamily="34" charset="0"/>
              </a:rPr>
              <a:t>overhead </a:t>
            </a:r>
            <a:endParaRPr lang="en-US" altLang="ko-KR" dirty="0" smtClean="0">
              <a:latin typeface="Gill Sans MT" panose="020B0502020104020203" pitchFamily="34" charset="0"/>
              <a:cs typeface="Tahoma" panose="020B0604030504040204" pitchFamily="34" charset="0"/>
            </a:endParaRPr>
          </a:p>
          <a:p>
            <a:pPr lvl="1"/>
            <a:r>
              <a:rPr lang="en-US" altLang="ko-KR" dirty="0" smtClean="0">
                <a:latin typeface="Gill Sans MT" panose="020B0502020104020203" pitchFamily="34" charset="0"/>
                <a:cs typeface="Tahoma" panose="020B0604030504040204" pitchFamily="34" charset="0"/>
              </a:rPr>
              <a:t>Overhead exposed w/o DMA transfer</a:t>
            </a:r>
          </a:p>
          <a:p>
            <a:pPr marL="457200" lvl="1" indent="0">
              <a:buNone/>
            </a:pPr>
            <a:endParaRPr lang="en-US" altLang="ko-KR" dirty="0" smtClean="0">
              <a:latin typeface="Gill Sans MT" panose="020B0502020104020203" pitchFamily="34" charset="0"/>
              <a:cs typeface="Tahoma" panose="020B0604030504040204" pitchFamily="34" charset="0"/>
            </a:endParaRPr>
          </a:p>
          <a:p>
            <a:r>
              <a:rPr lang="en-US" altLang="ko-KR" dirty="0" smtClean="0">
                <a:latin typeface="Gill Sans MT" panose="020B0502020104020203" pitchFamily="34" charset="0"/>
                <a:cs typeface="Tahoma" panose="020B0604030504040204" pitchFamily="34" charset="0"/>
              </a:rPr>
              <a:t>High data synchronization overhead</a:t>
            </a:r>
            <a:endParaRPr lang="en-US" altLang="ko-KR" dirty="0">
              <a:latin typeface="Gill Sans MT" panose="020B0502020104020203" pitchFamily="34" charset="0"/>
              <a:cs typeface="Tahoma" panose="020B0604030504040204" pitchFamily="34" charset="0"/>
            </a:endParaRPr>
          </a:p>
          <a:p>
            <a:pPr lvl="1"/>
            <a:r>
              <a:rPr lang="en-US" altLang="ko-KR" dirty="0" smtClean="0">
                <a:latin typeface="Gill Sans MT" panose="020B0502020104020203" pitchFamily="34" charset="0"/>
                <a:cs typeface="Tahoma" panose="020B0604030504040204" pitchFamily="34" charset="0"/>
              </a:rPr>
              <a:t>CPU-GPU cache coherency</a:t>
            </a:r>
            <a:endParaRPr lang="ko-KR" altLang="en-US" dirty="0">
              <a:latin typeface="Gill Sans MT" panose="020B0502020104020203" pitchFamily="34" charset="0"/>
              <a:cs typeface="Tahoma" panose="020B0604030504040204" pitchFamily="34" charset="0"/>
            </a:endParaRPr>
          </a:p>
          <a:p>
            <a:pPr lvl="1"/>
            <a:endParaRPr lang="en-US" altLang="ko-KR" dirty="0" smtClean="0">
              <a:latin typeface="Gill Sans MT" panose="020B0502020104020203" pitchFamily="34" charset="0"/>
              <a:cs typeface="Tahoma" panose="020B0604030504040204" pitchFamily="34" charset="0"/>
            </a:endParaRPr>
          </a:p>
          <a:p>
            <a:r>
              <a:rPr lang="en-US" altLang="ko-KR" dirty="0" smtClean="0">
                <a:latin typeface="Gill Sans MT" panose="020B0502020104020203" pitchFamily="34" charset="0"/>
                <a:cs typeface="Tahoma" panose="020B0604030504040204" pitchFamily="34" charset="0"/>
              </a:rPr>
              <a:t>More contention on </a:t>
            </a:r>
            <a:r>
              <a:rPr lang="en-US" altLang="ko-KR" dirty="0">
                <a:latin typeface="Gill Sans MT" panose="020B0502020104020203" pitchFamily="34" charset="0"/>
                <a:cs typeface="Tahoma" panose="020B0604030504040204" pitchFamily="34" charset="0"/>
              </a:rPr>
              <a:t>shared DRAM</a:t>
            </a:r>
          </a:p>
          <a:p>
            <a:pPr lvl="1"/>
            <a:r>
              <a:rPr lang="en-US" altLang="ko-KR" dirty="0" smtClean="0">
                <a:latin typeface="Gill Sans MT" panose="020B0502020104020203" pitchFamily="34" charset="0"/>
                <a:cs typeface="Tahoma" panose="020B0604030504040204" pitchFamily="34" charset="0"/>
              </a:rPr>
              <a:t>Reduced effective memory bandwidth</a:t>
            </a:r>
          </a:p>
          <a:p>
            <a:pPr marL="0" indent="0">
              <a:buNone/>
            </a:pPr>
            <a:endParaRPr lang="en-US" altLang="ko-KR" dirty="0" smtClean="0">
              <a:latin typeface="Gill Sans MT" panose="020B0502020104020203" pitchFamily="34" charset="0"/>
              <a:cs typeface="Tahoma" panose="020B0604030504040204" pitchFamily="34" charset="0"/>
            </a:endParaRPr>
          </a:p>
        </p:txBody>
      </p:sp>
      <p:sp>
        <p:nvSpPr>
          <p:cNvPr id="4" name="슬라이드 번호 개체 틀 3"/>
          <p:cNvSpPr>
            <a:spLocks noGrp="1"/>
          </p:cNvSpPr>
          <p:nvPr>
            <p:ph type="sldNum" sz="quarter" idx="12"/>
          </p:nvPr>
        </p:nvSpPr>
        <p:spPr/>
        <p:txBody>
          <a:bodyPr/>
          <a:lstStyle/>
          <a:p>
            <a:fld id="{14891A8E-8BA3-45EB-9D24-E0EB9CB66E81}" type="slidenum">
              <a:rPr lang="ko-KR" altLang="en-US" sz="1400" b="1" smtClean="0"/>
              <a:t>12</a:t>
            </a:fld>
            <a:endParaRPr lang="ko-KR" altLang="en-US" sz="1400" b="1"/>
          </a:p>
        </p:txBody>
      </p:sp>
      <p:pic>
        <p:nvPicPr>
          <p:cNvPr id="5" name="Picture 2" descr="Image result for kaist logo"/>
          <p:cNvPicPr>
            <a:picLocks noChangeAspect="1" noChangeArrowheads="1"/>
          </p:cNvPicPr>
          <p:nvPr/>
        </p:nvPicPr>
        <p:blipFill rotWithShape="1">
          <a:blip r:embed="rId3">
            <a:extLst>
              <a:ext uri="{28A0092B-C50C-407E-A947-70E740481C1C}">
                <a14:useLocalDpi xmlns:a14="http://schemas.microsoft.com/office/drawing/2010/main" val="0"/>
              </a:ext>
            </a:extLst>
          </a:blip>
          <a:srcRect l="28446" t="19690" r="27890" b="20667"/>
          <a:stretch/>
        </p:blipFill>
        <p:spPr bwMode="auto">
          <a:xfrm>
            <a:off x="9442042" y="6275222"/>
            <a:ext cx="1539310" cy="49342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www.ndsl.kaist.edu/wp-content/uploads/2012/08/head-logo21.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18" t="14505" r="58568" b="11925"/>
          <a:stretch/>
        </p:blipFill>
        <p:spPr bwMode="auto">
          <a:xfrm>
            <a:off x="7942045" y="6287914"/>
            <a:ext cx="1468097" cy="404878"/>
          </a:xfrm>
          <a:prstGeom prst="rect">
            <a:avLst/>
          </a:prstGeom>
          <a:noFill/>
          <a:extLst>
            <a:ext uri="{909E8E84-426E-40DD-AFC4-6F175D3DCCD1}">
              <a14:hiddenFill xmlns:a14="http://schemas.microsoft.com/office/drawing/2010/main">
                <a:solidFill>
                  <a:srgbClr val="FFFFFF"/>
                </a:solidFill>
              </a14:hiddenFill>
            </a:ext>
          </a:extLst>
        </p:spPr>
      </p:pic>
      <p:sp>
        <p:nvSpPr>
          <p:cNvPr id="34" name="직사각형 33"/>
          <p:cNvSpPr/>
          <p:nvPr/>
        </p:nvSpPr>
        <p:spPr>
          <a:xfrm>
            <a:off x="8894754" y="1532132"/>
            <a:ext cx="2026930" cy="24865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dirty="0" smtClean="0">
                <a:latin typeface="Times New Roman" panose="02020603050405020304" pitchFamily="18" charset="0"/>
                <a:cs typeface="Times New Roman" panose="02020603050405020304" pitchFamily="18" charset="0"/>
              </a:rPr>
              <a:t>Set input</a:t>
            </a:r>
            <a:endParaRPr lang="ko-KR" altLang="en-US" dirty="0">
              <a:latin typeface="Times New Roman" panose="02020603050405020304" pitchFamily="18" charset="0"/>
              <a:cs typeface="Times New Roman" panose="02020603050405020304" pitchFamily="18" charset="0"/>
            </a:endParaRPr>
          </a:p>
        </p:txBody>
      </p:sp>
      <p:sp>
        <p:nvSpPr>
          <p:cNvPr id="35" name="직사각형 34"/>
          <p:cNvSpPr/>
          <p:nvPr/>
        </p:nvSpPr>
        <p:spPr>
          <a:xfrm>
            <a:off x="8894754" y="1826140"/>
            <a:ext cx="2026930" cy="24865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dirty="0" smtClean="0">
                <a:latin typeface="Times New Roman" panose="02020603050405020304" pitchFamily="18" charset="0"/>
                <a:cs typeface="Times New Roman" panose="02020603050405020304" pitchFamily="18" charset="0"/>
              </a:rPr>
              <a:t>Launch kernel</a:t>
            </a:r>
            <a:endParaRPr lang="ko-KR" altLang="en-US" dirty="0">
              <a:latin typeface="Times New Roman" panose="02020603050405020304" pitchFamily="18" charset="0"/>
              <a:cs typeface="Times New Roman" panose="02020603050405020304" pitchFamily="18" charset="0"/>
            </a:endParaRPr>
          </a:p>
        </p:txBody>
      </p:sp>
      <p:sp>
        <p:nvSpPr>
          <p:cNvPr id="36" name="직사각형 35"/>
          <p:cNvSpPr/>
          <p:nvPr/>
        </p:nvSpPr>
        <p:spPr>
          <a:xfrm>
            <a:off x="8894754" y="2113991"/>
            <a:ext cx="2026930" cy="24865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dirty="0" smtClean="0">
                <a:latin typeface="Times New Roman" panose="02020603050405020304" pitchFamily="18" charset="0"/>
                <a:cs typeface="Times New Roman" panose="02020603050405020304" pitchFamily="18" charset="0"/>
              </a:rPr>
              <a:t>Teardown kernel</a:t>
            </a:r>
            <a:endParaRPr lang="ko-KR" altLang="en-US" dirty="0">
              <a:latin typeface="Times New Roman" panose="02020603050405020304" pitchFamily="18" charset="0"/>
              <a:cs typeface="Times New Roman" panose="02020603050405020304" pitchFamily="18" charset="0"/>
            </a:endParaRPr>
          </a:p>
        </p:txBody>
      </p:sp>
      <p:sp>
        <p:nvSpPr>
          <p:cNvPr id="37" name="직사각형 36"/>
          <p:cNvSpPr/>
          <p:nvPr/>
        </p:nvSpPr>
        <p:spPr>
          <a:xfrm>
            <a:off x="8894754" y="2401842"/>
            <a:ext cx="2026930" cy="24865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dirty="0" smtClean="0">
                <a:latin typeface="Times New Roman" panose="02020603050405020304" pitchFamily="18" charset="0"/>
                <a:cs typeface="Times New Roman" panose="02020603050405020304" pitchFamily="18" charset="0"/>
              </a:rPr>
              <a:t>Retrieve result</a:t>
            </a:r>
            <a:endParaRPr lang="ko-KR" altLang="en-US" dirty="0">
              <a:latin typeface="Times New Roman" panose="02020603050405020304" pitchFamily="18" charset="0"/>
              <a:cs typeface="Times New Roman" panose="02020603050405020304" pitchFamily="18" charset="0"/>
            </a:endParaRPr>
          </a:p>
        </p:txBody>
      </p:sp>
      <p:sp>
        <p:nvSpPr>
          <p:cNvPr id="40" name="왼쪽으로 구부러진 화살표 39"/>
          <p:cNvSpPr/>
          <p:nvPr/>
        </p:nvSpPr>
        <p:spPr>
          <a:xfrm flipV="1">
            <a:off x="10921684" y="1526069"/>
            <a:ext cx="563506" cy="1078012"/>
          </a:xfrm>
          <a:prstGeom prst="curvedLeftArrow">
            <a:avLst>
              <a:gd name="adj1" fmla="val 25000"/>
              <a:gd name="adj2" fmla="val 51465"/>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solidFill>
                <a:schemeClr val="tx1"/>
              </a:solidFill>
            </a:endParaRPr>
          </a:p>
        </p:txBody>
      </p:sp>
      <p:sp>
        <p:nvSpPr>
          <p:cNvPr id="44" name="왼쪽 중괄호 43"/>
          <p:cNvSpPr/>
          <p:nvPr/>
        </p:nvSpPr>
        <p:spPr>
          <a:xfrm>
            <a:off x="8645637" y="1826142"/>
            <a:ext cx="234085" cy="531417"/>
          </a:xfrm>
          <a:prstGeom prst="lef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ko-KR" altLang="en-US"/>
          </a:p>
        </p:txBody>
      </p:sp>
      <p:sp>
        <p:nvSpPr>
          <p:cNvPr id="45" name="직사각형 44"/>
          <p:cNvSpPr/>
          <p:nvPr/>
        </p:nvSpPr>
        <p:spPr>
          <a:xfrm>
            <a:off x="7275905" y="1759971"/>
            <a:ext cx="1189749" cy="646331"/>
          </a:xfrm>
          <a:prstGeom prst="rect">
            <a:avLst/>
          </a:prstGeom>
          <a:ln w="12700">
            <a:solidFill>
              <a:schemeClr val="tx1"/>
            </a:solidFill>
          </a:ln>
        </p:spPr>
        <p:txBody>
          <a:bodyPr wrap="none">
            <a:spAutoFit/>
          </a:bodyPr>
          <a:lstStyle/>
          <a:p>
            <a:pPr algn="ctr"/>
            <a:r>
              <a:rPr lang="en-US" altLang="ko-KR" dirty="0" smtClean="0">
                <a:latin typeface="Times New Roman" panose="02020603050405020304" pitchFamily="18" charset="0"/>
                <a:cs typeface="Times New Roman" panose="02020603050405020304" pitchFamily="18" charset="0"/>
              </a:rPr>
              <a:t>Redundant</a:t>
            </a:r>
          </a:p>
          <a:p>
            <a:pPr algn="ctr"/>
            <a:r>
              <a:rPr lang="en-US" altLang="ko-KR" dirty="0">
                <a:latin typeface="Times New Roman" panose="02020603050405020304" pitchFamily="18" charset="0"/>
                <a:cs typeface="Times New Roman" panose="02020603050405020304" pitchFamily="18" charset="0"/>
              </a:rPr>
              <a:t>o</a:t>
            </a:r>
            <a:r>
              <a:rPr lang="en-US" altLang="ko-KR" dirty="0" smtClean="0">
                <a:latin typeface="Times New Roman" panose="02020603050405020304" pitchFamily="18" charset="0"/>
                <a:cs typeface="Times New Roman" panose="02020603050405020304" pitchFamily="18" charset="0"/>
              </a:rPr>
              <a:t>verhead!</a:t>
            </a:r>
            <a:endParaRPr lang="ko-KR" altLang="en-US" dirty="0">
              <a:latin typeface="Times New Roman" panose="02020603050405020304" pitchFamily="18" charset="0"/>
              <a:cs typeface="Times New Roman" panose="02020603050405020304" pitchFamily="18" charset="0"/>
            </a:endParaRPr>
          </a:p>
        </p:txBody>
      </p:sp>
      <p:sp>
        <p:nvSpPr>
          <p:cNvPr id="71" name="직사각형 70"/>
          <p:cNvSpPr/>
          <p:nvPr/>
        </p:nvSpPr>
        <p:spPr>
          <a:xfrm>
            <a:off x="8894754" y="1818914"/>
            <a:ext cx="2026930" cy="248659"/>
          </a:xfrm>
          <a:prstGeom prst="rect">
            <a:avLst/>
          </a:prstGeom>
          <a:solidFill>
            <a:schemeClr val="bg1"/>
          </a:solid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dirty="0" smtClean="0">
                <a:latin typeface="Times New Roman" panose="02020603050405020304" pitchFamily="18" charset="0"/>
                <a:cs typeface="Times New Roman" panose="02020603050405020304" pitchFamily="18" charset="0"/>
              </a:rPr>
              <a:t>Launch kernel</a:t>
            </a:r>
            <a:endParaRPr lang="ko-KR" altLang="en-US" dirty="0">
              <a:latin typeface="Times New Roman" panose="02020603050405020304" pitchFamily="18" charset="0"/>
              <a:cs typeface="Times New Roman" panose="02020603050405020304" pitchFamily="18" charset="0"/>
            </a:endParaRPr>
          </a:p>
        </p:txBody>
      </p:sp>
      <p:sp>
        <p:nvSpPr>
          <p:cNvPr id="72" name="직사각형 71"/>
          <p:cNvSpPr/>
          <p:nvPr/>
        </p:nvSpPr>
        <p:spPr>
          <a:xfrm>
            <a:off x="8900034" y="2118356"/>
            <a:ext cx="2026930" cy="248659"/>
          </a:xfrm>
          <a:prstGeom prst="rect">
            <a:avLst/>
          </a:prstGeom>
          <a:solidFill>
            <a:schemeClr val="bg1"/>
          </a:solid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dirty="0" smtClean="0">
                <a:latin typeface="Times New Roman" panose="02020603050405020304" pitchFamily="18" charset="0"/>
                <a:cs typeface="Times New Roman" panose="02020603050405020304" pitchFamily="18" charset="0"/>
              </a:rPr>
              <a:t>Teardown kernel</a:t>
            </a:r>
            <a:endParaRPr lang="ko-KR" altLang="en-US" dirty="0">
              <a:latin typeface="Times New Roman" panose="02020603050405020304" pitchFamily="18" charset="0"/>
              <a:cs typeface="Times New Roman" panose="02020603050405020304" pitchFamily="18" charset="0"/>
            </a:endParaRPr>
          </a:p>
        </p:txBody>
      </p:sp>
      <p:sp>
        <p:nvSpPr>
          <p:cNvPr id="33" name="직사각형 32"/>
          <p:cNvSpPr/>
          <p:nvPr/>
        </p:nvSpPr>
        <p:spPr>
          <a:xfrm>
            <a:off x="1464987" y="5385263"/>
            <a:ext cx="9677934" cy="691179"/>
          </a:xfrm>
          <a:prstGeom prst="rect">
            <a:avLst/>
          </a:prstGeom>
          <a:ln w="28575">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2400" dirty="0" smtClean="0">
                <a:latin typeface="Gill Sans MT" pitchFamily="34" charset="0"/>
              </a:rPr>
              <a:t>APUNet: a high-performance APU-accelerated network packet processor</a:t>
            </a:r>
            <a:endParaRPr lang="ko-KR" altLang="en-US" sz="2400" dirty="0">
              <a:latin typeface="Gill Sans MT" pitchFamily="34" charset="0"/>
            </a:endParaRPr>
          </a:p>
        </p:txBody>
      </p:sp>
      <p:sp>
        <p:nvSpPr>
          <p:cNvPr id="38" name="직사각형 37"/>
          <p:cNvSpPr/>
          <p:nvPr/>
        </p:nvSpPr>
        <p:spPr>
          <a:xfrm>
            <a:off x="7119287" y="3150105"/>
            <a:ext cx="1681487" cy="1861094"/>
          </a:xfrm>
          <a:prstGeom prst="rect">
            <a:avLst/>
          </a:prstGeom>
          <a:solidFill>
            <a:schemeClr val="bg1"/>
          </a:solidFill>
          <a:ln w="1270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ko-KR" b="1" dirty="0" smtClean="0">
                <a:latin typeface="Times New Roman" panose="02020603050405020304" pitchFamily="18" charset="0"/>
                <a:cs typeface="Times New Roman" panose="02020603050405020304" pitchFamily="18" charset="0"/>
              </a:rPr>
              <a:t>APU</a:t>
            </a:r>
          </a:p>
          <a:p>
            <a:pPr algn="ctr"/>
            <a:endParaRPr lang="en-US" altLang="ko-KR" sz="2000" b="1" dirty="0">
              <a:latin typeface="Times New Roman" panose="02020603050405020304" pitchFamily="18" charset="0"/>
              <a:cs typeface="Times New Roman" panose="02020603050405020304" pitchFamily="18" charset="0"/>
            </a:endParaRPr>
          </a:p>
          <a:p>
            <a:pPr algn="ctr"/>
            <a:endParaRPr lang="en-US" altLang="ko-KR" sz="2000" b="1" dirty="0" smtClean="0">
              <a:latin typeface="Times New Roman" panose="02020603050405020304" pitchFamily="18" charset="0"/>
              <a:cs typeface="Times New Roman" panose="02020603050405020304" pitchFamily="18" charset="0"/>
            </a:endParaRPr>
          </a:p>
          <a:p>
            <a:pPr algn="ctr"/>
            <a:endParaRPr lang="en-US" altLang="ko-KR" sz="2000" b="1" dirty="0">
              <a:latin typeface="Times New Roman" panose="02020603050405020304" pitchFamily="18" charset="0"/>
              <a:cs typeface="Times New Roman" panose="02020603050405020304" pitchFamily="18" charset="0"/>
            </a:endParaRPr>
          </a:p>
          <a:p>
            <a:pPr algn="ctr"/>
            <a:endParaRPr lang="en-US" altLang="ko-KR" b="1" dirty="0" smtClean="0">
              <a:latin typeface="Times New Roman" panose="02020603050405020304" pitchFamily="18" charset="0"/>
              <a:cs typeface="Times New Roman" panose="02020603050405020304" pitchFamily="18" charset="0"/>
            </a:endParaRPr>
          </a:p>
          <a:p>
            <a:pPr algn="ctr"/>
            <a:endParaRPr lang="ko-KR" altLang="en-US" b="1" dirty="0">
              <a:latin typeface="Times New Roman" panose="02020603050405020304" pitchFamily="18" charset="0"/>
              <a:cs typeface="Times New Roman" panose="02020603050405020304" pitchFamily="18" charset="0"/>
            </a:endParaRPr>
          </a:p>
        </p:txBody>
      </p:sp>
      <p:sp>
        <p:nvSpPr>
          <p:cNvPr id="9" name="직사각형 8"/>
          <p:cNvSpPr/>
          <p:nvPr/>
        </p:nvSpPr>
        <p:spPr>
          <a:xfrm>
            <a:off x="7202226" y="3580684"/>
            <a:ext cx="1516366" cy="481760"/>
          </a:xfrm>
          <a:prstGeom prst="rect">
            <a:avLst/>
          </a:prstGeom>
          <a:solidFill>
            <a:schemeClr val="bg1">
              <a:lumMod val="95000"/>
            </a:schemeClr>
          </a:solidFill>
          <a:ln>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lang="en-US" altLang="ko-KR" b="1" dirty="0" smtClean="0">
                <a:latin typeface="Times New Roman" panose="02020603050405020304" pitchFamily="18" charset="0"/>
                <a:cs typeface="Times New Roman" panose="02020603050405020304" pitchFamily="18" charset="0"/>
              </a:rPr>
              <a:t>CPU</a:t>
            </a:r>
            <a:endParaRPr lang="ko-KR" altLang="en-US" b="1" dirty="0">
              <a:latin typeface="Times New Roman" panose="02020603050405020304" pitchFamily="18" charset="0"/>
              <a:cs typeface="Times New Roman" panose="02020603050405020304" pitchFamily="18" charset="0"/>
            </a:endParaRPr>
          </a:p>
        </p:txBody>
      </p:sp>
      <p:sp>
        <p:nvSpPr>
          <p:cNvPr id="18" name="직사각형 17"/>
          <p:cNvSpPr/>
          <p:nvPr/>
        </p:nvSpPr>
        <p:spPr>
          <a:xfrm>
            <a:off x="8807342" y="4093747"/>
            <a:ext cx="1347655" cy="20456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12" name="직사각형 11"/>
          <p:cNvSpPr/>
          <p:nvPr/>
        </p:nvSpPr>
        <p:spPr>
          <a:xfrm>
            <a:off x="10105803" y="3843039"/>
            <a:ext cx="1321036" cy="710970"/>
          </a:xfrm>
          <a:prstGeom prst="rect">
            <a:avLst/>
          </a:prstGeom>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ko-KR" b="1" dirty="0" smtClean="0">
                <a:latin typeface="Times New Roman" panose="02020603050405020304" pitchFamily="18" charset="0"/>
                <a:cs typeface="Times New Roman" panose="02020603050405020304" pitchFamily="18" charset="0"/>
              </a:rPr>
              <a:t>DRAM</a:t>
            </a:r>
            <a:endParaRPr lang="ko-KR" altLang="en-US" b="1" dirty="0">
              <a:latin typeface="Times New Roman" panose="02020603050405020304" pitchFamily="18" charset="0"/>
              <a:cs typeface="Times New Roman" panose="02020603050405020304" pitchFamily="18" charset="0"/>
            </a:endParaRPr>
          </a:p>
        </p:txBody>
      </p:sp>
      <p:sp>
        <p:nvSpPr>
          <p:cNvPr id="24" name="직사각형 23"/>
          <p:cNvSpPr/>
          <p:nvPr/>
        </p:nvSpPr>
        <p:spPr>
          <a:xfrm>
            <a:off x="8836918" y="3724415"/>
            <a:ext cx="1261884" cy="369332"/>
          </a:xfrm>
          <a:prstGeom prst="rect">
            <a:avLst/>
          </a:prstGeom>
        </p:spPr>
        <p:txBody>
          <a:bodyPr wrap="none">
            <a:spAutoFit/>
          </a:bodyPr>
          <a:lstStyle/>
          <a:p>
            <a:pPr algn="ctr"/>
            <a:r>
              <a:rPr lang="en-US" altLang="ko-KR" dirty="0" smtClean="0">
                <a:latin typeface="Times New Roman" panose="02020603050405020304" pitchFamily="18" charset="0"/>
                <a:cs typeface="Times New Roman" panose="02020603050405020304" pitchFamily="18" charset="0"/>
              </a:rPr>
              <a:t>Bottleneck!</a:t>
            </a:r>
            <a:endParaRPr lang="ko-KR" altLang="en-US" dirty="0">
              <a:latin typeface="Times New Roman" panose="02020603050405020304" pitchFamily="18" charset="0"/>
              <a:cs typeface="Times New Roman" panose="02020603050405020304" pitchFamily="18" charset="0"/>
            </a:endParaRPr>
          </a:p>
        </p:txBody>
      </p:sp>
      <p:sp>
        <p:nvSpPr>
          <p:cNvPr id="27" name="직사각형 26"/>
          <p:cNvSpPr/>
          <p:nvPr/>
        </p:nvSpPr>
        <p:spPr>
          <a:xfrm>
            <a:off x="8915437" y="4268836"/>
            <a:ext cx="1131464" cy="369332"/>
          </a:xfrm>
          <a:prstGeom prst="rect">
            <a:avLst/>
          </a:prstGeom>
        </p:spPr>
        <p:txBody>
          <a:bodyPr wrap="none">
            <a:spAutoFit/>
          </a:bodyPr>
          <a:lstStyle/>
          <a:p>
            <a:pPr algn="ctr"/>
            <a:r>
              <a:rPr lang="en-US" altLang="ko-KR" dirty="0" smtClean="0">
                <a:latin typeface="Times New Roman" panose="02020603050405020304" pitchFamily="18" charset="0"/>
                <a:cs typeface="Times New Roman" panose="02020603050405020304" pitchFamily="18" charset="0"/>
              </a:rPr>
              <a:t>BW: 10x</a:t>
            </a:r>
            <a:r>
              <a:rPr lang="en-US" altLang="ko-KR" dirty="0" smtClean="0">
                <a:latin typeface="Times New Roman" panose="02020603050405020304" pitchFamily="18" charset="0"/>
                <a:ea typeface="맑은 고딕" panose="020B0503020000020004" pitchFamily="50" charset="-127"/>
                <a:cs typeface="Times New Roman" panose="02020603050405020304" pitchFamily="18" charset="0"/>
              </a:rPr>
              <a:t>↓</a:t>
            </a:r>
            <a:endParaRPr lang="ko-KR" altLang="en-US" dirty="0">
              <a:latin typeface="Times New Roman" panose="02020603050405020304" pitchFamily="18" charset="0"/>
              <a:cs typeface="Times New Roman" panose="02020603050405020304" pitchFamily="18" charset="0"/>
            </a:endParaRPr>
          </a:p>
        </p:txBody>
      </p:sp>
      <p:sp>
        <p:nvSpPr>
          <p:cNvPr id="42" name="직사각형 41"/>
          <p:cNvSpPr/>
          <p:nvPr/>
        </p:nvSpPr>
        <p:spPr>
          <a:xfrm>
            <a:off x="8946935" y="3872976"/>
            <a:ext cx="1043463" cy="646331"/>
          </a:xfrm>
          <a:prstGeom prst="rect">
            <a:avLst/>
          </a:prstGeom>
          <a:ln w="12700"/>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ko-KR" dirty="0" smtClean="0">
                <a:latin typeface="Times New Roman" panose="02020603050405020304" pitchFamily="18" charset="0"/>
                <a:cs typeface="Times New Roman" panose="02020603050405020304" pitchFamily="18" charset="0"/>
              </a:rPr>
              <a:t>Explicit</a:t>
            </a:r>
            <a:endParaRPr lang="en-US" altLang="ko-KR" dirty="0">
              <a:latin typeface="Times New Roman" panose="02020603050405020304" pitchFamily="18" charset="0"/>
              <a:cs typeface="Times New Roman" panose="02020603050405020304" pitchFamily="18" charset="0"/>
            </a:endParaRPr>
          </a:p>
          <a:p>
            <a:pPr algn="ctr"/>
            <a:r>
              <a:rPr lang="en-US" altLang="ko-KR" dirty="0" smtClean="0">
                <a:latin typeface="Times New Roman" panose="02020603050405020304" pitchFamily="18" charset="0"/>
                <a:cs typeface="Times New Roman" panose="02020603050405020304" pitchFamily="18" charset="0"/>
              </a:rPr>
              <a:t>Sync!</a:t>
            </a:r>
          </a:p>
        </p:txBody>
      </p:sp>
      <p:sp>
        <p:nvSpPr>
          <p:cNvPr id="46" name="직사각형 45"/>
          <p:cNvSpPr/>
          <p:nvPr/>
        </p:nvSpPr>
        <p:spPr>
          <a:xfrm>
            <a:off x="7201466" y="4150635"/>
            <a:ext cx="1517125" cy="783823"/>
          </a:xfrm>
          <a:prstGeom prst="rect">
            <a:avLst/>
          </a:prstGeom>
          <a:ln w="1270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ko-KR" b="1" dirty="0" smtClean="0">
                <a:latin typeface="Times New Roman" panose="02020603050405020304" pitchFamily="18" charset="0"/>
                <a:cs typeface="Times New Roman" panose="02020603050405020304" pitchFamily="18" charset="0"/>
              </a:rPr>
              <a:t>GPU</a:t>
            </a:r>
          </a:p>
          <a:p>
            <a:pPr algn="ctr"/>
            <a:endParaRPr lang="en-US" altLang="ko-KR" sz="2800" b="1" dirty="0">
              <a:latin typeface="Times New Roman" panose="02020603050405020304" pitchFamily="18" charset="0"/>
              <a:cs typeface="Times New Roman" panose="02020603050405020304" pitchFamily="18" charset="0"/>
            </a:endParaRPr>
          </a:p>
        </p:txBody>
      </p:sp>
      <p:sp>
        <p:nvSpPr>
          <p:cNvPr id="41" name="직사각형 40"/>
          <p:cNvSpPr/>
          <p:nvPr/>
        </p:nvSpPr>
        <p:spPr>
          <a:xfrm>
            <a:off x="7375672" y="4498631"/>
            <a:ext cx="1168714" cy="366860"/>
          </a:xfrm>
          <a:prstGeom prst="rect">
            <a:avLst/>
          </a:prstGeom>
          <a:ln w="127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dirty="0" smtClean="0">
                <a:latin typeface="Times New Roman" panose="02020603050405020304" pitchFamily="18" charset="0"/>
                <a:cs typeface="Times New Roman" panose="02020603050405020304" pitchFamily="18" charset="0"/>
              </a:rPr>
              <a:t>Cache</a:t>
            </a:r>
            <a:endParaRPr lang="ko-KR"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900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fade">
                                      <p:cBhvr>
                                        <p:cTn id="10" dur="500"/>
                                        <p:tgtEl>
                                          <p:spTgt spid="72"/>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fade">
                                      <p:cBhvr>
                                        <p:cTn id="14" dur="500"/>
                                        <p:tgtEl>
                                          <p:spTgt spid="4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500"/>
                                        <p:tgtEl>
                                          <p:spTgt spid="4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fade">
                                      <p:cBhvr>
                                        <p:cTn id="45" dur="500"/>
                                        <p:tgtEl>
                                          <p:spTgt spid="4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fade">
                                      <p:cBhvr>
                                        <p:cTn id="48" dur="500"/>
                                        <p:tgtEl>
                                          <p:spTgt spid="4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animEffect transition="in" filter="fade">
                                      <p:cBhvr>
                                        <p:cTn id="53" dur="500"/>
                                        <p:tgtEl>
                                          <p:spTgt spid="3">
                                            <p:txEl>
                                              <p:pRg st="6" end="6"/>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500"/>
                                        <p:tgtEl>
                                          <p:spTgt spid="3">
                                            <p:txEl>
                                              <p:pRg st="7" end="7"/>
                                            </p:txEl>
                                          </p:spTgt>
                                        </p:tgtEl>
                                      </p:cBhvr>
                                    </p:animEffect>
                                  </p:childTnLst>
                                </p:cTn>
                              </p:par>
                              <p:par>
                                <p:cTn id="57" presetID="10" presetClass="exit" presetSubtype="0" fill="hold" grpId="1" nodeType="withEffect">
                                  <p:stCondLst>
                                    <p:cond delay="0"/>
                                  </p:stCondLst>
                                  <p:childTnLst>
                                    <p:animEffect transition="out" filter="fade">
                                      <p:cBhvr>
                                        <p:cTn id="58" dur="500"/>
                                        <p:tgtEl>
                                          <p:spTgt spid="42"/>
                                        </p:tgtEl>
                                      </p:cBhvr>
                                    </p:animEffect>
                                    <p:set>
                                      <p:cBhvr>
                                        <p:cTn id="59" dur="1" fill="hold">
                                          <p:stCondLst>
                                            <p:cond delay="499"/>
                                          </p:stCondLst>
                                        </p:cTn>
                                        <p:tgtEl>
                                          <p:spTgt spid="42"/>
                                        </p:tgtEl>
                                        <p:attrNameLst>
                                          <p:attrName>style.visibility</p:attrName>
                                        </p:attrNameLst>
                                      </p:cBhvr>
                                      <p:to>
                                        <p:strVal val="hidden"/>
                                      </p:to>
                                    </p:set>
                                  </p:childTnLst>
                                </p:cTn>
                              </p:par>
                            </p:childTnLst>
                          </p:cTn>
                        </p:par>
                        <p:par>
                          <p:cTn id="60" fill="hold">
                            <p:stCondLst>
                              <p:cond delay="500"/>
                            </p:stCondLst>
                            <p:childTnLst>
                              <p:par>
                                <p:cTn id="61" presetID="10" presetClass="entr" presetSubtype="0" fill="hold" grpId="0" nodeType="after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500"/>
                                        <p:tgtEl>
                                          <p:spTgt spid="2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3"/>
                                        </p:tgtEl>
                                        <p:attrNameLst>
                                          <p:attrName>style.visibility</p:attrName>
                                        </p:attrNameLst>
                                      </p:cBhvr>
                                      <p:to>
                                        <p:strVal val="visible"/>
                                      </p:to>
                                    </p:set>
                                    <p:animEffect transition="in" filter="fade">
                                      <p:cBhvr>
                                        <p:cTn id="7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71" grpId="0" animBg="1"/>
      <p:bldP spid="72" grpId="0" animBg="1"/>
      <p:bldP spid="33" grpId="0" animBg="1"/>
      <p:bldP spid="38" grpId="0" animBg="1"/>
      <p:bldP spid="9" grpId="0" animBg="1"/>
      <p:bldP spid="18" grpId="0" animBg="1"/>
      <p:bldP spid="12" grpId="0" animBg="1"/>
      <p:bldP spid="24" grpId="0"/>
      <p:bldP spid="27" grpId="0"/>
      <p:bldP spid="42" grpId="0" animBg="1"/>
      <p:bldP spid="42" grpId="1" animBg="1"/>
      <p:bldP spid="46" grpId="0" animBg="1"/>
      <p:bldP spid="4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4000" dirty="0" smtClean="0">
                <a:latin typeface="Times New Roman" panose="02020603050405020304" pitchFamily="18" charset="0"/>
                <a:cs typeface="Times New Roman" panose="02020603050405020304" pitchFamily="18" charset="0"/>
              </a:rPr>
              <a:t>Persistent Thread Execution Architecture</a:t>
            </a:r>
            <a:endParaRPr lang="ko-KR" altLang="en-US" sz="4000" dirty="0">
              <a:latin typeface="Times New Roman" panose="02020603050405020304" pitchFamily="18" charset="0"/>
              <a:cs typeface="Times New Roman" panose="02020603050405020304" pitchFamily="18" charset="0"/>
            </a:endParaRPr>
          </a:p>
        </p:txBody>
      </p:sp>
      <p:sp>
        <p:nvSpPr>
          <p:cNvPr id="3" name="내용 개체 틀 2"/>
          <p:cNvSpPr>
            <a:spLocks noGrp="1"/>
          </p:cNvSpPr>
          <p:nvPr>
            <p:ph idx="1"/>
          </p:nvPr>
        </p:nvSpPr>
        <p:spPr/>
        <p:txBody>
          <a:bodyPr>
            <a:normAutofit/>
          </a:bodyPr>
          <a:lstStyle/>
          <a:p>
            <a:r>
              <a:rPr lang="en-US" altLang="ko-KR" dirty="0" smtClean="0">
                <a:latin typeface="Gill Sans MT" panose="020B0502020104020203" pitchFamily="34" charset="0"/>
                <a:cs typeface="Tahoma" panose="020B0604030504040204" pitchFamily="34" charset="0"/>
              </a:rPr>
              <a:t>Persistently run GPU threads without kernel teardown</a:t>
            </a:r>
            <a:endParaRPr lang="en-US" altLang="ko-KR" dirty="0">
              <a:latin typeface="Gill Sans MT" panose="020B0502020104020203" pitchFamily="34" charset="0"/>
              <a:cs typeface="Tahoma" panose="020B0604030504040204" pitchFamily="34" charset="0"/>
            </a:endParaRPr>
          </a:p>
          <a:p>
            <a:r>
              <a:rPr lang="en-US" altLang="ko-KR" dirty="0" smtClean="0">
                <a:latin typeface="Gill Sans MT" panose="020B0502020104020203" pitchFamily="34" charset="0"/>
                <a:cs typeface="Tahoma" panose="020B0604030504040204" pitchFamily="34" charset="0"/>
              </a:rPr>
              <a:t>Master passes packet pointer addresses to GPU threads </a:t>
            </a:r>
            <a:endParaRPr lang="ko-KR" altLang="en-US" dirty="0">
              <a:latin typeface="Gill Sans MT" panose="020B0502020104020203" pitchFamily="34" charset="0"/>
              <a:cs typeface="Tahoma" panose="020B0604030504040204" pitchFamily="34" charset="0"/>
            </a:endParaRPr>
          </a:p>
        </p:txBody>
      </p:sp>
      <p:sp>
        <p:nvSpPr>
          <p:cNvPr id="4" name="슬라이드 번호 개체 틀 3"/>
          <p:cNvSpPr>
            <a:spLocks noGrp="1"/>
          </p:cNvSpPr>
          <p:nvPr>
            <p:ph type="sldNum" sz="quarter" idx="12"/>
          </p:nvPr>
        </p:nvSpPr>
        <p:spPr/>
        <p:txBody>
          <a:bodyPr/>
          <a:lstStyle/>
          <a:p>
            <a:fld id="{14891A8E-8BA3-45EB-9D24-E0EB9CB66E81}" type="slidenum">
              <a:rPr lang="ko-KR" altLang="en-US" sz="1400" b="1" smtClean="0"/>
              <a:t>13</a:t>
            </a:fld>
            <a:endParaRPr lang="ko-KR" altLang="en-US" sz="1400" b="1"/>
          </a:p>
        </p:txBody>
      </p:sp>
      <p:pic>
        <p:nvPicPr>
          <p:cNvPr id="5" name="Picture 2" descr="Image result for kaist logo"/>
          <p:cNvPicPr>
            <a:picLocks noChangeAspect="1" noChangeArrowheads="1"/>
          </p:cNvPicPr>
          <p:nvPr/>
        </p:nvPicPr>
        <p:blipFill rotWithShape="1">
          <a:blip r:embed="rId3">
            <a:extLst>
              <a:ext uri="{28A0092B-C50C-407E-A947-70E740481C1C}">
                <a14:useLocalDpi xmlns:a14="http://schemas.microsoft.com/office/drawing/2010/main" val="0"/>
              </a:ext>
            </a:extLst>
          </a:blip>
          <a:srcRect l="28446" t="19690" r="27890" b="20667"/>
          <a:stretch/>
        </p:blipFill>
        <p:spPr bwMode="auto">
          <a:xfrm>
            <a:off x="9442042" y="6275222"/>
            <a:ext cx="1539310" cy="49342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www.ndsl.kaist.edu/wp-content/uploads/2012/08/head-logo21.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18" t="14505" r="58568" b="11925"/>
          <a:stretch/>
        </p:blipFill>
        <p:spPr bwMode="auto">
          <a:xfrm>
            <a:off x="7942045" y="6287914"/>
            <a:ext cx="1468097" cy="404878"/>
          </a:xfrm>
          <a:prstGeom prst="rect">
            <a:avLst/>
          </a:prstGeom>
          <a:noFill/>
          <a:extLst>
            <a:ext uri="{909E8E84-426E-40DD-AFC4-6F175D3DCCD1}">
              <a14:hiddenFill xmlns:a14="http://schemas.microsoft.com/office/drawing/2010/main">
                <a:solidFill>
                  <a:srgbClr val="FFFFFF"/>
                </a:solidFill>
              </a14:hiddenFill>
            </a:ext>
          </a:extLst>
        </p:spPr>
      </p:pic>
      <p:sp>
        <p:nvSpPr>
          <p:cNvPr id="11" name="모서리가 둥근 직사각형 10"/>
          <p:cNvSpPr/>
          <p:nvPr/>
        </p:nvSpPr>
        <p:spPr>
          <a:xfrm>
            <a:off x="4343476" y="3316511"/>
            <a:ext cx="3497481" cy="2558857"/>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800"/>
          </a:p>
        </p:txBody>
      </p:sp>
      <p:sp>
        <p:nvSpPr>
          <p:cNvPr id="12" name="모서리가 둥근 직사각형 11"/>
          <p:cNvSpPr/>
          <p:nvPr/>
        </p:nvSpPr>
        <p:spPr>
          <a:xfrm>
            <a:off x="1871034" y="5385089"/>
            <a:ext cx="2319181" cy="47514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800" b="1" dirty="0" smtClean="0">
                <a:latin typeface="Times New Roman" panose="02020603050405020304" pitchFamily="18" charset="0"/>
                <a:cs typeface="Times New Roman" panose="02020603050405020304" pitchFamily="18" charset="0"/>
              </a:rPr>
              <a:t>NIC</a:t>
            </a:r>
            <a:endParaRPr lang="ko-KR" altLang="en-US" sz="1800" b="1"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4343475" y="2939658"/>
            <a:ext cx="3497481" cy="369332"/>
          </a:xfrm>
          <a:prstGeom prst="rect">
            <a:avLst/>
          </a:prstGeom>
          <a:noFill/>
        </p:spPr>
        <p:txBody>
          <a:bodyPr wrap="square" rtlCol="0">
            <a:spAutoFit/>
          </a:bodyPr>
          <a:lstStyle/>
          <a:p>
            <a:pPr algn="ctr"/>
            <a:r>
              <a:rPr lang="en-US" altLang="ko-KR" sz="1800" b="1" dirty="0" smtClean="0">
                <a:latin typeface="Times New Roman" panose="02020603050405020304" pitchFamily="18" charset="0"/>
                <a:cs typeface="Times New Roman" panose="02020603050405020304" pitchFamily="18" charset="0"/>
              </a:rPr>
              <a:t>Shared Virtual Memory (SVM)</a:t>
            </a:r>
          </a:p>
        </p:txBody>
      </p:sp>
      <p:sp>
        <p:nvSpPr>
          <p:cNvPr id="14" name="모서리가 둥근 직사각형 13"/>
          <p:cNvSpPr/>
          <p:nvPr/>
        </p:nvSpPr>
        <p:spPr>
          <a:xfrm>
            <a:off x="1885340" y="3327913"/>
            <a:ext cx="2304875" cy="1922239"/>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800"/>
          </a:p>
        </p:txBody>
      </p:sp>
      <p:sp>
        <p:nvSpPr>
          <p:cNvPr id="16" name="TextBox 15"/>
          <p:cNvSpPr txBox="1"/>
          <p:nvPr/>
        </p:nvSpPr>
        <p:spPr>
          <a:xfrm>
            <a:off x="1876794" y="2947180"/>
            <a:ext cx="2313421" cy="369332"/>
          </a:xfrm>
          <a:prstGeom prst="rect">
            <a:avLst/>
          </a:prstGeom>
          <a:noFill/>
        </p:spPr>
        <p:txBody>
          <a:bodyPr wrap="square" rtlCol="0">
            <a:spAutoFit/>
          </a:bodyPr>
          <a:lstStyle/>
          <a:p>
            <a:pPr algn="ctr"/>
            <a:r>
              <a:rPr lang="en-US" altLang="ko-KR" sz="1800" b="1" dirty="0" smtClean="0">
                <a:latin typeface="Times New Roman" panose="02020603050405020304" pitchFamily="18" charset="0"/>
                <a:cs typeface="Times New Roman" panose="02020603050405020304" pitchFamily="18" charset="0"/>
              </a:rPr>
              <a:t>CPU</a:t>
            </a:r>
            <a:endParaRPr lang="ko-KR" altLang="en-US" sz="1800" b="1" dirty="0">
              <a:latin typeface="Times New Roman" panose="02020603050405020304" pitchFamily="18" charset="0"/>
              <a:cs typeface="Times New Roman" panose="02020603050405020304" pitchFamily="18" charset="0"/>
            </a:endParaRPr>
          </a:p>
        </p:txBody>
      </p:sp>
      <p:sp>
        <p:nvSpPr>
          <p:cNvPr id="18" name="모서리가 둥근 직사각형 17"/>
          <p:cNvSpPr/>
          <p:nvPr/>
        </p:nvSpPr>
        <p:spPr>
          <a:xfrm>
            <a:off x="1987161" y="4188396"/>
            <a:ext cx="2103546" cy="965757"/>
          </a:xfrm>
          <a:prstGeom prst="roundRect">
            <a:avLst>
              <a:gd name="adj" fmla="val 11391"/>
            </a:avLst>
          </a:prstGeom>
          <a:solidFill>
            <a:schemeClr val="accent3">
              <a:lumMod val="20000"/>
              <a:lumOff val="80000"/>
            </a:schemeClr>
          </a:solidFill>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800"/>
          </a:p>
        </p:txBody>
      </p:sp>
      <p:sp>
        <p:nvSpPr>
          <p:cNvPr id="19" name="TextBox 18"/>
          <p:cNvSpPr txBox="1"/>
          <p:nvPr/>
        </p:nvSpPr>
        <p:spPr>
          <a:xfrm>
            <a:off x="1987159" y="4238100"/>
            <a:ext cx="2103548" cy="369332"/>
          </a:xfrm>
          <a:prstGeom prst="rect">
            <a:avLst/>
          </a:prstGeom>
          <a:noFill/>
        </p:spPr>
        <p:txBody>
          <a:bodyPr wrap="square" rtlCol="0">
            <a:spAutoFit/>
          </a:bodyPr>
          <a:lstStyle/>
          <a:p>
            <a:pPr algn="ctr"/>
            <a:r>
              <a:rPr lang="en-US" altLang="ko-KR" sz="1800" dirty="0" smtClean="0">
                <a:latin typeface="Times New Roman" panose="02020603050405020304" pitchFamily="18" charset="0"/>
                <a:cs typeface="Times New Roman" panose="02020603050405020304" pitchFamily="18" charset="0"/>
              </a:rPr>
              <a:t>Workers</a:t>
            </a:r>
            <a:endParaRPr lang="ko-KR" altLang="en-US" sz="1800" dirty="0">
              <a:latin typeface="Times New Roman" panose="02020603050405020304" pitchFamily="18" charset="0"/>
              <a:cs typeface="Times New Roman" panose="02020603050405020304" pitchFamily="18" charset="0"/>
            </a:endParaRPr>
          </a:p>
        </p:txBody>
      </p:sp>
      <p:sp>
        <p:nvSpPr>
          <p:cNvPr id="24" name="모서리가 둥근 직사각형 23"/>
          <p:cNvSpPr/>
          <p:nvPr/>
        </p:nvSpPr>
        <p:spPr>
          <a:xfrm>
            <a:off x="2001026" y="3434788"/>
            <a:ext cx="2089681" cy="660347"/>
          </a:xfrm>
          <a:prstGeom prst="roundRect">
            <a:avLst>
              <a:gd name="adj" fmla="val 11391"/>
            </a:avLst>
          </a:prstGeom>
          <a:solidFill>
            <a:schemeClr val="accent3">
              <a:lumMod val="20000"/>
              <a:lumOff val="80000"/>
            </a:schemeClr>
          </a:solidFill>
          <a:ln>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800" dirty="0" smtClean="0">
                <a:latin typeface="Times New Roman" panose="02020603050405020304" pitchFamily="18" charset="0"/>
                <a:cs typeface="Times New Roman" panose="02020603050405020304" pitchFamily="18" charset="0"/>
              </a:rPr>
              <a:t>Master</a:t>
            </a:r>
            <a:endParaRPr lang="ko-KR" altLang="en-US" sz="1800" dirty="0">
              <a:latin typeface="Times New Roman" panose="02020603050405020304" pitchFamily="18" charset="0"/>
              <a:cs typeface="Times New Roman" panose="02020603050405020304" pitchFamily="18" charset="0"/>
            </a:endParaRPr>
          </a:p>
        </p:txBody>
      </p:sp>
      <p:sp>
        <p:nvSpPr>
          <p:cNvPr id="80" name="모서리가 둥근 직사각형 79"/>
          <p:cNvSpPr/>
          <p:nvPr/>
        </p:nvSpPr>
        <p:spPr>
          <a:xfrm>
            <a:off x="2247043" y="4649964"/>
            <a:ext cx="1647822" cy="411223"/>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800" dirty="0" smtClean="0">
                <a:latin typeface="Times New Roman" panose="02020603050405020304" pitchFamily="18" charset="0"/>
                <a:cs typeface="Times New Roman" panose="02020603050405020304" pitchFamily="18" charset="0"/>
              </a:rPr>
              <a:t>Packet I/O</a:t>
            </a:r>
            <a:endParaRPr lang="ko-KR" altLang="en-US" sz="1800" dirty="0">
              <a:latin typeface="Times New Roman" panose="02020603050405020304" pitchFamily="18" charset="0"/>
              <a:cs typeface="Times New Roman" panose="02020603050405020304" pitchFamily="18" charset="0"/>
            </a:endParaRPr>
          </a:p>
        </p:txBody>
      </p:sp>
      <p:sp>
        <p:nvSpPr>
          <p:cNvPr id="79" name="왼쪽/오른쪽 화살표 78"/>
          <p:cNvSpPr/>
          <p:nvPr/>
        </p:nvSpPr>
        <p:spPr>
          <a:xfrm rot="5400000">
            <a:off x="2848597" y="5172532"/>
            <a:ext cx="402181" cy="222024"/>
          </a:xfrm>
          <a:prstGeom prst="leftRightArrow">
            <a:avLst/>
          </a:prstGeom>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800"/>
          </a:p>
        </p:txBody>
      </p:sp>
      <p:sp>
        <p:nvSpPr>
          <p:cNvPr id="87" name="모서리가 둥근 직사각형 86"/>
          <p:cNvSpPr/>
          <p:nvPr/>
        </p:nvSpPr>
        <p:spPr>
          <a:xfrm>
            <a:off x="4459325" y="3804304"/>
            <a:ext cx="1467978" cy="1961606"/>
          </a:xfrm>
          <a:prstGeom prst="roundRect">
            <a:avLst>
              <a:gd name="adj" fmla="val 11600"/>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800"/>
          </a:p>
        </p:txBody>
      </p:sp>
      <p:sp>
        <p:nvSpPr>
          <p:cNvPr id="88" name="TextBox 87"/>
          <p:cNvSpPr txBox="1"/>
          <p:nvPr/>
        </p:nvSpPr>
        <p:spPr>
          <a:xfrm>
            <a:off x="4459324" y="5373636"/>
            <a:ext cx="1467979" cy="369332"/>
          </a:xfrm>
          <a:prstGeom prst="rect">
            <a:avLst/>
          </a:prstGeom>
          <a:noFill/>
        </p:spPr>
        <p:txBody>
          <a:bodyPr wrap="square" rtlCol="0">
            <a:spAutoFit/>
          </a:bodyPr>
          <a:lstStyle/>
          <a:p>
            <a:pPr algn="ctr"/>
            <a:r>
              <a:rPr lang="en-US" altLang="ko-KR" sz="1800" dirty="0" smtClean="0">
                <a:latin typeface="Times New Roman" panose="02020603050405020304" pitchFamily="18" charset="0"/>
                <a:cs typeface="Times New Roman" panose="02020603050405020304" pitchFamily="18" charset="0"/>
              </a:rPr>
              <a:t>Packet Pool</a:t>
            </a:r>
            <a:endParaRPr lang="ko-KR" altLang="en-US" sz="1800" dirty="0">
              <a:latin typeface="Times New Roman" panose="02020603050405020304" pitchFamily="18" charset="0"/>
              <a:cs typeface="Times New Roman" panose="02020603050405020304" pitchFamily="18" charset="0"/>
            </a:endParaRPr>
          </a:p>
        </p:txBody>
      </p:sp>
      <p:sp>
        <p:nvSpPr>
          <p:cNvPr id="89" name="모서리가 둥근 직사각형 88"/>
          <p:cNvSpPr/>
          <p:nvPr/>
        </p:nvSpPr>
        <p:spPr>
          <a:xfrm>
            <a:off x="4730792" y="5049835"/>
            <a:ext cx="900712" cy="287944"/>
          </a:xfrm>
          <a:prstGeom prst="round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latin typeface="Times New Roman" panose="02020603050405020304" pitchFamily="18" charset="0"/>
                <a:cs typeface="Times New Roman" panose="02020603050405020304" pitchFamily="18" charset="0"/>
              </a:rPr>
              <a:t>Packet</a:t>
            </a:r>
            <a:endParaRPr lang="ko-KR" altLang="en-US" dirty="0">
              <a:latin typeface="Times New Roman" panose="02020603050405020304" pitchFamily="18" charset="0"/>
              <a:cs typeface="Times New Roman" panose="02020603050405020304" pitchFamily="18" charset="0"/>
            </a:endParaRPr>
          </a:p>
        </p:txBody>
      </p:sp>
      <p:sp>
        <p:nvSpPr>
          <p:cNvPr id="91" name="모서리가 둥근 직사각형 90"/>
          <p:cNvSpPr/>
          <p:nvPr/>
        </p:nvSpPr>
        <p:spPr>
          <a:xfrm>
            <a:off x="4730792" y="4319488"/>
            <a:ext cx="900712" cy="287944"/>
          </a:xfrm>
          <a:prstGeom prst="round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latin typeface="Times New Roman" panose="02020603050405020304" pitchFamily="18" charset="0"/>
                <a:cs typeface="Times New Roman" panose="02020603050405020304" pitchFamily="18" charset="0"/>
              </a:rPr>
              <a:t>Packet</a:t>
            </a:r>
            <a:endParaRPr lang="ko-KR" altLang="en-US" dirty="0">
              <a:latin typeface="Times New Roman" panose="02020603050405020304" pitchFamily="18" charset="0"/>
              <a:cs typeface="Times New Roman" panose="02020603050405020304" pitchFamily="18" charset="0"/>
            </a:endParaRPr>
          </a:p>
        </p:txBody>
      </p:sp>
      <p:sp>
        <p:nvSpPr>
          <p:cNvPr id="93" name="모서리가 둥근 직사각형 92"/>
          <p:cNvSpPr/>
          <p:nvPr/>
        </p:nvSpPr>
        <p:spPr>
          <a:xfrm>
            <a:off x="4717645" y="4687511"/>
            <a:ext cx="900712" cy="287944"/>
          </a:xfrm>
          <a:prstGeom prst="round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latin typeface="Times New Roman" panose="02020603050405020304" pitchFamily="18" charset="0"/>
                <a:cs typeface="Times New Roman" panose="02020603050405020304" pitchFamily="18" charset="0"/>
              </a:rPr>
              <a:t>Packet</a:t>
            </a:r>
            <a:endParaRPr lang="ko-KR" altLang="en-US" dirty="0">
              <a:latin typeface="Times New Roman" panose="02020603050405020304" pitchFamily="18" charset="0"/>
              <a:cs typeface="Times New Roman" panose="02020603050405020304" pitchFamily="18" charset="0"/>
            </a:endParaRPr>
          </a:p>
        </p:txBody>
      </p:sp>
      <p:sp>
        <p:nvSpPr>
          <p:cNvPr id="115" name="모서리가 둥근 직사각형 114"/>
          <p:cNvSpPr/>
          <p:nvPr/>
        </p:nvSpPr>
        <p:spPr>
          <a:xfrm>
            <a:off x="6043152" y="3434788"/>
            <a:ext cx="1652339" cy="2331122"/>
          </a:xfrm>
          <a:prstGeom prst="roundRect">
            <a:avLst>
              <a:gd name="adj" fmla="val 11600"/>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800"/>
          </a:p>
        </p:txBody>
      </p:sp>
      <p:sp>
        <p:nvSpPr>
          <p:cNvPr id="49" name="TextBox 48"/>
          <p:cNvSpPr txBox="1"/>
          <p:nvPr/>
        </p:nvSpPr>
        <p:spPr>
          <a:xfrm>
            <a:off x="6043152" y="5396404"/>
            <a:ext cx="1652339" cy="369332"/>
          </a:xfrm>
          <a:prstGeom prst="rect">
            <a:avLst/>
          </a:prstGeom>
          <a:noFill/>
        </p:spPr>
        <p:txBody>
          <a:bodyPr wrap="square" rtlCol="0">
            <a:spAutoFit/>
          </a:bodyPr>
          <a:lstStyle/>
          <a:p>
            <a:pPr algn="ctr"/>
            <a:r>
              <a:rPr lang="en-US" altLang="ko-KR" sz="1800" dirty="0" smtClean="0">
                <a:latin typeface="Times New Roman" panose="02020603050405020304" pitchFamily="18" charset="0"/>
                <a:cs typeface="Times New Roman" panose="02020603050405020304" pitchFamily="18" charset="0"/>
              </a:rPr>
              <a:t>Pointer Array</a:t>
            </a:r>
            <a:endParaRPr lang="ko-KR" altLang="en-US" sz="1800" dirty="0">
              <a:latin typeface="Times New Roman" panose="02020603050405020304" pitchFamily="18" charset="0"/>
              <a:cs typeface="Times New Roman" panose="02020603050405020304" pitchFamily="18" charset="0"/>
            </a:endParaRPr>
          </a:p>
        </p:txBody>
      </p:sp>
      <p:sp>
        <p:nvSpPr>
          <p:cNvPr id="97" name="직사각형 96"/>
          <p:cNvSpPr/>
          <p:nvPr/>
        </p:nvSpPr>
        <p:spPr>
          <a:xfrm rot="5400000">
            <a:off x="6641521" y="3628323"/>
            <a:ext cx="445791" cy="3073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800" dirty="0">
              <a:latin typeface="Times New Roman" panose="02020603050405020304" pitchFamily="18" charset="0"/>
              <a:cs typeface="Times New Roman" panose="02020603050405020304" pitchFamily="18" charset="0"/>
            </a:endParaRPr>
          </a:p>
        </p:txBody>
      </p:sp>
      <p:sp>
        <p:nvSpPr>
          <p:cNvPr id="98" name="타원 97"/>
          <p:cNvSpPr/>
          <p:nvPr/>
        </p:nvSpPr>
        <p:spPr>
          <a:xfrm rot="5400000">
            <a:off x="6782258" y="3717734"/>
            <a:ext cx="144000" cy="144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800"/>
          </a:p>
        </p:txBody>
      </p:sp>
      <p:sp>
        <p:nvSpPr>
          <p:cNvPr id="100" name="직사각형 99"/>
          <p:cNvSpPr/>
          <p:nvPr/>
        </p:nvSpPr>
        <p:spPr>
          <a:xfrm rot="5400000">
            <a:off x="6641521" y="4082752"/>
            <a:ext cx="445791" cy="3073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800" dirty="0">
              <a:latin typeface="Times New Roman" panose="02020603050405020304" pitchFamily="18" charset="0"/>
              <a:cs typeface="Times New Roman" panose="02020603050405020304" pitchFamily="18" charset="0"/>
            </a:endParaRPr>
          </a:p>
        </p:txBody>
      </p:sp>
      <p:sp>
        <p:nvSpPr>
          <p:cNvPr id="101" name="타원 100"/>
          <p:cNvSpPr/>
          <p:nvPr/>
        </p:nvSpPr>
        <p:spPr>
          <a:xfrm rot="5400000">
            <a:off x="6782258" y="4172163"/>
            <a:ext cx="144000" cy="144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800"/>
          </a:p>
        </p:txBody>
      </p:sp>
      <p:sp>
        <p:nvSpPr>
          <p:cNvPr id="103" name="직사각형 102"/>
          <p:cNvSpPr/>
          <p:nvPr/>
        </p:nvSpPr>
        <p:spPr>
          <a:xfrm rot="5400000">
            <a:off x="6641521" y="4531599"/>
            <a:ext cx="445791" cy="3073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800" dirty="0">
              <a:latin typeface="Times New Roman" panose="02020603050405020304" pitchFamily="18" charset="0"/>
              <a:cs typeface="Times New Roman" panose="02020603050405020304" pitchFamily="18" charset="0"/>
            </a:endParaRPr>
          </a:p>
        </p:txBody>
      </p:sp>
      <p:sp>
        <p:nvSpPr>
          <p:cNvPr id="104" name="타원 103"/>
          <p:cNvSpPr/>
          <p:nvPr/>
        </p:nvSpPr>
        <p:spPr>
          <a:xfrm rot="5400000">
            <a:off x="6782258" y="4621010"/>
            <a:ext cx="144000" cy="144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800"/>
          </a:p>
        </p:txBody>
      </p:sp>
      <p:sp>
        <p:nvSpPr>
          <p:cNvPr id="106" name="직사각형 105"/>
          <p:cNvSpPr/>
          <p:nvPr/>
        </p:nvSpPr>
        <p:spPr>
          <a:xfrm rot="5400000">
            <a:off x="6641521" y="4986440"/>
            <a:ext cx="445791" cy="3073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800" dirty="0">
              <a:latin typeface="Times New Roman" panose="02020603050405020304" pitchFamily="18" charset="0"/>
              <a:cs typeface="Times New Roman" panose="02020603050405020304" pitchFamily="18" charset="0"/>
            </a:endParaRPr>
          </a:p>
        </p:txBody>
      </p:sp>
      <p:sp>
        <p:nvSpPr>
          <p:cNvPr id="107" name="타원 106"/>
          <p:cNvSpPr/>
          <p:nvPr/>
        </p:nvSpPr>
        <p:spPr>
          <a:xfrm rot="5400000">
            <a:off x="6782258" y="5075851"/>
            <a:ext cx="144000" cy="144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800"/>
          </a:p>
        </p:txBody>
      </p:sp>
      <p:sp>
        <p:nvSpPr>
          <p:cNvPr id="116" name="모서리가 둥근 직사각형 115"/>
          <p:cNvSpPr/>
          <p:nvPr/>
        </p:nvSpPr>
        <p:spPr>
          <a:xfrm>
            <a:off x="8000403" y="3308990"/>
            <a:ext cx="2304875" cy="2566379"/>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800"/>
          </a:p>
        </p:txBody>
      </p:sp>
      <p:sp>
        <p:nvSpPr>
          <p:cNvPr id="117" name="TextBox 116"/>
          <p:cNvSpPr txBox="1"/>
          <p:nvPr/>
        </p:nvSpPr>
        <p:spPr>
          <a:xfrm>
            <a:off x="7991857" y="2947180"/>
            <a:ext cx="2313421" cy="369332"/>
          </a:xfrm>
          <a:prstGeom prst="rect">
            <a:avLst/>
          </a:prstGeom>
          <a:noFill/>
        </p:spPr>
        <p:txBody>
          <a:bodyPr wrap="square" rtlCol="0">
            <a:spAutoFit/>
          </a:bodyPr>
          <a:lstStyle/>
          <a:p>
            <a:pPr algn="ctr"/>
            <a:r>
              <a:rPr lang="en-US" altLang="ko-KR" sz="1800" b="1" dirty="0" smtClean="0">
                <a:latin typeface="Times New Roman" panose="02020603050405020304" pitchFamily="18" charset="0"/>
                <a:cs typeface="Times New Roman" panose="02020603050405020304" pitchFamily="18" charset="0"/>
              </a:rPr>
              <a:t>GPU</a:t>
            </a:r>
            <a:endParaRPr lang="ko-KR" altLang="en-US" sz="1800" b="1" dirty="0">
              <a:latin typeface="Times New Roman" panose="02020603050405020304" pitchFamily="18" charset="0"/>
              <a:cs typeface="Times New Roman" panose="02020603050405020304" pitchFamily="18" charset="0"/>
            </a:endParaRPr>
          </a:p>
        </p:txBody>
      </p:sp>
      <p:sp>
        <p:nvSpPr>
          <p:cNvPr id="28" name="오른쪽 화살표 27"/>
          <p:cNvSpPr/>
          <p:nvPr/>
        </p:nvSpPr>
        <p:spPr>
          <a:xfrm>
            <a:off x="4099252" y="3513342"/>
            <a:ext cx="1943899" cy="2765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cxnSp>
        <p:nvCxnSpPr>
          <p:cNvPr id="122" name="구부러진 연결선 121"/>
          <p:cNvCxnSpPr>
            <a:stCxn id="98" idx="4"/>
          </p:cNvCxnSpPr>
          <p:nvPr/>
        </p:nvCxnSpPr>
        <p:spPr>
          <a:xfrm rot="10800000" flipV="1">
            <a:off x="5631504" y="3789734"/>
            <a:ext cx="1150754" cy="300670"/>
          </a:xfrm>
          <a:prstGeom prst="curvedConnector3">
            <a:avLst/>
          </a:prstGeom>
          <a:ln w="28575">
            <a:prstDash val="sysDot"/>
            <a:tailEnd type="triangle"/>
          </a:ln>
        </p:spPr>
        <p:style>
          <a:lnRef idx="1">
            <a:schemeClr val="dk1"/>
          </a:lnRef>
          <a:fillRef idx="0">
            <a:schemeClr val="dk1"/>
          </a:fillRef>
          <a:effectRef idx="0">
            <a:schemeClr val="dk1"/>
          </a:effectRef>
          <a:fontRef idx="minor">
            <a:schemeClr val="tx1"/>
          </a:fontRef>
        </p:style>
      </p:cxnSp>
      <p:cxnSp>
        <p:nvCxnSpPr>
          <p:cNvPr id="125" name="구부러진 연결선 124"/>
          <p:cNvCxnSpPr>
            <a:stCxn id="101" idx="4"/>
            <a:endCxn id="91" idx="3"/>
          </p:cNvCxnSpPr>
          <p:nvPr/>
        </p:nvCxnSpPr>
        <p:spPr>
          <a:xfrm rot="10800000" flipV="1">
            <a:off x="5631504" y="4244162"/>
            <a:ext cx="1150754" cy="219297"/>
          </a:xfrm>
          <a:prstGeom prst="curvedConnector3">
            <a:avLst/>
          </a:prstGeom>
          <a:ln w="28575">
            <a:prstDash val="sysDot"/>
            <a:tailEnd type="triangle"/>
          </a:ln>
        </p:spPr>
        <p:style>
          <a:lnRef idx="1">
            <a:schemeClr val="dk1"/>
          </a:lnRef>
          <a:fillRef idx="0">
            <a:schemeClr val="dk1"/>
          </a:fillRef>
          <a:effectRef idx="0">
            <a:schemeClr val="dk1"/>
          </a:effectRef>
          <a:fontRef idx="minor">
            <a:schemeClr val="tx1"/>
          </a:fontRef>
        </p:style>
      </p:cxnSp>
      <p:cxnSp>
        <p:nvCxnSpPr>
          <p:cNvPr id="128" name="구부러진 연결선 127"/>
          <p:cNvCxnSpPr>
            <a:stCxn id="104" idx="4"/>
            <a:endCxn id="93" idx="3"/>
          </p:cNvCxnSpPr>
          <p:nvPr/>
        </p:nvCxnSpPr>
        <p:spPr>
          <a:xfrm rot="10800000" flipV="1">
            <a:off x="5618358" y="4693009"/>
            <a:ext cx="1163901" cy="138473"/>
          </a:xfrm>
          <a:prstGeom prst="curvedConnector3">
            <a:avLst/>
          </a:prstGeom>
          <a:ln w="28575">
            <a:prstDash val="sysDot"/>
            <a:tailEnd type="triangle"/>
          </a:ln>
        </p:spPr>
        <p:style>
          <a:lnRef idx="1">
            <a:schemeClr val="dk1"/>
          </a:lnRef>
          <a:fillRef idx="0">
            <a:schemeClr val="dk1"/>
          </a:fillRef>
          <a:effectRef idx="0">
            <a:schemeClr val="dk1"/>
          </a:effectRef>
          <a:fontRef idx="minor">
            <a:schemeClr val="tx1"/>
          </a:fontRef>
        </p:style>
      </p:cxnSp>
      <p:cxnSp>
        <p:nvCxnSpPr>
          <p:cNvPr id="131" name="구부러진 연결선 130"/>
          <p:cNvCxnSpPr>
            <a:stCxn id="107" idx="4"/>
            <a:endCxn id="89" idx="3"/>
          </p:cNvCxnSpPr>
          <p:nvPr/>
        </p:nvCxnSpPr>
        <p:spPr>
          <a:xfrm rot="10800000" flipV="1">
            <a:off x="5631504" y="5147851"/>
            <a:ext cx="1150754" cy="45956"/>
          </a:xfrm>
          <a:prstGeom prst="curvedConnector3">
            <a:avLst/>
          </a:prstGeom>
          <a:ln w="28575">
            <a:prstDash val="sysDot"/>
            <a:tailEnd type="triangle"/>
          </a:ln>
        </p:spPr>
        <p:style>
          <a:lnRef idx="1">
            <a:schemeClr val="dk1"/>
          </a:lnRef>
          <a:fillRef idx="0">
            <a:schemeClr val="dk1"/>
          </a:fillRef>
          <a:effectRef idx="0">
            <a:schemeClr val="dk1"/>
          </a:effectRef>
          <a:fontRef idx="minor">
            <a:schemeClr val="tx1"/>
          </a:fontRef>
        </p:style>
      </p:cxnSp>
      <p:sp>
        <p:nvSpPr>
          <p:cNvPr id="161" name="모서리가 둥근 직사각형 160"/>
          <p:cNvSpPr/>
          <p:nvPr/>
        </p:nvSpPr>
        <p:spPr>
          <a:xfrm>
            <a:off x="8148294" y="3442784"/>
            <a:ext cx="2016431" cy="2322951"/>
          </a:xfrm>
          <a:prstGeom prst="roundRect">
            <a:avLst>
              <a:gd name="adj" fmla="val 11600"/>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800"/>
          </a:p>
        </p:txBody>
      </p:sp>
      <p:grpSp>
        <p:nvGrpSpPr>
          <p:cNvPr id="95" name="그룹 94"/>
          <p:cNvGrpSpPr/>
          <p:nvPr/>
        </p:nvGrpSpPr>
        <p:grpSpPr>
          <a:xfrm>
            <a:off x="8567002" y="3563020"/>
            <a:ext cx="1163130" cy="1601362"/>
            <a:chOff x="8531745" y="3545856"/>
            <a:chExt cx="1163130" cy="1601362"/>
          </a:xfrm>
        </p:grpSpPr>
        <p:sp>
          <p:nvSpPr>
            <p:cNvPr id="141" name="직사각형 140"/>
            <p:cNvSpPr/>
            <p:nvPr/>
          </p:nvSpPr>
          <p:spPr>
            <a:xfrm>
              <a:off x="8531748" y="3545856"/>
              <a:ext cx="1163127" cy="334540"/>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800" dirty="0" smtClean="0">
                  <a:latin typeface="Times New Roman" panose="02020603050405020304" pitchFamily="18" charset="0"/>
                  <a:cs typeface="Times New Roman" panose="02020603050405020304" pitchFamily="18" charset="0"/>
                </a:rPr>
                <a:t>Thread 0</a:t>
              </a:r>
              <a:endParaRPr lang="ko-KR" altLang="en-US" sz="1800" dirty="0">
                <a:latin typeface="Times New Roman" panose="02020603050405020304" pitchFamily="18" charset="0"/>
                <a:cs typeface="Times New Roman" panose="02020603050405020304" pitchFamily="18" charset="0"/>
              </a:endParaRPr>
            </a:p>
          </p:txBody>
        </p:sp>
        <p:sp>
          <p:nvSpPr>
            <p:cNvPr id="142" name="직사각형 141"/>
            <p:cNvSpPr/>
            <p:nvPr/>
          </p:nvSpPr>
          <p:spPr>
            <a:xfrm>
              <a:off x="8531747" y="3967541"/>
              <a:ext cx="1163127" cy="334540"/>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800" dirty="0" smtClean="0">
                  <a:latin typeface="Times New Roman" panose="02020603050405020304" pitchFamily="18" charset="0"/>
                  <a:cs typeface="Times New Roman" panose="02020603050405020304" pitchFamily="18" charset="0"/>
                </a:rPr>
                <a:t>Thread 1</a:t>
              </a:r>
              <a:endParaRPr lang="ko-KR" altLang="en-US" sz="1800" dirty="0">
                <a:latin typeface="Times New Roman" panose="02020603050405020304" pitchFamily="18" charset="0"/>
                <a:cs typeface="Times New Roman" panose="02020603050405020304" pitchFamily="18" charset="0"/>
              </a:endParaRPr>
            </a:p>
          </p:txBody>
        </p:sp>
        <p:sp>
          <p:nvSpPr>
            <p:cNvPr id="143" name="직사각형 142"/>
            <p:cNvSpPr/>
            <p:nvPr/>
          </p:nvSpPr>
          <p:spPr>
            <a:xfrm>
              <a:off x="8531746" y="4392419"/>
              <a:ext cx="1163127" cy="334540"/>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800" dirty="0" smtClean="0">
                  <a:latin typeface="Times New Roman" panose="02020603050405020304" pitchFamily="18" charset="0"/>
                  <a:cs typeface="Times New Roman" panose="02020603050405020304" pitchFamily="18" charset="0"/>
                </a:rPr>
                <a:t>Thread 2</a:t>
              </a:r>
              <a:endParaRPr lang="ko-KR" altLang="en-US" sz="1800" dirty="0">
                <a:latin typeface="Times New Roman" panose="02020603050405020304" pitchFamily="18" charset="0"/>
                <a:cs typeface="Times New Roman" panose="02020603050405020304" pitchFamily="18" charset="0"/>
              </a:endParaRPr>
            </a:p>
          </p:txBody>
        </p:sp>
        <p:sp>
          <p:nvSpPr>
            <p:cNvPr id="144" name="직사각형 143"/>
            <p:cNvSpPr/>
            <p:nvPr/>
          </p:nvSpPr>
          <p:spPr>
            <a:xfrm>
              <a:off x="8531745" y="4812678"/>
              <a:ext cx="1163127" cy="334540"/>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800" dirty="0" smtClean="0">
                  <a:latin typeface="Times New Roman" panose="02020603050405020304" pitchFamily="18" charset="0"/>
                  <a:cs typeface="Times New Roman" panose="02020603050405020304" pitchFamily="18" charset="0"/>
                </a:rPr>
                <a:t>Thread 3</a:t>
              </a:r>
              <a:endParaRPr lang="ko-KR" altLang="en-US" sz="1800" dirty="0">
                <a:latin typeface="Times New Roman" panose="02020603050405020304" pitchFamily="18" charset="0"/>
                <a:cs typeface="Times New Roman" panose="02020603050405020304" pitchFamily="18" charset="0"/>
              </a:endParaRPr>
            </a:p>
          </p:txBody>
        </p:sp>
      </p:grpSp>
      <p:cxnSp>
        <p:nvCxnSpPr>
          <p:cNvPr id="150" name="구부러진 연결선 149"/>
          <p:cNvCxnSpPr>
            <a:stCxn id="141" idx="1"/>
            <a:endCxn id="97" idx="0"/>
          </p:cNvCxnSpPr>
          <p:nvPr/>
        </p:nvCxnSpPr>
        <p:spPr>
          <a:xfrm rot="10800000" flipV="1">
            <a:off x="7018085" y="3730290"/>
            <a:ext cx="1548920" cy="51702"/>
          </a:xfrm>
          <a:prstGeom prst="curvedConnector3">
            <a:avLst/>
          </a:prstGeom>
          <a:ln w="28575">
            <a:prstDash val="solid"/>
            <a:tailEnd type="triangle"/>
          </a:ln>
        </p:spPr>
        <p:style>
          <a:lnRef idx="1">
            <a:schemeClr val="dk1"/>
          </a:lnRef>
          <a:fillRef idx="0">
            <a:schemeClr val="dk1"/>
          </a:fillRef>
          <a:effectRef idx="0">
            <a:schemeClr val="dk1"/>
          </a:effectRef>
          <a:fontRef idx="minor">
            <a:schemeClr val="tx1"/>
          </a:fontRef>
        </p:style>
      </p:cxnSp>
      <p:cxnSp>
        <p:nvCxnSpPr>
          <p:cNvPr id="151" name="구부러진 연결선 150"/>
          <p:cNvCxnSpPr>
            <a:stCxn id="142" idx="1"/>
            <a:endCxn id="100" idx="0"/>
          </p:cNvCxnSpPr>
          <p:nvPr/>
        </p:nvCxnSpPr>
        <p:spPr>
          <a:xfrm rot="10800000" flipV="1">
            <a:off x="7018086" y="4151975"/>
            <a:ext cx="1548919" cy="84446"/>
          </a:xfrm>
          <a:prstGeom prst="curvedConnector3">
            <a:avLst/>
          </a:prstGeom>
          <a:ln w="28575">
            <a:prstDash val="solid"/>
            <a:tailEnd type="triangle"/>
          </a:ln>
        </p:spPr>
        <p:style>
          <a:lnRef idx="1">
            <a:schemeClr val="dk1"/>
          </a:lnRef>
          <a:fillRef idx="0">
            <a:schemeClr val="dk1"/>
          </a:fillRef>
          <a:effectRef idx="0">
            <a:schemeClr val="dk1"/>
          </a:effectRef>
          <a:fontRef idx="minor">
            <a:schemeClr val="tx1"/>
          </a:fontRef>
        </p:style>
      </p:cxnSp>
      <p:cxnSp>
        <p:nvCxnSpPr>
          <p:cNvPr id="156" name="구부러진 연결선 155"/>
          <p:cNvCxnSpPr>
            <a:stCxn id="143" idx="1"/>
            <a:endCxn id="103" idx="0"/>
          </p:cNvCxnSpPr>
          <p:nvPr/>
        </p:nvCxnSpPr>
        <p:spPr>
          <a:xfrm rot="10800000" flipV="1">
            <a:off x="7018085" y="4576852"/>
            <a:ext cx="1548918" cy="108415"/>
          </a:xfrm>
          <a:prstGeom prst="curvedConnector3">
            <a:avLst/>
          </a:prstGeom>
          <a:ln w="28575">
            <a:prstDash val="solid"/>
            <a:tailEnd type="triangle"/>
          </a:ln>
        </p:spPr>
        <p:style>
          <a:lnRef idx="1">
            <a:schemeClr val="dk1"/>
          </a:lnRef>
          <a:fillRef idx="0">
            <a:schemeClr val="dk1"/>
          </a:fillRef>
          <a:effectRef idx="0">
            <a:schemeClr val="dk1"/>
          </a:effectRef>
          <a:fontRef idx="minor">
            <a:schemeClr val="tx1"/>
          </a:fontRef>
        </p:style>
      </p:cxnSp>
      <p:cxnSp>
        <p:nvCxnSpPr>
          <p:cNvPr id="158" name="구부러진 연결선 157"/>
          <p:cNvCxnSpPr>
            <a:stCxn id="144" idx="1"/>
            <a:endCxn id="106" idx="0"/>
          </p:cNvCxnSpPr>
          <p:nvPr/>
        </p:nvCxnSpPr>
        <p:spPr>
          <a:xfrm rot="10800000" flipV="1">
            <a:off x="7018086" y="4997111"/>
            <a:ext cx="1548917" cy="142997"/>
          </a:xfrm>
          <a:prstGeom prst="curvedConnector3">
            <a:avLst/>
          </a:prstGeom>
          <a:ln w="28575">
            <a:prstDash val="solid"/>
            <a:tailEnd type="triangle"/>
          </a:ln>
        </p:spPr>
        <p:style>
          <a:lnRef idx="1">
            <a:schemeClr val="dk1"/>
          </a:lnRef>
          <a:fillRef idx="0">
            <a:schemeClr val="dk1"/>
          </a:fillRef>
          <a:effectRef idx="0">
            <a:schemeClr val="dk1"/>
          </a:effectRef>
          <a:fontRef idx="minor">
            <a:schemeClr val="tx1"/>
          </a:fontRef>
        </p:style>
      </p:cxnSp>
      <p:sp>
        <p:nvSpPr>
          <p:cNvPr id="167" name="TextBox 166"/>
          <p:cNvSpPr txBox="1"/>
          <p:nvPr/>
        </p:nvSpPr>
        <p:spPr>
          <a:xfrm>
            <a:off x="8148294" y="5393097"/>
            <a:ext cx="2006940" cy="369332"/>
          </a:xfrm>
          <a:prstGeom prst="rect">
            <a:avLst/>
          </a:prstGeom>
          <a:noFill/>
        </p:spPr>
        <p:txBody>
          <a:bodyPr wrap="square" rtlCol="0">
            <a:spAutoFit/>
          </a:bodyPr>
          <a:lstStyle/>
          <a:p>
            <a:pPr algn="ctr"/>
            <a:r>
              <a:rPr lang="en-US" altLang="ko-KR" sz="1800" dirty="0" smtClean="0">
                <a:latin typeface="Times New Roman" panose="02020603050405020304" pitchFamily="18" charset="0"/>
                <a:cs typeface="Times New Roman" panose="02020603050405020304" pitchFamily="18" charset="0"/>
              </a:rPr>
              <a:t>Persistent Threads</a:t>
            </a:r>
            <a:endParaRPr lang="ko-KR" altLang="en-US" sz="1800" dirty="0">
              <a:latin typeface="Times New Roman" panose="02020603050405020304" pitchFamily="18" charset="0"/>
              <a:cs typeface="Times New Roman" panose="02020603050405020304" pitchFamily="18" charset="0"/>
            </a:endParaRPr>
          </a:p>
        </p:txBody>
      </p:sp>
      <p:cxnSp>
        <p:nvCxnSpPr>
          <p:cNvPr id="149" name="직선 연결선 148"/>
          <p:cNvCxnSpPr>
            <a:stCxn id="144" idx="2"/>
            <a:endCxn id="167" idx="0"/>
          </p:cNvCxnSpPr>
          <p:nvPr/>
        </p:nvCxnSpPr>
        <p:spPr>
          <a:xfrm>
            <a:off x="9148566" y="5164382"/>
            <a:ext cx="3198" cy="228715"/>
          </a:xfrm>
          <a:prstGeom prst="line">
            <a:avLst/>
          </a:prstGeom>
          <a:ln w="38100">
            <a:prstDash val="sysDot"/>
          </a:ln>
        </p:spPr>
        <p:style>
          <a:lnRef idx="1">
            <a:schemeClr val="dk1"/>
          </a:lnRef>
          <a:fillRef idx="0">
            <a:schemeClr val="dk1"/>
          </a:fillRef>
          <a:effectRef idx="0">
            <a:schemeClr val="dk1"/>
          </a:effectRef>
          <a:fontRef idx="minor">
            <a:schemeClr val="tx1"/>
          </a:fontRef>
        </p:style>
      </p:cxnSp>
      <p:sp>
        <p:nvSpPr>
          <p:cNvPr id="170" name="모서리가 둥근 직사각형 169"/>
          <p:cNvSpPr/>
          <p:nvPr/>
        </p:nvSpPr>
        <p:spPr>
          <a:xfrm>
            <a:off x="2580268" y="5988387"/>
            <a:ext cx="900712" cy="287944"/>
          </a:xfrm>
          <a:prstGeom prst="round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800" dirty="0" smtClean="0">
                <a:latin typeface="Times New Roman" panose="02020603050405020304" pitchFamily="18" charset="0"/>
                <a:cs typeface="Times New Roman" panose="02020603050405020304" pitchFamily="18" charset="0"/>
              </a:rPr>
              <a:t>Packet</a:t>
            </a:r>
            <a:endParaRPr lang="ko-KR" altLang="en-US" sz="1800" dirty="0">
              <a:latin typeface="Times New Roman" panose="02020603050405020304" pitchFamily="18" charset="0"/>
              <a:cs typeface="Times New Roman" panose="02020603050405020304" pitchFamily="18" charset="0"/>
            </a:endParaRPr>
          </a:p>
        </p:txBody>
      </p:sp>
      <p:sp>
        <p:nvSpPr>
          <p:cNvPr id="6" name="모서리가 둥근 직사각형 5"/>
          <p:cNvSpPr/>
          <p:nvPr/>
        </p:nvSpPr>
        <p:spPr>
          <a:xfrm>
            <a:off x="8168602" y="5397372"/>
            <a:ext cx="1959926" cy="38049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741121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0" nodeType="clickEffect">
                                  <p:stCondLst>
                                    <p:cond delay="0"/>
                                  </p:stCondLst>
                                  <p:childTnLst>
                                    <p:animMotion origin="layout" path="M 2.29167E-6 0.00324 L 0.00091 -0.1868 " pathEditMode="relative" rAng="0" ptsTypes="AA">
                                      <p:cBhvr>
                                        <p:cTn id="11" dur="2000" fill="hold"/>
                                        <p:tgtEl>
                                          <p:spTgt spid="170"/>
                                        </p:tgtEl>
                                        <p:attrNameLst>
                                          <p:attrName>ppt_x</p:attrName>
                                          <p:attrName>ppt_y</p:attrName>
                                        </p:attrNameLst>
                                      </p:cBhvr>
                                      <p:rCtr x="39" y="-9514"/>
                                    </p:animMotion>
                                  </p:childTnLst>
                                </p:cTn>
                              </p:par>
                              <p:par>
                                <p:cTn id="12" presetID="10" presetClass="exit" presetSubtype="0" fill="hold" grpId="1" nodeType="withEffect">
                                  <p:stCondLst>
                                    <p:cond delay="0"/>
                                  </p:stCondLst>
                                  <p:childTnLst>
                                    <p:animEffect transition="out" filter="fade">
                                      <p:cBhvr>
                                        <p:cTn id="13" dur="500"/>
                                        <p:tgtEl>
                                          <p:spTgt spid="6"/>
                                        </p:tgtEl>
                                      </p:cBhvr>
                                    </p:animEffect>
                                    <p:set>
                                      <p:cBhvr>
                                        <p:cTn id="14" dur="1" fill="hold">
                                          <p:stCondLst>
                                            <p:cond delay="499"/>
                                          </p:stCondLst>
                                        </p:cTn>
                                        <p:tgtEl>
                                          <p:spTgt spid="6"/>
                                        </p:tgtEl>
                                        <p:attrNameLst>
                                          <p:attrName>style.visibility</p:attrName>
                                        </p:attrNameLst>
                                      </p:cBhvr>
                                      <p:to>
                                        <p:strVal val="hidden"/>
                                      </p:to>
                                    </p:set>
                                  </p:childTnLst>
                                </p:cTn>
                              </p:par>
                            </p:childTnLst>
                          </p:cTn>
                        </p:par>
                        <p:par>
                          <p:cTn id="15" fill="hold">
                            <p:stCondLst>
                              <p:cond delay="2000"/>
                            </p:stCondLst>
                            <p:childTnLst>
                              <p:par>
                                <p:cTn id="16" presetID="42" presetClass="path" presetSubtype="0" accel="50000" decel="50000" fill="hold" grpId="1" nodeType="afterEffect">
                                  <p:stCondLst>
                                    <p:cond delay="0"/>
                                  </p:stCondLst>
                                  <p:childTnLst>
                                    <p:animMotion origin="layout" path="M 0.00091 -0.1868 L 0.17656 -0.29791 " pathEditMode="relative" rAng="0" ptsTypes="AA">
                                      <p:cBhvr>
                                        <p:cTn id="17" dur="2000" fill="hold"/>
                                        <p:tgtEl>
                                          <p:spTgt spid="170"/>
                                        </p:tgtEl>
                                        <p:attrNameLst>
                                          <p:attrName>ppt_x</p:attrName>
                                          <p:attrName>ppt_y</p:attrName>
                                        </p:attrNameLst>
                                      </p:cBhvr>
                                      <p:rCtr x="8776" y="-5556"/>
                                    </p:animMotion>
                                  </p:childTnLst>
                                </p:cTn>
                              </p:par>
                            </p:childTnLst>
                          </p:cTn>
                        </p:par>
                        <p:par>
                          <p:cTn id="18" fill="hold">
                            <p:stCondLst>
                              <p:cond delay="4000"/>
                            </p:stCondLst>
                            <p:childTnLst>
                              <p:par>
                                <p:cTn id="19" presetID="10" presetClass="entr" presetSubtype="0" fill="hold" grpId="0" nodeType="afterEffect">
                                  <p:stCondLst>
                                    <p:cond delay="0"/>
                                  </p:stCondLst>
                                  <p:childTnLst>
                                    <p:set>
                                      <p:cBhvr>
                                        <p:cTn id="20" dur="1" fill="hold">
                                          <p:stCondLst>
                                            <p:cond delay="0"/>
                                          </p:stCondLst>
                                        </p:cTn>
                                        <p:tgtEl>
                                          <p:spTgt spid="91"/>
                                        </p:tgtEl>
                                        <p:attrNameLst>
                                          <p:attrName>style.visibility</p:attrName>
                                        </p:attrNameLst>
                                      </p:cBhvr>
                                      <p:to>
                                        <p:strVal val="visible"/>
                                      </p:to>
                                    </p:set>
                                    <p:animEffect transition="in" filter="fade">
                                      <p:cBhvr>
                                        <p:cTn id="21" dur="500"/>
                                        <p:tgtEl>
                                          <p:spTgt spid="91"/>
                                        </p:tgtEl>
                                      </p:cBhvr>
                                    </p:animEffect>
                                  </p:childTnLst>
                                </p:cTn>
                              </p:par>
                            </p:childTnLst>
                          </p:cTn>
                        </p:par>
                        <p:par>
                          <p:cTn id="22" fill="hold">
                            <p:stCondLst>
                              <p:cond delay="4500"/>
                            </p:stCondLst>
                            <p:childTnLst>
                              <p:par>
                                <p:cTn id="23" presetID="10" presetClass="entr" presetSubtype="0" fill="hold" grpId="0" nodeType="afterEffect">
                                  <p:stCondLst>
                                    <p:cond delay="0"/>
                                  </p:stCondLst>
                                  <p:childTnLst>
                                    <p:set>
                                      <p:cBhvr>
                                        <p:cTn id="24" dur="1" fill="hold">
                                          <p:stCondLst>
                                            <p:cond delay="0"/>
                                          </p:stCondLst>
                                        </p:cTn>
                                        <p:tgtEl>
                                          <p:spTgt spid="93"/>
                                        </p:tgtEl>
                                        <p:attrNameLst>
                                          <p:attrName>style.visibility</p:attrName>
                                        </p:attrNameLst>
                                      </p:cBhvr>
                                      <p:to>
                                        <p:strVal val="visible"/>
                                      </p:to>
                                    </p:set>
                                    <p:animEffect transition="in" filter="fade">
                                      <p:cBhvr>
                                        <p:cTn id="25" dur="500"/>
                                        <p:tgtEl>
                                          <p:spTgt spid="93"/>
                                        </p:tgtEl>
                                      </p:cBhvr>
                                    </p:animEffect>
                                  </p:childTnLst>
                                </p:cTn>
                              </p:par>
                            </p:childTnLst>
                          </p:cTn>
                        </p:par>
                        <p:par>
                          <p:cTn id="26" fill="hold">
                            <p:stCondLst>
                              <p:cond delay="5000"/>
                            </p:stCondLst>
                            <p:childTnLst>
                              <p:par>
                                <p:cTn id="27" presetID="10" presetClass="entr" presetSubtype="0" fill="hold" grpId="0" nodeType="afterEffect">
                                  <p:stCondLst>
                                    <p:cond delay="0"/>
                                  </p:stCondLst>
                                  <p:childTnLst>
                                    <p:set>
                                      <p:cBhvr>
                                        <p:cTn id="28" dur="1" fill="hold">
                                          <p:stCondLst>
                                            <p:cond delay="0"/>
                                          </p:stCondLst>
                                        </p:cTn>
                                        <p:tgtEl>
                                          <p:spTgt spid="89"/>
                                        </p:tgtEl>
                                        <p:attrNameLst>
                                          <p:attrName>style.visibility</p:attrName>
                                        </p:attrNameLst>
                                      </p:cBhvr>
                                      <p:to>
                                        <p:strVal val="visible"/>
                                      </p:to>
                                    </p:set>
                                    <p:animEffect transition="in" filter="fade">
                                      <p:cBhvr>
                                        <p:cTn id="29" dur="500"/>
                                        <p:tgtEl>
                                          <p:spTgt spid="8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98"/>
                                        </p:tgtEl>
                                        <p:attrNameLst>
                                          <p:attrName>style.visibility</p:attrName>
                                        </p:attrNameLst>
                                      </p:cBhvr>
                                      <p:to>
                                        <p:strVal val="visible"/>
                                      </p:to>
                                    </p:set>
                                    <p:animEffect transition="in" filter="fade">
                                      <p:cBhvr>
                                        <p:cTn id="38" dur="500"/>
                                        <p:tgtEl>
                                          <p:spTgt spid="98"/>
                                        </p:tgtEl>
                                      </p:cBhvr>
                                    </p:animEffect>
                                  </p:childTnLst>
                                </p:cTn>
                              </p:par>
                            </p:childTnLst>
                          </p:cTn>
                        </p:par>
                        <p:par>
                          <p:cTn id="39" fill="hold">
                            <p:stCondLst>
                              <p:cond delay="1000"/>
                            </p:stCondLst>
                            <p:childTnLst>
                              <p:par>
                                <p:cTn id="40" presetID="10" presetClass="entr" presetSubtype="0" fill="hold" nodeType="afterEffect">
                                  <p:stCondLst>
                                    <p:cond delay="0"/>
                                  </p:stCondLst>
                                  <p:childTnLst>
                                    <p:set>
                                      <p:cBhvr>
                                        <p:cTn id="41" dur="1" fill="hold">
                                          <p:stCondLst>
                                            <p:cond delay="0"/>
                                          </p:stCondLst>
                                        </p:cTn>
                                        <p:tgtEl>
                                          <p:spTgt spid="122"/>
                                        </p:tgtEl>
                                        <p:attrNameLst>
                                          <p:attrName>style.visibility</p:attrName>
                                        </p:attrNameLst>
                                      </p:cBhvr>
                                      <p:to>
                                        <p:strVal val="visible"/>
                                      </p:to>
                                    </p:set>
                                    <p:animEffect transition="in" filter="fade">
                                      <p:cBhvr>
                                        <p:cTn id="42" dur="500"/>
                                        <p:tgtEl>
                                          <p:spTgt spid="122"/>
                                        </p:tgtEl>
                                      </p:cBhvr>
                                    </p:animEffect>
                                  </p:childTnLst>
                                </p:cTn>
                              </p:par>
                            </p:childTnLst>
                          </p:cTn>
                        </p:par>
                        <p:par>
                          <p:cTn id="43" fill="hold">
                            <p:stCondLst>
                              <p:cond delay="1500"/>
                            </p:stCondLst>
                            <p:childTnLst>
                              <p:par>
                                <p:cTn id="44" presetID="10" presetClass="entr" presetSubtype="0" fill="hold" grpId="0" nodeType="afterEffect">
                                  <p:stCondLst>
                                    <p:cond delay="0"/>
                                  </p:stCondLst>
                                  <p:childTnLst>
                                    <p:set>
                                      <p:cBhvr>
                                        <p:cTn id="45" dur="1" fill="hold">
                                          <p:stCondLst>
                                            <p:cond delay="0"/>
                                          </p:stCondLst>
                                        </p:cTn>
                                        <p:tgtEl>
                                          <p:spTgt spid="101"/>
                                        </p:tgtEl>
                                        <p:attrNameLst>
                                          <p:attrName>style.visibility</p:attrName>
                                        </p:attrNameLst>
                                      </p:cBhvr>
                                      <p:to>
                                        <p:strVal val="visible"/>
                                      </p:to>
                                    </p:set>
                                    <p:animEffect transition="in" filter="fade">
                                      <p:cBhvr>
                                        <p:cTn id="46" dur="500"/>
                                        <p:tgtEl>
                                          <p:spTgt spid="101"/>
                                        </p:tgtEl>
                                      </p:cBhvr>
                                    </p:animEffect>
                                  </p:childTnLst>
                                </p:cTn>
                              </p:par>
                            </p:childTnLst>
                          </p:cTn>
                        </p:par>
                        <p:par>
                          <p:cTn id="47" fill="hold">
                            <p:stCondLst>
                              <p:cond delay="2000"/>
                            </p:stCondLst>
                            <p:childTnLst>
                              <p:par>
                                <p:cTn id="48" presetID="10" presetClass="entr" presetSubtype="0" fill="hold" nodeType="afterEffect">
                                  <p:stCondLst>
                                    <p:cond delay="0"/>
                                  </p:stCondLst>
                                  <p:childTnLst>
                                    <p:set>
                                      <p:cBhvr>
                                        <p:cTn id="49" dur="1" fill="hold">
                                          <p:stCondLst>
                                            <p:cond delay="0"/>
                                          </p:stCondLst>
                                        </p:cTn>
                                        <p:tgtEl>
                                          <p:spTgt spid="125"/>
                                        </p:tgtEl>
                                        <p:attrNameLst>
                                          <p:attrName>style.visibility</p:attrName>
                                        </p:attrNameLst>
                                      </p:cBhvr>
                                      <p:to>
                                        <p:strVal val="visible"/>
                                      </p:to>
                                    </p:set>
                                    <p:animEffect transition="in" filter="fade">
                                      <p:cBhvr>
                                        <p:cTn id="50" dur="500"/>
                                        <p:tgtEl>
                                          <p:spTgt spid="125"/>
                                        </p:tgtEl>
                                      </p:cBhvr>
                                    </p:animEffect>
                                  </p:childTnLst>
                                </p:cTn>
                              </p:par>
                            </p:childTnLst>
                          </p:cTn>
                        </p:par>
                        <p:par>
                          <p:cTn id="51" fill="hold">
                            <p:stCondLst>
                              <p:cond delay="2500"/>
                            </p:stCondLst>
                            <p:childTnLst>
                              <p:par>
                                <p:cTn id="52" presetID="10" presetClass="entr" presetSubtype="0" fill="hold" grpId="0" nodeType="afterEffect">
                                  <p:stCondLst>
                                    <p:cond delay="0"/>
                                  </p:stCondLst>
                                  <p:childTnLst>
                                    <p:set>
                                      <p:cBhvr>
                                        <p:cTn id="53" dur="1" fill="hold">
                                          <p:stCondLst>
                                            <p:cond delay="0"/>
                                          </p:stCondLst>
                                        </p:cTn>
                                        <p:tgtEl>
                                          <p:spTgt spid="104"/>
                                        </p:tgtEl>
                                        <p:attrNameLst>
                                          <p:attrName>style.visibility</p:attrName>
                                        </p:attrNameLst>
                                      </p:cBhvr>
                                      <p:to>
                                        <p:strVal val="visible"/>
                                      </p:to>
                                    </p:set>
                                    <p:animEffect transition="in" filter="fade">
                                      <p:cBhvr>
                                        <p:cTn id="54" dur="500"/>
                                        <p:tgtEl>
                                          <p:spTgt spid="104"/>
                                        </p:tgtEl>
                                      </p:cBhvr>
                                    </p:animEffect>
                                  </p:childTnLst>
                                </p:cTn>
                              </p:par>
                            </p:childTnLst>
                          </p:cTn>
                        </p:par>
                        <p:par>
                          <p:cTn id="55" fill="hold">
                            <p:stCondLst>
                              <p:cond delay="3000"/>
                            </p:stCondLst>
                            <p:childTnLst>
                              <p:par>
                                <p:cTn id="56" presetID="10" presetClass="entr" presetSubtype="0" fill="hold" nodeType="afterEffect">
                                  <p:stCondLst>
                                    <p:cond delay="0"/>
                                  </p:stCondLst>
                                  <p:childTnLst>
                                    <p:set>
                                      <p:cBhvr>
                                        <p:cTn id="57" dur="1" fill="hold">
                                          <p:stCondLst>
                                            <p:cond delay="0"/>
                                          </p:stCondLst>
                                        </p:cTn>
                                        <p:tgtEl>
                                          <p:spTgt spid="128"/>
                                        </p:tgtEl>
                                        <p:attrNameLst>
                                          <p:attrName>style.visibility</p:attrName>
                                        </p:attrNameLst>
                                      </p:cBhvr>
                                      <p:to>
                                        <p:strVal val="visible"/>
                                      </p:to>
                                    </p:set>
                                    <p:animEffect transition="in" filter="fade">
                                      <p:cBhvr>
                                        <p:cTn id="58" dur="500"/>
                                        <p:tgtEl>
                                          <p:spTgt spid="128"/>
                                        </p:tgtEl>
                                      </p:cBhvr>
                                    </p:animEffect>
                                  </p:childTnLst>
                                </p:cTn>
                              </p:par>
                            </p:childTnLst>
                          </p:cTn>
                        </p:par>
                        <p:par>
                          <p:cTn id="59" fill="hold">
                            <p:stCondLst>
                              <p:cond delay="3500"/>
                            </p:stCondLst>
                            <p:childTnLst>
                              <p:par>
                                <p:cTn id="60" presetID="10" presetClass="entr" presetSubtype="0" fill="hold" grpId="0" nodeType="afterEffect">
                                  <p:stCondLst>
                                    <p:cond delay="0"/>
                                  </p:stCondLst>
                                  <p:childTnLst>
                                    <p:set>
                                      <p:cBhvr>
                                        <p:cTn id="61" dur="1" fill="hold">
                                          <p:stCondLst>
                                            <p:cond delay="0"/>
                                          </p:stCondLst>
                                        </p:cTn>
                                        <p:tgtEl>
                                          <p:spTgt spid="107"/>
                                        </p:tgtEl>
                                        <p:attrNameLst>
                                          <p:attrName>style.visibility</p:attrName>
                                        </p:attrNameLst>
                                      </p:cBhvr>
                                      <p:to>
                                        <p:strVal val="visible"/>
                                      </p:to>
                                    </p:set>
                                    <p:animEffect transition="in" filter="fade">
                                      <p:cBhvr>
                                        <p:cTn id="62" dur="500"/>
                                        <p:tgtEl>
                                          <p:spTgt spid="107"/>
                                        </p:tgtEl>
                                      </p:cBhvr>
                                    </p:animEffect>
                                  </p:childTnLst>
                                </p:cTn>
                              </p:par>
                            </p:childTnLst>
                          </p:cTn>
                        </p:par>
                        <p:par>
                          <p:cTn id="63" fill="hold">
                            <p:stCondLst>
                              <p:cond delay="4000"/>
                            </p:stCondLst>
                            <p:childTnLst>
                              <p:par>
                                <p:cTn id="64" presetID="10" presetClass="entr" presetSubtype="0" fill="hold" nodeType="afterEffect">
                                  <p:stCondLst>
                                    <p:cond delay="0"/>
                                  </p:stCondLst>
                                  <p:childTnLst>
                                    <p:set>
                                      <p:cBhvr>
                                        <p:cTn id="65" dur="1" fill="hold">
                                          <p:stCondLst>
                                            <p:cond delay="0"/>
                                          </p:stCondLst>
                                        </p:cTn>
                                        <p:tgtEl>
                                          <p:spTgt spid="131"/>
                                        </p:tgtEl>
                                        <p:attrNameLst>
                                          <p:attrName>style.visibility</p:attrName>
                                        </p:attrNameLst>
                                      </p:cBhvr>
                                      <p:to>
                                        <p:strVal val="visible"/>
                                      </p:to>
                                    </p:set>
                                    <p:animEffect transition="in" filter="fade">
                                      <p:cBhvr>
                                        <p:cTn id="66" dur="500"/>
                                        <p:tgtEl>
                                          <p:spTgt spid="131"/>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3">
                                            <p:txEl>
                                              <p:pRg st="1" end="1"/>
                                            </p:txEl>
                                          </p:spTgt>
                                        </p:tgtEl>
                                        <p:attrNameLst>
                                          <p:attrName>style.visibility</p:attrName>
                                        </p:attrNameLst>
                                      </p:cBhvr>
                                      <p:to>
                                        <p:strVal val="visible"/>
                                      </p:to>
                                    </p:set>
                                    <p:animEffect transition="in" filter="fade">
                                      <p:cBhvr>
                                        <p:cTn id="71" dur="500"/>
                                        <p:tgtEl>
                                          <p:spTgt spid="3">
                                            <p:txEl>
                                              <p:pRg st="1" end="1"/>
                                            </p:txEl>
                                          </p:spTgt>
                                        </p:tgtEl>
                                      </p:cBhvr>
                                    </p:animEffect>
                                  </p:childTnLst>
                                </p:cTn>
                              </p:par>
                            </p:childTnLst>
                          </p:cTn>
                        </p:par>
                        <p:par>
                          <p:cTn id="72" fill="hold">
                            <p:stCondLst>
                              <p:cond delay="500"/>
                            </p:stCondLst>
                            <p:childTnLst>
                              <p:par>
                                <p:cTn id="73" presetID="10" presetClass="entr" presetSubtype="0" fill="hold" nodeType="afterEffect">
                                  <p:stCondLst>
                                    <p:cond delay="0"/>
                                  </p:stCondLst>
                                  <p:childTnLst>
                                    <p:set>
                                      <p:cBhvr>
                                        <p:cTn id="74" dur="1" fill="hold">
                                          <p:stCondLst>
                                            <p:cond delay="0"/>
                                          </p:stCondLst>
                                        </p:cTn>
                                        <p:tgtEl>
                                          <p:spTgt spid="150"/>
                                        </p:tgtEl>
                                        <p:attrNameLst>
                                          <p:attrName>style.visibility</p:attrName>
                                        </p:attrNameLst>
                                      </p:cBhvr>
                                      <p:to>
                                        <p:strVal val="visible"/>
                                      </p:to>
                                    </p:set>
                                    <p:animEffect transition="in" filter="fade">
                                      <p:cBhvr>
                                        <p:cTn id="75" dur="500"/>
                                        <p:tgtEl>
                                          <p:spTgt spid="150"/>
                                        </p:tgtEl>
                                      </p:cBhvr>
                                    </p:animEffect>
                                  </p:childTnLst>
                                </p:cTn>
                              </p:par>
                            </p:childTnLst>
                          </p:cTn>
                        </p:par>
                        <p:par>
                          <p:cTn id="76" fill="hold">
                            <p:stCondLst>
                              <p:cond delay="1000"/>
                            </p:stCondLst>
                            <p:childTnLst>
                              <p:par>
                                <p:cTn id="77" presetID="10" presetClass="entr" presetSubtype="0" fill="hold" nodeType="afterEffect">
                                  <p:stCondLst>
                                    <p:cond delay="0"/>
                                  </p:stCondLst>
                                  <p:childTnLst>
                                    <p:set>
                                      <p:cBhvr>
                                        <p:cTn id="78" dur="1" fill="hold">
                                          <p:stCondLst>
                                            <p:cond delay="0"/>
                                          </p:stCondLst>
                                        </p:cTn>
                                        <p:tgtEl>
                                          <p:spTgt spid="151"/>
                                        </p:tgtEl>
                                        <p:attrNameLst>
                                          <p:attrName>style.visibility</p:attrName>
                                        </p:attrNameLst>
                                      </p:cBhvr>
                                      <p:to>
                                        <p:strVal val="visible"/>
                                      </p:to>
                                    </p:set>
                                    <p:animEffect transition="in" filter="fade">
                                      <p:cBhvr>
                                        <p:cTn id="79" dur="500"/>
                                        <p:tgtEl>
                                          <p:spTgt spid="151"/>
                                        </p:tgtEl>
                                      </p:cBhvr>
                                    </p:animEffect>
                                  </p:childTnLst>
                                </p:cTn>
                              </p:par>
                            </p:childTnLst>
                          </p:cTn>
                        </p:par>
                        <p:par>
                          <p:cTn id="80" fill="hold">
                            <p:stCondLst>
                              <p:cond delay="1500"/>
                            </p:stCondLst>
                            <p:childTnLst>
                              <p:par>
                                <p:cTn id="81" presetID="10" presetClass="entr" presetSubtype="0" fill="hold" nodeType="afterEffect">
                                  <p:stCondLst>
                                    <p:cond delay="0"/>
                                  </p:stCondLst>
                                  <p:childTnLst>
                                    <p:set>
                                      <p:cBhvr>
                                        <p:cTn id="82" dur="1" fill="hold">
                                          <p:stCondLst>
                                            <p:cond delay="0"/>
                                          </p:stCondLst>
                                        </p:cTn>
                                        <p:tgtEl>
                                          <p:spTgt spid="156"/>
                                        </p:tgtEl>
                                        <p:attrNameLst>
                                          <p:attrName>style.visibility</p:attrName>
                                        </p:attrNameLst>
                                      </p:cBhvr>
                                      <p:to>
                                        <p:strVal val="visible"/>
                                      </p:to>
                                    </p:set>
                                    <p:animEffect transition="in" filter="fade">
                                      <p:cBhvr>
                                        <p:cTn id="83" dur="500"/>
                                        <p:tgtEl>
                                          <p:spTgt spid="156"/>
                                        </p:tgtEl>
                                      </p:cBhvr>
                                    </p:animEffect>
                                  </p:childTnLst>
                                </p:cTn>
                              </p:par>
                            </p:childTnLst>
                          </p:cTn>
                        </p:par>
                        <p:par>
                          <p:cTn id="84" fill="hold">
                            <p:stCondLst>
                              <p:cond delay="2000"/>
                            </p:stCondLst>
                            <p:childTnLst>
                              <p:par>
                                <p:cTn id="85" presetID="10" presetClass="entr" presetSubtype="0" fill="hold" nodeType="afterEffect">
                                  <p:stCondLst>
                                    <p:cond delay="0"/>
                                  </p:stCondLst>
                                  <p:childTnLst>
                                    <p:set>
                                      <p:cBhvr>
                                        <p:cTn id="86" dur="1" fill="hold">
                                          <p:stCondLst>
                                            <p:cond delay="0"/>
                                          </p:stCondLst>
                                        </p:cTn>
                                        <p:tgtEl>
                                          <p:spTgt spid="158"/>
                                        </p:tgtEl>
                                        <p:attrNameLst>
                                          <p:attrName>style.visibility</p:attrName>
                                        </p:attrNameLst>
                                      </p:cBhvr>
                                      <p:to>
                                        <p:strVal val="visible"/>
                                      </p:to>
                                    </p:set>
                                    <p:animEffect transition="in" filter="fade">
                                      <p:cBhvr>
                                        <p:cTn id="87" dur="5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1" grpId="0" animBg="1"/>
      <p:bldP spid="93" grpId="0" animBg="1"/>
      <p:bldP spid="98" grpId="0" animBg="1"/>
      <p:bldP spid="101" grpId="0" animBg="1"/>
      <p:bldP spid="104" grpId="0" animBg="1"/>
      <p:bldP spid="107" grpId="0" animBg="1"/>
      <p:bldP spid="28" grpId="0" animBg="1"/>
      <p:bldP spid="170" grpId="0" animBg="1"/>
      <p:bldP spid="170" grpId="1" animBg="1"/>
      <p:bldP spid="6" grpId="0" animBg="1"/>
      <p:bldP spid="6"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4000" dirty="0" smtClean="0">
                <a:latin typeface="Times New Roman" panose="02020603050405020304" pitchFamily="18" charset="0"/>
                <a:cs typeface="Times New Roman" panose="02020603050405020304" pitchFamily="18" charset="0"/>
              </a:rPr>
              <a:t>Data Synchronization Overhead</a:t>
            </a:r>
            <a:endParaRPr lang="ko-KR" altLang="en-US" sz="4000" dirty="0">
              <a:latin typeface="Times New Roman" panose="02020603050405020304" pitchFamily="18" charset="0"/>
              <a:cs typeface="Times New Roman" panose="02020603050405020304" pitchFamily="18" charset="0"/>
            </a:endParaRPr>
          </a:p>
        </p:txBody>
      </p:sp>
      <p:sp>
        <p:nvSpPr>
          <p:cNvPr id="3" name="내용 개체 틀 2"/>
          <p:cNvSpPr>
            <a:spLocks noGrp="1"/>
          </p:cNvSpPr>
          <p:nvPr>
            <p:ph idx="1"/>
          </p:nvPr>
        </p:nvSpPr>
        <p:spPr/>
        <p:txBody>
          <a:bodyPr>
            <a:normAutofit/>
          </a:bodyPr>
          <a:lstStyle/>
          <a:p>
            <a:r>
              <a:rPr lang="en-US" altLang="ko-KR" dirty="0" smtClean="0">
                <a:latin typeface="Gill Sans MT" panose="020B0502020104020203" pitchFamily="34" charset="0"/>
                <a:cs typeface="Tahoma" panose="020B0604030504040204" pitchFamily="34" charset="0"/>
              </a:rPr>
              <a:t>Synchronization point for GPU threads: L2 cache</a:t>
            </a:r>
            <a:endParaRPr lang="en-US" altLang="ko-KR" dirty="0">
              <a:latin typeface="Gill Sans MT" panose="020B0502020104020203" pitchFamily="34" charset="0"/>
              <a:cs typeface="Tahoma" panose="020B0604030504040204" pitchFamily="34" charset="0"/>
            </a:endParaRPr>
          </a:p>
          <a:p>
            <a:pPr lvl="1"/>
            <a:r>
              <a:rPr lang="en-US" altLang="ko-KR" dirty="0">
                <a:latin typeface="Gill Sans MT" panose="020B0502020104020203" pitchFamily="34" charset="0"/>
                <a:cs typeface="Tahoma" panose="020B0604030504040204" pitchFamily="34" charset="0"/>
              </a:rPr>
              <a:t>Require explicit synchronization to main </a:t>
            </a:r>
            <a:r>
              <a:rPr lang="en-US" altLang="ko-KR" dirty="0" smtClean="0">
                <a:latin typeface="Gill Sans MT" panose="020B0502020104020203" pitchFamily="34" charset="0"/>
                <a:cs typeface="Tahoma" panose="020B0604030504040204" pitchFamily="34" charset="0"/>
              </a:rPr>
              <a:t>memory</a:t>
            </a:r>
            <a:endParaRPr lang="en-US" altLang="ko-KR" dirty="0">
              <a:latin typeface="Gill Sans MT" panose="020B0502020104020203" pitchFamily="34" charset="0"/>
              <a:cs typeface="Tahoma" panose="020B0604030504040204" pitchFamily="34" charset="0"/>
            </a:endParaRPr>
          </a:p>
        </p:txBody>
      </p:sp>
      <p:sp>
        <p:nvSpPr>
          <p:cNvPr id="4" name="슬라이드 번호 개체 틀 3"/>
          <p:cNvSpPr>
            <a:spLocks noGrp="1"/>
          </p:cNvSpPr>
          <p:nvPr>
            <p:ph type="sldNum" sz="quarter" idx="12"/>
          </p:nvPr>
        </p:nvSpPr>
        <p:spPr/>
        <p:txBody>
          <a:bodyPr/>
          <a:lstStyle/>
          <a:p>
            <a:fld id="{14891A8E-8BA3-45EB-9D24-E0EB9CB66E81}" type="slidenum">
              <a:rPr lang="ko-KR" altLang="en-US" sz="1400" b="1" smtClean="0"/>
              <a:t>14</a:t>
            </a:fld>
            <a:endParaRPr lang="ko-KR" altLang="en-US" sz="1400" b="1"/>
          </a:p>
        </p:txBody>
      </p:sp>
      <p:pic>
        <p:nvPicPr>
          <p:cNvPr id="5" name="Picture 2" descr="Image result for kaist logo"/>
          <p:cNvPicPr>
            <a:picLocks noChangeAspect="1" noChangeArrowheads="1"/>
          </p:cNvPicPr>
          <p:nvPr/>
        </p:nvPicPr>
        <p:blipFill rotWithShape="1">
          <a:blip r:embed="rId3">
            <a:extLst>
              <a:ext uri="{28A0092B-C50C-407E-A947-70E740481C1C}">
                <a14:useLocalDpi xmlns:a14="http://schemas.microsoft.com/office/drawing/2010/main" val="0"/>
              </a:ext>
            </a:extLst>
          </a:blip>
          <a:srcRect l="28446" t="19690" r="27890" b="20667"/>
          <a:stretch/>
        </p:blipFill>
        <p:spPr bwMode="auto">
          <a:xfrm>
            <a:off x="9442042" y="6275222"/>
            <a:ext cx="1539310" cy="49342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www.ndsl.kaist.edu/wp-content/uploads/2012/08/head-logo21.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18" t="14505" r="58568" b="11925"/>
          <a:stretch/>
        </p:blipFill>
        <p:spPr bwMode="auto">
          <a:xfrm>
            <a:off x="7942045" y="6287914"/>
            <a:ext cx="1468097" cy="404878"/>
          </a:xfrm>
          <a:prstGeom prst="rect">
            <a:avLst/>
          </a:prstGeom>
          <a:noFill/>
          <a:extLst>
            <a:ext uri="{909E8E84-426E-40DD-AFC4-6F175D3DCCD1}">
              <a14:hiddenFill xmlns:a14="http://schemas.microsoft.com/office/drawing/2010/main">
                <a:solidFill>
                  <a:srgbClr val="FFFFFF"/>
                </a:solidFill>
              </a14:hiddenFill>
            </a:ext>
          </a:extLst>
        </p:spPr>
      </p:pic>
      <p:sp>
        <p:nvSpPr>
          <p:cNvPr id="120" name="직사각형 119"/>
          <p:cNvSpPr/>
          <p:nvPr/>
        </p:nvSpPr>
        <p:spPr>
          <a:xfrm>
            <a:off x="6031177" y="2834247"/>
            <a:ext cx="3128062" cy="13868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800"/>
          </a:p>
        </p:txBody>
      </p:sp>
      <p:sp>
        <p:nvSpPr>
          <p:cNvPr id="121" name="모서리가 둥근 직사각형 120"/>
          <p:cNvSpPr/>
          <p:nvPr/>
        </p:nvSpPr>
        <p:spPr>
          <a:xfrm>
            <a:off x="6250182" y="2909950"/>
            <a:ext cx="2768958" cy="1232985"/>
          </a:xfrm>
          <a:prstGeom prst="roundRect">
            <a:avLst>
              <a:gd name="adj" fmla="val 9517"/>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800" dirty="0"/>
          </a:p>
        </p:txBody>
      </p:sp>
      <p:sp>
        <p:nvSpPr>
          <p:cNvPr id="123" name="모서리가 둥근 직사각형 122"/>
          <p:cNvSpPr/>
          <p:nvPr/>
        </p:nvSpPr>
        <p:spPr>
          <a:xfrm>
            <a:off x="3169920" y="2909900"/>
            <a:ext cx="2674205" cy="1233035"/>
          </a:xfrm>
          <a:prstGeom prst="roundRect">
            <a:avLst>
              <a:gd name="adj" fmla="val 9517"/>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800" dirty="0"/>
          </a:p>
        </p:txBody>
      </p:sp>
      <p:sp>
        <p:nvSpPr>
          <p:cNvPr id="124" name="TextBox 123"/>
          <p:cNvSpPr txBox="1"/>
          <p:nvPr/>
        </p:nvSpPr>
        <p:spPr>
          <a:xfrm>
            <a:off x="3169920" y="2898660"/>
            <a:ext cx="2674205" cy="369332"/>
          </a:xfrm>
          <a:prstGeom prst="rect">
            <a:avLst/>
          </a:prstGeom>
          <a:noFill/>
        </p:spPr>
        <p:txBody>
          <a:bodyPr wrap="square" rtlCol="0">
            <a:spAutoFit/>
          </a:bodyPr>
          <a:lstStyle/>
          <a:p>
            <a:pPr algn="ctr"/>
            <a:r>
              <a:rPr lang="en-US" altLang="ko-KR" b="1" dirty="0" smtClean="0">
                <a:latin typeface="Times New Roman" panose="02020603050405020304" pitchFamily="18" charset="0"/>
                <a:cs typeface="Times New Roman" panose="02020603050405020304" pitchFamily="18" charset="0"/>
              </a:rPr>
              <a:t>Shared Virtual Memory</a:t>
            </a:r>
            <a:endParaRPr lang="ko-KR" altLang="en-US" sz="1800" b="1" dirty="0">
              <a:latin typeface="Times New Roman" panose="02020603050405020304" pitchFamily="18" charset="0"/>
              <a:cs typeface="Times New Roman" panose="02020603050405020304" pitchFamily="18" charset="0"/>
            </a:endParaRPr>
          </a:p>
        </p:txBody>
      </p:sp>
      <p:sp>
        <p:nvSpPr>
          <p:cNvPr id="126" name="직사각형 125"/>
          <p:cNvSpPr/>
          <p:nvPr/>
        </p:nvSpPr>
        <p:spPr>
          <a:xfrm>
            <a:off x="3313191" y="3239222"/>
            <a:ext cx="2387661" cy="369847"/>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600" dirty="0">
              <a:latin typeface="Times New Roman" panose="02020603050405020304" pitchFamily="18" charset="0"/>
              <a:cs typeface="Times New Roman" panose="02020603050405020304" pitchFamily="18" charset="0"/>
            </a:endParaRPr>
          </a:p>
        </p:txBody>
      </p:sp>
      <p:sp>
        <p:nvSpPr>
          <p:cNvPr id="127" name="직사각형 126"/>
          <p:cNvSpPr/>
          <p:nvPr/>
        </p:nvSpPr>
        <p:spPr>
          <a:xfrm>
            <a:off x="5225236" y="3310487"/>
            <a:ext cx="406056" cy="233964"/>
          </a:xfrm>
          <a:prstGeom prst="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600" dirty="0" smtClean="0">
                <a:latin typeface="Times New Roman" panose="02020603050405020304" pitchFamily="18" charset="0"/>
                <a:cs typeface="Times New Roman" panose="02020603050405020304" pitchFamily="18" charset="0"/>
              </a:rPr>
              <a:t>P</a:t>
            </a:r>
            <a:endParaRPr lang="ko-KR" altLang="en-US" sz="1600" dirty="0">
              <a:latin typeface="Times New Roman" panose="02020603050405020304" pitchFamily="18" charset="0"/>
              <a:cs typeface="Times New Roman" panose="02020603050405020304" pitchFamily="18" charset="0"/>
            </a:endParaRPr>
          </a:p>
        </p:txBody>
      </p:sp>
      <p:sp>
        <p:nvSpPr>
          <p:cNvPr id="129" name="직사각형 128"/>
          <p:cNvSpPr/>
          <p:nvPr/>
        </p:nvSpPr>
        <p:spPr>
          <a:xfrm>
            <a:off x="3390766" y="3310774"/>
            <a:ext cx="406056" cy="233964"/>
          </a:xfrm>
          <a:prstGeom prst="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600" dirty="0" smtClean="0">
                <a:latin typeface="Times New Roman" panose="02020603050405020304" pitchFamily="18" charset="0"/>
                <a:cs typeface="Times New Roman" panose="02020603050405020304" pitchFamily="18" charset="0"/>
              </a:rPr>
              <a:t>P</a:t>
            </a:r>
            <a:endParaRPr lang="ko-KR" altLang="en-US" sz="1600" dirty="0">
              <a:latin typeface="Times New Roman" panose="02020603050405020304" pitchFamily="18" charset="0"/>
              <a:cs typeface="Times New Roman" panose="02020603050405020304" pitchFamily="18" charset="0"/>
            </a:endParaRPr>
          </a:p>
        </p:txBody>
      </p:sp>
      <p:sp>
        <p:nvSpPr>
          <p:cNvPr id="130" name="직사각형 129"/>
          <p:cNvSpPr/>
          <p:nvPr/>
        </p:nvSpPr>
        <p:spPr>
          <a:xfrm>
            <a:off x="3796822" y="3311061"/>
            <a:ext cx="406056" cy="233964"/>
          </a:xfrm>
          <a:prstGeom prst="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600" dirty="0" smtClean="0">
                <a:latin typeface="Times New Roman" panose="02020603050405020304" pitchFamily="18" charset="0"/>
                <a:cs typeface="Times New Roman" panose="02020603050405020304" pitchFamily="18" charset="0"/>
              </a:rPr>
              <a:t>P</a:t>
            </a:r>
            <a:endParaRPr lang="ko-KR" altLang="en-US" sz="1600" dirty="0">
              <a:latin typeface="Times New Roman" panose="02020603050405020304" pitchFamily="18" charset="0"/>
              <a:cs typeface="Times New Roman" panose="02020603050405020304" pitchFamily="18" charset="0"/>
            </a:endParaRPr>
          </a:p>
        </p:txBody>
      </p:sp>
      <p:sp>
        <p:nvSpPr>
          <p:cNvPr id="132" name="직사각형 131"/>
          <p:cNvSpPr/>
          <p:nvPr/>
        </p:nvSpPr>
        <p:spPr>
          <a:xfrm>
            <a:off x="4202878" y="3310774"/>
            <a:ext cx="406056" cy="233964"/>
          </a:xfrm>
          <a:prstGeom prst="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600" dirty="0" smtClean="0">
                <a:latin typeface="Times New Roman" panose="02020603050405020304" pitchFamily="18" charset="0"/>
                <a:cs typeface="Times New Roman" panose="02020603050405020304" pitchFamily="18" charset="0"/>
              </a:rPr>
              <a:t>P</a:t>
            </a:r>
            <a:endParaRPr lang="ko-KR" altLang="en-US" sz="1600" dirty="0">
              <a:latin typeface="Times New Roman" panose="02020603050405020304" pitchFamily="18" charset="0"/>
              <a:cs typeface="Times New Roman" panose="02020603050405020304" pitchFamily="18" charset="0"/>
            </a:endParaRPr>
          </a:p>
        </p:txBody>
      </p:sp>
      <p:sp>
        <p:nvSpPr>
          <p:cNvPr id="133" name="직사각형 132"/>
          <p:cNvSpPr/>
          <p:nvPr/>
        </p:nvSpPr>
        <p:spPr>
          <a:xfrm>
            <a:off x="4608934" y="3310487"/>
            <a:ext cx="406056" cy="233964"/>
          </a:xfrm>
          <a:prstGeom prst="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600" dirty="0" smtClean="0">
                <a:latin typeface="Times New Roman" panose="02020603050405020304" pitchFamily="18" charset="0"/>
                <a:cs typeface="Times New Roman" panose="02020603050405020304" pitchFamily="18" charset="0"/>
              </a:rPr>
              <a:t>P</a:t>
            </a:r>
            <a:endParaRPr lang="ko-KR" altLang="en-US" sz="1600" dirty="0">
              <a:latin typeface="Times New Roman" panose="02020603050405020304" pitchFamily="18" charset="0"/>
              <a:cs typeface="Times New Roman" panose="02020603050405020304" pitchFamily="18" charset="0"/>
            </a:endParaRPr>
          </a:p>
        </p:txBody>
      </p:sp>
      <p:cxnSp>
        <p:nvCxnSpPr>
          <p:cNvPr id="134" name="직선 연결선 133"/>
          <p:cNvCxnSpPr>
            <a:stCxn id="133" idx="3"/>
            <a:endCxn id="127" idx="1"/>
          </p:cNvCxnSpPr>
          <p:nvPr/>
        </p:nvCxnSpPr>
        <p:spPr>
          <a:xfrm>
            <a:off x="5014990" y="3427469"/>
            <a:ext cx="210246" cy="0"/>
          </a:xfrm>
          <a:prstGeom prst="line">
            <a:avLst/>
          </a:prstGeom>
          <a:ln w="28575">
            <a:prstDash val="sysDot"/>
          </a:ln>
        </p:spPr>
        <p:style>
          <a:lnRef idx="1">
            <a:schemeClr val="dk1"/>
          </a:lnRef>
          <a:fillRef idx="0">
            <a:schemeClr val="dk1"/>
          </a:fillRef>
          <a:effectRef idx="0">
            <a:schemeClr val="dk1"/>
          </a:effectRef>
          <a:fontRef idx="minor">
            <a:schemeClr val="tx1"/>
          </a:fontRef>
        </p:style>
      </p:cxnSp>
      <p:sp>
        <p:nvSpPr>
          <p:cNvPr id="135" name="직사각형 134"/>
          <p:cNvSpPr/>
          <p:nvPr/>
        </p:nvSpPr>
        <p:spPr>
          <a:xfrm>
            <a:off x="3313191" y="3683616"/>
            <a:ext cx="2387661" cy="369847"/>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600" dirty="0">
              <a:latin typeface="Times New Roman" panose="02020603050405020304" pitchFamily="18" charset="0"/>
              <a:cs typeface="Times New Roman" panose="02020603050405020304" pitchFamily="18" charset="0"/>
            </a:endParaRPr>
          </a:p>
        </p:txBody>
      </p:sp>
      <p:sp>
        <p:nvSpPr>
          <p:cNvPr id="136" name="TextBox 135"/>
          <p:cNvSpPr txBox="1"/>
          <p:nvPr/>
        </p:nvSpPr>
        <p:spPr>
          <a:xfrm>
            <a:off x="6250181" y="3344421"/>
            <a:ext cx="2768960" cy="369332"/>
          </a:xfrm>
          <a:prstGeom prst="rect">
            <a:avLst/>
          </a:prstGeom>
          <a:noFill/>
        </p:spPr>
        <p:txBody>
          <a:bodyPr wrap="square" rtlCol="0">
            <a:spAutoFit/>
          </a:bodyPr>
          <a:lstStyle/>
          <a:p>
            <a:pPr algn="ctr"/>
            <a:r>
              <a:rPr lang="en-US" altLang="ko-KR" sz="1800" dirty="0" smtClean="0">
                <a:latin typeface="Times New Roman" panose="02020603050405020304" pitchFamily="18" charset="0"/>
                <a:cs typeface="Times New Roman" panose="02020603050405020304" pitchFamily="18" charset="0"/>
              </a:rPr>
              <a:t>Master</a:t>
            </a:r>
            <a:endParaRPr lang="ko-KR" altLang="en-US" sz="1800" dirty="0">
              <a:latin typeface="Times New Roman" panose="02020603050405020304" pitchFamily="18" charset="0"/>
              <a:cs typeface="Times New Roman" panose="02020603050405020304" pitchFamily="18" charset="0"/>
            </a:endParaRPr>
          </a:p>
        </p:txBody>
      </p:sp>
      <p:sp>
        <p:nvSpPr>
          <p:cNvPr id="152" name="직사각형 151"/>
          <p:cNvSpPr/>
          <p:nvPr/>
        </p:nvSpPr>
        <p:spPr>
          <a:xfrm>
            <a:off x="4728486" y="4401895"/>
            <a:ext cx="4430754" cy="20552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800"/>
          </a:p>
        </p:txBody>
      </p:sp>
      <p:sp>
        <p:nvSpPr>
          <p:cNvPr id="187" name="오른쪽 화살표 186"/>
          <p:cNvSpPr/>
          <p:nvPr/>
        </p:nvSpPr>
        <p:spPr>
          <a:xfrm>
            <a:off x="5855093" y="3302845"/>
            <a:ext cx="398555" cy="44800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800"/>
          </a:p>
        </p:txBody>
      </p:sp>
      <p:sp>
        <p:nvSpPr>
          <p:cNvPr id="195" name="오른쪽 화살표 194"/>
          <p:cNvSpPr/>
          <p:nvPr/>
        </p:nvSpPr>
        <p:spPr>
          <a:xfrm rot="5400000">
            <a:off x="7467793" y="4090472"/>
            <a:ext cx="333729" cy="44800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800"/>
          </a:p>
        </p:txBody>
      </p:sp>
      <p:sp>
        <p:nvSpPr>
          <p:cNvPr id="9" name="위로 굽은 화살표 8"/>
          <p:cNvSpPr/>
          <p:nvPr/>
        </p:nvSpPr>
        <p:spPr>
          <a:xfrm flipH="1">
            <a:off x="3313191" y="4154174"/>
            <a:ext cx="3739895" cy="1260523"/>
          </a:xfrm>
          <a:prstGeom prst="bentUpArrow">
            <a:avLst>
              <a:gd name="adj1" fmla="val 12485"/>
              <a:gd name="adj2" fmla="val 17074"/>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196" name="모서리가 둥근 직사각형 195"/>
          <p:cNvSpPr/>
          <p:nvPr/>
        </p:nvSpPr>
        <p:spPr>
          <a:xfrm>
            <a:off x="6250181" y="4481336"/>
            <a:ext cx="2768956" cy="1875014"/>
          </a:xfrm>
          <a:prstGeom prst="roundRect">
            <a:avLst>
              <a:gd name="adj" fmla="val 9517"/>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800" dirty="0"/>
          </a:p>
        </p:txBody>
      </p:sp>
      <p:sp>
        <p:nvSpPr>
          <p:cNvPr id="189" name="직사각형 188"/>
          <p:cNvSpPr/>
          <p:nvPr/>
        </p:nvSpPr>
        <p:spPr>
          <a:xfrm>
            <a:off x="6407733" y="4575009"/>
            <a:ext cx="1163127" cy="334540"/>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800" dirty="0" smtClean="0">
                <a:latin typeface="Times New Roman" panose="02020603050405020304" pitchFamily="18" charset="0"/>
                <a:cs typeface="Times New Roman" panose="02020603050405020304" pitchFamily="18" charset="0"/>
              </a:rPr>
              <a:t>Thread 0</a:t>
            </a:r>
            <a:endParaRPr lang="ko-KR" altLang="en-US" sz="1800" dirty="0">
              <a:latin typeface="Times New Roman" panose="02020603050405020304" pitchFamily="18" charset="0"/>
              <a:cs typeface="Times New Roman" panose="02020603050405020304" pitchFamily="18" charset="0"/>
            </a:endParaRPr>
          </a:p>
        </p:txBody>
      </p:sp>
      <p:sp>
        <p:nvSpPr>
          <p:cNvPr id="190" name="직사각형 189"/>
          <p:cNvSpPr/>
          <p:nvPr/>
        </p:nvSpPr>
        <p:spPr>
          <a:xfrm>
            <a:off x="7687801" y="4575009"/>
            <a:ext cx="1163127" cy="334540"/>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800" dirty="0" smtClean="0">
                <a:latin typeface="Times New Roman" panose="02020603050405020304" pitchFamily="18" charset="0"/>
                <a:cs typeface="Times New Roman" panose="02020603050405020304" pitchFamily="18" charset="0"/>
              </a:rPr>
              <a:t>Thread 1</a:t>
            </a:r>
            <a:endParaRPr lang="ko-KR" altLang="en-US" sz="1800" dirty="0">
              <a:latin typeface="Times New Roman" panose="02020603050405020304" pitchFamily="18" charset="0"/>
              <a:cs typeface="Times New Roman" panose="02020603050405020304" pitchFamily="18" charset="0"/>
            </a:endParaRPr>
          </a:p>
        </p:txBody>
      </p:sp>
      <p:cxnSp>
        <p:nvCxnSpPr>
          <p:cNvPr id="193" name="직선 연결선 192"/>
          <p:cNvCxnSpPr/>
          <p:nvPr/>
        </p:nvCxnSpPr>
        <p:spPr>
          <a:xfrm>
            <a:off x="7028624" y="6073844"/>
            <a:ext cx="3198" cy="228715"/>
          </a:xfrm>
          <a:prstGeom prst="line">
            <a:avLst/>
          </a:prstGeom>
          <a:ln w="38100">
            <a:prstDash val="sysDot"/>
          </a:ln>
        </p:spPr>
        <p:style>
          <a:lnRef idx="1">
            <a:schemeClr val="dk1"/>
          </a:lnRef>
          <a:fillRef idx="0">
            <a:schemeClr val="dk1"/>
          </a:fillRef>
          <a:effectRef idx="0">
            <a:schemeClr val="dk1"/>
          </a:effectRef>
          <a:fontRef idx="minor">
            <a:schemeClr val="tx1"/>
          </a:fontRef>
        </p:style>
      </p:cxnSp>
      <p:sp>
        <p:nvSpPr>
          <p:cNvPr id="197" name="직사각형 196"/>
          <p:cNvSpPr/>
          <p:nvPr/>
        </p:nvSpPr>
        <p:spPr>
          <a:xfrm>
            <a:off x="6402968" y="4982642"/>
            <a:ext cx="1163127" cy="334540"/>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800" dirty="0" smtClean="0">
                <a:latin typeface="Times New Roman" panose="02020603050405020304" pitchFamily="18" charset="0"/>
                <a:cs typeface="Times New Roman" panose="02020603050405020304" pitchFamily="18" charset="0"/>
              </a:rPr>
              <a:t>Thread 2</a:t>
            </a:r>
            <a:endParaRPr lang="ko-KR" altLang="en-US" sz="1800" dirty="0">
              <a:latin typeface="Times New Roman" panose="02020603050405020304" pitchFamily="18" charset="0"/>
              <a:cs typeface="Times New Roman" panose="02020603050405020304" pitchFamily="18" charset="0"/>
            </a:endParaRPr>
          </a:p>
        </p:txBody>
      </p:sp>
      <p:sp>
        <p:nvSpPr>
          <p:cNvPr id="198" name="직사각형 197"/>
          <p:cNvSpPr/>
          <p:nvPr/>
        </p:nvSpPr>
        <p:spPr>
          <a:xfrm>
            <a:off x="7683036" y="4982642"/>
            <a:ext cx="1163127" cy="334540"/>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800" dirty="0" smtClean="0">
                <a:latin typeface="Times New Roman" panose="02020603050405020304" pitchFamily="18" charset="0"/>
                <a:cs typeface="Times New Roman" panose="02020603050405020304" pitchFamily="18" charset="0"/>
              </a:rPr>
              <a:t>Thread 3</a:t>
            </a:r>
            <a:endParaRPr lang="ko-KR" altLang="en-US" sz="1800" dirty="0">
              <a:latin typeface="Times New Roman" panose="02020603050405020304" pitchFamily="18" charset="0"/>
              <a:cs typeface="Times New Roman" panose="02020603050405020304" pitchFamily="18" charset="0"/>
            </a:endParaRPr>
          </a:p>
        </p:txBody>
      </p:sp>
      <p:sp>
        <p:nvSpPr>
          <p:cNvPr id="199" name="직사각형 198"/>
          <p:cNvSpPr/>
          <p:nvPr/>
        </p:nvSpPr>
        <p:spPr>
          <a:xfrm>
            <a:off x="6402968" y="5379494"/>
            <a:ext cx="1163127" cy="334540"/>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800" dirty="0" smtClean="0">
                <a:latin typeface="Times New Roman" panose="02020603050405020304" pitchFamily="18" charset="0"/>
                <a:cs typeface="Times New Roman" panose="02020603050405020304" pitchFamily="18" charset="0"/>
              </a:rPr>
              <a:t>Thread 4</a:t>
            </a:r>
            <a:endParaRPr lang="ko-KR" altLang="en-US" sz="1800" dirty="0">
              <a:latin typeface="Times New Roman" panose="02020603050405020304" pitchFamily="18" charset="0"/>
              <a:cs typeface="Times New Roman" panose="02020603050405020304" pitchFamily="18" charset="0"/>
            </a:endParaRPr>
          </a:p>
        </p:txBody>
      </p:sp>
      <p:sp>
        <p:nvSpPr>
          <p:cNvPr id="200" name="직사각형 199"/>
          <p:cNvSpPr/>
          <p:nvPr/>
        </p:nvSpPr>
        <p:spPr>
          <a:xfrm>
            <a:off x="7683036" y="5379494"/>
            <a:ext cx="1163127" cy="334540"/>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800" dirty="0" smtClean="0">
                <a:latin typeface="Times New Roman" panose="02020603050405020304" pitchFamily="18" charset="0"/>
                <a:cs typeface="Times New Roman" panose="02020603050405020304" pitchFamily="18" charset="0"/>
              </a:rPr>
              <a:t>Thread 5</a:t>
            </a:r>
            <a:endParaRPr lang="ko-KR" altLang="en-US" sz="1800" dirty="0">
              <a:latin typeface="Times New Roman" panose="02020603050405020304" pitchFamily="18" charset="0"/>
              <a:cs typeface="Times New Roman" panose="02020603050405020304" pitchFamily="18" charset="0"/>
            </a:endParaRPr>
          </a:p>
        </p:txBody>
      </p:sp>
      <p:sp>
        <p:nvSpPr>
          <p:cNvPr id="203" name="직사각형 202"/>
          <p:cNvSpPr/>
          <p:nvPr/>
        </p:nvSpPr>
        <p:spPr>
          <a:xfrm>
            <a:off x="6402968" y="5776346"/>
            <a:ext cx="1163127" cy="334540"/>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800" dirty="0" smtClean="0">
                <a:latin typeface="Times New Roman" panose="02020603050405020304" pitchFamily="18" charset="0"/>
                <a:cs typeface="Times New Roman" panose="02020603050405020304" pitchFamily="18" charset="0"/>
              </a:rPr>
              <a:t>Thread 6</a:t>
            </a:r>
            <a:endParaRPr lang="ko-KR" altLang="en-US" sz="1800" dirty="0">
              <a:latin typeface="Times New Roman" panose="02020603050405020304" pitchFamily="18" charset="0"/>
              <a:cs typeface="Times New Roman" panose="02020603050405020304" pitchFamily="18" charset="0"/>
            </a:endParaRPr>
          </a:p>
        </p:txBody>
      </p:sp>
      <p:cxnSp>
        <p:nvCxnSpPr>
          <p:cNvPr id="205" name="직선 연결선 204"/>
          <p:cNvCxnSpPr/>
          <p:nvPr/>
        </p:nvCxnSpPr>
        <p:spPr>
          <a:xfrm>
            <a:off x="8264599" y="6066292"/>
            <a:ext cx="3198" cy="228715"/>
          </a:xfrm>
          <a:prstGeom prst="line">
            <a:avLst/>
          </a:prstGeom>
          <a:ln w="38100">
            <a:prstDash val="sysDot"/>
          </a:ln>
        </p:spPr>
        <p:style>
          <a:lnRef idx="1">
            <a:schemeClr val="dk1"/>
          </a:lnRef>
          <a:fillRef idx="0">
            <a:schemeClr val="dk1"/>
          </a:fillRef>
          <a:effectRef idx="0">
            <a:schemeClr val="dk1"/>
          </a:effectRef>
          <a:fontRef idx="minor">
            <a:schemeClr val="tx1"/>
          </a:fontRef>
        </p:style>
      </p:cxnSp>
      <p:sp>
        <p:nvSpPr>
          <p:cNvPr id="204" name="직사각형 203"/>
          <p:cNvSpPr/>
          <p:nvPr/>
        </p:nvSpPr>
        <p:spPr>
          <a:xfrm>
            <a:off x="7683036" y="5776346"/>
            <a:ext cx="1163127" cy="334540"/>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800" dirty="0" smtClean="0">
                <a:latin typeface="Times New Roman" panose="02020603050405020304" pitchFamily="18" charset="0"/>
                <a:cs typeface="Times New Roman" panose="02020603050405020304" pitchFamily="18" charset="0"/>
              </a:rPr>
              <a:t>Thread 7</a:t>
            </a:r>
            <a:endParaRPr lang="ko-KR" altLang="en-US" sz="1800" dirty="0">
              <a:latin typeface="Times New Roman" panose="02020603050405020304" pitchFamily="18" charset="0"/>
              <a:cs typeface="Times New Roman" panose="02020603050405020304" pitchFamily="18" charset="0"/>
            </a:endParaRPr>
          </a:p>
        </p:txBody>
      </p:sp>
      <p:sp>
        <p:nvSpPr>
          <p:cNvPr id="194" name="직사각형 193"/>
          <p:cNvSpPr/>
          <p:nvPr/>
        </p:nvSpPr>
        <p:spPr>
          <a:xfrm>
            <a:off x="4935345" y="4976908"/>
            <a:ext cx="1095832" cy="680547"/>
          </a:xfrm>
          <a:prstGeom prst="rect">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dirty="0" smtClean="0">
                <a:latin typeface="Times New Roman" panose="02020603050405020304" pitchFamily="18" charset="0"/>
                <a:cs typeface="Times New Roman" panose="02020603050405020304" pitchFamily="18" charset="0"/>
              </a:rPr>
              <a:t>L2</a:t>
            </a:r>
          </a:p>
          <a:p>
            <a:pPr algn="ctr"/>
            <a:r>
              <a:rPr lang="en-US" altLang="ko-KR" dirty="0" smtClean="0">
                <a:latin typeface="Times New Roman" panose="02020603050405020304" pitchFamily="18" charset="0"/>
                <a:cs typeface="Times New Roman" panose="02020603050405020304" pitchFamily="18" charset="0"/>
              </a:rPr>
              <a:t>Cache</a:t>
            </a:r>
            <a:endParaRPr lang="ko-KR" altLang="en-US" dirty="0">
              <a:latin typeface="Times New Roman" panose="02020603050405020304" pitchFamily="18" charset="0"/>
              <a:cs typeface="Times New Roman" panose="02020603050405020304" pitchFamily="18" charset="0"/>
            </a:endParaRPr>
          </a:p>
        </p:txBody>
      </p:sp>
      <p:sp>
        <p:nvSpPr>
          <p:cNvPr id="206" name="직사각형 205"/>
          <p:cNvSpPr/>
          <p:nvPr/>
        </p:nvSpPr>
        <p:spPr>
          <a:xfrm>
            <a:off x="2763518" y="4928996"/>
            <a:ext cx="1552695" cy="797671"/>
          </a:xfrm>
          <a:prstGeom prst="rect">
            <a:avLst/>
          </a:prstGeom>
          <a:solidFill>
            <a:schemeClr val="accent6">
              <a:lumMod val="20000"/>
              <a:lumOff val="8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ko-KR" dirty="0" smtClean="0">
                <a:latin typeface="Times New Roman" panose="02020603050405020304" pitchFamily="18" charset="0"/>
                <a:cs typeface="Times New Roman" panose="02020603050405020304" pitchFamily="18" charset="0"/>
              </a:rPr>
              <a:t>Graphics</a:t>
            </a:r>
          </a:p>
          <a:p>
            <a:pPr algn="ctr"/>
            <a:r>
              <a:rPr lang="en-US" altLang="ko-KR" dirty="0" smtClean="0">
                <a:latin typeface="Times New Roman" panose="02020603050405020304" pitchFamily="18" charset="0"/>
                <a:cs typeface="Times New Roman" panose="02020603050405020304" pitchFamily="18" charset="0"/>
              </a:rPr>
              <a:t>Northbridge</a:t>
            </a:r>
            <a:endParaRPr lang="ko-KR" altLang="en-US" dirty="0">
              <a:latin typeface="Times New Roman" panose="02020603050405020304" pitchFamily="18" charset="0"/>
              <a:cs typeface="Times New Roman" panose="02020603050405020304" pitchFamily="18" charset="0"/>
            </a:endParaRPr>
          </a:p>
        </p:txBody>
      </p:sp>
      <p:sp>
        <p:nvSpPr>
          <p:cNvPr id="209" name="폭발 1 208"/>
          <p:cNvSpPr/>
          <p:nvPr/>
        </p:nvSpPr>
        <p:spPr>
          <a:xfrm>
            <a:off x="4134970" y="5501163"/>
            <a:ext cx="2702134" cy="1079126"/>
          </a:xfrm>
          <a:prstGeom prst="irregularSeal1">
            <a:avLst/>
          </a:prstGeom>
          <a:solidFill>
            <a:srgbClr val="FFFF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dirty="0" smtClean="0">
                <a:latin typeface="Times New Roman" panose="02020603050405020304" pitchFamily="18" charset="0"/>
                <a:cs typeface="Times New Roman" panose="02020603050405020304" pitchFamily="18" charset="0"/>
              </a:rPr>
              <a:t>Need explicit sync!</a:t>
            </a:r>
            <a:endParaRPr lang="ko-KR" altLang="en-US" dirty="0">
              <a:latin typeface="Times New Roman" panose="02020603050405020304" pitchFamily="18" charset="0"/>
              <a:cs typeface="Times New Roman" panose="02020603050405020304" pitchFamily="18" charset="0"/>
            </a:endParaRPr>
          </a:p>
        </p:txBody>
      </p:sp>
      <p:sp>
        <p:nvSpPr>
          <p:cNvPr id="207" name="직사각형 206"/>
          <p:cNvSpPr/>
          <p:nvPr/>
        </p:nvSpPr>
        <p:spPr>
          <a:xfrm>
            <a:off x="2634673" y="5827665"/>
            <a:ext cx="1821644" cy="678620"/>
          </a:xfrm>
          <a:prstGeom prst="rect">
            <a:avLst/>
          </a:prstGeom>
          <a:solidFill>
            <a:schemeClr val="bg1"/>
          </a:solidFill>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dirty="0" smtClean="0">
                <a:latin typeface="Times New Roman" panose="02020603050405020304" pitchFamily="18" charset="0"/>
                <a:cs typeface="Times New Roman" panose="02020603050405020304" pitchFamily="18" charset="0"/>
              </a:rPr>
              <a:t>Can process one request at a time!</a:t>
            </a:r>
          </a:p>
        </p:txBody>
      </p:sp>
      <p:sp>
        <p:nvSpPr>
          <p:cNvPr id="211" name="직사각형 210"/>
          <p:cNvSpPr/>
          <p:nvPr/>
        </p:nvSpPr>
        <p:spPr>
          <a:xfrm>
            <a:off x="3925134" y="5119789"/>
            <a:ext cx="1821644" cy="477122"/>
          </a:xfrm>
          <a:prstGeom prst="rect">
            <a:avLst/>
          </a:prstGeom>
          <a:solidFill>
            <a:schemeClr val="bg1"/>
          </a:solidFill>
          <a:ln w="28575">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dirty="0" smtClean="0">
                <a:latin typeface="Times New Roman" panose="02020603050405020304" pitchFamily="18" charset="0"/>
                <a:cs typeface="Times New Roman" panose="02020603050405020304" pitchFamily="18" charset="0"/>
              </a:rPr>
              <a:t>Update result?</a:t>
            </a:r>
          </a:p>
        </p:txBody>
      </p:sp>
      <p:sp>
        <p:nvSpPr>
          <p:cNvPr id="10" name="곱셈 기호 9"/>
          <p:cNvSpPr/>
          <p:nvPr/>
        </p:nvSpPr>
        <p:spPr>
          <a:xfrm>
            <a:off x="4378756" y="4869835"/>
            <a:ext cx="914400" cy="91440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TextBox 43"/>
          <p:cNvSpPr txBox="1"/>
          <p:nvPr/>
        </p:nvSpPr>
        <p:spPr>
          <a:xfrm>
            <a:off x="9096977" y="3876495"/>
            <a:ext cx="771616" cy="369332"/>
          </a:xfrm>
          <a:prstGeom prst="rect">
            <a:avLst/>
          </a:prstGeom>
          <a:noFill/>
        </p:spPr>
        <p:txBody>
          <a:bodyPr wrap="square" rtlCol="0">
            <a:spAutoFit/>
          </a:bodyPr>
          <a:lstStyle/>
          <a:p>
            <a:pPr algn="r"/>
            <a:r>
              <a:rPr lang="en-US" altLang="ko-KR" sz="1800" b="1" dirty="0" smtClean="0">
                <a:latin typeface="Times New Roman" panose="02020603050405020304" pitchFamily="18" charset="0"/>
                <a:cs typeface="Times New Roman" panose="02020603050405020304" pitchFamily="18" charset="0"/>
              </a:rPr>
              <a:t>CPU</a:t>
            </a:r>
            <a:endParaRPr lang="ko-KR" altLang="en-US" sz="1800" b="1" dirty="0">
              <a:latin typeface="Times New Roman" panose="02020603050405020304" pitchFamily="18" charset="0"/>
              <a:cs typeface="Times New Roman" panose="02020603050405020304" pitchFamily="18" charset="0"/>
            </a:endParaRPr>
          </a:p>
        </p:txBody>
      </p:sp>
      <p:sp>
        <p:nvSpPr>
          <p:cNvPr id="45" name="TextBox 44"/>
          <p:cNvSpPr txBox="1"/>
          <p:nvPr/>
        </p:nvSpPr>
        <p:spPr>
          <a:xfrm>
            <a:off x="9096977" y="4350175"/>
            <a:ext cx="771616" cy="369332"/>
          </a:xfrm>
          <a:prstGeom prst="rect">
            <a:avLst/>
          </a:prstGeom>
          <a:noFill/>
        </p:spPr>
        <p:txBody>
          <a:bodyPr wrap="square" rtlCol="0">
            <a:spAutoFit/>
          </a:bodyPr>
          <a:lstStyle/>
          <a:p>
            <a:pPr algn="r"/>
            <a:r>
              <a:rPr lang="en-US" altLang="ko-KR" sz="1800" b="1" dirty="0" smtClean="0">
                <a:latin typeface="Times New Roman" panose="02020603050405020304" pitchFamily="18" charset="0"/>
                <a:cs typeface="Times New Roman" panose="02020603050405020304" pitchFamily="18" charset="0"/>
              </a:rPr>
              <a:t>GPU</a:t>
            </a:r>
            <a:endParaRPr lang="ko-KR" altLang="en-US" sz="1800" b="1" dirty="0">
              <a:latin typeface="Times New Roman" panose="02020603050405020304" pitchFamily="18" charset="0"/>
              <a:cs typeface="Times New Roman" panose="02020603050405020304" pitchFamily="18" charset="0"/>
            </a:endParaRPr>
          </a:p>
        </p:txBody>
      </p:sp>
      <p:cxnSp>
        <p:nvCxnSpPr>
          <p:cNvPr id="46" name="직선 연결선 45"/>
          <p:cNvCxnSpPr/>
          <p:nvPr/>
        </p:nvCxnSpPr>
        <p:spPr>
          <a:xfrm flipV="1">
            <a:off x="2357948" y="4299416"/>
            <a:ext cx="7601015" cy="4860"/>
          </a:xfrm>
          <a:prstGeom prst="line">
            <a:avLst/>
          </a:prstGeom>
          <a:ln w="28575">
            <a:prstDash val="sysDot"/>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6608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194"/>
                                        </p:tgtEl>
                                        <p:attrNameLst>
                                          <p:attrName>style.visibility</p:attrName>
                                        </p:attrNameLst>
                                      </p:cBhvr>
                                      <p:to>
                                        <p:strVal val="visible"/>
                                      </p:to>
                                    </p:set>
                                    <p:animEffect transition="in" filter="fade">
                                      <p:cBhvr>
                                        <p:cTn id="19" dur="500"/>
                                        <p:tgtEl>
                                          <p:spTgt spid="194"/>
                                        </p:tgtEl>
                                      </p:cBhvr>
                                    </p:animEffect>
                                  </p:childTnLst>
                                </p:cTn>
                              </p:par>
                              <p:par>
                                <p:cTn id="20" presetID="10" presetClass="exit" presetSubtype="0" fill="hold" grpId="0" nodeType="withEffect">
                                  <p:stCondLst>
                                    <p:cond delay="0"/>
                                  </p:stCondLst>
                                  <p:childTnLst>
                                    <p:animEffect transition="out" filter="fade">
                                      <p:cBhvr>
                                        <p:cTn id="21" dur="500"/>
                                        <p:tgtEl>
                                          <p:spTgt spid="211"/>
                                        </p:tgtEl>
                                      </p:cBhvr>
                                    </p:animEffect>
                                    <p:set>
                                      <p:cBhvr>
                                        <p:cTn id="22" dur="1" fill="hold">
                                          <p:stCondLst>
                                            <p:cond delay="499"/>
                                          </p:stCondLst>
                                        </p:cTn>
                                        <p:tgtEl>
                                          <p:spTgt spid="211"/>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10"/>
                                        </p:tgtEl>
                                      </p:cBhvr>
                                    </p:animEffect>
                                    <p:set>
                                      <p:cBhvr>
                                        <p:cTn id="25" dur="1" fill="hold">
                                          <p:stCondLst>
                                            <p:cond delay="499"/>
                                          </p:stCondLst>
                                        </p:cTn>
                                        <p:tgtEl>
                                          <p:spTgt spid="10"/>
                                        </p:tgtEl>
                                        <p:attrNameLst>
                                          <p:attrName>style.visibility</p:attrName>
                                        </p:attrNameLst>
                                      </p:cBhvr>
                                      <p:to>
                                        <p:strVal val="hidden"/>
                                      </p:to>
                                    </p:se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209"/>
                                        </p:tgtEl>
                                        <p:attrNameLst>
                                          <p:attrName>style.visibility</p:attrName>
                                        </p:attrNameLst>
                                      </p:cBhvr>
                                      <p:to>
                                        <p:strVal val="visible"/>
                                      </p:to>
                                    </p:set>
                                    <p:animEffect transition="in" filter="fade">
                                      <p:cBhvr>
                                        <p:cTn id="29" dur="500"/>
                                        <p:tgtEl>
                                          <p:spTgt spid="20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06"/>
                                        </p:tgtEl>
                                        <p:attrNameLst>
                                          <p:attrName>style.visibility</p:attrName>
                                        </p:attrNameLst>
                                      </p:cBhvr>
                                      <p:to>
                                        <p:strVal val="visible"/>
                                      </p:to>
                                    </p:set>
                                    <p:animEffect transition="in" filter="fade">
                                      <p:cBhvr>
                                        <p:cTn id="34" dur="500"/>
                                        <p:tgtEl>
                                          <p:spTgt spid="206"/>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207"/>
                                        </p:tgtEl>
                                        <p:attrNameLst>
                                          <p:attrName>style.visibility</p:attrName>
                                        </p:attrNameLst>
                                      </p:cBhvr>
                                      <p:to>
                                        <p:strVal val="visible"/>
                                      </p:to>
                                    </p:set>
                                    <p:animEffect transition="in" filter="fade">
                                      <p:cBhvr>
                                        <p:cTn id="38" dur="500"/>
                                        <p:tgtEl>
                                          <p:spTgt spid="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animBg="1"/>
      <p:bldP spid="206" grpId="0" animBg="1"/>
      <p:bldP spid="209" grpId="0" animBg="1"/>
      <p:bldP spid="207" grpId="0" animBg="1"/>
      <p:bldP spid="211" grpId="0" animBg="1"/>
      <p:bldP spid="10" grpId="0" animBg="1"/>
      <p:bldP spid="10"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4000" dirty="0" smtClean="0">
                <a:latin typeface="Times New Roman" panose="02020603050405020304" pitchFamily="18" charset="0"/>
                <a:cs typeface="Times New Roman" panose="02020603050405020304" pitchFamily="18" charset="0"/>
              </a:rPr>
              <a:t>Solution: Group Synchronization</a:t>
            </a:r>
            <a:endParaRPr lang="ko-KR" altLang="en-US" sz="4000" dirty="0">
              <a:latin typeface="Times New Roman" panose="02020603050405020304" pitchFamily="18" charset="0"/>
              <a:cs typeface="Times New Roman" panose="02020603050405020304" pitchFamily="18" charset="0"/>
            </a:endParaRPr>
          </a:p>
        </p:txBody>
      </p:sp>
      <p:sp>
        <p:nvSpPr>
          <p:cNvPr id="4" name="슬라이드 번호 개체 틀 3"/>
          <p:cNvSpPr>
            <a:spLocks noGrp="1"/>
          </p:cNvSpPr>
          <p:nvPr>
            <p:ph type="sldNum" sz="quarter" idx="12"/>
          </p:nvPr>
        </p:nvSpPr>
        <p:spPr/>
        <p:txBody>
          <a:bodyPr/>
          <a:lstStyle/>
          <a:p>
            <a:fld id="{14891A8E-8BA3-45EB-9D24-E0EB9CB66E81}" type="slidenum">
              <a:rPr lang="ko-KR" altLang="en-US" sz="1400" b="1" smtClean="0"/>
              <a:t>15</a:t>
            </a:fld>
            <a:endParaRPr lang="ko-KR" altLang="en-US" sz="1400" b="1"/>
          </a:p>
        </p:txBody>
      </p:sp>
      <p:pic>
        <p:nvPicPr>
          <p:cNvPr id="5" name="Picture 2" descr="Image result for kaist logo"/>
          <p:cNvPicPr>
            <a:picLocks noChangeAspect="1" noChangeArrowheads="1"/>
          </p:cNvPicPr>
          <p:nvPr/>
        </p:nvPicPr>
        <p:blipFill rotWithShape="1">
          <a:blip r:embed="rId3">
            <a:extLst>
              <a:ext uri="{28A0092B-C50C-407E-A947-70E740481C1C}">
                <a14:useLocalDpi xmlns:a14="http://schemas.microsoft.com/office/drawing/2010/main" val="0"/>
              </a:ext>
            </a:extLst>
          </a:blip>
          <a:srcRect l="28446" t="19690" r="27890" b="20667"/>
          <a:stretch/>
        </p:blipFill>
        <p:spPr bwMode="auto">
          <a:xfrm>
            <a:off x="9442042" y="6275222"/>
            <a:ext cx="1539310" cy="49342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www.ndsl.kaist.edu/wp-content/uploads/2012/08/head-logo21.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18" t="14505" r="58568" b="11925"/>
          <a:stretch/>
        </p:blipFill>
        <p:spPr bwMode="auto">
          <a:xfrm>
            <a:off x="7942045" y="6287914"/>
            <a:ext cx="1468097" cy="404878"/>
          </a:xfrm>
          <a:prstGeom prst="rect">
            <a:avLst/>
          </a:prstGeom>
          <a:noFill/>
          <a:extLst>
            <a:ext uri="{909E8E84-426E-40DD-AFC4-6F175D3DCCD1}">
              <a14:hiddenFill xmlns:a14="http://schemas.microsoft.com/office/drawing/2010/main">
                <a:solidFill>
                  <a:srgbClr val="FFFFFF"/>
                </a:solidFill>
              </a14:hiddenFill>
            </a:ext>
          </a:extLst>
        </p:spPr>
      </p:pic>
      <p:sp>
        <p:nvSpPr>
          <p:cNvPr id="3" name="내용 개체 틀 2"/>
          <p:cNvSpPr>
            <a:spLocks noGrp="1"/>
          </p:cNvSpPr>
          <p:nvPr>
            <p:ph idx="1"/>
          </p:nvPr>
        </p:nvSpPr>
        <p:spPr>
          <a:xfrm>
            <a:off x="838200" y="1825625"/>
            <a:ext cx="10815084" cy="4713398"/>
          </a:xfrm>
        </p:spPr>
        <p:txBody>
          <a:bodyPr>
            <a:normAutofit/>
          </a:bodyPr>
          <a:lstStyle/>
          <a:p>
            <a:r>
              <a:rPr lang="en-US" altLang="ko-KR" dirty="0">
                <a:latin typeface="Gill Sans MT" panose="020B0502020104020203" pitchFamily="34" charset="0"/>
                <a:cs typeface="Tahoma" panose="020B0604030504040204" pitchFamily="34" charset="0"/>
              </a:rPr>
              <a:t>Implicitly synchronize group of </a:t>
            </a:r>
            <a:r>
              <a:rPr lang="en-US" altLang="ko-KR" dirty="0" smtClean="0">
                <a:latin typeface="Gill Sans MT" panose="020B0502020104020203" pitchFamily="34" charset="0"/>
                <a:cs typeface="Tahoma" panose="020B0604030504040204" pitchFamily="34" charset="0"/>
              </a:rPr>
              <a:t>packet memory GPU </a:t>
            </a:r>
            <a:r>
              <a:rPr lang="en-US" altLang="ko-KR" dirty="0">
                <a:latin typeface="Gill Sans MT" panose="020B0502020104020203" pitchFamily="34" charset="0"/>
                <a:cs typeface="Tahoma" panose="020B0604030504040204" pitchFamily="34" charset="0"/>
              </a:rPr>
              <a:t>threads </a:t>
            </a:r>
            <a:r>
              <a:rPr lang="en-US" altLang="ko-KR" dirty="0" smtClean="0">
                <a:latin typeface="Gill Sans MT" panose="020B0502020104020203" pitchFamily="34" charset="0"/>
                <a:cs typeface="Tahoma" panose="020B0604030504040204" pitchFamily="34" charset="0"/>
              </a:rPr>
              <a:t>processed</a:t>
            </a:r>
          </a:p>
          <a:p>
            <a:pPr lvl="1"/>
            <a:r>
              <a:rPr lang="en-US" altLang="ko-KR" dirty="0" smtClean="0">
                <a:latin typeface="Gill Sans MT" panose="020B0502020104020203" pitchFamily="34" charset="0"/>
                <a:cs typeface="Tahoma" panose="020B0604030504040204" pitchFamily="34" charset="0"/>
              </a:rPr>
              <a:t>Exploit </a:t>
            </a:r>
            <a:r>
              <a:rPr lang="fr-FR" altLang="ko-KR" dirty="0" smtClean="0">
                <a:latin typeface="Gill Sans MT" panose="020B0502020104020203" pitchFamily="34" charset="0"/>
                <a:cs typeface="Tahoma" panose="020B0604030504040204" pitchFamily="34" charset="0"/>
              </a:rPr>
              <a:t>LRU </a:t>
            </a:r>
            <a:r>
              <a:rPr lang="fr-FR" altLang="ko-KR" dirty="0">
                <a:latin typeface="Gill Sans MT" panose="020B0502020104020203" pitchFamily="34" charset="0"/>
                <a:cs typeface="Tahoma" panose="020B0604030504040204" pitchFamily="34" charset="0"/>
              </a:rPr>
              <a:t>cache replacement policy</a:t>
            </a:r>
          </a:p>
          <a:p>
            <a:endParaRPr lang="en-US" altLang="ko-KR" dirty="0">
              <a:latin typeface="Gill Sans MT" panose="020B0502020104020203" pitchFamily="34" charset="0"/>
              <a:cs typeface="Tahoma" panose="020B0604030504040204" pitchFamily="34" charset="0"/>
            </a:endParaRPr>
          </a:p>
          <a:p>
            <a:endParaRPr lang="en-US" altLang="ko-KR" dirty="0">
              <a:latin typeface="Gill Sans MT" panose="020B0502020104020203" pitchFamily="34" charset="0"/>
              <a:cs typeface="Tahoma" panose="020B0604030504040204" pitchFamily="34" charset="0"/>
            </a:endParaRPr>
          </a:p>
        </p:txBody>
      </p:sp>
      <p:sp>
        <p:nvSpPr>
          <p:cNvPr id="10" name="직사각형 9"/>
          <p:cNvSpPr/>
          <p:nvPr/>
        </p:nvSpPr>
        <p:spPr>
          <a:xfrm>
            <a:off x="6049755" y="2834247"/>
            <a:ext cx="3109484" cy="13868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800"/>
          </a:p>
        </p:txBody>
      </p:sp>
      <p:sp>
        <p:nvSpPr>
          <p:cNvPr id="11" name="모서리가 둥근 직사각형 10"/>
          <p:cNvSpPr/>
          <p:nvPr/>
        </p:nvSpPr>
        <p:spPr>
          <a:xfrm>
            <a:off x="6250182" y="2909950"/>
            <a:ext cx="2768958" cy="1232985"/>
          </a:xfrm>
          <a:prstGeom prst="roundRect">
            <a:avLst>
              <a:gd name="adj" fmla="val 9517"/>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800" dirty="0"/>
          </a:p>
        </p:txBody>
      </p:sp>
      <p:sp>
        <p:nvSpPr>
          <p:cNvPr id="13" name="모서리가 둥근 직사각형 12"/>
          <p:cNvSpPr/>
          <p:nvPr/>
        </p:nvSpPr>
        <p:spPr>
          <a:xfrm>
            <a:off x="3169920" y="2909900"/>
            <a:ext cx="2674205" cy="1233035"/>
          </a:xfrm>
          <a:prstGeom prst="roundRect">
            <a:avLst>
              <a:gd name="adj" fmla="val 9517"/>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800" dirty="0"/>
          </a:p>
        </p:txBody>
      </p:sp>
      <p:sp>
        <p:nvSpPr>
          <p:cNvPr id="14" name="TextBox 13"/>
          <p:cNvSpPr txBox="1"/>
          <p:nvPr/>
        </p:nvSpPr>
        <p:spPr>
          <a:xfrm>
            <a:off x="3169920" y="2898660"/>
            <a:ext cx="2674205" cy="369332"/>
          </a:xfrm>
          <a:prstGeom prst="rect">
            <a:avLst/>
          </a:prstGeom>
          <a:noFill/>
        </p:spPr>
        <p:txBody>
          <a:bodyPr wrap="square" rtlCol="0">
            <a:spAutoFit/>
          </a:bodyPr>
          <a:lstStyle/>
          <a:p>
            <a:pPr algn="ctr"/>
            <a:r>
              <a:rPr lang="en-US" altLang="ko-KR" b="1" dirty="0" smtClean="0">
                <a:latin typeface="Times New Roman" panose="02020603050405020304" pitchFamily="18" charset="0"/>
                <a:cs typeface="Times New Roman" panose="02020603050405020304" pitchFamily="18" charset="0"/>
              </a:rPr>
              <a:t>Shared Virtual Memory</a:t>
            </a:r>
            <a:endParaRPr lang="ko-KR" altLang="en-US" sz="1800" b="1" dirty="0">
              <a:latin typeface="Times New Roman" panose="02020603050405020304" pitchFamily="18" charset="0"/>
              <a:cs typeface="Times New Roman" panose="02020603050405020304" pitchFamily="18" charset="0"/>
            </a:endParaRPr>
          </a:p>
        </p:txBody>
      </p:sp>
      <p:sp>
        <p:nvSpPr>
          <p:cNvPr id="15" name="직사각형 14"/>
          <p:cNvSpPr/>
          <p:nvPr/>
        </p:nvSpPr>
        <p:spPr>
          <a:xfrm>
            <a:off x="3313191" y="3239222"/>
            <a:ext cx="2387661" cy="369847"/>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600" dirty="0">
              <a:latin typeface="Times New Roman" panose="02020603050405020304" pitchFamily="18" charset="0"/>
              <a:cs typeface="Times New Roman" panose="02020603050405020304" pitchFamily="18" charset="0"/>
            </a:endParaRPr>
          </a:p>
        </p:txBody>
      </p:sp>
      <p:sp>
        <p:nvSpPr>
          <p:cNvPr id="16" name="직사각형 15"/>
          <p:cNvSpPr/>
          <p:nvPr/>
        </p:nvSpPr>
        <p:spPr>
          <a:xfrm>
            <a:off x="5225236" y="3310487"/>
            <a:ext cx="406056" cy="233964"/>
          </a:xfrm>
          <a:prstGeom prst="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600" dirty="0" smtClean="0">
                <a:latin typeface="Times New Roman" panose="02020603050405020304" pitchFamily="18" charset="0"/>
                <a:cs typeface="Times New Roman" panose="02020603050405020304" pitchFamily="18" charset="0"/>
              </a:rPr>
              <a:t>P</a:t>
            </a:r>
            <a:endParaRPr lang="ko-KR" altLang="en-US" sz="1600" dirty="0">
              <a:latin typeface="Times New Roman" panose="02020603050405020304" pitchFamily="18" charset="0"/>
              <a:cs typeface="Times New Roman" panose="02020603050405020304" pitchFamily="18" charset="0"/>
            </a:endParaRPr>
          </a:p>
        </p:txBody>
      </p:sp>
      <p:sp>
        <p:nvSpPr>
          <p:cNvPr id="17" name="직사각형 16"/>
          <p:cNvSpPr/>
          <p:nvPr/>
        </p:nvSpPr>
        <p:spPr>
          <a:xfrm>
            <a:off x="3390766" y="3310774"/>
            <a:ext cx="406056" cy="233964"/>
          </a:xfrm>
          <a:prstGeom prst="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600" dirty="0">
                <a:latin typeface="Times New Roman" panose="02020603050405020304" pitchFamily="18" charset="0"/>
                <a:cs typeface="Times New Roman" panose="02020603050405020304" pitchFamily="18" charset="0"/>
              </a:rPr>
              <a:t>P</a:t>
            </a:r>
            <a:endParaRPr lang="ko-KR" altLang="en-US" sz="1600" dirty="0">
              <a:latin typeface="Times New Roman" panose="02020603050405020304" pitchFamily="18" charset="0"/>
              <a:cs typeface="Times New Roman" panose="02020603050405020304" pitchFamily="18" charset="0"/>
            </a:endParaRPr>
          </a:p>
        </p:txBody>
      </p:sp>
      <p:sp>
        <p:nvSpPr>
          <p:cNvPr id="18" name="직사각형 17"/>
          <p:cNvSpPr/>
          <p:nvPr/>
        </p:nvSpPr>
        <p:spPr>
          <a:xfrm>
            <a:off x="3796822" y="3311061"/>
            <a:ext cx="406056" cy="233964"/>
          </a:xfrm>
          <a:prstGeom prst="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600" dirty="0" smtClean="0">
                <a:latin typeface="Times New Roman" panose="02020603050405020304" pitchFamily="18" charset="0"/>
                <a:cs typeface="Times New Roman" panose="02020603050405020304" pitchFamily="18" charset="0"/>
              </a:rPr>
              <a:t>P</a:t>
            </a:r>
            <a:endParaRPr lang="ko-KR" altLang="en-US" sz="1600" dirty="0">
              <a:latin typeface="Times New Roman" panose="02020603050405020304" pitchFamily="18" charset="0"/>
              <a:cs typeface="Times New Roman" panose="02020603050405020304" pitchFamily="18" charset="0"/>
            </a:endParaRPr>
          </a:p>
        </p:txBody>
      </p:sp>
      <p:sp>
        <p:nvSpPr>
          <p:cNvPr id="19" name="직사각형 18"/>
          <p:cNvSpPr/>
          <p:nvPr/>
        </p:nvSpPr>
        <p:spPr>
          <a:xfrm>
            <a:off x="4202878" y="3310774"/>
            <a:ext cx="406056" cy="233964"/>
          </a:xfrm>
          <a:prstGeom prst="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600" dirty="0" smtClean="0">
                <a:latin typeface="Times New Roman" panose="02020603050405020304" pitchFamily="18" charset="0"/>
                <a:cs typeface="Times New Roman" panose="02020603050405020304" pitchFamily="18" charset="0"/>
              </a:rPr>
              <a:t>P</a:t>
            </a:r>
            <a:endParaRPr lang="ko-KR" altLang="en-US" sz="1600" dirty="0">
              <a:latin typeface="Times New Roman" panose="02020603050405020304" pitchFamily="18" charset="0"/>
              <a:cs typeface="Times New Roman" panose="02020603050405020304" pitchFamily="18" charset="0"/>
            </a:endParaRPr>
          </a:p>
        </p:txBody>
      </p:sp>
      <p:sp>
        <p:nvSpPr>
          <p:cNvPr id="20" name="직사각형 19"/>
          <p:cNvSpPr/>
          <p:nvPr/>
        </p:nvSpPr>
        <p:spPr>
          <a:xfrm>
            <a:off x="4608934" y="3310487"/>
            <a:ext cx="406056" cy="233964"/>
          </a:xfrm>
          <a:prstGeom prst="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600" dirty="0" smtClean="0">
                <a:latin typeface="Times New Roman" panose="02020603050405020304" pitchFamily="18" charset="0"/>
                <a:cs typeface="Times New Roman" panose="02020603050405020304" pitchFamily="18" charset="0"/>
              </a:rPr>
              <a:t>P</a:t>
            </a:r>
            <a:endParaRPr lang="ko-KR" altLang="en-US" sz="1600" dirty="0">
              <a:latin typeface="Times New Roman" panose="02020603050405020304" pitchFamily="18" charset="0"/>
              <a:cs typeface="Times New Roman" panose="02020603050405020304" pitchFamily="18" charset="0"/>
            </a:endParaRPr>
          </a:p>
        </p:txBody>
      </p:sp>
      <p:cxnSp>
        <p:nvCxnSpPr>
          <p:cNvPr id="21" name="직선 연결선 20"/>
          <p:cNvCxnSpPr>
            <a:stCxn id="20" idx="3"/>
            <a:endCxn id="16" idx="1"/>
          </p:cNvCxnSpPr>
          <p:nvPr/>
        </p:nvCxnSpPr>
        <p:spPr>
          <a:xfrm>
            <a:off x="5014990" y="3427469"/>
            <a:ext cx="210246" cy="0"/>
          </a:xfrm>
          <a:prstGeom prst="line">
            <a:avLst/>
          </a:prstGeom>
          <a:ln w="28575">
            <a:prstDash val="sysDot"/>
          </a:ln>
        </p:spPr>
        <p:style>
          <a:lnRef idx="1">
            <a:schemeClr val="dk1"/>
          </a:lnRef>
          <a:fillRef idx="0">
            <a:schemeClr val="dk1"/>
          </a:fillRef>
          <a:effectRef idx="0">
            <a:schemeClr val="dk1"/>
          </a:effectRef>
          <a:fontRef idx="minor">
            <a:schemeClr val="tx1"/>
          </a:fontRef>
        </p:style>
      </p:cxnSp>
      <p:sp>
        <p:nvSpPr>
          <p:cNvPr id="22" name="직사각형 21"/>
          <p:cNvSpPr/>
          <p:nvPr/>
        </p:nvSpPr>
        <p:spPr>
          <a:xfrm>
            <a:off x="3313191" y="3683616"/>
            <a:ext cx="2387661" cy="369847"/>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600"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6250182" y="2909343"/>
            <a:ext cx="2768957" cy="369332"/>
          </a:xfrm>
          <a:prstGeom prst="rect">
            <a:avLst/>
          </a:prstGeom>
          <a:noFill/>
        </p:spPr>
        <p:txBody>
          <a:bodyPr wrap="square" rtlCol="0">
            <a:spAutoFit/>
          </a:bodyPr>
          <a:lstStyle/>
          <a:p>
            <a:pPr algn="ctr"/>
            <a:r>
              <a:rPr lang="en-US" altLang="ko-KR" sz="1800" dirty="0" smtClean="0">
                <a:latin typeface="Times New Roman" panose="02020603050405020304" pitchFamily="18" charset="0"/>
                <a:cs typeface="Times New Roman" panose="02020603050405020304" pitchFamily="18" charset="0"/>
              </a:rPr>
              <a:t>Master</a:t>
            </a:r>
            <a:endParaRPr lang="ko-KR" altLang="en-US" sz="1800" dirty="0">
              <a:latin typeface="Times New Roman" panose="02020603050405020304" pitchFamily="18" charset="0"/>
              <a:cs typeface="Times New Roman" panose="02020603050405020304" pitchFamily="18" charset="0"/>
            </a:endParaRPr>
          </a:p>
        </p:txBody>
      </p:sp>
      <p:sp>
        <p:nvSpPr>
          <p:cNvPr id="36" name="직사각형 35"/>
          <p:cNvSpPr/>
          <p:nvPr/>
        </p:nvSpPr>
        <p:spPr>
          <a:xfrm>
            <a:off x="7842415" y="3282610"/>
            <a:ext cx="936277" cy="78919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600" dirty="0">
              <a:latin typeface="Times New Roman" panose="02020603050405020304" pitchFamily="18" charset="0"/>
              <a:cs typeface="Times New Roman" panose="02020603050405020304" pitchFamily="18" charset="0"/>
            </a:endParaRPr>
          </a:p>
        </p:txBody>
      </p:sp>
      <p:sp>
        <p:nvSpPr>
          <p:cNvPr id="37" name="직사각형 36"/>
          <p:cNvSpPr/>
          <p:nvPr/>
        </p:nvSpPr>
        <p:spPr>
          <a:xfrm>
            <a:off x="8114545" y="3613312"/>
            <a:ext cx="400799" cy="354686"/>
          </a:xfrm>
          <a:prstGeom prst="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600" dirty="0" smtClean="0">
                <a:latin typeface="Times New Roman" panose="02020603050405020304" pitchFamily="18" charset="0"/>
                <a:cs typeface="Times New Roman" panose="02020603050405020304" pitchFamily="18" charset="0"/>
              </a:rPr>
              <a:t>0</a:t>
            </a:r>
            <a:endParaRPr lang="ko-KR" altLang="en-US" sz="1600" dirty="0">
              <a:latin typeface="Times New Roman" panose="02020603050405020304" pitchFamily="18" charset="0"/>
              <a:cs typeface="Times New Roman" panose="02020603050405020304" pitchFamily="18" charset="0"/>
            </a:endParaRPr>
          </a:p>
        </p:txBody>
      </p:sp>
      <p:sp>
        <p:nvSpPr>
          <p:cNvPr id="38" name="직사각형 37"/>
          <p:cNvSpPr/>
          <p:nvPr/>
        </p:nvSpPr>
        <p:spPr>
          <a:xfrm>
            <a:off x="7836911" y="3256147"/>
            <a:ext cx="941781" cy="338554"/>
          </a:xfrm>
          <a:prstGeom prst="rect">
            <a:avLst/>
          </a:prstGeom>
        </p:spPr>
        <p:txBody>
          <a:bodyPr wrap="square">
            <a:spAutoFit/>
          </a:bodyPr>
          <a:lstStyle/>
          <a:p>
            <a:pPr algn="ctr"/>
            <a:r>
              <a:rPr lang="en-US" altLang="ko-KR" sz="1600" b="1" dirty="0" smtClean="0">
                <a:latin typeface="Times New Roman" panose="02020603050405020304" pitchFamily="18" charset="0"/>
                <a:cs typeface="Times New Roman" panose="02020603050405020304" pitchFamily="18" charset="0"/>
              </a:rPr>
              <a:t>Group 2</a:t>
            </a:r>
            <a:endParaRPr lang="ko-KR" altLang="en-US" sz="1600" b="1" dirty="0">
              <a:latin typeface="Times New Roman" panose="02020603050405020304" pitchFamily="18" charset="0"/>
              <a:cs typeface="Times New Roman" panose="02020603050405020304" pitchFamily="18" charset="0"/>
            </a:endParaRPr>
          </a:p>
        </p:txBody>
      </p:sp>
      <p:sp>
        <p:nvSpPr>
          <p:cNvPr id="40" name="오른쪽 화살표 39"/>
          <p:cNvSpPr/>
          <p:nvPr/>
        </p:nvSpPr>
        <p:spPr>
          <a:xfrm>
            <a:off x="5706356" y="3742436"/>
            <a:ext cx="2130555" cy="25146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800"/>
          </a:p>
        </p:txBody>
      </p:sp>
      <p:sp>
        <p:nvSpPr>
          <p:cNvPr id="33" name="직사각형 32"/>
          <p:cNvSpPr/>
          <p:nvPr/>
        </p:nvSpPr>
        <p:spPr>
          <a:xfrm>
            <a:off x="6518536" y="3279314"/>
            <a:ext cx="936277" cy="78919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600" dirty="0">
              <a:latin typeface="Times New Roman" panose="02020603050405020304" pitchFamily="18" charset="0"/>
              <a:cs typeface="Times New Roman" panose="02020603050405020304" pitchFamily="18" charset="0"/>
            </a:endParaRPr>
          </a:p>
        </p:txBody>
      </p:sp>
      <p:sp>
        <p:nvSpPr>
          <p:cNvPr id="34" name="직사각형 33"/>
          <p:cNvSpPr/>
          <p:nvPr/>
        </p:nvSpPr>
        <p:spPr>
          <a:xfrm>
            <a:off x="6790666" y="3610016"/>
            <a:ext cx="400799" cy="354686"/>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600" dirty="0" smtClean="0">
                <a:latin typeface="Times New Roman" panose="02020603050405020304" pitchFamily="18" charset="0"/>
                <a:cs typeface="Times New Roman" panose="02020603050405020304" pitchFamily="18" charset="0"/>
              </a:rPr>
              <a:t>32</a:t>
            </a:r>
            <a:endParaRPr lang="ko-KR" altLang="en-US" sz="1600" dirty="0">
              <a:latin typeface="Times New Roman" panose="02020603050405020304" pitchFamily="18" charset="0"/>
              <a:cs typeface="Times New Roman" panose="02020603050405020304" pitchFamily="18" charset="0"/>
            </a:endParaRPr>
          </a:p>
        </p:txBody>
      </p:sp>
      <p:sp>
        <p:nvSpPr>
          <p:cNvPr id="35" name="직사각형 34"/>
          <p:cNvSpPr/>
          <p:nvPr/>
        </p:nvSpPr>
        <p:spPr>
          <a:xfrm>
            <a:off x="6513032" y="3252851"/>
            <a:ext cx="941781" cy="338554"/>
          </a:xfrm>
          <a:prstGeom prst="rect">
            <a:avLst/>
          </a:prstGeom>
        </p:spPr>
        <p:txBody>
          <a:bodyPr wrap="square">
            <a:spAutoFit/>
          </a:bodyPr>
          <a:lstStyle/>
          <a:p>
            <a:pPr algn="ctr"/>
            <a:r>
              <a:rPr lang="en-US" altLang="ko-KR" sz="1600" b="1" dirty="0" smtClean="0">
                <a:latin typeface="Times New Roman" panose="02020603050405020304" pitchFamily="18" charset="0"/>
                <a:cs typeface="Times New Roman" panose="02020603050405020304" pitchFamily="18" charset="0"/>
              </a:rPr>
              <a:t>Group </a:t>
            </a:r>
            <a:r>
              <a:rPr lang="en-US" altLang="ko-KR" sz="1600" b="1" dirty="0">
                <a:latin typeface="Times New Roman" panose="02020603050405020304" pitchFamily="18" charset="0"/>
                <a:cs typeface="Times New Roman" panose="02020603050405020304" pitchFamily="18" charset="0"/>
              </a:rPr>
              <a:t>1</a:t>
            </a:r>
            <a:endParaRPr lang="ko-KR" altLang="en-US" sz="1600" b="1" dirty="0">
              <a:latin typeface="Times New Roman" panose="02020603050405020304" pitchFamily="18" charset="0"/>
              <a:cs typeface="Times New Roman" panose="02020603050405020304" pitchFamily="18" charset="0"/>
            </a:endParaRPr>
          </a:p>
        </p:txBody>
      </p:sp>
      <p:sp>
        <p:nvSpPr>
          <p:cNvPr id="31" name="오른쪽 화살표 30"/>
          <p:cNvSpPr/>
          <p:nvPr/>
        </p:nvSpPr>
        <p:spPr>
          <a:xfrm>
            <a:off x="5699585" y="3284853"/>
            <a:ext cx="813379" cy="25146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800"/>
          </a:p>
        </p:txBody>
      </p:sp>
      <p:sp>
        <p:nvSpPr>
          <p:cNvPr id="41" name="직사각형 40"/>
          <p:cNvSpPr/>
          <p:nvPr/>
        </p:nvSpPr>
        <p:spPr>
          <a:xfrm>
            <a:off x="3032760" y="4401895"/>
            <a:ext cx="6126480" cy="20552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800"/>
          </a:p>
        </p:txBody>
      </p:sp>
      <p:sp>
        <p:nvSpPr>
          <p:cNvPr id="49" name="모서리가 둥근 직사각형 48"/>
          <p:cNvSpPr/>
          <p:nvPr/>
        </p:nvSpPr>
        <p:spPr>
          <a:xfrm>
            <a:off x="3173374" y="4498256"/>
            <a:ext cx="2936707" cy="1879360"/>
          </a:xfrm>
          <a:prstGeom prst="roundRect">
            <a:avLst>
              <a:gd name="adj" fmla="val 9517"/>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800" dirty="0"/>
          </a:p>
        </p:txBody>
      </p:sp>
      <p:sp>
        <p:nvSpPr>
          <p:cNvPr id="50" name="모서리가 둥근 직사각형 49"/>
          <p:cNvSpPr/>
          <p:nvPr/>
        </p:nvSpPr>
        <p:spPr>
          <a:xfrm>
            <a:off x="6250182" y="4498256"/>
            <a:ext cx="2768957" cy="1879359"/>
          </a:xfrm>
          <a:prstGeom prst="roundRect">
            <a:avLst>
              <a:gd name="adj" fmla="val 9517"/>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800" dirty="0"/>
          </a:p>
        </p:txBody>
      </p:sp>
      <p:sp>
        <p:nvSpPr>
          <p:cNvPr id="51" name="TextBox 50"/>
          <p:cNvSpPr txBox="1"/>
          <p:nvPr/>
        </p:nvSpPr>
        <p:spPr>
          <a:xfrm>
            <a:off x="3166381" y="4501498"/>
            <a:ext cx="2943700" cy="369332"/>
          </a:xfrm>
          <a:prstGeom prst="rect">
            <a:avLst/>
          </a:prstGeom>
          <a:noFill/>
        </p:spPr>
        <p:txBody>
          <a:bodyPr wrap="square" rtlCol="0">
            <a:spAutoFit/>
          </a:bodyPr>
          <a:lstStyle/>
          <a:p>
            <a:pPr algn="ctr"/>
            <a:r>
              <a:rPr lang="en-US" altLang="ko-KR" sz="1800" dirty="0" smtClean="0">
                <a:latin typeface="Times New Roman" panose="02020603050405020304" pitchFamily="18" charset="0"/>
                <a:cs typeface="Times New Roman" panose="02020603050405020304" pitchFamily="18" charset="0"/>
              </a:rPr>
              <a:t>GPU Thread Group 1</a:t>
            </a:r>
            <a:endParaRPr lang="ko-KR" altLang="en-US" sz="1800" dirty="0">
              <a:latin typeface="Times New Roman" panose="02020603050405020304" pitchFamily="18" charset="0"/>
              <a:cs typeface="Times New Roman" panose="02020603050405020304" pitchFamily="18" charset="0"/>
            </a:endParaRPr>
          </a:p>
        </p:txBody>
      </p:sp>
      <p:sp>
        <p:nvSpPr>
          <p:cNvPr id="52" name="TextBox 51"/>
          <p:cNvSpPr txBox="1"/>
          <p:nvPr/>
        </p:nvSpPr>
        <p:spPr>
          <a:xfrm>
            <a:off x="6257175" y="4505884"/>
            <a:ext cx="2761964" cy="369332"/>
          </a:xfrm>
          <a:prstGeom prst="rect">
            <a:avLst/>
          </a:prstGeom>
          <a:noFill/>
        </p:spPr>
        <p:txBody>
          <a:bodyPr wrap="square" rtlCol="0">
            <a:spAutoFit/>
          </a:bodyPr>
          <a:lstStyle/>
          <a:p>
            <a:pPr algn="ctr"/>
            <a:r>
              <a:rPr lang="en-US" altLang="ko-KR" sz="1800" dirty="0" smtClean="0">
                <a:latin typeface="Times New Roman" panose="02020603050405020304" pitchFamily="18" charset="0"/>
                <a:cs typeface="Times New Roman" panose="02020603050405020304" pitchFamily="18" charset="0"/>
              </a:rPr>
              <a:t>GPU Thread Group 2</a:t>
            </a:r>
            <a:endParaRPr lang="ko-KR" altLang="en-US" sz="1800" dirty="0">
              <a:latin typeface="Times New Roman" panose="02020603050405020304" pitchFamily="18" charset="0"/>
              <a:cs typeface="Times New Roman" panose="02020603050405020304" pitchFamily="18" charset="0"/>
            </a:endParaRPr>
          </a:p>
        </p:txBody>
      </p:sp>
      <p:sp>
        <p:nvSpPr>
          <p:cNvPr id="53" name="직사각형 52"/>
          <p:cNvSpPr/>
          <p:nvPr/>
        </p:nvSpPr>
        <p:spPr>
          <a:xfrm>
            <a:off x="3312503" y="4895226"/>
            <a:ext cx="1190192" cy="140126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800" dirty="0">
              <a:latin typeface="Times New Roman" panose="02020603050405020304" pitchFamily="18" charset="0"/>
              <a:cs typeface="Times New Roman" panose="02020603050405020304" pitchFamily="18" charset="0"/>
            </a:endParaRPr>
          </a:p>
        </p:txBody>
      </p:sp>
      <p:sp>
        <p:nvSpPr>
          <p:cNvPr id="54" name="직사각형 53"/>
          <p:cNvSpPr/>
          <p:nvPr/>
        </p:nvSpPr>
        <p:spPr>
          <a:xfrm>
            <a:off x="3319498" y="4883667"/>
            <a:ext cx="1183198" cy="369332"/>
          </a:xfrm>
          <a:prstGeom prst="rect">
            <a:avLst/>
          </a:prstGeom>
        </p:spPr>
        <p:txBody>
          <a:bodyPr wrap="square">
            <a:spAutoFit/>
          </a:bodyPr>
          <a:lstStyle/>
          <a:p>
            <a:pPr algn="ctr"/>
            <a:r>
              <a:rPr lang="en-US" altLang="ko-KR" sz="1800" dirty="0" smtClean="0">
                <a:latin typeface="Times New Roman" panose="02020603050405020304" pitchFamily="18" charset="0"/>
                <a:cs typeface="Times New Roman" panose="02020603050405020304" pitchFamily="18" charset="0"/>
              </a:rPr>
              <a:t>Thread 0</a:t>
            </a:r>
            <a:endParaRPr lang="ko-KR" altLang="en-US" sz="1800" dirty="0">
              <a:latin typeface="Times New Roman" panose="02020603050405020304" pitchFamily="18" charset="0"/>
              <a:cs typeface="Times New Roman" panose="02020603050405020304" pitchFamily="18" charset="0"/>
            </a:endParaRPr>
          </a:p>
        </p:txBody>
      </p:sp>
      <p:sp>
        <p:nvSpPr>
          <p:cNvPr id="55" name="직사각형 54"/>
          <p:cNvSpPr/>
          <p:nvPr/>
        </p:nvSpPr>
        <p:spPr>
          <a:xfrm>
            <a:off x="3453517" y="5592387"/>
            <a:ext cx="908164" cy="287252"/>
          </a:xfrm>
          <a:prstGeom prst="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800" dirty="0" smtClean="0">
                <a:latin typeface="Times New Roman" panose="02020603050405020304" pitchFamily="18" charset="0"/>
                <a:cs typeface="Times New Roman" panose="02020603050405020304" pitchFamily="18" charset="0"/>
              </a:rPr>
              <a:t>Process</a:t>
            </a:r>
            <a:endParaRPr lang="ko-KR" altLang="en-US" sz="1800" dirty="0">
              <a:latin typeface="Times New Roman" panose="02020603050405020304" pitchFamily="18" charset="0"/>
              <a:cs typeface="Times New Roman" panose="02020603050405020304" pitchFamily="18" charset="0"/>
            </a:endParaRPr>
          </a:p>
        </p:txBody>
      </p:sp>
      <p:sp>
        <p:nvSpPr>
          <p:cNvPr id="56" name="직사각형 55"/>
          <p:cNvSpPr/>
          <p:nvPr/>
        </p:nvSpPr>
        <p:spPr>
          <a:xfrm>
            <a:off x="3453517" y="5250261"/>
            <a:ext cx="908164" cy="286639"/>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800" dirty="0" smtClean="0">
                <a:latin typeface="Times New Roman" panose="02020603050405020304" pitchFamily="18" charset="0"/>
                <a:cs typeface="Times New Roman" panose="02020603050405020304" pitchFamily="18" charset="0"/>
              </a:rPr>
              <a:t>Poll</a:t>
            </a:r>
            <a:endParaRPr lang="ko-KR" altLang="en-US" sz="1800" dirty="0">
              <a:latin typeface="Times New Roman" panose="02020603050405020304" pitchFamily="18" charset="0"/>
              <a:cs typeface="Times New Roman" panose="02020603050405020304" pitchFamily="18" charset="0"/>
            </a:endParaRPr>
          </a:p>
        </p:txBody>
      </p:sp>
      <p:sp>
        <p:nvSpPr>
          <p:cNvPr id="57" name="직사각형 56"/>
          <p:cNvSpPr/>
          <p:nvPr/>
        </p:nvSpPr>
        <p:spPr>
          <a:xfrm>
            <a:off x="3453517" y="5938452"/>
            <a:ext cx="908164" cy="286639"/>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800" dirty="0" smtClean="0">
                <a:latin typeface="Times New Roman" panose="02020603050405020304" pitchFamily="18" charset="0"/>
                <a:cs typeface="Times New Roman" panose="02020603050405020304" pitchFamily="18" charset="0"/>
              </a:rPr>
              <a:t>Barrier</a:t>
            </a:r>
            <a:endParaRPr lang="ko-KR" altLang="en-US" sz="1800" dirty="0">
              <a:latin typeface="Times New Roman" panose="02020603050405020304" pitchFamily="18" charset="0"/>
              <a:cs typeface="Times New Roman" panose="02020603050405020304" pitchFamily="18" charset="0"/>
            </a:endParaRPr>
          </a:p>
        </p:txBody>
      </p:sp>
      <p:cxnSp>
        <p:nvCxnSpPr>
          <p:cNvPr id="59" name="꺾인 연결선 58"/>
          <p:cNvCxnSpPr>
            <a:stCxn id="57" idx="3"/>
            <a:endCxn id="56" idx="3"/>
          </p:cNvCxnSpPr>
          <p:nvPr/>
        </p:nvCxnSpPr>
        <p:spPr>
          <a:xfrm flipV="1">
            <a:off x="4361681" y="5393581"/>
            <a:ext cx="12700" cy="688191"/>
          </a:xfrm>
          <a:prstGeom prst="bentConnector3">
            <a:avLst>
              <a:gd name="adj1" fmla="val 1800000"/>
            </a:avLst>
          </a:prstGeom>
          <a:ln w="38100">
            <a:tailEnd type="triangle"/>
          </a:ln>
        </p:spPr>
        <p:style>
          <a:lnRef idx="1">
            <a:schemeClr val="dk1"/>
          </a:lnRef>
          <a:fillRef idx="0">
            <a:schemeClr val="dk1"/>
          </a:fillRef>
          <a:effectRef idx="0">
            <a:schemeClr val="dk1"/>
          </a:effectRef>
          <a:fontRef idx="minor">
            <a:schemeClr val="tx1"/>
          </a:fontRef>
        </p:style>
      </p:cxnSp>
      <p:sp>
        <p:nvSpPr>
          <p:cNvPr id="62" name="직사각형 61"/>
          <p:cNvSpPr/>
          <p:nvPr/>
        </p:nvSpPr>
        <p:spPr>
          <a:xfrm>
            <a:off x="4777188" y="4895226"/>
            <a:ext cx="1190192" cy="140126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800" dirty="0">
              <a:latin typeface="Times New Roman" panose="02020603050405020304" pitchFamily="18" charset="0"/>
              <a:cs typeface="Times New Roman" panose="02020603050405020304" pitchFamily="18" charset="0"/>
            </a:endParaRPr>
          </a:p>
        </p:txBody>
      </p:sp>
      <p:sp>
        <p:nvSpPr>
          <p:cNvPr id="63" name="직사각형 62"/>
          <p:cNvSpPr/>
          <p:nvPr/>
        </p:nvSpPr>
        <p:spPr>
          <a:xfrm>
            <a:off x="4784183" y="4883667"/>
            <a:ext cx="1183198" cy="369332"/>
          </a:xfrm>
          <a:prstGeom prst="rect">
            <a:avLst/>
          </a:prstGeom>
        </p:spPr>
        <p:txBody>
          <a:bodyPr wrap="square">
            <a:spAutoFit/>
          </a:bodyPr>
          <a:lstStyle/>
          <a:p>
            <a:pPr algn="ctr"/>
            <a:r>
              <a:rPr lang="en-US" altLang="ko-KR" sz="1800" dirty="0" smtClean="0">
                <a:latin typeface="Times New Roman" panose="02020603050405020304" pitchFamily="18" charset="0"/>
                <a:cs typeface="Times New Roman" panose="02020603050405020304" pitchFamily="18" charset="0"/>
              </a:rPr>
              <a:t>Thread 31</a:t>
            </a:r>
            <a:endParaRPr lang="ko-KR" altLang="en-US" sz="1800" dirty="0">
              <a:latin typeface="Times New Roman" panose="02020603050405020304" pitchFamily="18" charset="0"/>
              <a:cs typeface="Times New Roman" panose="02020603050405020304" pitchFamily="18" charset="0"/>
            </a:endParaRPr>
          </a:p>
        </p:txBody>
      </p:sp>
      <p:sp>
        <p:nvSpPr>
          <p:cNvPr id="64" name="직사각형 63"/>
          <p:cNvSpPr/>
          <p:nvPr/>
        </p:nvSpPr>
        <p:spPr>
          <a:xfrm>
            <a:off x="4918202" y="5592387"/>
            <a:ext cx="908164" cy="287252"/>
          </a:xfrm>
          <a:prstGeom prst="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800" dirty="0" smtClean="0">
                <a:latin typeface="Times New Roman" panose="02020603050405020304" pitchFamily="18" charset="0"/>
                <a:cs typeface="Times New Roman" panose="02020603050405020304" pitchFamily="18" charset="0"/>
              </a:rPr>
              <a:t>Process</a:t>
            </a:r>
            <a:endParaRPr lang="ko-KR" altLang="en-US" sz="1800" dirty="0">
              <a:latin typeface="Times New Roman" panose="02020603050405020304" pitchFamily="18" charset="0"/>
              <a:cs typeface="Times New Roman" panose="02020603050405020304" pitchFamily="18" charset="0"/>
            </a:endParaRPr>
          </a:p>
        </p:txBody>
      </p:sp>
      <p:sp>
        <p:nvSpPr>
          <p:cNvPr id="65" name="직사각형 64"/>
          <p:cNvSpPr/>
          <p:nvPr/>
        </p:nvSpPr>
        <p:spPr>
          <a:xfrm>
            <a:off x="4918202" y="5250261"/>
            <a:ext cx="908164" cy="286639"/>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800" dirty="0" smtClean="0">
                <a:latin typeface="Times New Roman" panose="02020603050405020304" pitchFamily="18" charset="0"/>
                <a:cs typeface="Times New Roman" panose="02020603050405020304" pitchFamily="18" charset="0"/>
              </a:rPr>
              <a:t>Poll</a:t>
            </a:r>
            <a:endParaRPr lang="ko-KR" altLang="en-US" sz="1800" dirty="0">
              <a:latin typeface="Times New Roman" panose="02020603050405020304" pitchFamily="18" charset="0"/>
              <a:cs typeface="Times New Roman" panose="02020603050405020304" pitchFamily="18" charset="0"/>
            </a:endParaRPr>
          </a:p>
        </p:txBody>
      </p:sp>
      <p:sp>
        <p:nvSpPr>
          <p:cNvPr id="66" name="직사각형 65"/>
          <p:cNvSpPr/>
          <p:nvPr/>
        </p:nvSpPr>
        <p:spPr>
          <a:xfrm>
            <a:off x="4918202" y="5938452"/>
            <a:ext cx="908164" cy="286639"/>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800" dirty="0" smtClean="0">
                <a:latin typeface="Times New Roman" panose="02020603050405020304" pitchFamily="18" charset="0"/>
                <a:cs typeface="Times New Roman" panose="02020603050405020304" pitchFamily="18" charset="0"/>
              </a:rPr>
              <a:t>Barrier</a:t>
            </a:r>
            <a:endParaRPr lang="ko-KR" altLang="en-US" sz="1800" dirty="0">
              <a:latin typeface="Times New Roman" panose="02020603050405020304" pitchFamily="18" charset="0"/>
              <a:cs typeface="Times New Roman" panose="02020603050405020304" pitchFamily="18" charset="0"/>
            </a:endParaRPr>
          </a:p>
        </p:txBody>
      </p:sp>
      <p:cxnSp>
        <p:nvCxnSpPr>
          <p:cNvPr id="67" name="꺾인 연결선 66"/>
          <p:cNvCxnSpPr>
            <a:stCxn id="66" idx="3"/>
            <a:endCxn id="65" idx="3"/>
          </p:cNvCxnSpPr>
          <p:nvPr/>
        </p:nvCxnSpPr>
        <p:spPr>
          <a:xfrm flipV="1">
            <a:off x="5826366" y="5393581"/>
            <a:ext cx="12700" cy="688191"/>
          </a:xfrm>
          <a:prstGeom prst="bentConnector3">
            <a:avLst>
              <a:gd name="adj1" fmla="val 180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68" name="직선 연결선 67"/>
          <p:cNvCxnSpPr>
            <a:stCxn id="53" idx="3"/>
            <a:endCxn id="62" idx="1"/>
          </p:cNvCxnSpPr>
          <p:nvPr/>
        </p:nvCxnSpPr>
        <p:spPr>
          <a:xfrm>
            <a:off x="4502695" y="5595857"/>
            <a:ext cx="274493" cy="0"/>
          </a:xfrm>
          <a:prstGeom prst="line">
            <a:avLst/>
          </a:prstGeom>
          <a:ln w="57150">
            <a:prstDash val="sysDot"/>
          </a:ln>
        </p:spPr>
        <p:style>
          <a:lnRef idx="1">
            <a:schemeClr val="dk1"/>
          </a:lnRef>
          <a:fillRef idx="0">
            <a:schemeClr val="dk1"/>
          </a:fillRef>
          <a:effectRef idx="0">
            <a:schemeClr val="dk1"/>
          </a:effectRef>
          <a:fontRef idx="minor">
            <a:schemeClr val="tx1"/>
          </a:fontRef>
        </p:style>
      </p:cxnSp>
      <p:cxnSp>
        <p:nvCxnSpPr>
          <p:cNvPr id="71" name="꺾인 연결선 70"/>
          <p:cNvCxnSpPr>
            <a:stCxn id="34" idx="2"/>
            <a:endCxn id="51" idx="0"/>
          </p:cNvCxnSpPr>
          <p:nvPr/>
        </p:nvCxnSpPr>
        <p:spPr>
          <a:xfrm rot="5400000">
            <a:off x="5546251" y="3056683"/>
            <a:ext cx="536796" cy="2352835"/>
          </a:xfrm>
          <a:prstGeom prst="bentConnector3">
            <a:avLst>
              <a:gd name="adj1" fmla="val 65845"/>
            </a:avLst>
          </a:prstGeom>
          <a:ln w="38100">
            <a:tailEnd type="triangle"/>
          </a:ln>
        </p:spPr>
        <p:style>
          <a:lnRef idx="1">
            <a:schemeClr val="dk1"/>
          </a:lnRef>
          <a:fillRef idx="0">
            <a:schemeClr val="dk1"/>
          </a:fillRef>
          <a:effectRef idx="0">
            <a:schemeClr val="dk1"/>
          </a:effectRef>
          <a:fontRef idx="minor">
            <a:schemeClr val="tx1"/>
          </a:fontRef>
        </p:style>
      </p:cxnSp>
      <p:cxnSp>
        <p:nvCxnSpPr>
          <p:cNvPr id="75" name="꺾인 연결선 74"/>
          <p:cNvCxnSpPr>
            <a:stCxn id="37" idx="2"/>
            <a:endCxn id="52" idx="0"/>
          </p:cNvCxnSpPr>
          <p:nvPr/>
        </p:nvCxnSpPr>
        <p:spPr>
          <a:xfrm rot="5400000">
            <a:off x="7707608" y="3898547"/>
            <a:ext cx="537886" cy="676788"/>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92" name="직선 연결선 91"/>
          <p:cNvCxnSpPr/>
          <p:nvPr/>
        </p:nvCxnSpPr>
        <p:spPr>
          <a:xfrm>
            <a:off x="8433515" y="5592387"/>
            <a:ext cx="488621" cy="1"/>
          </a:xfrm>
          <a:prstGeom prst="line">
            <a:avLst/>
          </a:prstGeom>
          <a:ln w="57150">
            <a:prstDash val="sysDot"/>
          </a:ln>
        </p:spPr>
        <p:style>
          <a:lnRef idx="1">
            <a:schemeClr val="dk1"/>
          </a:lnRef>
          <a:fillRef idx="0">
            <a:schemeClr val="dk1"/>
          </a:fillRef>
          <a:effectRef idx="0">
            <a:schemeClr val="dk1"/>
          </a:effectRef>
          <a:fontRef idx="minor">
            <a:schemeClr val="tx1"/>
          </a:fontRef>
        </p:style>
      </p:cxnSp>
      <p:sp>
        <p:nvSpPr>
          <p:cNvPr id="80" name="직사각형 79"/>
          <p:cNvSpPr/>
          <p:nvPr/>
        </p:nvSpPr>
        <p:spPr>
          <a:xfrm>
            <a:off x="6513922" y="4897535"/>
            <a:ext cx="2232871" cy="140126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800" dirty="0">
              <a:latin typeface="Times New Roman" panose="02020603050405020304" pitchFamily="18" charset="0"/>
              <a:cs typeface="Times New Roman" panose="02020603050405020304" pitchFamily="18" charset="0"/>
            </a:endParaRPr>
          </a:p>
        </p:txBody>
      </p:sp>
      <p:sp>
        <p:nvSpPr>
          <p:cNvPr id="81" name="직사각형 80"/>
          <p:cNvSpPr/>
          <p:nvPr/>
        </p:nvSpPr>
        <p:spPr>
          <a:xfrm>
            <a:off x="6520917" y="4885976"/>
            <a:ext cx="2225875" cy="369332"/>
          </a:xfrm>
          <a:prstGeom prst="rect">
            <a:avLst/>
          </a:prstGeom>
        </p:spPr>
        <p:txBody>
          <a:bodyPr wrap="square">
            <a:spAutoFit/>
          </a:bodyPr>
          <a:lstStyle/>
          <a:p>
            <a:pPr algn="ctr"/>
            <a:r>
              <a:rPr lang="en-US" altLang="ko-KR" sz="1800" dirty="0" smtClean="0">
                <a:latin typeface="Times New Roman" panose="02020603050405020304" pitchFamily="18" charset="0"/>
                <a:cs typeface="Times New Roman" panose="02020603050405020304" pitchFamily="18" charset="0"/>
              </a:rPr>
              <a:t>Thread 0</a:t>
            </a:r>
            <a:endParaRPr lang="ko-KR" altLang="en-US" sz="1800" dirty="0">
              <a:latin typeface="Times New Roman" panose="02020603050405020304" pitchFamily="18" charset="0"/>
              <a:cs typeface="Times New Roman" panose="02020603050405020304" pitchFamily="18" charset="0"/>
            </a:endParaRPr>
          </a:p>
        </p:txBody>
      </p:sp>
      <p:sp>
        <p:nvSpPr>
          <p:cNvPr id="82" name="직사각형 81"/>
          <p:cNvSpPr/>
          <p:nvPr/>
        </p:nvSpPr>
        <p:spPr>
          <a:xfrm>
            <a:off x="6654936" y="5594696"/>
            <a:ext cx="1936301" cy="287252"/>
          </a:xfrm>
          <a:prstGeom prst="rect">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800" dirty="0" smtClean="0">
                <a:latin typeface="Times New Roman" panose="02020603050405020304" pitchFamily="18" charset="0"/>
                <a:cs typeface="Times New Roman" panose="02020603050405020304" pitchFamily="18" charset="0"/>
              </a:rPr>
              <a:t>Dummy Mem I/O</a:t>
            </a:r>
            <a:endParaRPr lang="ko-KR" altLang="en-US" sz="1800" dirty="0">
              <a:latin typeface="Times New Roman" panose="02020603050405020304" pitchFamily="18" charset="0"/>
              <a:cs typeface="Times New Roman" panose="02020603050405020304" pitchFamily="18" charset="0"/>
            </a:endParaRPr>
          </a:p>
        </p:txBody>
      </p:sp>
      <p:sp>
        <p:nvSpPr>
          <p:cNvPr id="83" name="직사각형 82"/>
          <p:cNvSpPr/>
          <p:nvPr/>
        </p:nvSpPr>
        <p:spPr>
          <a:xfrm>
            <a:off x="6654937" y="5252570"/>
            <a:ext cx="1936300" cy="286639"/>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800" dirty="0" smtClean="0">
                <a:latin typeface="Times New Roman" panose="02020603050405020304" pitchFamily="18" charset="0"/>
                <a:cs typeface="Times New Roman" panose="02020603050405020304" pitchFamily="18" charset="0"/>
              </a:rPr>
              <a:t>Poll</a:t>
            </a:r>
            <a:endParaRPr lang="ko-KR" altLang="en-US" sz="1800" dirty="0">
              <a:latin typeface="Times New Roman" panose="02020603050405020304" pitchFamily="18" charset="0"/>
              <a:cs typeface="Times New Roman" panose="02020603050405020304" pitchFamily="18" charset="0"/>
            </a:endParaRPr>
          </a:p>
        </p:txBody>
      </p:sp>
      <p:sp>
        <p:nvSpPr>
          <p:cNvPr id="84" name="직사각형 83"/>
          <p:cNvSpPr/>
          <p:nvPr/>
        </p:nvSpPr>
        <p:spPr>
          <a:xfrm>
            <a:off x="6654937" y="5940761"/>
            <a:ext cx="1936300" cy="286639"/>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800" dirty="0" smtClean="0">
                <a:latin typeface="Times New Roman" panose="02020603050405020304" pitchFamily="18" charset="0"/>
                <a:cs typeface="Times New Roman" panose="02020603050405020304" pitchFamily="18" charset="0"/>
              </a:rPr>
              <a:t>Barrier</a:t>
            </a:r>
            <a:endParaRPr lang="ko-KR" altLang="en-US" sz="1800" dirty="0">
              <a:latin typeface="Times New Roman" panose="02020603050405020304" pitchFamily="18" charset="0"/>
              <a:cs typeface="Times New Roman" panose="02020603050405020304" pitchFamily="18" charset="0"/>
            </a:endParaRPr>
          </a:p>
        </p:txBody>
      </p:sp>
      <p:cxnSp>
        <p:nvCxnSpPr>
          <p:cNvPr id="85" name="꺾인 연결선 84"/>
          <p:cNvCxnSpPr>
            <a:stCxn id="84" idx="3"/>
            <a:endCxn id="83" idx="3"/>
          </p:cNvCxnSpPr>
          <p:nvPr/>
        </p:nvCxnSpPr>
        <p:spPr>
          <a:xfrm flipV="1">
            <a:off x="8591237" y="5395890"/>
            <a:ext cx="12700" cy="688191"/>
          </a:xfrm>
          <a:prstGeom prst="bentConnector3">
            <a:avLst>
              <a:gd name="adj1" fmla="val 1800000"/>
            </a:avLst>
          </a:prstGeom>
          <a:ln w="38100">
            <a:tailEnd type="triangle"/>
          </a:ln>
        </p:spPr>
        <p:style>
          <a:lnRef idx="1">
            <a:schemeClr val="dk1"/>
          </a:lnRef>
          <a:fillRef idx="0">
            <a:schemeClr val="dk1"/>
          </a:fillRef>
          <a:effectRef idx="0">
            <a:schemeClr val="dk1"/>
          </a:effectRef>
          <a:fontRef idx="minor">
            <a:schemeClr val="tx1"/>
          </a:fontRef>
        </p:style>
      </p:cxnSp>
      <p:sp>
        <p:nvSpPr>
          <p:cNvPr id="60" name="TextBox 59"/>
          <p:cNvSpPr txBox="1"/>
          <p:nvPr/>
        </p:nvSpPr>
        <p:spPr>
          <a:xfrm>
            <a:off x="9096977" y="3876495"/>
            <a:ext cx="771616" cy="369332"/>
          </a:xfrm>
          <a:prstGeom prst="rect">
            <a:avLst/>
          </a:prstGeom>
          <a:noFill/>
        </p:spPr>
        <p:txBody>
          <a:bodyPr wrap="square" rtlCol="0">
            <a:spAutoFit/>
          </a:bodyPr>
          <a:lstStyle/>
          <a:p>
            <a:pPr algn="r"/>
            <a:r>
              <a:rPr lang="en-US" altLang="ko-KR" sz="1800" b="1" dirty="0" smtClean="0">
                <a:latin typeface="Times New Roman" panose="02020603050405020304" pitchFamily="18" charset="0"/>
                <a:cs typeface="Times New Roman" panose="02020603050405020304" pitchFamily="18" charset="0"/>
              </a:rPr>
              <a:t>CPU</a:t>
            </a:r>
            <a:endParaRPr lang="ko-KR" altLang="en-US" sz="1800" b="1" dirty="0">
              <a:latin typeface="Times New Roman" panose="02020603050405020304" pitchFamily="18" charset="0"/>
              <a:cs typeface="Times New Roman" panose="02020603050405020304" pitchFamily="18" charset="0"/>
            </a:endParaRPr>
          </a:p>
        </p:txBody>
      </p:sp>
      <p:sp>
        <p:nvSpPr>
          <p:cNvPr id="61" name="TextBox 60"/>
          <p:cNvSpPr txBox="1"/>
          <p:nvPr/>
        </p:nvSpPr>
        <p:spPr>
          <a:xfrm>
            <a:off x="9096977" y="4350175"/>
            <a:ext cx="771616" cy="369332"/>
          </a:xfrm>
          <a:prstGeom prst="rect">
            <a:avLst/>
          </a:prstGeom>
          <a:noFill/>
        </p:spPr>
        <p:txBody>
          <a:bodyPr wrap="square" rtlCol="0">
            <a:spAutoFit/>
          </a:bodyPr>
          <a:lstStyle/>
          <a:p>
            <a:pPr algn="r"/>
            <a:r>
              <a:rPr lang="en-US" altLang="ko-KR" sz="1800" b="1" dirty="0" smtClean="0">
                <a:latin typeface="Times New Roman" panose="02020603050405020304" pitchFamily="18" charset="0"/>
                <a:cs typeface="Times New Roman" panose="02020603050405020304" pitchFamily="18" charset="0"/>
              </a:rPr>
              <a:t>GPU</a:t>
            </a:r>
            <a:endParaRPr lang="ko-KR" altLang="en-US" sz="1800" b="1" dirty="0">
              <a:latin typeface="Times New Roman" panose="02020603050405020304" pitchFamily="18" charset="0"/>
              <a:cs typeface="Times New Roman" panose="02020603050405020304" pitchFamily="18" charset="0"/>
            </a:endParaRPr>
          </a:p>
        </p:txBody>
      </p:sp>
      <p:cxnSp>
        <p:nvCxnSpPr>
          <p:cNvPr id="70" name="직선 연결선 69"/>
          <p:cNvCxnSpPr/>
          <p:nvPr/>
        </p:nvCxnSpPr>
        <p:spPr>
          <a:xfrm flipV="1">
            <a:off x="2357948" y="4299416"/>
            <a:ext cx="7601015" cy="4860"/>
          </a:xfrm>
          <a:prstGeom prst="line">
            <a:avLst/>
          </a:prstGeom>
          <a:ln w="28575">
            <a:prstDash val="sysDot"/>
          </a:ln>
        </p:spPr>
        <p:style>
          <a:lnRef idx="1">
            <a:schemeClr val="dk1"/>
          </a:lnRef>
          <a:fillRef idx="0">
            <a:schemeClr val="dk1"/>
          </a:fillRef>
          <a:effectRef idx="0">
            <a:schemeClr val="dk1"/>
          </a:effectRef>
          <a:fontRef idx="minor">
            <a:schemeClr val="tx1"/>
          </a:fontRef>
        </p:style>
      </p:cxnSp>
      <p:sp>
        <p:nvSpPr>
          <p:cNvPr id="72" name="직사각형 71"/>
          <p:cNvSpPr/>
          <p:nvPr/>
        </p:nvSpPr>
        <p:spPr>
          <a:xfrm>
            <a:off x="948270" y="4803601"/>
            <a:ext cx="1885831" cy="1354371"/>
          </a:xfrm>
          <a:prstGeom prst="rect">
            <a:avLst/>
          </a:prstGeom>
          <a:ln w="127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2000" dirty="0" smtClean="0">
                <a:latin typeface="Times New Roman" panose="02020603050405020304" pitchFamily="18" charset="0"/>
                <a:cs typeface="Times New Roman" panose="02020603050405020304" pitchFamily="18" charset="0"/>
              </a:rPr>
              <a:t>GPU</a:t>
            </a:r>
          </a:p>
          <a:p>
            <a:pPr algn="ctr"/>
            <a:r>
              <a:rPr lang="en-US" altLang="ko-KR" sz="2000" dirty="0" smtClean="0">
                <a:latin typeface="Times New Roman" panose="02020603050405020304" pitchFamily="18" charset="0"/>
                <a:cs typeface="Times New Roman" panose="02020603050405020304" pitchFamily="18" charset="0"/>
              </a:rPr>
              <a:t>L2 Cache</a:t>
            </a:r>
            <a:endParaRPr lang="en-US" altLang="ko-KR" sz="2000" b="1" dirty="0" smtClean="0">
              <a:latin typeface="Times New Roman" panose="02020603050405020304" pitchFamily="18" charset="0"/>
              <a:cs typeface="Times New Roman" panose="02020603050405020304" pitchFamily="18" charset="0"/>
            </a:endParaRPr>
          </a:p>
          <a:p>
            <a:pPr algn="ctr"/>
            <a:endParaRPr lang="en-US" altLang="ko-KR" sz="2000" b="1" dirty="0" smtClean="0">
              <a:latin typeface="Times New Roman" panose="02020603050405020304" pitchFamily="18" charset="0"/>
              <a:cs typeface="Times New Roman" panose="02020603050405020304" pitchFamily="18" charset="0"/>
            </a:endParaRPr>
          </a:p>
          <a:p>
            <a:pPr algn="ctr"/>
            <a:endParaRPr lang="ko-KR" altLang="en-US" sz="2000" b="1" dirty="0">
              <a:latin typeface="Times New Roman" panose="02020603050405020304" pitchFamily="18" charset="0"/>
              <a:cs typeface="Times New Roman" panose="02020603050405020304" pitchFamily="18" charset="0"/>
            </a:endParaRPr>
          </a:p>
        </p:txBody>
      </p:sp>
      <p:sp>
        <p:nvSpPr>
          <p:cNvPr id="73" name="직사각형 72"/>
          <p:cNvSpPr/>
          <p:nvPr/>
        </p:nvSpPr>
        <p:spPr>
          <a:xfrm>
            <a:off x="1270544" y="5553070"/>
            <a:ext cx="406056" cy="233964"/>
          </a:xfrm>
          <a:prstGeom prst="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600" dirty="0" smtClean="0">
                <a:latin typeface="Times New Roman" panose="02020603050405020304" pitchFamily="18" charset="0"/>
                <a:cs typeface="Times New Roman" panose="02020603050405020304" pitchFamily="18" charset="0"/>
              </a:rPr>
              <a:t>P</a:t>
            </a:r>
            <a:endParaRPr lang="ko-KR" altLang="en-US" sz="1600" dirty="0">
              <a:latin typeface="Times New Roman" panose="02020603050405020304" pitchFamily="18" charset="0"/>
              <a:cs typeface="Times New Roman" panose="02020603050405020304" pitchFamily="18" charset="0"/>
            </a:endParaRPr>
          </a:p>
        </p:txBody>
      </p:sp>
      <p:sp>
        <p:nvSpPr>
          <p:cNvPr id="74" name="직사각형 73"/>
          <p:cNvSpPr/>
          <p:nvPr/>
        </p:nvSpPr>
        <p:spPr>
          <a:xfrm>
            <a:off x="1683552" y="5552881"/>
            <a:ext cx="406056" cy="233964"/>
          </a:xfrm>
          <a:prstGeom prst="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600" dirty="0" smtClean="0">
                <a:latin typeface="Times New Roman" panose="02020603050405020304" pitchFamily="18" charset="0"/>
                <a:cs typeface="Times New Roman" panose="02020603050405020304" pitchFamily="18" charset="0"/>
              </a:rPr>
              <a:t>P</a:t>
            </a:r>
            <a:endParaRPr lang="ko-KR" altLang="en-US" sz="1600" dirty="0">
              <a:latin typeface="Times New Roman" panose="02020603050405020304" pitchFamily="18" charset="0"/>
              <a:cs typeface="Times New Roman" panose="02020603050405020304" pitchFamily="18" charset="0"/>
            </a:endParaRPr>
          </a:p>
        </p:txBody>
      </p:sp>
      <p:sp>
        <p:nvSpPr>
          <p:cNvPr id="76" name="직사각형 75"/>
          <p:cNvSpPr/>
          <p:nvPr/>
        </p:nvSpPr>
        <p:spPr>
          <a:xfrm>
            <a:off x="2092489" y="5556672"/>
            <a:ext cx="406056" cy="233964"/>
          </a:xfrm>
          <a:prstGeom prst="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600" dirty="0" smtClean="0">
                <a:latin typeface="Times New Roman" panose="02020603050405020304" pitchFamily="18" charset="0"/>
                <a:cs typeface="Times New Roman" panose="02020603050405020304" pitchFamily="18" charset="0"/>
              </a:rPr>
              <a:t>P</a:t>
            </a:r>
            <a:endParaRPr lang="ko-KR" altLang="en-US" sz="1600" dirty="0">
              <a:latin typeface="Times New Roman" panose="02020603050405020304" pitchFamily="18" charset="0"/>
              <a:cs typeface="Times New Roman" panose="02020603050405020304" pitchFamily="18" charset="0"/>
            </a:endParaRPr>
          </a:p>
        </p:txBody>
      </p:sp>
      <p:sp>
        <p:nvSpPr>
          <p:cNvPr id="86" name="직사각형 85"/>
          <p:cNvSpPr/>
          <p:nvPr/>
        </p:nvSpPr>
        <p:spPr>
          <a:xfrm>
            <a:off x="1273579" y="5788776"/>
            <a:ext cx="406056" cy="233964"/>
          </a:xfrm>
          <a:prstGeom prst="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600" dirty="0" smtClean="0">
                <a:latin typeface="Times New Roman" panose="02020603050405020304" pitchFamily="18" charset="0"/>
                <a:cs typeface="Times New Roman" panose="02020603050405020304" pitchFamily="18" charset="0"/>
              </a:rPr>
              <a:t>P</a:t>
            </a:r>
            <a:endParaRPr lang="ko-KR" altLang="en-US" sz="1600" dirty="0">
              <a:latin typeface="Times New Roman" panose="02020603050405020304" pitchFamily="18" charset="0"/>
              <a:cs typeface="Times New Roman" panose="02020603050405020304" pitchFamily="18" charset="0"/>
            </a:endParaRPr>
          </a:p>
        </p:txBody>
      </p:sp>
      <p:sp>
        <p:nvSpPr>
          <p:cNvPr id="87" name="직사각형 86"/>
          <p:cNvSpPr/>
          <p:nvPr/>
        </p:nvSpPr>
        <p:spPr>
          <a:xfrm>
            <a:off x="1686587" y="5788587"/>
            <a:ext cx="406056" cy="233964"/>
          </a:xfrm>
          <a:prstGeom prst="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600" dirty="0" smtClean="0">
                <a:latin typeface="Times New Roman" panose="02020603050405020304" pitchFamily="18" charset="0"/>
                <a:cs typeface="Times New Roman" panose="02020603050405020304" pitchFamily="18" charset="0"/>
              </a:rPr>
              <a:t>P</a:t>
            </a:r>
            <a:endParaRPr lang="ko-KR" altLang="en-US" sz="1600" dirty="0">
              <a:latin typeface="Times New Roman" panose="02020603050405020304" pitchFamily="18" charset="0"/>
              <a:cs typeface="Times New Roman" panose="02020603050405020304" pitchFamily="18" charset="0"/>
            </a:endParaRPr>
          </a:p>
        </p:txBody>
      </p:sp>
      <p:sp>
        <p:nvSpPr>
          <p:cNvPr id="88" name="직사각형 87"/>
          <p:cNvSpPr/>
          <p:nvPr/>
        </p:nvSpPr>
        <p:spPr>
          <a:xfrm>
            <a:off x="2095524" y="5792378"/>
            <a:ext cx="406056" cy="233964"/>
          </a:xfrm>
          <a:prstGeom prst="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600" dirty="0" smtClean="0">
                <a:latin typeface="Times New Roman" panose="02020603050405020304" pitchFamily="18" charset="0"/>
                <a:cs typeface="Times New Roman" panose="02020603050405020304" pitchFamily="18" charset="0"/>
              </a:rPr>
              <a:t>P</a:t>
            </a:r>
            <a:endParaRPr lang="ko-KR" altLang="en-US" sz="1600" dirty="0">
              <a:latin typeface="Times New Roman" panose="02020603050405020304" pitchFamily="18" charset="0"/>
              <a:cs typeface="Times New Roman" panose="02020603050405020304" pitchFamily="18" charset="0"/>
            </a:endParaRPr>
          </a:p>
        </p:txBody>
      </p:sp>
      <p:sp>
        <p:nvSpPr>
          <p:cNvPr id="93" name="직사각형 92"/>
          <p:cNvSpPr/>
          <p:nvPr/>
        </p:nvSpPr>
        <p:spPr>
          <a:xfrm>
            <a:off x="1275153" y="5549279"/>
            <a:ext cx="406056" cy="233964"/>
          </a:xfrm>
          <a:prstGeom prst="rect">
            <a:avLst/>
          </a:prstGeom>
          <a:solidFill>
            <a:schemeClr val="accent4"/>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600" dirty="0" smtClean="0">
                <a:latin typeface="Times New Roman" panose="02020603050405020304" pitchFamily="18" charset="0"/>
                <a:cs typeface="Times New Roman" panose="02020603050405020304" pitchFamily="18" charset="0"/>
              </a:rPr>
              <a:t>D</a:t>
            </a:r>
            <a:endParaRPr lang="ko-KR" altLang="en-US" sz="1600" dirty="0">
              <a:latin typeface="Times New Roman" panose="02020603050405020304" pitchFamily="18" charset="0"/>
              <a:cs typeface="Times New Roman" panose="02020603050405020304" pitchFamily="18" charset="0"/>
            </a:endParaRPr>
          </a:p>
        </p:txBody>
      </p:sp>
      <p:sp>
        <p:nvSpPr>
          <p:cNvPr id="94" name="직사각형 93"/>
          <p:cNvSpPr/>
          <p:nvPr/>
        </p:nvSpPr>
        <p:spPr>
          <a:xfrm>
            <a:off x="1688161" y="5549090"/>
            <a:ext cx="406056" cy="233964"/>
          </a:xfrm>
          <a:prstGeom prst="rect">
            <a:avLst/>
          </a:prstGeom>
          <a:solidFill>
            <a:schemeClr val="accent4"/>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600" dirty="0" smtClean="0">
                <a:latin typeface="Times New Roman" panose="02020603050405020304" pitchFamily="18" charset="0"/>
                <a:cs typeface="Times New Roman" panose="02020603050405020304" pitchFamily="18" charset="0"/>
              </a:rPr>
              <a:t>D</a:t>
            </a:r>
            <a:endParaRPr lang="ko-KR" altLang="en-US" sz="1600" dirty="0">
              <a:latin typeface="Times New Roman" panose="02020603050405020304" pitchFamily="18" charset="0"/>
              <a:cs typeface="Times New Roman" panose="02020603050405020304" pitchFamily="18" charset="0"/>
            </a:endParaRPr>
          </a:p>
        </p:txBody>
      </p:sp>
      <p:sp>
        <p:nvSpPr>
          <p:cNvPr id="95" name="직사각형 94"/>
          <p:cNvSpPr/>
          <p:nvPr/>
        </p:nvSpPr>
        <p:spPr>
          <a:xfrm>
            <a:off x="2097098" y="5552881"/>
            <a:ext cx="406056" cy="233964"/>
          </a:xfrm>
          <a:prstGeom prst="rect">
            <a:avLst/>
          </a:prstGeom>
          <a:solidFill>
            <a:schemeClr val="accent4"/>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600" dirty="0" smtClean="0">
                <a:latin typeface="Times New Roman" panose="02020603050405020304" pitchFamily="18" charset="0"/>
                <a:cs typeface="Times New Roman" panose="02020603050405020304" pitchFamily="18" charset="0"/>
              </a:rPr>
              <a:t>D</a:t>
            </a:r>
            <a:endParaRPr lang="ko-KR" altLang="en-US" sz="1600" dirty="0">
              <a:latin typeface="Times New Roman" panose="02020603050405020304" pitchFamily="18" charset="0"/>
              <a:cs typeface="Times New Roman" panose="02020603050405020304" pitchFamily="18" charset="0"/>
            </a:endParaRPr>
          </a:p>
        </p:txBody>
      </p:sp>
      <p:sp>
        <p:nvSpPr>
          <p:cNvPr id="96" name="직사각형 95"/>
          <p:cNvSpPr/>
          <p:nvPr/>
        </p:nvSpPr>
        <p:spPr>
          <a:xfrm>
            <a:off x="1278188" y="5784985"/>
            <a:ext cx="406056" cy="233964"/>
          </a:xfrm>
          <a:prstGeom prst="rect">
            <a:avLst/>
          </a:prstGeom>
          <a:solidFill>
            <a:schemeClr val="accent4"/>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600" dirty="0" smtClean="0">
                <a:latin typeface="Times New Roman" panose="02020603050405020304" pitchFamily="18" charset="0"/>
                <a:cs typeface="Times New Roman" panose="02020603050405020304" pitchFamily="18" charset="0"/>
              </a:rPr>
              <a:t>D</a:t>
            </a:r>
            <a:endParaRPr lang="ko-KR" altLang="en-US" sz="1600" dirty="0">
              <a:latin typeface="Times New Roman" panose="02020603050405020304" pitchFamily="18" charset="0"/>
              <a:cs typeface="Times New Roman" panose="02020603050405020304" pitchFamily="18" charset="0"/>
            </a:endParaRPr>
          </a:p>
        </p:txBody>
      </p:sp>
      <p:sp>
        <p:nvSpPr>
          <p:cNvPr id="97" name="직사각형 96"/>
          <p:cNvSpPr/>
          <p:nvPr/>
        </p:nvSpPr>
        <p:spPr>
          <a:xfrm>
            <a:off x="1691196" y="5784796"/>
            <a:ext cx="406056" cy="233964"/>
          </a:xfrm>
          <a:prstGeom prst="rect">
            <a:avLst/>
          </a:prstGeom>
          <a:solidFill>
            <a:schemeClr val="accent4"/>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600" dirty="0" smtClean="0">
                <a:latin typeface="Times New Roman" panose="02020603050405020304" pitchFamily="18" charset="0"/>
                <a:cs typeface="Times New Roman" panose="02020603050405020304" pitchFamily="18" charset="0"/>
              </a:rPr>
              <a:t>D</a:t>
            </a:r>
            <a:endParaRPr lang="ko-KR" altLang="en-US" sz="1600" dirty="0">
              <a:latin typeface="Times New Roman" panose="02020603050405020304" pitchFamily="18" charset="0"/>
              <a:cs typeface="Times New Roman" panose="02020603050405020304" pitchFamily="18" charset="0"/>
            </a:endParaRPr>
          </a:p>
        </p:txBody>
      </p:sp>
      <p:sp>
        <p:nvSpPr>
          <p:cNvPr id="98" name="직사각형 97"/>
          <p:cNvSpPr/>
          <p:nvPr/>
        </p:nvSpPr>
        <p:spPr>
          <a:xfrm>
            <a:off x="2100133" y="5788587"/>
            <a:ext cx="406056" cy="233964"/>
          </a:xfrm>
          <a:prstGeom prst="rect">
            <a:avLst/>
          </a:prstGeom>
          <a:solidFill>
            <a:schemeClr val="accent4"/>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600" dirty="0" smtClean="0">
                <a:latin typeface="Times New Roman" panose="02020603050405020304" pitchFamily="18" charset="0"/>
                <a:cs typeface="Times New Roman" panose="02020603050405020304" pitchFamily="18" charset="0"/>
              </a:rPr>
              <a:t>D</a:t>
            </a:r>
            <a:endParaRPr lang="ko-KR" altLang="en-US" sz="1600" dirty="0">
              <a:latin typeface="Times New Roman" panose="02020603050405020304" pitchFamily="18" charset="0"/>
              <a:cs typeface="Times New Roman" panose="02020603050405020304" pitchFamily="18" charset="0"/>
            </a:endParaRPr>
          </a:p>
        </p:txBody>
      </p:sp>
      <p:sp>
        <p:nvSpPr>
          <p:cNvPr id="103" name="직사각형 102"/>
          <p:cNvSpPr/>
          <p:nvPr/>
        </p:nvSpPr>
        <p:spPr>
          <a:xfrm>
            <a:off x="3640230" y="3755784"/>
            <a:ext cx="1724930" cy="796412"/>
          </a:xfrm>
          <a:prstGeom prst="rect">
            <a:avLst/>
          </a:prstGeom>
          <a:ln w="28575">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2000" dirty="0" smtClean="0">
                <a:latin typeface="Gill Sans MT" panose="020B0502020104020203" pitchFamily="34" charset="0"/>
              </a:rPr>
              <a:t>Verify correctness!</a:t>
            </a:r>
            <a:endParaRPr lang="ko-KR" altLang="en-US" sz="2000" dirty="0">
              <a:latin typeface="Gill Sans MT" panose="020B0502020104020203" pitchFamily="34" charset="0"/>
            </a:endParaRPr>
          </a:p>
        </p:txBody>
      </p:sp>
      <p:sp>
        <p:nvSpPr>
          <p:cNvPr id="102" name="직사각형 101"/>
          <p:cNvSpPr/>
          <p:nvPr/>
        </p:nvSpPr>
        <p:spPr>
          <a:xfrm>
            <a:off x="1223809" y="3619097"/>
            <a:ext cx="9651891" cy="1036339"/>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2400" dirty="0" smtClean="0">
                <a:latin typeface="Gill Sans MT" panose="020B0502020104020203" pitchFamily="34" charset="0"/>
              </a:rPr>
              <a:t>For more details and tuning/optimizations, please refer to our paper </a:t>
            </a:r>
            <a:r>
              <a:rPr lang="en-US" altLang="ko-KR" sz="2400" dirty="0" smtClean="0">
                <a:latin typeface="Gill Sans MT" panose="020B0502020104020203" pitchFamily="34" charset="0"/>
                <a:sym typeface="Wingdings" panose="05000000000000000000" pitchFamily="2" charset="2"/>
              </a:rPr>
              <a:t></a:t>
            </a:r>
            <a:endParaRPr lang="ko-KR" altLang="en-US" sz="2400" dirty="0">
              <a:latin typeface="Gill Sans MT" panose="020B0502020104020203" pitchFamily="34" charset="0"/>
            </a:endParaRPr>
          </a:p>
        </p:txBody>
      </p:sp>
    </p:spTree>
    <p:extLst>
      <p:ext uri="{BB962C8B-B14F-4D97-AF65-F5344CB8AC3E}">
        <p14:creationId xmlns:p14="http://schemas.microsoft.com/office/powerpoint/2010/main" val="1649959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500"/>
                                        <p:tgtEl>
                                          <p:spTgt spid="34"/>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1"/>
                                        </p:tgtEl>
                                        <p:attrNameLst>
                                          <p:attrName>style.visibility</p:attrName>
                                        </p:attrNameLst>
                                      </p:cBhvr>
                                      <p:to>
                                        <p:strVal val="visible"/>
                                      </p:to>
                                    </p:set>
                                    <p:animEffect transition="in" filter="fade">
                                      <p:cBhvr>
                                        <p:cTn id="35" dur="500"/>
                                        <p:tgtEl>
                                          <p:spTgt spid="71"/>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55"/>
                                        </p:tgtEl>
                                        <p:attrNameLst>
                                          <p:attrName>style.visibility</p:attrName>
                                        </p:attrNameLst>
                                      </p:cBhvr>
                                      <p:to>
                                        <p:strVal val="visible"/>
                                      </p:to>
                                    </p:set>
                                    <p:animEffect transition="in" filter="fade">
                                      <p:cBhvr>
                                        <p:cTn id="39" dur="500"/>
                                        <p:tgtEl>
                                          <p:spTgt spid="5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4"/>
                                        </p:tgtEl>
                                        <p:attrNameLst>
                                          <p:attrName>style.visibility</p:attrName>
                                        </p:attrNameLst>
                                      </p:cBhvr>
                                      <p:to>
                                        <p:strVal val="visible"/>
                                      </p:to>
                                    </p:set>
                                    <p:animEffect transition="in" filter="fade">
                                      <p:cBhvr>
                                        <p:cTn id="42" dur="500"/>
                                        <p:tgtEl>
                                          <p:spTgt spid="64"/>
                                        </p:tgtEl>
                                      </p:cBhvr>
                                    </p:animEffect>
                                  </p:childTnLst>
                                </p:cTn>
                              </p:par>
                            </p:childTnLst>
                          </p:cTn>
                        </p:par>
                        <p:par>
                          <p:cTn id="43" fill="hold">
                            <p:stCondLst>
                              <p:cond delay="1000"/>
                            </p:stCondLst>
                            <p:childTnLst>
                              <p:par>
                                <p:cTn id="44" presetID="10" presetClass="entr" presetSubtype="0" fill="hold" grpId="0" nodeType="after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fade">
                                      <p:cBhvr>
                                        <p:cTn id="46" dur="500"/>
                                        <p:tgtEl>
                                          <p:spTgt spid="5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6"/>
                                        </p:tgtEl>
                                        <p:attrNameLst>
                                          <p:attrName>style.visibility</p:attrName>
                                        </p:attrNameLst>
                                      </p:cBhvr>
                                      <p:to>
                                        <p:strVal val="visible"/>
                                      </p:to>
                                    </p:set>
                                    <p:animEffect transition="in" filter="fade">
                                      <p:cBhvr>
                                        <p:cTn id="49" dur="500"/>
                                        <p:tgtEl>
                                          <p:spTgt spid="66"/>
                                        </p:tgtEl>
                                      </p:cBhvr>
                                    </p:animEffect>
                                  </p:childTnLst>
                                </p:cTn>
                              </p:par>
                            </p:childTnLst>
                          </p:cTn>
                        </p:par>
                        <p:par>
                          <p:cTn id="50" fill="hold">
                            <p:stCondLst>
                              <p:cond delay="1500"/>
                            </p:stCondLst>
                            <p:childTnLst>
                              <p:par>
                                <p:cTn id="51" presetID="10" presetClass="entr" presetSubtype="0" fill="hold" nodeType="afterEffect">
                                  <p:stCondLst>
                                    <p:cond delay="0"/>
                                  </p:stCondLst>
                                  <p:childTnLst>
                                    <p:set>
                                      <p:cBhvr>
                                        <p:cTn id="52" dur="1" fill="hold">
                                          <p:stCondLst>
                                            <p:cond delay="0"/>
                                          </p:stCondLst>
                                        </p:cTn>
                                        <p:tgtEl>
                                          <p:spTgt spid="59"/>
                                        </p:tgtEl>
                                        <p:attrNameLst>
                                          <p:attrName>style.visibility</p:attrName>
                                        </p:attrNameLst>
                                      </p:cBhvr>
                                      <p:to>
                                        <p:strVal val="visible"/>
                                      </p:to>
                                    </p:set>
                                    <p:animEffect transition="in" filter="fade">
                                      <p:cBhvr>
                                        <p:cTn id="53" dur="500"/>
                                        <p:tgtEl>
                                          <p:spTgt spid="59"/>
                                        </p:tgtEl>
                                      </p:cBhvr>
                                    </p:animEffect>
                                  </p:childTnLst>
                                </p:cTn>
                              </p:par>
                              <p:par>
                                <p:cTn id="54" presetID="10" presetClass="entr" presetSubtype="0" fill="hold" nodeType="withEffect">
                                  <p:stCondLst>
                                    <p:cond delay="0"/>
                                  </p:stCondLst>
                                  <p:childTnLst>
                                    <p:set>
                                      <p:cBhvr>
                                        <p:cTn id="55" dur="1" fill="hold">
                                          <p:stCondLst>
                                            <p:cond delay="0"/>
                                          </p:stCondLst>
                                        </p:cTn>
                                        <p:tgtEl>
                                          <p:spTgt spid="67"/>
                                        </p:tgtEl>
                                        <p:attrNameLst>
                                          <p:attrName>style.visibility</p:attrName>
                                        </p:attrNameLst>
                                      </p:cBhvr>
                                      <p:to>
                                        <p:strVal val="visible"/>
                                      </p:to>
                                    </p:set>
                                    <p:animEffect transition="in" filter="fade">
                                      <p:cBhvr>
                                        <p:cTn id="56" dur="500"/>
                                        <p:tgtEl>
                                          <p:spTgt spid="6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grpId="1" nodeType="clickEffect">
                                  <p:stCondLst>
                                    <p:cond delay="0"/>
                                  </p:stCondLst>
                                  <p:childTnLst>
                                    <p:animEffect transition="out" filter="fade">
                                      <p:cBhvr>
                                        <p:cTn id="60" dur="500"/>
                                        <p:tgtEl>
                                          <p:spTgt spid="55"/>
                                        </p:tgtEl>
                                      </p:cBhvr>
                                    </p:animEffect>
                                    <p:set>
                                      <p:cBhvr>
                                        <p:cTn id="61" dur="1" fill="hold">
                                          <p:stCondLst>
                                            <p:cond delay="499"/>
                                          </p:stCondLst>
                                        </p:cTn>
                                        <p:tgtEl>
                                          <p:spTgt spid="55"/>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500"/>
                                        <p:tgtEl>
                                          <p:spTgt spid="64"/>
                                        </p:tgtEl>
                                      </p:cBhvr>
                                    </p:animEffect>
                                    <p:set>
                                      <p:cBhvr>
                                        <p:cTn id="64" dur="1" fill="hold">
                                          <p:stCondLst>
                                            <p:cond delay="499"/>
                                          </p:stCondLst>
                                        </p:cTn>
                                        <p:tgtEl>
                                          <p:spTgt spid="64"/>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57"/>
                                        </p:tgtEl>
                                      </p:cBhvr>
                                    </p:animEffect>
                                    <p:set>
                                      <p:cBhvr>
                                        <p:cTn id="67" dur="1" fill="hold">
                                          <p:stCondLst>
                                            <p:cond delay="499"/>
                                          </p:stCondLst>
                                        </p:cTn>
                                        <p:tgtEl>
                                          <p:spTgt spid="57"/>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66"/>
                                        </p:tgtEl>
                                      </p:cBhvr>
                                    </p:animEffect>
                                    <p:set>
                                      <p:cBhvr>
                                        <p:cTn id="70" dur="1" fill="hold">
                                          <p:stCondLst>
                                            <p:cond delay="499"/>
                                          </p:stCondLst>
                                        </p:cTn>
                                        <p:tgtEl>
                                          <p:spTgt spid="66"/>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500"/>
                                        <p:tgtEl>
                                          <p:spTgt spid="59"/>
                                        </p:tgtEl>
                                      </p:cBhvr>
                                    </p:animEffect>
                                    <p:set>
                                      <p:cBhvr>
                                        <p:cTn id="73" dur="1" fill="hold">
                                          <p:stCondLst>
                                            <p:cond delay="499"/>
                                          </p:stCondLst>
                                        </p:cTn>
                                        <p:tgtEl>
                                          <p:spTgt spid="59"/>
                                        </p:tgtEl>
                                        <p:attrNameLst>
                                          <p:attrName>style.visibility</p:attrName>
                                        </p:attrNameLst>
                                      </p:cBhvr>
                                      <p:to>
                                        <p:strVal val="hidden"/>
                                      </p:to>
                                    </p:set>
                                  </p:childTnLst>
                                </p:cTn>
                              </p:par>
                              <p:par>
                                <p:cTn id="74" presetID="10" presetClass="exit" presetSubtype="0" fill="hold" nodeType="withEffect">
                                  <p:stCondLst>
                                    <p:cond delay="0"/>
                                  </p:stCondLst>
                                  <p:childTnLst>
                                    <p:animEffect transition="out" filter="fade">
                                      <p:cBhvr>
                                        <p:cTn id="75" dur="500"/>
                                        <p:tgtEl>
                                          <p:spTgt spid="67"/>
                                        </p:tgtEl>
                                      </p:cBhvr>
                                    </p:animEffect>
                                    <p:set>
                                      <p:cBhvr>
                                        <p:cTn id="76" dur="1" fill="hold">
                                          <p:stCondLst>
                                            <p:cond delay="499"/>
                                          </p:stCondLst>
                                        </p:cTn>
                                        <p:tgtEl>
                                          <p:spTgt spid="67"/>
                                        </p:tgtEl>
                                        <p:attrNameLst>
                                          <p:attrName>style.visibility</p:attrName>
                                        </p:attrNameLst>
                                      </p:cBhvr>
                                      <p:to>
                                        <p:strVal val="hidden"/>
                                      </p:to>
                                    </p:set>
                                  </p:childTnLst>
                                </p:cTn>
                              </p:par>
                              <p:par>
                                <p:cTn id="77" presetID="10" presetClass="entr" presetSubtype="0" fill="hold" grpId="0" nodeType="withEffect">
                                  <p:stCondLst>
                                    <p:cond delay="0"/>
                                  </p:stCondLst>
                                  <p:childTnLst>
                                    <p:set>
                                      <p:cBhvr>
                                        <p:cTn id="78" dur="1" fill="hold">
                                          <p:stCondLst>
                                            <p:cond delay="0"/>
                                          </p:stCondLst>
                                        </p:cTn>
                                        <p:tgtEl>
                                          <p:spTgt spid="73"/>
                                        </p:tgtEl>
                                        <p:attrNameLst>
                                          <p:attrName>style.visibility</p:attrName>
                                        </p:attrNameLst>
                                      </p:cBhvr>
                                      <p:to>
                                        <p:strVal val="visible"/>
                                      </p:to>
                                    </p:set>
                                    <p:animEffect transition="in" filter="fade">
                                      <p:cBhvr>
                                        <p:cTn id="79" dur="500"/>
                                        <p:tgtEl>
                                          <p:spTgt spid="73"/>
                                        </p:tgtEl>
                                      </p:cBhvr>
                                    </p:animEffect>
                                  </p:childTnLst>
                                </p:cTn>
                              </p:par>
                            </p:childTnLst>
                          </p:cTn>
                        </p:par>
                        <p:par>
                          <p:cTn id="80" fill="hold">
                            <p:stCondLst>
                              <p:cond delay="500"/>
                            </p:stCondLst>
                            <p:childTnLst>
                              <p:par>
                                <p:cTn id="81" presetID="10" presetClass="entr" presetSubtype="0" fill="hold" grpId="0" nodeType="afterEffect">
                                  <p:stCondLst>
                                    <p:cond delay="0"/>
                                  </p:stCondLst>
                                  <p:childTnLst>
                                    <p:set>
                                      <p:cBhvr>
                                        <p:cTn id="82" dur="1" fill="hold">
                                          <p:stCondLst>
                                            <p:cond delay="0"/>
                                          </p:stCondLst>
                                        </p:cTn>
                                        <p:tgtEl>
                                          <p:spTgt spid="74"/>
                                        </p:tgtEl>
                                        <p:attrNameLst>
                                          <p:attrName>style.visibility</p:attrName>
                                        </p:attrNameLst>
                                      </p:cBhvr>
                                      <p:to>
                                        <p:strVal val="visible"/>
                                      </p:to>
                                    </p:set>
                                    <p:animEffect transition="in" filter="fade">
                                      <p:cBhvr>
                                        <p:cTn id="83" dur="500"/>
                                        <p:tgtEl>
                                          <p:spTgt spid="74"/>
                                        </p:tgtEl>
                                      </p:cBhvr>
                                    </p:animEffect>
                                  </p:childTnLst>
                                </p:cTn>
                              </p:par>
                            </p:childTnLst>
                          </p:cTn>
                        </p:par>
                        <p:par>
                          <p:cTn id="84" fill="hold">
                            <p:stCondLst>
                              <p:cond delay="1000"/>
                            </p:stCondLst>
                            <p:childTnLst>
                              <p:par>
                                <p:cTn id="85" presetID="10" presetClass="entr" presetSubtype="0" fill="hold" grpId="0" nodeType="afterEffect">
                                  <p:stCondLst>
                                    <p:cond delay="0"/>
                                  </p:stCondLst>
                                  <p:childTnLst>
                                    <p:set>
                                      <p:cBhvr>
                                        <p:cTn id="86" dur="1" fill="hold">
                                          <p:stCondLst>
                                            <p:cond delay="0"/>
                                          </p:stCondLst>
                                        </p:cTn>
                                        <p:tgtEl>
                                          <p:spTgt spid="76"/>
                                        </p:tgtEl>
                                        <p:attrNameLst>
                                          <p:attrName>style.visibility</p:attrName>
                                        </p:attrNameLst>
                                      </p:cBhvr>
                                      <p:to>
                                        <p:strVal val="visible"/>
                                      </p:to>
                                    </p:set>
                                    <p:animEffect transition="in" filter="fade">
                                      <p:cBhvr>
                                        <p:cTn id="87" dur="500"/>
                                        <p:tgtEl>
                                          <p:spTgt spid="76"/>
                                        </p:tgtEl>
                                      </p:cBhvr>
                                    </p:animEffect>
                                  </p:childTnLst>
                                </p:cTn>
                              </p:par>
                            </p:childTnLst>
                          </p:cTn>
                        </p:par>
                        <p:par>
                          <p:cTn id="88" fill="hold">
                            <p:stCondLst>
                              <p:cond delay="1500"/>
                            </p:stCondLst>
                            <p:childTnLst>
                              <p:par>
                                <p:cTn id="89" presetID="10" presetClass="entr" presetSubtype="0" fill="hold" grpId="0" nodeType="afterEffect">
                                  <p:stCondLst>
                                    <p:cond delay="0"/>
                                  </p:stCondLst>
                                  <p:childTnLst>
                                    <p:set>
                                      <p:cBhvr>
                                        <p:cTn id="90" dur="1" fill="hold">
                                          <p:stCondLst>
                                            <p:cond delay="0"/>
                                          </p:stCondLst>
                                        </p:cTn>
                                        <p:tgtEl>
                                          <p:spTgt spid="86"/>
                                        </p:tgtEl>
                                        <p:attrNameLst>
                                          <p:attrName>style.visibility</p:attrName>
                                        </p:attrNameLst>
                                      </p:cBhvr>
                                      <p:to>
                                        <p:strVal val="visible"/>
                                      </p:to>
                                    </p:set>
                                    <p:animEffect transition="in" filter="fade">
                                      <p:cBhvr>
                                        <p:cTn id="91" dur="500"/>
                                        <p:tgtEl>
                                          <p:spTgt spid="86"/>
                                        </p:tgtEl>
                                      </p:cBhvr>
                                    </p:animEffect>
                                  </p:childTnLst>
                                </p:cTn>
                              </p:par>
                            </p:childTnLst>
                          </p:cTn>
                        </p:par>
                        <p:par>
                          <p:cTn id="92" fill="hold">
                            <p:stCondLst>
                              <p:cond delay="2000"/>
                            </p:stCondLst>
                            <p:childTnLst>
                              <p:par>
                                <p:cTn id="93" presetID="10" presetClass="entr" presetSubtype="0" fill="hold" grpId="0" nodeType="afterEffect">
                                  <p:stCondLst>
                                    <p:cond delay="0"/>
                                  </p:stCondLst>
                                  <p:childTnLst>
                                    <p:set>
                                      <p:cBhvr>
                                        <p:cTn id="94" dur="1" fill="hold">
                                          <p:stCondLst>
                                            <p:cond delay="0"/>
                                          </p:stCondLst>
                                        </p:cTn>
                                        <p:tgtEl>
                                          <p:spTgt spid="87"/>
                                        </p:tgtEl>
                                        <p:attrNameLst>
                                          <p:attrName>style.visibility</p:attrName>
                                        </p:attrNameLst>
                                      </p:cBhvr>
                                      <p:to>
                                        <p:strVal val="visible"/>
                                      </p:to>
                                    </p:set>
                                    <p:animEffect transition="in" filter="fade">
                                      <p:cBhvr>
                                        <p:cTn id="95" dur="500"/>
                                        <p:tgtEl>
                                          <p:spTgt spid="87"/>
                                        </p:tgtEl>
                                      </p:cBhvr>
                                    </p:animEffect>
                                  </p:childTnLst>
                                </p:cTn>
                              </p:par>
                            </p:childTnLst>
                          </p:cTn>
                        </p:par>
                        <p:par>
                          <p:cTn id="96" fill="hold">
                            <p:stCondLst>
                              <p:cond delay="2500"/>
                            </p:stCondLst>
                            <p:childTnLst>
                              <p:par>
                                <p:cTn id="97" presetID="10" presetClass="entr" presetSubtype="0" fill="hold" grpId="0" nodeType="afterEffect">
                                  <p:stCondLst>
                                    <p:cond delay="0"/>
                                  </p:stCondLst>
                                  <p:childTnLst>
                                    <p:set>
                                      <p:cBhvr>
                                        <p:cTn id="98" dur="1" fill="hold">
                                          <p:stCondLst>
                                            <p:cond delay="0"/>
                                          </p:stCondLst>
                                        </p:cTn>
                                        <p:tgtEl>
                                          <p:spTgt spid="88"/>
                                        </p:tgtEl>
                                        <p:attrNameLst>
                                          <p:attrName>style.visibility</p:attrName>
                                        </p:attrNameLst>
                                      </p:cBhvr>
                                      <p:to>
                                        <p:strVal val="visible"/>
                                      </p:to>
                                    </p:set>
                                    <p:animEffect transition="in" filter="fade">
                                      <p:cBhvr>
                                        <p:cTn id="99" dur="500"/>
                                        <p:tgtEl>
                                          <p:spTgt spid="88"/>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75"/>
                                        </p:tgtEl>
                                        <p:attrNameLst>
                                          <p:attrName>style.visibility</p:attrName>
                                        </p:attrNameLst>
                                      </p:cBhvr>
                                      <p:to>
                                        <p:strVal val="visible"/>
                                      </p:to>
                                    </p:set>
                                    <p:animEffect transition="in" filter="fade">
                                      <p:cBhvr>
                                        <p:cTn id="104" dur="500"/>
                                        <p:tgtEl>
                                          <p:spTgt spid="75"/>
                                        </p:tgtEl>
                                      </p:cBhvr>
                                    </p:animEffect>
                                  </p:childTnLst>
                                </p:cTn>
                              </p:par>
                            </p:childTnLst>
                          </p:cTn>
                        </p:par>
                        <p:par>
                          <p:cTn id="105" fill="hold">
                            <p:stCondLst>
                              <p:cond delay="500"/>
                            </p:stCondLst>
                            <p:childTnLst>
                              <p:par>
                                <p:cTn id="106" presetID="10" presetClass="entr" presetSubtype="0" fill="hold" grpId="0" nodeType="afterEffect">
                                  <p:stCondLst>
                                    <p:cond delay="0"/>
                                  </p:stCondLst>
                                  <p:childTnLst>
                                    <p:set>
                                      <p:cBhvr>
                                        <p:cTn id="107" dur="1" fill="hold">
                                          <p:stCondLst>
                                            <p:cond delay="0"/>
                                          </p:stCondLst>
                                        </p:cTn>
                                        <p:tgtEl>
                                          <p:spTgt spid="82"/>
                                        </p:tgtEl>
                                        <p:attrNameLst>
                                          <p:attrName>style.visibility</p:attrName>
                                        </p:attrNameLst>
                                      </p:cBhvr>
                                      <p:to>
                                        <p:strVal val="visible"/>
                                      </p:to>
                                    </p:set>
                                    <p:animEffect transition="in" filter="fade">
                                      <p:cBhvr>
                                        <p:cTn id="108" dur="500"/>
                                        <p:tgtEl>
                                          <p:spTgt spid="82"/>
                                        </p:tgtEl>
                                      </p:cBhvr>
                                    </p:animEffect>
                                  </p:childTnLst>
                                </p:cTn>
                              </p:par>
                            </p:childTnLst>
                          </p:cTn>
                        </p:par>
                        <p:par>
                          <p:cTn id="109" fill="hold">
                            <p:stCondLst>
                              <p:cond delay="1000"/>
                            </p:stCondLst>
                            <p:childTnLst>
                              <p:par>
                                <p:cTn id="110" presetID="10" presetClass="entr" presetSubtype="0" fill="hold" grpId="0" nodeType="afterEffect">
                                  <p:stCondLst>
                                    <p:cond delay="0"/>
                                  </p:stCondLst>
                                  <p:childTnLst>
                                    <p:set>
                                      <p:cBhvr>
                                        <p:cTn id="111" dur="1" fill="hold">
                                          <p:stCondLst>
                                            <p:cond delay="0"/>
                                          </p:stCondLst>
                                        </p:cTn>
                                        <p:tgtEl>
                                          <p:spTgt spid="84"/>
                                        </p:tgtEl>
                                        <p:attrNameLst>
                                          <p:attrName>style.visibility</p:attrName>
                                        </p:attrNameLst>
                                      </p:cBhvr>
                                      <p:to>
                                        <p:strVal val="visible"/>
                                      </p:to>
                                    </p:set>
                                    <p:animEffect transition="in" filter="fade">
                                      <p:cBhvr>
                                        <p:cTn id="112" dur="500"/>
                                        <p:tgtEl>
                                          <p:spTgt spid="84"/>
                                        </p:tgtEl>
                                      </p:cBhvr>
                                    </p:animEffect>
                                  </p:childTnLst>
                                </p:cTn>
                              </p:par>
                            </p:childTnLst>
                          </p:cTn>
                        </p:par>
                        <p:par>
                          <p:cTn id="113" fill="hold">
                            <p:stCondLst>
                              <p:cond delay="1500"/>
                            </p:stCondLst>
                            <p:childTnLst>
                              <p:par>
                                <p:cTn id="114" presetID="10" presetClass="entr" presetSubtype="0" fill="hold" nodeType="afterEffect">
                                  <p:stCondLst>
                                    <p:cond delay="0"/>
                                  </p:stCondLst>
                                  <p:childTnLst>
                                    <p:set>
                                      <p:cBhvr>
                                        <p:cTn id="115" dur="1" fill="hold">
                                          <p:stCondLst>
                                            <p:cond delay="0"/>
                                          </p:stCondLst>
                                        </p:cTn>
                                        <p:tgtEl>
                                          <p:spTgt spid="85"/>
                                        </p:tgtEl>
                                        <p:attrNameLst>
                                          <p:attrName>style.visibility</p:attrName>
                                        </p:attrNameLst>
                                      </p:cBhvr>
                                      <p:to>
                                        <p:strVal val="visible"/>
                                      </p:to>
                                    </p:set>
                                    <p:animEffect transition="in" filter="fade">
                                      <p:cBhvr>
                                        <p:cTn id="116" dur="500"/>
                                        <p:tgtEl>
                                          <p:spTgt spid="85"/>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93"/>
                                        </p:tgtEl>
                                        <p:attrNameLst>
                                          <p:attrName>style.visibility</p:attrName>
                                        </p:attrNameLst>
                                      </p:cBhvr>
                                      <p:to>
                                        <p:strVal val="visible"/>
                                      </p:to>
                                    </p:set>
                                    <p:animEffect transition="in" filter="fade">
                                      <p:cBhvr>
                                        <p:cTn id="121" dur="500"/>
                                        <p:tgtEl>
                                          <p:spTgt spid="93"/>
                                        </p:tgtEl>
                                      </p:cBhvr>
                                    </p:animEffect>
                                  </p:childTnLst>
                                </p:cTn>
                              </p:par>
                              <p:par>
                                <p:cTn id="122" presetID="42" presetClass="path" presetSubtype="0" accel="50000" decel="50000" fill="hold" grpId="1" nodeType="withEffect">
                                  <p:stCondLst>
                                    <p:cond delay="0"/>
                                  </p:stCondLst>
                                  <p:childTnLst>
                                    <p:animMotion origin="layout" path="M -3.33333E-6 -3.7037E-7 L 0.25183 -0.23194 " pathEditMode="relative" rAng="0" ptsTypes="AA">
                                      <p:cBhvr>
                                        <p:cTn id="123" dur="1000" fill="hold"/>
                                        <p:tgtEl>
                                          <p:spTgt spid="73"/>
                                        </p:tgtEl>
                                        <p:attrNameLst>
                                          <p:attrName>ppt_x</p:attrName>
                                          <p:attrName>ppt_y</p:attrName>
                                        </p:attrNameLst>
                                      </p:cBhvr>
                                      <p:rCtr x="12591" y="-11597"/>
                                    </p:animMotion>
                                  </p:childTnLst>
                                </p:cTn>
                              </p:par>
                            </p:childTnLst>
                          </p:cTn>
                        </p:par>
                        <p:par>
                          <p:cTn id="124" fill="hold">
                            <p:stCondLst>
                              <p:cond delay="1000"/>
                            </p:stCondLst>
                            <p:childTnLst>
                              <p:par>
                                <p:cTn id="125" presetID="10" presetClass="exit" presetSubtype="0" fill="hold" grpId="2" nodeType="afterEffect">
                                  <p:stCondLst>
                                    <p:cond delay="0"/>
                                  </p:stCondLst>
                                  <p:childTnLst>
                                    <p:animEffect transition="out" filter="fade">
                                      <p:cBhvr>
                                        <p:cTn id="126" dur="500"/>
                                        <p:tgtEl>
                                          <p:spTgt spid="73"/>
                                        </p:tgtEl>
                                      </p:cBhvr>
                                    </p:animEffect>
                                    <p:set>
                                      <p:cBhvr>
                                        <p:cTn id="127" dur="1" fill="hold">
                                          <p:stCondLst>
                                            <p:cond delay="499"/>
                                          </p:stCondLst>
                                        </p:cTn>
                                        <p:tgtEl>
                                          <p:spTgt spid="73"/>
                                        </p:tgtEl>
                                        <p:attrNameLst>
                                          <p:attrName>style.visibility</p:attrName>
                                        </p:attrNameLst>
                                      </p:cBhvr>
                                      <p:to>
                                        <p:strVal val="hidden"/>
                                      </p:to>
                                    </p:set>
                                  </p:childTnLst>
                                </p:cTn>
                              </p:par>
                              <p:par>
                                <p:cTn id="128" presetID="10" presetClass="entr" presetSubtype="0" fill="hold" grpId="0" nodeType="withEffect">
                                  <p:stCondLst>
                                    <p:cond delay="0"/>
                                  </p:stCondLst>
                                  <p:childTnLst>
                                    <p:set>
                                      <p:cBhvr>
                                        <p:cTn id="129" dur="1" fill="hold">
                                          <p:stCondLst>
                                            <p:cond delay="0"/>
                                          </p:stCondLst>
                                        </p:cTn>
                                        <p:tgtEl>
                                          <p:spTgt spid="94"/>
                                        </p:tgtEl>
                                        <p:attrNameLst>
                                          <p:attrName>style.visibility</p:attrName>
                                        </p:attrNameLst>
                                      </p:cBhvr>
                                      <p:to>
                                        <p:strVal val="visible"/>
                                      </p:to>
                                    </p:set>
                                    <p:animEffect transition="in" filter="fade">
                                      <p:cBhvr>
                                        <p:cTn id="130" dur="500"/>
                                        <p:tgtEl>
                                          <p:spTgt spid="94"/>
                                        </p:tgtEl>
                                      </p:cBhvr>
                                    </p:animEffect>
                                  </p:childTnLst>
                                </p:cTn>
                              </p:par>
                              <p:par>
                                <p:cTn id="131" presetID="42" presetClass="path" presetSubtype="0" accel="50000" decel="50000" fill="hold" grpId="1" nodeType="withEffect">
                                  <p:stCondLst>
                                    <p:cond delay="0"/>
                                  </p:stCondLst>
                                  <p:childTnLst>
                                    <p:animMotion origin="layout" path="M 2.5E-6 -3.7037E-7 L 0.21797 -0.23194 " pathEditMode="relative" rAng="0" ptsTypes="AA">
                                      <p:cBhvr>
                                        <p:cTn id="132" dur="1000" fill="hold"/>
                                        <p:tgtEl>
                                          <p:spTgt spid="74"/>
                                        </p:tgtEl>
                                        <p:attrNameLst>
                                          <p:attrName>ppt_x</p:attrName>
                                          <p:attrName>ppt_y</p:attrName>
                                        </p:attrNameLst>
                                      </p:cBhvr>
                                      <p:rCtr x="10898" y="-11597"/>
                                    </p:animMotion>
                                  </p:childTnLst>
                                </p:cTn>
                              </p:par>
                            </p:childTnLst>
                          </p:cTn>
                        </p:par>
                        <p:par>
                          <p:cTn id="133" fill="hold">
                            <p:stCondLst>
                              <p:cond delay="2000"/>
                            </p:stCondLst>
                            <p:childTnLst>
                              <p:par>
                                <p:cTn id="134" presetID="10" presetClass="exit" presetSubtype="0" fill="hold" grpId="2" nodeType="afterEffect">
                                  <p:stCondLst>
                                    <p:cond delay="0"/>
                                  </p:stCondLst>
                                  <p:childTnLst>
                                    <p:animEffect transition="out" filter="fade">
                                      <p:cBhvr>
                                        <p:cTn id="135" dur="500"/>
                                        <p:tgtEl>
                                          <p:spTgt spid="74"/>
                                        </p:tgtEl>
                                      </p:cBhvr>
                                    </p:animEffect>
                                    <p:set>
                                      <p:cBhvr>
                                        <p:cTn id="136" dur="1" fill="hold">
                                          <p:stCondLst>
                                            <p:cond delay="499"/>
                                          </p:stCondLst>
                                        </p:cTn>
                                        <p:tgtEl>
                                          <p:spTgt spid="74"/>
                                        </p:tgtEl>
                                        <p:attrNameLst>
                                          <p:attrName>style.visibility</p:attrName>
                                        </p:attrNameLst>
                                      </p:cBhvr>
                                      <p:to>
                                        <p:strVal val="hidden"/>
                                      </p:to>
                                    </p:set>
                                  </p:childTnLst>
                                </p:cTn>
                              </p:par>
                              <p:par>
                                <p:cTn id="137" presetID="10" presetClass="entr" presetSubtype="0" fill="hold" grpId="0" nodeType="withEffect">
                                  <p:stCondLst>
                                    <p:cond delay="0"/>
                                  </p:stCondLst>
                                  <p:childTnLst>
                                    <p:set>
                                      <p:cBhvr>
                                        <p:cTn id="138" dur="1" fill="hold">
                                          <p:stCondLst>
                                            <p:cond delay="0"/>
                                          </p:stCondLst>
                                        </p:cTn>
                                        <p:tgtEl>
                                          <p:spTgt spid="95"/>
                                        </p:tgtEl>
                                        <p:attrNameLst>
                                          <p:attrName>style.visibility</p:attrName>
                                        </p:attrNameLst>
                                      </p:cBhvr>
                                      <p:to>
                                        <p:strVal val="visible"/>
                                      </p:to>
                                    </p:set>
                                    <p:animEffect transition="in" filter="fade">
                                      <p:cBhvr>
                                        <p:cTn id="139" dur="500"/>
                                        <p:tgtEl>
                                          <p:spTgt spid="95"/>
                                        </p:tgtEl>
                                      </p:cBhvr>
                                    </p:animEffect>
                                  </p:childTnLst>
                                </p:cTn>
                              </p:par>
                              <p:par>
                                <p:cTn id="140" presetID="42" presetClass="path" presetSubtype="0" accel="50000" decel="50000" fill="hold" grpId="1" nodeType="withEffect">
                                  <p:stCondLst>
                                    <p:cond delay="0"/>
                                  </p:stCondLst>
                                  <p:childTnLst>
                                    <p:animMotion origin="layout" path="M -1.25E-6 -4.81481E-6 L 0.18438 -0.23263 " pathEditMode="relative" rAng="0" ptsTypes="AA">
                                      <p:cBhvr>
                                        <p:cTn id="141" dur="1000" fill="hold"/>
                                        <p:tgtEl>
                                          <p:spTgt spid="76"/>
                                        </p:tgtEl>
                                        <p:attrNameLst>
                                          <p:attrName>ppt_x</p:attrName>
                                          <p:attrName>ppt_y</p:attrName>
                                        </p:attrNameLst>
                                      </p:cBhvr>
                                      <p:rCtr x="9219" y="-11644"/>
                                    </p:animMotion>
                                  </p:childTnLst>
                                </p:cTn>
                              </p:par>
                            </p:childTnLst>
                          </p:cTn>
                        </p:par>
                        <p:par>
                          <p:cTn id="142" fill="hold">
                            <p:stCondLst>
                              <p:cond delay="3000"/>
                            </p:stCondLst>
                            <p:childTnLst>
                              <p:par>
                                <p:cTn id="143" presetID="10" presetClass="exit" presetSubtype="0" fill="hold" grpId="2" nodeType="afterEffect">
                                  <p:stCondLst>
                                    <p:cond delay="0"/>
                                  </p:stCondLst>
                                  <p:childTnLst>
                                    <p:animEffect transition="out" filter="fade">
                                      <p:cBhvr>
                                        <p:cTn id="144" dur="500"/>
                                        <p:tgtEl>
                                          <p:spTgt spid="76"/>
                                        </p:tgtEl>
                                      </p:cBhvr>
                                    </p:animEffect>
                                    <p:set>
                                      <p:cBhvr>
                                        <p:cTn id="145" dur="1" fill="hold">
                                          <p:stCondLst>
                                            <p:cond delay="499"/>
                                          </p:stCondLst>
                                        </p:cTn>
                                        <p:tgtEl>
                                          <p:spTgt spid="76"/>
                                        </p:tgtEl>
                                        <p:attrNameLst>
                                          <p:attrName>style.visibility</p:attrName>
                                        </p:attrNameLst>
                                      </p:cBhvr>
                                      <p:to>
                                        <p:strVal val="hidden"/>
                                      </p:to>
                                    </p:set>
                                  </p:childTnLst>
                                </p:cTn>
                              </p:par>
                              <p:par>
                                <p:cTn id="146" presetID="10" presetClass="entr" presetSubtype="0" fill="hold" grpId="0" nodeType="withEffect">
                                  <p:stCondLst>
                                    <p:cond delay="0"/>
                                  </p:stCondLst>
                                  <p:childTnLst>
                                    <p:set>
                                      <p:cBhvr>
                                        <p:cTn id="147" dur="1" fill="hold">
                                          <p:stCondLst>
                                            <p:cond delay="0"/>
                                          </p:stCondLst>
                                        </p:cTn>
                                        <p:tgtEl>
                                          <p:spTgt spid="96"/>
                                        </p:tgtEl>
                                        <p:attrNameLst>
                                          <p:attrName>style.visibility</p:attrName>
                                        </p:attrNameLst>
                                      </p:cBhvr>
                                      <p:to>
                                        <p:strVal val="visible"/>
                                      </p:to>
                                    </p:set>
                                    <p:animEffect transition="in" filter="fade">
                                      <p:cBhvr>
                                        <p:cTn id="148" dur="500"/>
                                        <p:tgtEl>
                                          <p:spTgt spid="96"/>
                                        </p:tgtEl>
                                      </p:cBhvr>
                                    </p:animEffect>
                                  </p:childTnLst>
                                </p:cTn>
                              </p:par>
                              <p:par>
                                <p:cTn id="149" presetID="42" presetClass="path" presetSubtype="0" accel="50000" decel="50000" fill="hold" grpId="1" nodeType="withEffect">
                                  <p:stCondLst>
                                    <p:cond delay="0"/>
                                  </p:stCondLst>
                                  <p:childTnLst>
                                    <p:animMotion origin="layout" path="M -3.75E-6 -1.11111E-6 L 0.24974 -0.26528 " pathEditMode="relative" rAng="0" ptsTypes="AA">
                                      <p:cBhvr>
                                        <p:cTn id="150" dur="1000" fill="hold"/>
                                        <p:tgtEl>
                                          <p:spTgt spid="86"/>
                                        </p:tgtEl>
                                        <p:attrNameLst>
                                          <p:attrName>ppt_x</p:attrName>
                                          <p:attrName>ppt_y</p:attrName>
                                        </p:attrNameLst>
                                      </p:cBhvr>
                                      <p:rCtr x="12487" y="-13264"/>
                                    </p:animMotion>
                                  </p:childTnLst>
                                </p:cTn>
                              </p:par>
                            </p:childTnLst>
                          </p:cTn>
                        </p:par>
                        <p:par>
                          <p:cTn id="151" fill="hold">
                            <p:stCondLst>
                              <p:cond delay="4000"/>
                            </p:stCondLst>
                            <p:childTnLst>
                              <p:par>
                                <p:cTn id="152" presetID="10" presetClass="exit" presetSubtype="0" fill="hold" grpId="2" nodeType="afterEffect">
                                  <p:stCondLst>
                                    <p:cond delay="0"/>
                                  </p:stCondLst>
                                  <p:childTnLst>
                                    <p:animEffect transition="out" filter="fade">
                                      <p:cBhvr>
                                        <p:cTn id="153" dur="500"/>
                                        <p:tgtEl>
                                          <p:spTgt spid="86"/>
                                        </p:tgtEl>
                                      </p:cBhvr>
                                    </p:animEffect>
                                    <p:set>
                                      <p:cBhvr>
                                        <p:cTn id="154" dur="1" fill="hold">
                                          <p:stCondLst>
                                            <p:cond delay="499"/>
                                          </p:stCondLst>
                                        </p:cTn>
                                        <p:tgtEl>
                                          <p:spTgt spid="86"/>
                                        </p:tgtEl>
                                        <p:attrNameLst>
                                          <p:attrName>style.visibility</p:attrName>
                                        </p:attrNameLst>
                                      </p:cBhvr>
                                      <p:to>
                                        <p:strVal val="hidden"/>
                                      </p:to>
                                    </p:set>
                                  </p:childTnLst>
                                </p:cTn>
                              </p:par>
                              <p:par>
                                <p:cTn id="155" presetID="10" presetClass="entr" presetSubtype="0" fill="hold" grpId="0" nodeType="withEffect">
                                  <p:stCondLst>
                                    <p:cond delay="0"/>
                                  </p:stCondLst>
                                  <p:childTnLst>
                                    <p:set>
                                      <p:cBhvr>
                                        <p:cTn id="156" dur="1" fill="hold">
                                          <p:stCondLst>
                                            <p:cond delay="0"/>
                                          </p:stCondLst>
                                        </p:cTn>
                                        <p:tgtEl>
                                          <p:spTgt spid="97"/>
                                        </p:tgtEl>
                                        <p:attrNameLst>
                                          <p:attrName>style.visibility</p:attrName>
                                        </p:attrNameLst>
                                      </p:cBhvr>
                                      <p:to>
                                        <p:strVal val="visible"/>
                                      </p:to>
                                    </p:set>
                                    <p:animEffect transition="in" filter="fade">
                                      <p:cBhvr>
                                        <p:cTn id="157" dur="500"/>
                                        <p:tgtEl>
                                          <p:spTgt spid="97"/>
                                        </p:tgtEl>
                                      </p:cBhvr>
                                    </p:animEffect>
                                  </p:childTnLst>
                                </p:cTn>
                              </p:par>
                              <p:par>
                                <p:cTn id="158" presetID="42" presetClass="path" presetSubtype="0" accel="50000" decel="50000" fill="hold" grpId="1" nodeType="withEffect">
                                  <p:stCondLst>
                                    <p:cond delay="0"/>
                                  </p:stCondLst>
                                  <p:childTnLst>
                                    <p:animMotion origin="layout" path="M 2.08333E-6 -1.11111E-6 L 0.21758 -0.26435 " pathEditMode="relative" rAng="0" ptsTypes="AA">
                                      <p:cBhvr>
                                        <p:cTn id="159" dur="1000" fill="hold"/>
                                        <p:tgtEl>
                                          <p:spTgt spid="87"/>
                                        </p:tgtEl>
                                        <p:attrNameLst>
                                          <p:attrName>ppt_x</p:attrName>
                                          <p:attrName>ppt_y</p:attrName>
                                        </p:attrNameLst>
                                      </p:cBhvr>
                                      <p:rCtr x="10872" y="-13218"/>
                                    </p:animMotion>
                                  </p:childTnLst>
                                </p:cTn>
                              </p:par>
                            </p:childTnLst>
                          </p:cTn>
                        </p:par>
                        <p:par>
                          <p:cTn id="160" fill="hold">
                            <p:stCondLst>
                              <p:cond delay="5000"/>
                            </p:stCondLst>
                            <p:childTnLst>
                              <p:par>
                                <p:cTn id="161" presetID="10" presetClass="exit" presetSubtype="0" fill="hold" grpId="2" nodeType="afterEffect">
                                  <p:stCondLst>
                                    <p:cond delay="0"/>
                                  </p:stCondLst>
                                  <p:childTnLst>
                                    <p:animEffect transition="out" filter="fade">
                                      <p:cBhvr>
                                        <p:cTn id="162" dur="500"/>
                                        <p:tgtEl>
                                          <p:spTgt spid="87"/>
                                        </p:tgtEl>
                                      </p:cBhvr>
                                    </p:animEffect>
                                    <p:set>
                                      <p:cBhvr>
                                        <p:cTn id="163" dur="1" fill="hold">
                                          <p:stCondLst>
                                            <p:cond delay="499"/>
                                          </p:stCondLst>
                                        </p:cTn>
                                        <p:tgtEl>
                                          <p:spTgt spid="87"/>
                                        </p:tgtEl>
                                        <p:attrNameLst>
                                          <p:attrName>style.visibility</p:attrName>
                                        </p:attrNameLst>
                                      </p:cBhvr>
                                      <p:to>
                                        <p:strVal val="hidden"/>
                                      </p:to>
                                    </p:set>
                                  </p:childTnLst>
                                </p:cTn>
                              </p:par>
                              <p:par>
                                <p:cTn id="164" presetID="10" presetClass="entr" presetSubtype="0" fill="hold" grpId="0" nodeType="withEffect">
                                  <p:stCondLst>
                                    <p:cond delay="0"/>
                                  </p:stCondLst>
                                  <p:childTnLst>
                                    <p:set>
                                      <p:cBhvr>
                                        <p:cTn id="165" dur="1" fill="hold">
                                          <p:stCondLst>
                                            <p:cond delay="0"/>
                                          </p:stCondLst>
                                        </p:cTn>
                                        <p:tgtEl>
                                          <p:spTgt spid="98"/>
                                        </p:tgtEl>
                                        <p:attrNameLst>
                                          <p:attrName>style.visibility</p:attrName>
                                        </p:attrNameLst>
                                      </p:cBhvr>
                                      <p:to>
                                        <p:strVal val="visible"/>
                                      </p:to>
                                    </p:set>
                                    <p:animEffect transition="in" filter="fade">
                                      <p:cBhvr>
                                        <p:cTn id="166" dur="500"/>
                                        <p:tgtEl>
                                          <p:spTgt spid="98"/>
                                        </p:tgtEl>
                                      </p:cBhvr>
                                    </p:animEffect>
                                  </p:childTnLst>
                                </p:cTn>
                              </p:par>
                              <p:par>
                                <p:cTn id="167" presetID="42" presetClass="path" presetSubtype="0" accel="50000" decel="50000" fill="hold" grpId="1" nodeType="withEffect">
                                  <p:stCondLst>
                                    <p:cond delay="0"/>
                                  </p:stCondLst>
                                  <p:childTnLst>
                                    <p:animMotion origin="layout" path="M -1.66667E-6 -4.07407E-6 L 0.18307 -0.26574 " pathEditMode="relative" rAng="0" ptsTypes="AA">
                                      <p:cBhvr>
                                        <p:cTn id="168" dur="1000" fill="hold"/>
                                        <p:tgtEl>
                                          <p:spTgt spid="88"/>
                                        </p:tgtEl>
                                        <p:attrNameLst>
                                          <p:attrName>ppt_x</p:attrName>
                                          <p:attrName>ppt_y</p:attrName>
                                        </p:attrNameLst>
                                      </p:cBhvr>
                                      <p:rCtr x="9154" y="-13287"/>
                                    </p:animMotion>
                                  </p:childTnLst>
                                </p:cTn>
                              </p:par>
                            </p:childTnLst>
                          </p:cTn>
                        </p:par>
                        <p:par>
                          <p:cTn id="169" fill="hold">
                            <p:stCondLst>
                              <p:cond delay="6000"/>
                            </p:stCondLst>
                            <p:childTnLst>
                              <p:par>
                                <p:cTn id="170" presetID="10" presetClass="exit" presetSubtype="0" fill="hold" grpId="2" nodeType="afterEffect">
                                  <p:stCondLst>
                                    <p:cond delay="0"/>
                                  </p:stCondLst>
                                  <p:childTnLst>
                                    <p:animEffect transition="out" filter="fade">
                                      <p:cBhvr>
                                        <p:cTn id="171" dur="500"/>
                                        <p:tgtEl>
                                          <p:spTgt spid="88"/>
                                        </p:tgtEl>
                                      </p:cBhvr>
                                    </p:animEffect>
                                    <p:set>
                                      <p:cBhvr>
                                        <p:cTn id="172" dur="1" fill="hold">
                                          <p:stCondLst>
                                            <p:cond delay="499"/>
                                          </p:stCondLst>
                                        </p:cTn>
                                        <p:tgtEl>
                                          <p:spTgt spid="88"/>
                                        </p:tgtEl>
                                        <p:attrNameLst>
                                          <p:attrName>style.visibility</p:attrName>
                                        </p:attrNameLst>
                                      </p:cBhvr>
                                      <p:to>
                                        <p:strVal val="hidden"/>
                                      </p:to>
                                    </p:set>
                                  </p:childTnLst>
                                </p:cTn>
                              </p:par>
                            </p:childTnLst>
                          </p:cTn>
                        </p:par>
                        <p:par>
                          <p:cTn id="173" fill="hold">
                            <p:stCondLst>
                              <p:cond delay="6500"/>
                            </p:stCondLst>
                            <p:childTnLst>
                              <p:par>
                                <p:cTn id="174" presetID="10" presetClass="entr" presetSubtype="0" fill="hold" grpId="0" nodeType="afterEffect">
                                  <p:stCondLst>
                                    <p:cond delay="0"/>
                                  </p:stCondLst>
                                  <p:childTnLst>
                                    <p:set>
                                      <p:cBhvr>
                                        <p:cTn id="175" dur="1" fill="hold">
                                          <p:stCondLst>
                                            <p:cond delay="0"/>
                                          </p:stCondLst>
                                        </p:cTn>
                                        <p:tgtEl>
                                          <p:spTgt spid="103"/>
                                        </p:tgtEl>
                                        <p:attrNameLst>
                                          <p:attrName>style.visibility</p:attrName>
                                        </p:attrNameLst>
                                      </p:cBhvr>
                                      <p:to>
                                        <p:strVal val="visible"/>
                                      </p:to>
                                    </p:set>
                                    <p:animEffect transition="in" filter="fade">
                                      <p:cBhvr>
                                        <p:cTn id="176" dur="500"/>
                                        <p:tgtEl>
                                          <p:spTgt spid="103"/>
                                        </p:tgtEl>
                                      </p:cBhvr>
                                    </p:animEffec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grpId="0" nodeType="clickEffect">
                                  <p:stCondLst>
                                    <p:cond delay="0"/>
                                  </p:stCondLst>
                                  <p:childTnLst>
                                    <p:set>
                                      <p:cBhvr>
                                        <p:cTn id="180" dur="1" fill="hold">
                                          <p:stCondLst>
                                            <p:cond delay="0"/>
                                          </p:stCondLst>
                                        </p:cTn>
                                        <p:tgtEl>
                                          <p:spTgt spid="102"/>
                                        </p:tgtEl>
                                        <p:attrNameLst>
                                          <p:attrName>style.visibility</p:attrName>
                                        </p:attrNameLst>
                                      </p:cBhvr>
                                      <p:to>
                                        <p:strVal val="visible"/>
                                      </p:to>
                                    </p:set>
                                    <p:animEffect transition="in" filter="fade">
                                      <p:cBhvr>
                                        <p:cTn id="181"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37" grpId="0" animBg="1"/>
      <p:bldP spid="34" grpId="0" animBg="1"/>
      <p:bldP spid="55" grpId="0" animBg="1"/>
      <p:bldP spid="55" grpId="1" animBg="1"/>
      <p:bldP spid="57" grpId="0" animBg="1"/>
      <p:bldP spid="57" grpId="1" animBg="1"/>
      <p:bldP spid="64" grpId="0" animBg="1"/>
      <p:bldP spid="64" grpId="1" animBg="1"/>
      <p:bldP spid="66" grpId="0" animBg="1"/>
      <p:bldP spid="66" grpId="1" animBg="1"/>
      <p:bldP spid="82" grpId="0" animBg="1"/>
      <p:bldP spid="84" grpId="0" animBg="1"/>
      <p:bldP spid="73" grpId="0" animBg="1"/>
      <p:bldP spid="73" grpId="1" animBg="1"/>
      <p:bldP spid="73" grpId="2" animBg="1"/>
      <p:bldP spid="74" grpId="0" animBg="1"/>
      <p:bldP spid="74" grpId="1" animBg="1"/>
      <p:bldP spid="74" grpId="2" animBg="1"/>
      <p:bldP spid="76" grpId="0" animBg="1"/>
      <p:bldP spid="76" grpId="1" animBg="1"/>
      <p:bldP spid="76" grpId="2" animBg="1"/>
      <p:bldP spid="86" grpId="0" animBg="1"/>
      <p:bldP spid="86" grpId="1" animBg="1"/>
      <p:bldP spid="86" grpId="2" animBg="1"/>
      <p:bldP spid="87" grpId="0" animBg="1"/>
      <p:bldP spid="87" grpId="1" animBg="1"/>
      <p:bldP spid="87" grpId="2" animBg="1"/>
      <p:bldP spid="88" grpId="0" animBg="1"/>
      <p:bldP spid="88" grpId="1" animBg="1"/>
      <p:bldP spid="88" grpId="2" animBg="1"/>
      <p:bldP spid="93" grpId="0" animBg="1"/>
      <p:bldP spid="94" grpId="0" animBg="1"/>
      <p:bldP spid="95" grpId="0" animBg="1"/>
      <p:bldP spid="96" grpId="0" animBg="1"/>
      <p:bldP spid="97" grpId="0" animBg="1"/>
      <p:bldP spid="98" grpId="0" animBg="1"/>
      <p:bldP spid="103" grpId="0" animBg="1"/>
      <p:bldP spid="10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4000" dirty="0" smtClean="0">
                <a:latin typeface="Times New Roman" panose="02020603050405020304" pitchFamily="18" charset="0"/>
                <a:cs typeface="Times New Roman" panose="02020603050405020304" pitchFamily="18" charset="0"/>
              </a:rPr>
              <a:t>Zero-copy Based Packet Processing</a:t>
            </a:r>
            <a:endParaRPr lang="ko-KR" altLang="en-US" sz="4000" dirty="0">
              <a:latin typeface="Times New Roman" panose="02020603050405020304" pitchFamily="18" charset="0"/>
              <a:cs typeface="Times New Roman" panose="02020603050405020304" pitchFamily="18" charset="0"/>
            </a:endParaRPr>
          </a:p>
        </p:txBody>
      </p:sp>
      <p:sp>
        <p:nvSpPr>
          <p:cNvPr id="3" name="내용 개체 틀 2"/>
          <p:cNvSpPr>
            <a:spLocks noGrp="1"/>
          </p:cNvSpPr>
          <p:nvPr>
            <p:ph idx="1"/>
          </p:nvPr>
        </p:nvSpPr>
        <p:spPr/>
        <p:txBody>
          <a:bodyPr>
            <a:normAutofit/>
          </a:bodyPr>
          <a:lstStyle/>
          <a:p>
            <a:pPr lvl="1"/>
            <a:endParaRPr lang="en-US" altLang="ko-KR" dirty="0">
              <a:latin typeface="Gill Sans MT" panose="020B0502020104020203" pitchFamily="34" charset="0"/>
              <a:cs typeface="Tahoma" panose="020B0604030504040204" pitchFamily="34" charset="0"/>
            </a:endParaRPr>
          </a:p>
          <a:p>
            <a:pPr lvl="1"/>
            <a:endParaRPr lang="en-US" altLang="ko-KR" dirty="0" smtClean="0">
              <a:latin typeface="Gill Sans MT" panose="020B0502020104020203" pitchFamily="34" charset="0"/>
              <a:cs typeface="Tahoma" panose="020B0604030504040204" pitchFamily="34" charset="0"/>
            </a:endParaRPr>
          </a:p>
          <a:p>
            <a:pPr lvl="1"/>
            <a:endParaRPr lang="en-US" altLang="ko-KR" dirty="0">
              <a:latin typeface="Gill Sans MT" panose="020B0502020104020203" pitchFamily="34" charset="0"/>
              <a:cs typeface="Tahoma" panose="020B0604030504040204" pitchFamily="34" charset="0"/>
            </a:endParaRPr>
          </a:p>
          <a:p>
            <a:pPr lvl="1"/>
            <a:endParaRPr lang="en-US" altLang="ko-KR" dirty="0" smtClean="0">
              <a:latin typeface="Gill Sans MT" panose="020B0502020104020203" pitchFamily="34" charset="0"/>
              <a:cs typeface="Tahoma" panose="020B0604030504040204" pitchFamily="34" charset="0"/>
            </a:endParaRPr>
          </a:p>
          <a:p>
            <a:endParaRPr lang="en-US" altLang="ko-KR" dirty="0" smtClean="0">
              <a:latin typeface="Gill Sans MT" panose="020B0502020104020203" pitchFamily="34" charset="0"/>
              <a:cs typeface="Tahoma" panose="020B0604030504040204" pitchFamily="34" charset="0"/>
            </a:endParaRPr>
          </a:p>
          <a:p>
            <a:pPr lvl="1"/>
            <a:endParaRPr lang="en-US" altLang="ko-KR" dirty="0">
              <a:latin typeface="Gill Sans MT" panose="020B0502020104020203" pitchFamily="34" charset="0"/>
              <a:cs typeface="Tahoma" panose="020B0604030504040204" pitchFamily="34" charset="0"/>
            </a:endParaRPr>
          </a:p>
          <a:p>
            <a:r>
              <a:rPr lang="en-US" altLang="ko-KR" dirty="0" smtClean="0">
                <a:latin typeface="Gill Sans MT" panose="020B0502020104020203" pitchFamily="34" charset="0"/>
                <a:cs typeface="Tahoma" panose="020B0604030504040204" pitchFamily="34" charset="0"/>
              </a:rPr>
              <a:t>Integrate memory allocation for NIC, CPU, GPU</a:t>
            </a:r>
            <a:endParaRPr lang="en-US" altLang="ko-KR" dirty="0">
              <a:latin typeface="Gill Sans MT" panose="020B0502020104020203" pitchFamily="34" charset="0"/>
              <a:cs typeface="Tahoma" panose="020B0604030504040204" pitchFamily="34" charset="0"/>
            </a:endParaRPr>
          </a:p>
        </p:txBody>
      </p:sp>
      <p:sp>
        <p:nvSpPr>
          <p:cNvPr id="4" name="슬라이드 번호 개체 틀 3"/>
          <p:cNvSpPr>
            <a:spLocks noGrp="1"/>
          </p:cNvSpPr>
          <p:nvPr>
            <p:ph type="sldNum" sz="quarter" idx="12"/>
          </p:nvPr>
        </p:nvSpPr>
        <p:spPr/>
        <p:txBody>
          <a:bodyPr/>
          <a:lstStyle/>
          <a:p>
            <a:fld id="{14891A8E-8BA3-45EB-9D24-E0EB9CB66E81}" type="slidenum">
              <a:rPr lang="ko-KR" altLang="en-US" sz="1400" b="1" smtClean="0"/>
              <a:t>16</a:t>
            </a:fld>
            <a:endParaRPr lang="ko-KR" altLang="en-US" sz="1400" b="1"/>
          </a:p>
        </p:txBody>
      </p:sp>
      <p:pic>
        <p:nvPicPr>
          <p:cNvPr id="5" name="Picture 2" descr="Image result for kaist logo"/>
          <p:cNvPicPr>
            <a:picLocks noChangeAspect="1" noChangeArrowheads="1"/>
          </p:cNvPicPr>
          <p:nvPr/>
        </p:nvPicPr>
        <p:blipFill rotWithShape="1">
          <a:blip r:embed="rId3">
            <a:extLst>
              <a:ext uri="{28A0092B-C50C-407E-A947-70E740481C1C}">
                <a14:useLocalDpi xmlns:a14="http://schemas.microsoft.com/office/drawing/2010/main" val="0"/>
              </a:ext>
            </a:extLst>
          </a:blip>
          <a:srcRect l="28446" t="19690" r="27890" b="20667"/>
          <a:stretch/>
        </p:blipFill>
        <p:spPr bwMode="auto">
          <a:xfrm>
            <a:off x="9442042" y="6275222"/>
            <a:ext cx="1539310" cy="49342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www.ndsl.kaist.edu/wp-content/uploads/2012/08/head-logo21.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18" t="14505" r="58568" b="11925"/>
          <a:stretch/>
        </p:blipFill>
        <p:spPr bwMode="auto">
          <a:xfrm>
            <a:off x="7942045" y="6287914"/>
            <a:ext cx="1468097" cy="404878"/>
          </a:xfrm>
          <a:prstGeom prst="rect">
            <a:avLst/>
          </a:prstGeom>
          <a:noFill/>
          <a:extLst>
            <a:ext uri="{909E8E84-426E-40DD-AFC4-6F175D3DCCD1}">
              <a14:hiddenFill xmlns:a14="http://schemas.microsoft.com/office/drawing/2010/main">
                <a:solidFill>
                  <a:srgbClr val="FFFFFF"/>
                </a:solidFill>
              </a14:hiddenFill>
            </a:ext>
          </a:extLst>
        </p:spPr>
      </p:pic>
      <p:sp>
        <p:nvSpPr>
          <p:cNvPr id="11" name="직사각형 10"/>
          <p:cNvSpPr/>
          <p:nvPr/>
        </p:nvSpPr>
        <p:spPr>
          <a:xfrm>
            <a:off x="1050669" y="2896188"/>
            <a:ext cx="1648055" cy="3467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17" name="직사각형 16"/>
          <p:cNvSpPr/>
          <p:nvPr/>
        </p:nvSpPr>
        <p:spPr>
          <a:xfrm>
            <a:off x="3455804" y="2896278"/>
            <a:ext cx="2328309" cy="3467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21" name="직사각형 20"/>
          <p:cNvSpPr/>
          <p:nvPr/>
        </p:nvSpPr>
        <p:spPr>
          <a:xfrm>
            <a:off x="1158882" y="2932693"/>
            <a:ext cx="297712" cy="265814"/>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ko-KR" altLang="en-US"/>
          </a:p>
        </p:txBody>
      </p:sp>
      <p:sp>
        <p:nvSpPr>
          <p:cNvPr id="27" name="직사각형 26"/>
          <p:cNvSpPr/>
          <p:nvPr/>
        </p:nvSpPr>
        <p:spPr>
          <a:xfrm>
            <a:off x="690297" y="3208032"/>
            <a:ext cx="2242922" cy="369332"/>
          </a:xfrm>
          <a:prstGeom prst="rect">
            <a:avLst/>
          </a:prstGeom>
        </p:spPr>
        <p:txBody>
          <a:bodyPr wrap="none">
            <a:spAutoFit/>
          </a:bodyPr>
          <a:lstStyle/>
          <a:p>
            <a:pPr algn="ctr"/>
            <a:r>
              <a:rPr lang="en-US" altLang="ko-KR" dirty="0" smtClean="0">
                <a:latin typeface="Times New Roman" panose="02020603050405020304" pitchFamily="18" charset="0"/>
                <a:cs typeface="Times New Roman" panose="02020603050405020304" pitchFamily="18" charset="0"/>
              </a:rPr>
              <a:t>Standard (e.g., </a:t>
            </a:r>
            <a:r>
              <a:rPr lang="en-US" altLang="ko-KR" dirty="0" err="1" smtClean="0">
                <a:latin typeface="Times New Roman" panose="02020603050405020304" pitchFamily="18" charset="0"/>
                <a:cs typeface="Times New Roman" panose="02020603050405020304" pitchFamily="18" charset="0"/>
              </a:rPr>
              <a:t>mmap</a:t>
            </a:r>
            <a:r>
              <a:rPr lang="en-US" altLang="ko-KR" dirty="0" smtClean="0">
                <a:latin typeface="Times New Roman" panose="02020603050405020304" pitchFamily="18" charset="0"/>
                <a:cs typeface="Times New Roman" panose="02020603050405020304" pitchFamily="18" charset="0"/>
              </a:rPr>
              <a:t>)</a:t>
            </a:r>
            <a:endParaRPr lang="ko-KR" altLang="en-US" dirty="0">
              <a:latin typeface="Times New Roman" panose="02020603050405020304" pitchFamily="18" charset="0"/>
              <a:cs typeface="Times New Roman" panose="02020603050405020304" pitchFamily="18" charset="0"/>
            </a:endParaRPr>
          </a:p>
        </p:txBody>
      </p:sp>
      <p:sp>
        <p:nvSpPr>
          <p:cNvPr id="28" name="직사각형 27"/>
          <p:cNvSpPr/>
          <p:nvPr/>
        </p:nvSpPr>
        <p:spPr>
          <a:xfrm>
            <a:off x="3286901" y="3208122"/>
            <a:ext cx="2666114" cy="369332"/>
          </a:xfrm>
          <a:prstGeom prst="rect">
            <a:avLst/>
          </a:prstGeom>
        </p:spPr>
        <p:txBody>
          <a:bodyPr wrap="square">
            <a:spAutoFit/>
          </a:bodyPr>
          <a:lstStyle/>
          <a:p>
            <a:pPr algn="ctr"/>
            <a:r>
              <a:rPr lang="en-US" altLang="ko-KR" dirty="0" smtClean="0">
                <a:latin typeface="Times New Roman" panose="02020603050405020304" pitchFamily="18" charset="0"/>
                <a:cs typeface="Times New Roman" panose="02020603050405020304" pitchFamily="18" charset="0"/>
              </a:rPr>
              <a:t>GDDR (e.g., </a:t>
            </a:r>
            <a:r>
              <a:rPr lang="en-US" altLang="ko-KR" dirty="0" err="1" smtClean="0">
                <a:latin typeface="Times New Roman" panose="02020603050405020304" pitchFamily="18" charset="0"/>
                <a:cs typeface="Times New Roman" panose="02020603050405020304" pitchFamily="18" charset="0"/>
              </a:rPr>
              <a:t>cudaMalloc</a:t>
            </a:r>
            <a:r>
              <a:rPr lang="en-US" altLang="ko-KR" dirty="0" smtClean="0">
                <a:latin typeface="Times New Roman" panose="02020603050405020304" pitchFamily="18" charset="0"/>
                <a:cs typeface="Times New Roman" panose="02020603050405020304" pitchFamily="18" charset="0"/>
              </a:rPr>
              <a:t>)</a:t>
            </a:r>
            <a:endParaRPr lang="ko-KR" altLang="en-US" dirty="0">
              <a:latin typeface="Times New Roman" panose="02020603050405020304" pitchFamily="18" charset="0"/>
              <a:cs typeface="Times New Roman" panose="02020603050405020304" pitchFamily="18" charset="0"/>
            </a:endParaRPr>
          </a:p>
        </p:txBody>
      </p:sp>
      <p:sp>
        <p:nvSpPr>
          <p:cNvPr id="29" name="오른쪽 화살표 28"/>
          <p:cNvSpPr/>
          <p:nvPr/>
        </p:nvSpPr>
        <p:spPr>
          <a:xfrm>
            <a:off x="2698723" y="2863813"/>
            <a:ext cx="752899" cy="3952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30" name="직사각형 29"/>
          <p:cNvSpPr/>
          <p:nvPr/>
        </p:nvSpPr>
        <p:spPr>
          <a:xfrm>
            <a:off x="2655826" y="2514434"/>
            <a:ext cx="838691" cy="369332"/>
          </a:xfrm>
          <a:prstGeom prst="rect">
            <a:avLst/>
          </a:prstGeom>
        </p:spPr>
        <p:txBody>
          <a:bodyPr wrap="none">
            <a:spAutoFit/>
          </a:bodyPr>
          <a:lstStyle/>
          <a:p>
            <a:r>
              <a:rPr lang="en-US" altLang="ko-KR" b="1" dirty="0" smtClean="0">
                <a:latin typeface="Times New Roman" panose="02020603050405020304" pitchFamily="18" charset="0"/>
                <a:cs typeface="Times New Roman" panose="02020603050405020304" pitchFamily="18" charset="0"/>
              </a:rPr>
              <a:t>COPY</a:t>
            </a:r>
            <a:endParaRPr lang="ko-KR" altLang="en-US" b="1" dirty="0">
              <a:latin typeface="Times New Roman" panose="02020603050405020304" pitchFamily="18" charset="0"/>
              <a:cs typeface="Times New Roman" panose="02020603050405020304" pitchFamily="18" charset="0"/>
            </a:endParaRPr>
          </a:p>
        </p:txBody>
      </p:sp>
      <p:sp>
        <p:nvSpPr>
          <p:cNvPr id="54" name="모서리가 둥근 직사각형 53"/>
          <p:cNvSpPr/>
          <p:nvPr/>
        </p:nvSpPr>
        <p:spPr>
          <a:xfrm>
            <a:off x="4182855" y="2496272"/>
            <a:ext cx="915416" cy="335358"/>
          </a:xfrm>
          <a:prstGeom prst="roundRect">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dirty="0" smtClean="0">
                <a:latin typeface="Times New Roman" panose="02020603050405020304" pitchFamily="18" charset="0"/>
                <a:cs typeface="Times New Roman" panose="02020603050405020304" pitchFamily="18" charset="0"/>
              </a:rPr>
              <a:t>GPU</a:t>
            </a:r>
          </a:p>
        </p:txBody>
      </p:sp>
      <p:sp>
        <p:nvSpPr>
          <p:cNvPr id="55" name="모서리가 둥근 직사각형 54"/>
          <p:cNvSpPr/>
          <p:nvPr/>
        </p:nvSpPr>
        <p:spPr>
          <a:xfrm>
            <a:off x="1929186" y="2504924"/>
            <a:ext cx="722728" cy="335358"/>
          </a:xfrm>
          <a:prstGeom prst="round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dirty="0" smtClean="0">
                <a:latin typeface="Times New Roman" panose="02020603050405020304" pitchFamily="18" charset="0"/>
                <a:cs typeface="Times New Roman" panose="02020603050405020304" pitchFamily="18" charset="0"/>
              </a:rPr>
              <a:t>CPU</a:t>
            </a:r>
          </a:p>
        </p:txBody>
      </p:sp>
      <p:sp>
        <p:nvSpPr>
          <p:cNvPr id="57" name="모서리가 둥근 직사각형 56"/>
          <p:cNvSpPr/>
          <p:nvPr/>
        </p:nvSpPr>
        <p:spPr>
          <a:xfrm>
            <a:off x="1110295" y="2503124"/>
            <a:ext cx="722728" cy="335358"/>
          </a:xfrm>
          <a:prstGeom prst="round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dirty="0" smtClean="0">
                <a:latin typeface="Times New Roman" panose="02020603050405020304" pitchFamily="18" charset="0"/>
                <a:cs typeface="Times New Roman" panose="02020603050405020304" pitchFamily="18" charset="0"/>
              </a:rPr>
              <a:t>NIC</a:t>
            </a:r>
          </a:p>
        </p:txBody>
      </p:sp>
      <p:sp>
        <p:nvSpPr>
          <p:cNvPr id="58" name="직사각형 57"/>
          <p:cNvSpPr/>
          <p:nvPr/>
        </p:nvSpPr>
        <p:spPr>
          <a:xfrm>
            <a:off x="6506900" y="2888947"/>
            <a:ext cx="1648055" cy="3467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59" name="직사각형 58"/>
          <p:cNvSpPr/>
          <p:nvPr/>
        </p:nvSpPr>
        <p:spPr>
          <a:xfrm>
            <a:off x="8974974" y="2896188"/>
            <a:ext cx="2328309" cy="3467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65" name="직사각형 64"/>
          <p:cNvSpPr/>
          <p:nvPr/>
        </p:nvSpPr>
        <p:spPr>
          <a:xfrm>
            <a:off x="6195604" y="3208032"/>
            <a:ext cx="2242922" cy="369332"/>
          </a:xfrm>
          <a:prstGeom prst="rect">
            <a:avLst/>
          </a:prstGeom>
        </p:spPr>
        <p:txBody>
          <a:bodyPr wrap="none">
            <a:spAutoFit/>
          </a:bodyPr>
          <a:lstStyle/>
          <a:p>
            <a:pPr algn="ctr"/>
            <a:r>
              <a:rPr lang="en-US" altLang="ko-KR" dirty="0" smtClean="0">
                <a:latin typeface="Times New Roman" panose="02020603050405020304" pitchFamily="18" charset="0"/>
                <a:cs typeface="Times New Roman" panose="02020603050405020304" pitchFamily="18" charset="0"/>
              </a:rPr>
              <a:t>Standard (e.g., </a:t>
            </a:r>
            <a:r>
              <a:rPr lang="en-US" altLang="ko-KR" dirty="0" err="1" smtClean="0">
                <a:latin typeface="Times New Roman" panose="02020603050405020304" pitchFamily="18" charset="0"/>
                <a:cs typeface="Times New Roman" panose="02020603050405020304" pitchFamily="18" charset="0"/>
              </a:rPr>
              <a:t>mmap</a:t>
            </a:r>
            <a:r>
              <a:rPr lang="en-US" altLang="ko-KR" dirty="0" smtClean="0">
                <a:latin typeface="Times New Roman" panose="02020603050405020304" pitchFamily="18" charset="0"/>
                <a:cs typeface="Times New Roman" panose="02020603050405020304" pitchFamily="18" charset="0"/>
              </a:rPr>
              <a:t>)</a:t>
            </a:r>
            <a:endParaRPr lang="ko-KR" altLang="en-US" dirty="0">
              <a:latin typeface="Times New Roman" panose="02020603050405020304" pitchFamily="18" charset="0"/>
              <a:cs typeface="Times New Roman" panose="02020603050405020304" pitchFamily="18" charset="0"/>
            </a:endParaRPr>
          </a:p>
        </p:txBody>
      </p:sp>
      <p:sp>
        <p:nvSpPr>
          <p:cNvPr id="66" name="직사각형 65"/>
          <p:cNvSpPr/>
          <p:nvPr/>
        </p:nvSpPr>
        <p:spPr>
          <a:xfrm>
            <a:off x="8806071" y="3208032"/>
            <a:ext cx="2666114" cy="369332"/>
          </a:xfrm>
          <a:prstGeom prst="rect">
            <a:avLst/>
          </a:prstGeom>
        </p:spPr>
        <p:txBody>
          <a:bodyPr wrap="square">
            <a:spAutoFit/>
          </a:bodyPr>
          <a:lstStyle/>
          <a:p>
            <a:pPr algn="ctr"/>
            <a:r>
              <a:rPr lang="en-US" altLang="ko-KR" dirty="0" smtClean="0">
                <a:latin typeface="Times New Roman" panose="02020603050405020304" pitchFamily="18" charset="0"/>
                <a:cs typeface="Times New Roman" panose="02020603050405020304" pitchFamily="18" charset="0"/>
              </a:rPr>
              <a:t>Shared (e.g., </a:t>
            </a:r>
            <a:r>
              <a:rPr lang="en-US" altLang="ko-KR" dirty="0" err="1" smtClean="0">
                <a:latin typeface="Times New Roman" panose="02020603050405020304" pitchFamily="18" charset="0"/>
                <a:cs typeface="Times New Roman" panose="02020603050405020304" pitchFamily="18" charset="0"/>
              </a:rPr>
              <a:t>clSVMAlloc</a:t>
            </a:r>
            <a:r>
              <a:rPr lang="en-US" altLang="ko-KR" dirty="0">
                <a:latin typeface="Times New Roman" panose="02020603050405020304" pitchFamily="18" charset="0"/>
                <a:cs typeface="Times New Roman" panose="02020603050405020304" pitchFamily="18" charset="0"/>
              </a:rPr>
              <a:t>)</a:t>
            </a:r>
            <a:endParaRPr lang="ko-KR" altLang="en-US" dirty="0">
              <a:latin typeface="Times New Roman" panose="02020603050405020304" pitchFamily="18" charset="0"/>
              <a:cs typeface="Times New Roman" panose="02020603050405020304" pitchFamily="18" charset="0"/>
            </a:endParaRPr>
          </a:p>
        </p:txBody>
      </p:sp>
      <p:sp>
        <p:nvSpPr>
          <p:cNvPr id="67" name="오른쪽 화살표 66"/>
          <p:cNvSpPr/>
          <p:nvPr/>
        </p:nvSpPr>
        <p:spPr>
          <a:xfrm>
            <a:off x="8154955" y="2863813"/>
            <a:ext cx="820019" cy="3952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68" name="직사각형 67"/>
          <p:cNvSpPr/>
          <p:nvPr/>
        </p:nvSpPr>
        <p:spPr>
          <a:xfrm>
            <a:off x="8118298" y="2514434"/>
            <a:ext cx="838691" cy="369332"/>
          </a:xfrm>
          <a:prstGeom prst="rect">
            <a:avLst/>
          </a:prstGeom>
        </p:spPr>
        <p:txBody>
          <a:bodyPr wrap="none">
            <a:spAutoFit/>
          </a:bodyPr>
          <a:lstStyle/>
          <a:p>
            <a:r>
              <a:rPr lang="en-US" altLang="ko-KR" b="1" dirty="0" smtClean="0">
                <a:latin typeface="Times New Roman" panose="02020603050405020304" pitchFamily="18" charset="0"/>
                <a:cs typeface="Times New Roman" panose="02020603050405020304" pitchFamily="18" charset="0"/>
              </a:rPr>
              <a:t>COPY</a:t>
            </a:r>
            <a:endParaRPr lang="ko-KR" altLang="en-US" b="1" dirty="0">
              <a:latin typeface="Times New Roman" panose="02020603050405020304" pitchFamily="18" charset="0"/>
              <a:cs typeface="Times New Roman" panose="02020603050405020304" pitchFamily="18" charset="0"/>
            </a:endParaRPr>
          </a:p>
        </p:txBody>
      </p:sp>
      <p:sp>
        <p:nvSpPr>
          <p:cNvPr id="69" name="모서리가 둥근 직사각형 68"/>
          <p:cNvSpPr/>
          <p:nvPr/>
        </p:nvSpPr>
        <p:spPr>
          <a:xfrm>
            <a:off x="10202424" y="2496733"/>
            <a:ext cx="915416" cy="335358"/>
          </a:xfrm>
          <a:prstGeom prst="roundRect">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dirty="0" smtClean="0">
                <a:latin typeface="Times New Roman" panose="02020603050405020304" pitchFamily="18" charset="0"/>
                <a:cs typeface="Times New Roman" panose="02020603050405020304" pitchFamily="18" charset="0"/>
              </a:rPr>
              <a:t>GPU</a:t>
            </a:r>
          </a:p>
        </p:txBody>
      </p:sp>
      <p:sp>
        <p:nvSpPr>
          <p:cNvPr id="70" name="모서리가 둥근 직사각형 69"/>
          <p:cNvSpPr/>
          <p:nvPr/>
        </p:nvSpPr>
        <p:spPr>
          <a:xfrm>
            <a:off x="9292856" y="2496272"/>
            <a:ext cx="808893" cy="335358"/>
          </a:xfrm>
          <a:prstGeom prst="roundRect">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dirty="0" smtClean="0">
                <a:latin typeface="Times New Roman" panose="02020603050405020304" pitchFamily="18" charset="0"/>
                <a:cs typeface="Times New Roman" panose="02020603050405020304" pitchFamily="18" charset="0"/>
              </a:rPr>
              <a:t>CPU</a:t>
            </a:r>
          </a:p>
        </p:txBody>
      </p:sp>
      <p:sp>
        <p:nvSpPr>
          <p:cNvPr id="71" name="모서리가 둥근 직사각형 70"/>
          <p:cNvSpPr/>
          <p:nvPr/>
        </p:nvSpPr>
        <p:spPr>
          <a:xfrm>
            <a:off x="6916541" y="2503034"/>
            <a:ext cx="855637" cy="335358"/>
          </a:xfrm>
          <a:prstGeom prst="round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dirty="0" smtClean="0">
                <a:latin typeface="Times New Roman" panose="02020603050405020304" pitchFamily="18" charset="0"/>
                <a:cs typeface="Times New Roman" panose="02020603050405020304" pitchFamily="18" charset="0"/>
              </a:rPr>
              <a:t>NIC</a:t>
            </a:r>
          </a:p>
        </p:txBody>
      </p:sp>
      <p:sp>
        <p:nvSpPr>
          <p:cNvPr id="72" name="직사각형 71"/>
          <p:cNvSpPr/>
          <p:nvPr/>
        </p:nvSpPr>
        <p:spPr>
          <a:xfrm>
            <a:off x="1051320" y="2013500"/>
            <a:ext cx="4641527" cy="369332"/>
          </a:xfrm>
          <a:prstGeom prst="rect">
            <a:avLst/>
          </a:prstGeom>
        </p:spPr>
        <p:txBody>
          <a:bodyPr wrap="none">
            <a:spAutoFit/>
          </a:bodyPr>
          <a:lstStyle/>
          <a:p>
            <a:pPr algn="ctr"/>
            <a:r>
              <a:rPr lang="en-US" altLang="ko-KR" u="sng" dirty="0" smtClean="0">
                <a:latin typeface="Times New Roman" panose="02020603050405020304" pitchFamily="18" charset="0"/>
                <a:cs typeface="Times New Roman" panose="02020603050405020304" pitchFamily="18" charset="0"/>
              </a:rPr>
              <a:t>Option </a:t>
            </a:r>
            <a:r>
              <a:rPr lang="en-US" altLang="ko-KR" u="sng" dirty="0">
                <a:latin typeface="Times New Roman" panose="02020603050405020304" pitchFamily="18" charset="0"/>
                <a:cs typeface="Times New Roman" panose="02020603050405020304" pitchFamily="18" charset="0"/>
              </a:rPr>
              <a:t>1. </a:t>
            </a:r>
            <a:r>
              <a:rPr lang="en-US" altLang="ko-KR" u="sng" dirty="0" smtClean="0">
                <a:latin typeface="Times New Roman" panose="02020603050405020304" pitchFamily="18" charset="0"/>
                <a:cs typeface="Times New Roman" panose="02020603050405020304" pitchFamily="18" charset="0"/>
              </a:rPr>
              <a:t>Traditional method with discrete GPU</a:t>
            </a:r>
            <a:endParaRPr lang="en-US" altLang="ko-KR" u="sng" dirty="0">
              <a:latin typeface="Times New Roman" panose="02020603050405020304" pitchFamily="18" charset="0"/>
              <a:cs typeface="Times New Roman" panose="02020603050405020304" pitchFamily="18" charset="0"/>
            </a:endParaRPr>
          </a:p>
        </p:txBody>
      </p:sp>
      <p:sp>
        <p:nvSpPr>
          <p:cNvPr id="73" name="직사각형 72"/>
          <p:cNvSpPr/>
          <p:nvPr/>
        </p:nvSpPr>
        <p:spPr>
          <a:xfrm>
            <a:off x="6914097" y="2013500"/>
            <a:ext cx="3948517" cy="369332"/>
          </a:xfrm>
          <a:prstGeom prst="rect">
            <a:avLst/>
          </a:prstGeom>
        </p:spPr>
        <p:txBody>
          <a:bodyPr wrap="none">
            <a:spAutoFit/>
          </a:bodyPr>
          <a:lstStyle/>
          <a:p>
            <a:pPr algn="ctr"/>
            <a:r>
              <a:rPr lang="en-US" altLang="ko-KR" u="sng" dirty="0" smtClean="0">
                <a:latin typeface="Times New Roman" panose="02020603050405020304" pitchFamily="18" charset="0"/>
                <a:cs typeface="Times New Roman" panose="02020603050405020304" pitchFamily="18" charset="0"/>
              </a:rPr>
              <a:t>Option 2. Zero-copy between CPU-GPU</a:t>
            </a:r>
            <a:endParaRPr lang="en-US" altLang="ko-KR" u="sng" dirty="0">
              <a:latin typeface="Times New Roman" panose="02020603050405020304" pitchFamily="18" charset="0"/>
              <a:cs typeface="Times New Roman" panose="02020603050405020304" pitchFamily="18" charset="0"/>
            </a:endParaRPr>
          </a:p>
        </p:txBody>
      </p:sp>
      <p:sp>
        <p:nvSpPr>
          <p:cNvPr id="39" name="직사각형 38"/>
          <p:cNvSpPr/>
          <p:nvPr/>
        </p:nvSpPr>
        <p:spPr>
          <a:xfrm>
            <a:off x="1535331" y="2932693"/>
            <a:ext cx="297712" cy="265814"/>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ko-KR" altLang="en-US"/>
          </a:p>
        </p:txBody>
      </p:sp>
      <p:sp>
        <p:nvSpPr>
          <p:cNvPr id="40" name="직사각형 39"/>
          <p:cNvSpPr/>
          <p:nvPr/>
        </p:nvSpPr>
        <p:spPr>
          <a:xfrm>
            <a:off x="1911780" y="2932693"/>
            <a:ext cx="297712" cy="265814"/>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ko-KR" altLang="en-US"/>
          </a:p>
        </p:txBody>
      </p:sp>
      <p:sp>
        <p:nvSpPr>
          <p:cNvPr id="41" name="직사각형 40"/>
          <p:cNvSpPr/>
          <p:nvPr/>
        </p:nvSpPr>
        <p:spPr>
          <a:xfrm>
            <a:off x="2285906" y="2932693"/>
            <a:ext cx="297712" cy="265814"/>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ko-KR" altLang="en-US"/>
          </a:p>
        </p:txBody>
      </p:sp>
      <p:sp>
        <p:nvSpPr>
          <p:cNvPr id="42" name="직사각형 41"/>
          <p:cNvSpPr/>
          <p:nvPr/>
        </p:nvSpPr>
        <p:spPr>
          <a:xfrm>
            <a:off x="3554973" y="2936647"/>
            <a:ext cx="297712" cy="265814"/>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ko-KR" altLang="en-US"/>
          </a:p>
        </p:txBody>
      </p:sp>
      <p:sp>
        <p:nvSpPr>
          <p:cNvPr id="43" name="직사각형 42"/>
          <p:cNvSpPr/>
          <p:nvPr/>
        </p:nvSpPr>
        <p:spPr>
          <a:xfrm>
            <a:off x="3931422" y="2936647"/>
            <a:ext cx="297712" cy="265814"/>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ko-KR" altLang="en-US"/>
          </a:p>
        </p:txBody>
      </p:sp>
      <p:sp>
        <p:nvSpPr>
          <p:cNvPr id="44" name="직사각형 43"/>
          <p:cNvSpPr/>
          <p:nvPr/>
        </p:nvSpPr>
        <p:spPr>
          <a:xfrm>
            <a:off x="4307871" y="2936647"/>
            <a:ext cx="297712" cy="265814"/>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ko-KR" altLang="en-US"/>
          </a:p>
        </p:txBody>
      </p:sp>
      <p:sp>
        <p:nvSpPr>
          <p:cNvPr id="45" name="직사각형 44"/>
          <p:cNvSpPr/>
          <p:nvPr/>
        </p:nvSpPr>
        <p:spPr>
          <a:xfrm>
            <a:off x="4681997" y="2936647"/>
            <a:ext cx="297712" cy="265814"/>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ko-KR" altLang="en-US"/>
          </a:p>
        </p:txBody>
      </p:sp>
      <p:sp>
        <p:nvSpPr>
          <p:cNvPr id="46" name="직사각형 45"/>
          <p:cNvSpPr/>
          <p:nvPr/>
        </p:nvSpPr>
        <p:spPr>
          <a:xfrm>
            <a:off x="6613167" y="2926660"/>
            <a:ext cx="297712" cy="265814"/>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ko-KR" altLang="en-US"/>
          </a:p>
        </p:txBody>
      </p:sp>
      <p:sp>
        <p:nvSpPr>
          <p:cNvPr id="47" name="직사각형 46"/>
          <p:cNvSpPr/>
          <p:nvPr/>
        </p:nvSpPr>
        <p:spPr>
          <a:xfrm>
            <a:off x="6989616" y="2926660"/>
            <a:ext cx="297712" cy="265814"/>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ko-KR" altLang="en-US"/>
          </a:p>
        </p:txBody>
      </p:sp>
      <p:sp>
        <p:nvSpPr>
          <p:cNvPr id="48" name="직사각형 47"/>
          <p:cNvSpPr/>
          <p:nvPr/>
        </p:nvSpPr>
        <p:spPr>
          <a:xfrm>
            <a:off x="7366065" y="2926660"/>
            <a:ext cx="297712" cy="265814"/>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ko-KR" altLang="en-US"/>
          </a:p>
        </p:txBody>
      </p:sp>
      <p:sp>
        <p:nvSpPr>
          <p:cNvPr id="49" name="직사각형 48"/>
          <p:cNvSpPr/>
          <p:nvPr/>
        </p:nvSpPr>
        <p:spPr>
          <a:xfrm>
            <a:off x="7740191" y="2926660"/>
            <a:ext cx="297712" cy="265814"/>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ko-KR" altLang="en-US"/>
          </a:p>
        </p:txBody>
      </p:sp>
      <p:sp>
        <p:nvSpPr>
          <p:cNvPr id="50" name="직사각형 49"/>
          <p:cNvSpPr/>
          <p:nvPr/>
        </p:nvSpPr>
        <p:spPr>
          <a:xfrm>
            <a:off x="9062710" y="2926660"/>
            <a:ext cx="297712" cy="265814"/>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ko-KR" altLang="en-US"/>
          </a:p>
        </p:txBody>
      </p:sp>
      <p:sp>
        <p:nvSpPr>
          <p:cNvPr id="51" name="직사각형 50"/>
          <p:cNvSpPr/>
          <p:nvPr/>
        </p:nvSpPr>
        <p:spPr>
          <a:xfrm>
            <a:off x="9439159" y="2926660"/>
            <a:ext cx="297712" cy="265814"/>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ko-KR" altLang="en-US"/>
          </a:p>
        </p:txBody>
      </p:sp>
      <p:sp>
        <p:nvSpPr>
          <p:cNvPr id="52" name="직사각형 51"/>
          <p:cNvSpPr/>
          <p:nvPr/>
        </p:nvSpPr>
        <p:spPr>
          <a:xfrm>
            <a:off x="9815608" y="2926660"/>
            <a:ext cx="297712" cy="265814"/>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ko-KR" altLang="en-US"/>
          </a:p>
        </p:txBody>
      </p:sp>
      <p:sp>
        <p:nvSpPr>
          <p:cNvPr id="53" name="직사각형 52"/>
          <p:cNvSpPr/>
          <p:nvPr/>
        </p:nvSpPr>
        <p:spPr>
          <a:xfrm>
            <a:off x="10189734" y="2926660"/>
            <a:ext cx="297712" cy="265814"/>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ko-KR" altLang="en-US"/>
          </a:p>
        </p:txBody>
      </p:sp>
      <p:sp>
        <p:nvSpPr>
          <p:cNvPr id="56" name="직사각형 55"/>
          <p:cNvSpPr/>
          <p:nvPr/>
        </p:nvSpPr>
        <p:spPr>
          <a:xfrm>
            <a:off x="1919788" y="3689781"/>
            <a:ext cx="2957094" cy="493739"/>
          </a:xfrm>
          <a:prstGeom prst="rect">
            <a:avLst/>
          </a:prstGeom>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2000" dirty="0" smtClean="0">
                <a:latin typeface="Gill Sans MT" panose="020B0502020104020203" pitchFamily="34" charset="0"/>
              </a:rPr>
              <a:t>High overhead!</a:t>
            </a:r>
            <a:endParaRPr lang="ko-KR" altLang="en-US" sz="2000" dirty="0">
              <a:latin typeface="Gill Sans MT" panose="020B0502020104020203" pitchFamily="34" charset="0"/>
            </a:endParaRPr>
          </a:p>
        </p:txBody>
      </p:sp>
      <p:sp>
        <p:nvSpPr>
          <p:cNvPr id="76" name="직사각형 75"/>
          <p:cNvSpPr/>
          <p:nvPr/>
        </p:nvSpPr>
        <p:spPr>
          <a:xfrm>
            <a:off x="7409807" y="3688080"/>
            <a:ext cx="2957094" cy="493739"/>
          </a:xfrm>
          <a:prstGeom prst="rect">
            <a:avLst/>
          </a:prstGeom>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2000" dirty="0" smtClean="0">
                <a:latin typeface="Gill Sans MT" panose="020B0502020104020203" pitchFamily="34" charset="0"/>
              </a:rPr>
              <a:t>High overhead!</a:t>
            </a:r>
            <a:endParaRPr lang="ko-KR" altLang="en-US" sz="2000" dirty="0">
              <a:latin typeface="Gill Sans MT" panose="020B0502020104020203" pitchFamily="34" charset="0"/>
            </a:endParaRPr>
          </a:p>
        </p:txBody>
      </p:sp>
      <p:sp>
        <p:nvSpPr>
          <p:cNvPr id="94" name="직사각형 93"/>
          <p:cNvSpPr/>
          <p:nvPr/>
        </p:nvSpPr>
        <p:spPr>
          <a:xfrm>
            <a:off x="3025391" y="5441773"/>
            <a:ext cx="3036378" cy="3467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95" name="직사각형 94"/>
          <p:cNvSpPr/>
          <p:nvPr/>
        </p:nvSpPr>
        <p:spPr>
          <a:xfrm>
            <a:off x="3025390" y="5806782"/>
            <a:ext cx="3036379" cy="369332"/>
          </a:xfrm>
          <a:prstGeom prst="rect">
            <a:avLst/>
          </a:prstGeom>
        </p:spPr>
        <p:txBody>
          <a:bodyPr wrap="square">
            <a:spAutoFit/>
          </a:bodyPr>
          <a:lstStyle/>
          <a:p>
            <a:pPr algn="ctr"/>
            <a:r>
              <a:rPr lang="en-US" altLang="ko-KR" dirty="0" smtClean="0">
                <a:latin typeface="Times New Roman" panose="02020603050405020304" pitchFamily="18" charset="0"/>
                <a:cs typeface="Times New Roman" panose="02020603050405020304" pitchFamily="18" charset="0"/>
              </a:rPr>
              <a:t>Shared (e.g., </a:t>
            </a:r>
            <a:r>
              <a:rPr lang="en-US" altLang="ko-KR" dirty="0" err="1" smtClean="0">
                <a:latin typeface="Times New Roman" panose="02020603050405020304" pitchFamily="18" charset="0"/>
                <a:cs typeface="Times New Roman" panose="02020603050405020304" pitchFamily="18" charset="0"/>
              </a:rPr>
              <a:t>clSVMAlloc</a:t>
            </a:r>
            <a:r>
              <a:rPr lang="en-US" altLang="ko-KR" dirty="0">
                <a:latin typeface="Times New Roman" panose="02020603050405020304" pitchFamily="18" charset="0"/>
                <a:cs typeface="Times New Roman" panose="02020603050405020304" pitchFamily="18" charset="0"/>
              </a:rPr>
              <a:t>)</a:t>
            </a:r>
            <a:endParaRPr lang="ko-KR" altLang="en-US" dirty="0">
              <a:latin typeface="Times New Roman" panose="02020603050405020304" pitchFamily="18" charset="0"/>
              <a:cs typeface="Times New Roman" panose="02020603050405020304" pitchFamily="18" charset="0"/>
            </a:endParaRPr>
          </a:p>
        </p:txBody>
      </p:sp>
      <p:sp>
        <p:nvSpPr>
          <p:cNvPr id="96" name="모서리가 둥근 직사각형 95"/>
          <p:cNvSpPr/>
          <p:nvPr/>
        </p:nvSpPr>
        <p:spPr>
          <a:xfrm>
            <a:off x="4992808" y="5010419"/>
            <a:ext cx="915416" cy="335358"/>
          </a:xfrm>
          <a:prstGeom prst="roundRect">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dirty="0" smtClean="0">
                <a:latin typeface="Times New Roman" panose="02020603050405020304" pitchFamily="18" charset="0"/>
                <a:cs typeface="Times New Roman" panose="02020603050405020304" pitchFamily="18" charset="0"/>
              </a:rPr>
              <a:t>GPU</a:t>
            </a:r>
          </a:p>
        </p:txBody>
      </p:sp>
      <p:sp>
        <p:nvSpPr>
          <p:cNvPr id="97" name="모서리가 둥근 직사각형 96"/>
          <p:cNvSpPr/>
          <p:nvPr/>
        </p:nvSpPr>
        <p:spPr>
          <a:xfrm>
            <a:off x="4083240" y="5009958"/>
            <a:ext cx="808893" cy="335358"/>
          </a:xfrm>
          <a:prstGeom prst="roundRect">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dirty="0" smtClean="0">
                <a:latin typeface="Times New Roman" panose="02020603050405020304" pitchFamily="18" charset="0"/>
                <a:cs typeface="Times New Roman" panose="02020603050405020304" pitchFamily="18" charset="0"/>
              </a:rPr>
              <a:t>CPU</a:t>
            </a:r>
          </a:p>
        </p:txBody>
      </p:sp>
      <p:sp>
        <p:nvSpPr>
          <p:cNvPr id="98" name="직사각형 97"/>
          <p:cNvSpPr/>
          <p:nvPr/>
        </p:nvSpPr>
        <p:spPr>
          <a:xfrm>
            <a:off x="3108802" y="5482878"/>
            <a:ext cx="297712" cy="265814"/>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ko-KR" altLang="en-US"/>
          </a:p>
        </p:txBody>
      </p:sp>
      <p:sp>
        <p:nvSpPr>
          <p:cNvPr id="99" name="직사각형 98"/>
          <p:cNvSpPr/>
          <p:nvPr/>
        </p:nvSpPr>
        <p:spPr>
          <a:xfrm>
            <a:off x="3485251" y="5482878"/>
            <a:ext cx="297712" cy="265814"/>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ko-KR" altLang="en-US"/>
          </a:p>
        </p:txBody>
      </p:sp>
      <p:sp>
        <p:nvSpPr>
          <p:cNvPr id="100" name="직사각형 99"/>
          <p:cNvSpPr/>
          <p:nvPr/>
        </p:nvSpPr>
        <p:spPr>
          <a:xfrm>
            <a:off x="3861700" y="5482878"/>
            <a:ext cx="297712" cy="265814"/>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ko-KR" altLang="en-US"/>
          </a:p>
        </p:txBody>
      </p:sp>
      <p:sp>
        <p:nvSpPr>
          <p:cNvPr id="101" name="직사각형 100"/>
          <p:cNvSpPr/>
          <p:nvPr/>
        </p:nvSpPr>
        <p:spPr>
          <a:xfrm>
            <a:off x="4235826" y="5482878"/>
            <a:ext cx="297712" cy="265814"/>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ko-KR" altLang="en-US"/>
          </a:p>
        </p:txBody>
      </p:sp>
      <p:sp>
        <p:nvSpPr>
          <p:cNvPr id="102" name="모서리가 둥근 직사각형 101"/>
          <p:cNvSpPr/>
          <p:nvPr/>
        </p:nvSpPr>
        <p:spPr>
          <a:xfrm>
            <a:off x="3190629" y="5009958"/>
            <a:ext cx="808893" cy="335358"/>
          </a:xfrm>
          <a:prstGeom prst="roundRect">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dirty="0" smtClean="0">
                <a:latin typeface="Times New Roman" panose="02020603050405020304" pitchFamily="18" charset="0"/>
                <a:cs typeface="Times New Roman" panose="02020603050405020304" pitchFamily="18" charset="0"/>
              </a:rPr>
              <a:t>NIC</a:t>
            </a:r>
          </a:p>
        </p:txBody>
      </p:sp>
      <p:sp>
        <p:nvSpPr>
          <p:cNvPr id="103" name="직사각형 102"/>
          <p:cNvSpPr/>
          <p:nvPr/>
        </p:nvSpPr>
        <p:spPr>
          <a:xfrm>
            <a:off x="6559462" y="5368273"/>
            <a:ext cx="2503248" cy="493739"/>
          </a:xfrm>
          <a:prstGeom prst="rect">
            <a:avLst/>
          </a:prstGeom>
          <a:ln w="28575">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2000" dirty="0" smtClean="0">
                <a:latin typeface="Gill Sans MT" panose="020B0502020104020203" pitchFamily="34" charset="0"/>
              </a:rPr>
              <a:t>No copy overhead!</a:t>
            </a:r>
            <a:endParaRPr lang="ko-KR" altLang="en-US" sz="2000" dirty="0">
              <a:latin typeface="Gill Sans MT" panose="020B0502020104020203" pitchFamily="34" charset="0"/>
            </a:endParaRPr>
          </a:p>
        </p:txBody>
      </p:sp>
    </p:spTree>
    <p:extLst>
      <p:ext uri="{BB962C8B-B14F-4D97-AF65-F5344CB8AC3E}">
        <p14:creationId xmlns:p14="http://schemas.microsoft.com/office/powerpoint/2010/main" val="2812863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fade">
                                      <p:cBhvr>
                                        <p:cTn id="19" dur="500"/>
                                        <p:tgtEl>
                                          <p:spTgt spid="5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500"/>
                                        <p:tgtEl>
                                          <p:spTgt spid="5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fade">
                                      <p:cBhvr>
                                        <p:cTn id="25" dur="500"/>
                                        <p:tgtEl>
                                          <p:spTgt spid="5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2"/>
                                        </p:tgtEl>
                                        <p:attrNameLst>
                                          <p:attrName>style.visibility</p:attrName>
                                        </p:attrNameLst>
                                      </p:cBhvr>
                                      <p:to>
                                        <p:strVal val="visible"/>
                                      </p:to>
                                    </p:set>
                                    <p:animEffect transition="in" filter="fade">
                                      <p:cBhvr>
                                        <p:cTn id="28" dur="500"/>
                                        <p:tgtEl>
                                          <p:spTgt spid="72"/>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fade">
                                      <p:cBhvr>
                                        <p:cTn id="40" dur="500"/>
                                        <p:tgtEl>
                                          <p:spTgt spid="40"/>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fade">
                                      <p:cBhvr>
                                        <p:cTn id="44" dur="500"/>
                                        <p:tgtEl>
                                          <p:spTgt spid="41"/>
                                        </p:tgtEl>
                                      </p:cBhvr>
                                    </p:animEffect>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fade">
                                      <p:cBhvr>
                                        <p:cTn id="48" dur="500"/>
                                        <p:tgtEl>
                                          <p:spTgt spid="29"/>
                                        </p:tgtEl>
                                      </p:cBhvr>
                                    </p:animEffect>
                                  </p:childTnLst>
                                </p:cTn>
                              </p:par>
                            </p:childTnLst>
                          </p:cTn>
                        </p:par>
                        <p:par>
                          <p:cTn id="49" fill="hold">
                            <p:stCondLst>
                              <p:cond delay="3000"/>
                            </p:stCondLst>
                            <p:childTnLst>
                              <p:par>
                                <p:cTn id="50" presetID="10" presetClass="entr" presetSubtype="0" fill="hold" grpId="0" nodeType="after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childTnLst>
                          </p:cTn>
                        </p:par>
                        <p:par>
                          <p:cTn id="53" fill="hold">
                            <p:stCondLst>
                              <p:cond delay="3500"/>
                            </p:stCondLst>
                            <p:childTnLst>
                              <p:par>
                                <p:cTn id="54" presetID="10" presetClass="entr" presetSubtype="0" fill="hold" grpId="0" nodeType="after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fade">
                                      <p:cBhvr>
                                        <p:cTn id="56" dur="500"/>
                                        <p:tgtEl>
                                          <p:spTgt spid="42"/>
                                        </p:tgtEl>
                                      </p:cBhvr>
                                    </p:animEffect>
                                  </p:childTnLst>
                                </p:cTn>
                              </p:par>
                            </p:childTnLst>
                          </p:cTn>
                        </p:par>
                        <p:par>
                          <p:cTn id="57" fill="hold">
                            <p:stCondLst>
                              <p:cond delay="4000"/>
                            </p:stCondLst>
                            <p:childTnLst>
                              <p:par>
                                <p:cTn id="58" presetID="10" presetClass="entr" presetSubtype="0" fill="hold" grpId="0" nodeType="after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fade">
                                      <p:cBhvr>
                                        <p:cTn id="60" dur="500"/>
                                        <p:tgtEl>
                                          <p:spTgt spid="43"/>
                                        </p:tgtEl>
                                      </p:cBhvr>
                                    </p:animEffect>
                                  </p:childTnLst>
                                </p:cTn>
                              </p:par>
                            </p:childTnLst>
                          </p:cTn>
                        </p:par>
                        <p:par>
                          <p:cTn id="61" fill="hold">
                            <p:stCondLst>
                              <p:cond delay="4500"/>
                            </p:stCondLst>
                            <p:childTnLst>
                              <p:par>
                                <p:cTn id="62" presetID="10" presetClass="entr" presetSubtype="0" fill="hold" grpId="0" nodeType="afterEffect">
                                  <p:stCondLst>
                                    <p:cond delay="0"/>
                                  </p:stCondLst>
                                  <p:childTnLst>
                                    <p:set>
                                      <p:cBhvr>
                                        <p:cTn id="63" dur="1" fill="hold">
                                          <p:stCondLst>
                                            <p:cond delay="0"/>
                                          </p:stCondLst>
                                        </p:cTn>
                                        <p:tgtEl>
                                          <p:spTgt spid="44"/>
                                        </p:tgtEl>
                                        <p:attrNameLst>
                                          <p:attrName>style.visibility</p:attrName>
                                        </p:attrNameLst>
                                      </p:cBhvr>
                                      <p:to>
                                        <p:strVal val="visible"/>
                                      </p:to>
                                    </p:set>
                                    <p:animEffect transition="in" filter="fade">
                                      <p:cBhvr>
                                        <p:cTn id="64" dur="500"/>
                                        <p:tgtEl>
                                          <p:spTgt spid="44"/>
                                        </p:tgtEl>
                                      </p:cBhvr>
                                    </p:animEffect>
                                  </p:childTnLst>
                                </p:cTn>
                              </p:par>
                            </p:childTnLst>
                          </p:cTn>
                        </p:par>
                        <p:par>
                          <p:cTn id="65" fill="hold">
                            <p:stCondLst>
                              <p:cond delay="5000"/>
                            </p:stCondLst>
                            <p:childTnLst>
                              <p:par>
                                <p:cTn id="66" presetID="10" presetClass="entr" presetSubtype="0" fill="hold" grpId="0" nodeType="afterEffect">
                                  <p:stCondLst>
                                    <p:cond delay="0"/>
                                  </p:stCondLst>
                                  <p:childTnLst>
                                    <p:set>
                                      <p:cBhvr>
                                        <p:cTn id="67" dur="1" fill="hold">
                                          <p:stCondLst>
                                            <p:cond delay="0"/>
                                          </p:stCondLst>
                                        </p:cTn>
                                        <p:tgtEl>
                                          <p:spTgt spid="45"/>
                                        </p:tgtEl>
                                        <p:attrNameLst>
                                          <p:attrName>style.visibility</p:attrName>
                                        </p:attrNameLst>
                                      </p:cBhvr>
                                      <p:to>
                                        <p:strVal val="visible"/>
                                      </p:to>
                                    </p:set>
                                    <p:animEffect transition="in" filter="fade">
                                      <p:cBhvr>
                                        <p:cTn id="68" dur="500"/>
                                        <p:tgtEl>
                                          <p:spTgt spid="45"/>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56"/>
                                        </p:tgtEl>
                                        <p:attrNameLst>
                                          <p:attrName>style.visibility</p:attrName>
                                        </p:attrNameLst>
                                      </p:cBhvr>
                                      <p:to>
                                        <p:strVal val="visible"/>
                                      </p:to>
                                    </p:set>
                                    <p:animEffect transition="in" filter="fade">
                                      <p:cBhvr>
                                        <p:cTn id="73" dur="500"/>
                                        <p:tgtEl>
                                          <p:spTgt spid="5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58"/>
                                        </p:tgtEl>
                                        <p:attrNameLst>
                                          <p:attrName>style.visibility</p:attrName>
                                        </p:attrNameLst>
                                      </p:cBhvr>
                                      <p:to>
                                        <p:strVal val="visible"/>
                                      </p:to>
                                    </p:set>
                                    <p:animEffect transition="in" filter="fade">
                                      <p:cBhvr>
                                        <p:cTn id="78" dur="500"/>
                                        <p:tgtEl>
                                          <p:spTgt spid="58"/>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9"/>
                                        </p:tgtEl>
                                        <p:attrNameLst>
                                          <p:attrName>style.visibility</p:attrName>
                                        </p:attrNameLst>
                                      </p:cBhvr>
                                      <p:to>
                                        <p:strVal val="visible"/>
                                      </p:to>
                                    </p:set>
                                    <p:animEffect transition="in" filter="fade">
                                      <p:cBhvr>
                                        <p:cTn id="81" dur="500"/>
                                        <p:tgtEl>
                                          <p:spTgt spid="59"/>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5"/>
                                        </p:tgtEl>
                                        <p:attrNameLst>
                                          <p:attrName>style.visibility</p:attrName>
                                        </p:attrNameLst>
                                      </p:cBhvr>
                                      <p:to>
                                        <p:strVal val="visible"/>
                                      </p:to>
                                    </p:set>
                                    <p:animEffect transition="in" filter="fade">
                                      <p:cBhvr>
                                        <p:cTn id="84" dur="500"/>
                                        <p:tgtEl>
                                          <p:spTgt spid="6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66"/>
                                        </p:tgtEl>
                                        <p:attrNameLst>
                                          <p:attrName>style.visibility</p:attrName>
                                        </p:attrNameLst>
                                      </p:cBhvr>
                                      <p:to>
                                        <p:strVal val="visible"/>
                                      </p:to>
                                    </p:set>
                                    <p:animEffect transition="in" filter="fade">
                                      <p:cBhvr>
                                        <p:cTn id="87" dur="500"/>
                                        <p:tgtEl>
                                          <p:spTgt spid="66"/>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69"/>
                                        </p:tgtEl>
                                        <p:attrNameLst>
                                          <p:attrName>style.visibility</p:attrName>
                                        </p:attrNameLst>
                                      </p:cBhvr>
                                      <p:to>
                                        <p:strVal val="visible"/>
                                      </p:to>
                                    </p:set>
                                    <p:animEffect transition="in" filter="fade">
                                      <p:cBhvr>
                                        <p:cTn id="90" dur="500"/>
                                        <p:tgtEl>
                                          <p:spTgt spid="69"/>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70"/>
                                        </p:tgtEl>
                                        <p:attrNameLst>
                                          <p:attrName>style.visibility</p:attrName>
                                        </p:attrNameLst>
                                      </p:cBhvr>
                                      <p:to>
                                        <p:strVal val="visible"/>
                                      </p:to>
                                    </p:set>
                                    <p:animEffect transition="in" filter="fade">
                                      <p:cBhvr>
                                        <p:cTn id="93" dur="500"/>
                                        <p:tgtEl>
                                          <p:spTgt spid="70"/>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71"/>
                                        </p:tgtEl>
                                        <p:attrNameLst>
                                          <p:attrName>style.visibility</p:attrName>
                                        </p:attrNameLst>
                                      </p:cBhvr>
                                      <p:to>
                                        <p:strVal val="visible"/>
                                      </p:to>
                                    </p:set>
                                    <p:animEffect transition="in" filter="fade">
                                      <p:cBhvr>
                                        <p:cTn id="96" dur="500"/>
                                        <p:tgtEl>
                                          <p:spTgt spid="71"/>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73"/>
                                        </p:tgtEl>
                                        <p:attrNameLst>
                                          <p:attrName>style.visibility</p:attrName>
                                        </p:attrNameLst>
                                      </p:cBhvr>
                                      <p:to>
                                        <p:strVal val="visible"/>
                                      </p:to>
                                    </p:set>
                                    <p:animEffect transition="in" filter="fade">
                                      <p:cBhvr>
                                        <p:cTn id="99" dur="500"/>
                                        <p:tgtEl>
                                          <p:spTgt spid="73"/>
                                        </p:tgtEl>
                                      </p:cBhvr>
                                    </p:animEffect>
                                  </p:childTnLst>
                                </p:cTn>
                              </p:par>
                            </p:childTnLst>
                          </p:cTn>
                        </p:par>
                        <p:par>
                          <p:cTn id="100" fill="hold">
                            <p:stCondLst>
                              <p:cond delay="500"/>
                            </p:stCondLst>
                            <p:childTnLst>
                              <p:par>
                                <p:cTn id="101" presetID="10" presetClass="entr" presetSubtype="0" fill="hold" grpId="0" nodeType="afterEffect">
                                  <p:stCondLst>
                                    <p:cond delay="0"/>
                                  </p:stCondLst>
                                  <p:childTnLst>
                                    <p:set>
                                      <p:cBhvr>
                                        <p:cTn id="102" dur="1" fill="hold">
                                          <p:stCondLst>
                                            <p:cond delay="0"/>
                                          </p:stCondLst>
                                        </p:cTn>
                                        <p:tgtEl>
                                          <p:spTgt spid="46"/>
                                        </p:tgtEl>
                                        <p:attrNameLst>
                                          <p:attrName>style.visibility</p:attrName>
                                        </p:attrNameLst>
                                      </p:cBhvr>
                                      <p:to>
                                        <p:strVal val="visible"/>
                                      </p:to>
                                    </p:set>
                                    <p:animEffect transition="in" filter="fade">
                                      <p:cBhvr>
                                        <p:cTn id="103" dur="500"/>
                                        <p:tgtEl>
                                          <p:spTgt spid="46"/>
                                        </p:tgtEl>
                                      </p:cBhvr>
                                    </p:animEffect>
                                  </p:childTnLst>
                                </p:cTn>
                              </p:par>
                            </p:childTnLst>
                          </p:cTn>
                        </p:par>
                        <p:par>
                          <p:cTn id="104" fill="hold">
                            <p:stCondLst>
                              <p:cond delay="1000"/>
                            </p:stCondLst>
                            <p:childTnLst>
                              <p:par>
                                <p:cTn id="105" presetID="10" presetClass="entr" presetSubtype="0" fill="hold" grpId="0" nodeType="afterEffect">
                                  <p:stCondLst>
                                    <p:cond delay="0"/>
                                  </p:stCondLst>
                                  <p:childTnLst>
                                    <p:set>
                                      <p:cBhvr>
                                        <p:cTn id="106" dur="1" fill="hold">
                                          <p:stCondLst>
                                            <p:cond delay="0"/>
                                          </p:stCondLst>
                                        </p:cTn>
                                        <p:tgtEl>
                                          <p:spTgt spid="47"/>
                                        </p:tgtEl>
                                        <p:attrNameLst>
                                          <p:attrName>style.visibility</p:attrName>
                                        </p:attrNameLst>
                                      </p:cBhvr>
                                      <p:to>
                                        <p:strVal val="visible"/>
                                      </p:to>
                                    </p:set>
                                    <p:animEffect transition="in" filter="fade">
                                      <p:cBhvr>
                                        <p:cTn id="107" dur="500"/>
                                        <p:tgtEl>
                                          <p:spTgt spid="47"/>
                                        </p:tgtEl>
                                      </p:cBhvr>
                                    </p:animEffect>
                                  </p:childTnLst>
                                </p:cTn>
                              </p:par>
                            </p:childTnLst>
                          </p:cTn>
                        </p:par>
                        <p:par>
                          <p:cTn id="108" fill="hold">
                            <p:stCondLst>
                              <p:cond delay="1500"/>
                            </p:stCondLst>
                            <p:childTnLst>
                              <p:par>
                                <p:cTn id="109" presetID="10" presetClass="entr" presetSubtype="0" fill="hold" grpId="0" nodeType="afterEffect">
                                  <p:stCondLst>
                                    <p:cond delay="0"/>
                                  </p:stCondLst>
                                  <p:childTnLst>
                                    <p:set>
                                      <p:cBhvr>
                                        <p:cTn id="110" dur="1" fill="hold">
                                          <p:stCondLst>
                                            <p:cond delay="0"/>
                                          </p:stCondLst>
                                        </p:cTn>
                                        <p:tgtEl>
                                          <p:spTgt spid="48"/>
                                        </p:tgtEl>
                                        <p:attrNameLst>
                                          <p:attrName>style.visibility</p:attrName>
                                        </p:attrNameLst>
                                      </p:cBhvr>
                                      <p:to>
                                        <p:strVal val="visible"/>
                                      </p:to>
                                    </p:set>
                                    <p:animEffect transition="in" filter="fade">
                                      <p:cBhvr>
                                        <p:cTn id="111" dur="500"/>
                                        <p:tgtEl>
                                          <p:spTgt spid="48"/>
                                        </p:tgtEl>
                                      </p:cBhvr>
                                    </p:animEffect>
                                  </p:childTnLst>
                                </p:cTn>
                              </p:par>
                            </p:childTnLst>
                          </p:cTn>
                        </p:par>
                        <p:par>
                          <p:cTn id="112" fill="hold">
                            <p:stCondLst>
                              <p:cond delay="2000"/>
                            </p:stCondLst>
                            <p:childTnLst>
                              <p:par>
                                <p:cTn id="113" presetID="10" presetClass="entr" presetSubtype="0" fill="hold" grpId="0" nodeType="afterEffect">
                                  <p:stCondLst>
                                    <p:cond delay="0"/>
                                  </p:stCondLst>
                                  <p:childTnLst>
                                    <p:set>
                                      <p:cBhvr>
                                        <p:cTn id="114" dur="1" fill="hold">
                                          <p:stCondLst>
                                            <p:cond delay="0"/>
                                          </p:stCondLst>
                                        </p:cTn>
                                        <p:tgtEl>
                                          <p:spTgt spid="49"/>
                                        </p:tgtEl>
                                        <p:attrNameLst>
                                          <p:attrName>style.visibility</p:attrName>
                                        </p:attrNameLst>
                                      </p:cBhvr>
                                      <p:to>
                                        <p:strVal val="visible"/>
                                      </p:to>
                                    </p:set>
                                    <p:animEffect transition="in" filter="fade">
                                      <p:cBhvr>
                                        <p:cTn id="115" dur="500"/>
                                        <p:tgtEl>
                                          <p:spTgt spid="49"/>
                                        </p:tgtEl>
                                      </p:cBhvr>
                                    </p:animEffect>
                                  </p:childTnLst>
                                </p:cTn>
                              </p:par>
                            </p:childTnLst>
                          </p:cTn>
                        </p:par>
                        <p:par>
                          <p:cTn id="116" fill="hold">
                            <p:stCondLst>
                              <p:cond delay="2500"/>
                            </p:stCondLst>
                            <p:childTnLst>
                              <p:par>
                                <p:cTn id="117" presetID="10" presetClass="entr" presetSubtype="0" fill="hold" grpId="0" nodeType="afterEffect">
                                  <p:stCondLst>
                                    <p:cond delay="0"/>
                                  </p:stCondLst>
                                  <p:childTnLst>
                                    <p:set>
                                      <p:cBhvr>
                                        <p:cTn id="118" dur="1" fill="hold">
                                          <p:stCondLst>
                                            <p:cond delay="0"/>
                                          </p:stCondLst>
                                        </p:cTn>
                                        <p:tgtEl>
                                          <p:spTgt spid="67"/>
                                        </p:tgtEl>
                                        <p:attrNameLst>
                                          <p:attrName>style.visibility</p:attrName>
                                        </p:attrNameLst>
                                      </p:cBhvr>
                                      <p:to>
                                        <p:strVal val="visible"/>
                                      </p:to>
                                    </p:set>
                                    <p:animEffect transition="in" filter="fade">
                                      <p:cBhvr>
                                        <p:cTn id="119" dur="500"/>
                                        <p:tgtEl>
                                          <p:spTgt spid="67"/>
                                        </p:tgtEl>
                                      </p:cBhvr>
                                    </p:animEffect>
                                  </p:childTnLst>
                                </p:cTn>
                              </p:par>
                            </p:childTnLst>
                          </p:cTn>
                        </p:par>
                        <p:par>
                          <p:cTn id="120" fill="hold">
                            <p:stCondLst>
                              <p:cond delay="3000"/>
                            </p:stCondLst>
                            <p:childTnLst>
                              <p:par>
                                <p:cTn id="121" presetID="10" presetClass="entr" presetSubtype="0" fill="hold" grpId="0" nodeType="afterEffect">
                                  <p:stCondLst>
                                    <p:cond delay="0"/>
                                  </p:stCondLst>
                                  <p:childTnLst>
                                    <p:set>
                                      <p:cBhvr>
                                        <p:cTn id="122" dur="1" fill="hold">
                                          <p:stCondLst>
                                            <p:cond delay="0"/>
                                          </p:stCondLst>
                                        </p:cTn>
                                        <p:tgtEl>
                                          <p:spTgt spid="68"/>
                                        </p:tgtEl>
                                        <p:attrNameLst>
                                          <p:attrName>style.visibility</p:attrName>
                                        </p:attrNameLst>
                                      </p:cBhvr>
                                      <p:to>
                                        <p:strVal val="visible"/>
                                      </p:to>
                                    </p:set>
                                    <p:animEffect transition="in" filter="fade">
                                      <p:cBhvr>
                                        <p:cTn id="123" dur="500"/>
                                        <p:tgtEl>
                                          <p:spTgt spid="68"/>
                                        </p:tgtEl>
                                      </p:cBhvr>
                                    </p:animEffect>
                                  </p:childTnLst>
                                </p:cTn>
                              </p:par>
                            </p:childTnLst>
                          </p:cTn>
                        </p:par>
                        <p:par>
                          <p:cTn id="124" fill="hold">
                            <p:stCondLst>
                              <p:cond delay="3500"/>
                            </p:stCondLst>
                            <p:childTnLst>
                              <p:par>
                                <p:cTn id="125" presetID="10" presetClass="entr" presetSubtype="0" fill="hold" grpId="0" nodeType="afterEffect">
                                  <p:stCondLst>
                                    <p:cond delay="0"/>
                                  </p:stCondLst>
                                  <p:childTnLst>
                                    <p:set>
                                      <p:cBhvr>
                                        <p:cTn id="126" dur="1" fill="hold">
                                          <p:stCondLst>
                                            <p:cond delay="0"/>
                                          </p:stCondLst>
                                        </p:cTn>
                                        <p:tgtEl>
                                          <p:spTgt spid="50"/>
                                        </p:tgtEl>
                                        <p:attrNameLst>
                                          <p:attrName>style.visibility</p:attrName>
                                        </p:attrNameLst>
                                      </p:cBhvr>
                                      <p:to>
                                        <p:strVal val="visible"/>
                                      </p:to>
                                    </p:set>
                                    <p:animEffect transition="in" filter="fade">
                                      <p:cBhvr>
                                        <p:cTn id="127" dur="500"/>
                                        <p:tgtEl>
                                          <p:spTgt spid="50"/>
                                        </p:tgtEl>
                                      </p:cBhvr>
                                    </p:animEffect>
                                  </p:childTnLst>
                                </p:cTn>
                              </p:par>
                            </p:childTnLst>
                          </p:cTn>
                        </p:par>
                        <p:par>
                          <p:cTn id="128" fill="hold">
                            <p:stCondLst>
                              <p:cond delay="4000"/>
                            </p:stCondLst>
                            <p:childTnLst>
                              <p:par>
                                <p:cTn id="129" presetID="10" presetClass="entr" presetSubtype="0" fill="hold" grpId="0" nodeType="afterEffect">
                                  <p:stCondLst>
                                    <p:cond delay="0"/>
                                  </p:stCondLst>
                                  <p:childTnLst>
                                    <p:set>
                                      <p:cBhvr>
                                        <p:cTn id="130" dur="1" fill="hold">
                                          <p:stCondLst>
                                            <p:cond delay="0"/>
                                          </p:stCondLst>
                                        </p:cTn>
                                        <p:tgtEl>
                                          <p:spTgt spid="51"/>
                                        </p:tgtEl>
                                        <p:attrNameLst>
                                          <p:attrName>style.visibility</p:attrName>
                                        </p:attrNameLst>
                                      </p:cBhvr>
                                      <p:to>
                                        <p:strVal val="visible"/>
                                      </p:to>
                                    </p:set>
                                    <p:animEffect transition="in" filter="fade">
                                      <p:cBhvr>
                                        <p:cTn id="131" dur="500"/>
                                        <p:tgtEl>
                                          <p:spTgt spid="51"/>
                                        </p:tgtEl>
                                      </p:cBhvr>
                                    </p:animEffect>
                                  </p:childTnLst>
                                </p:cTn>
                              </p:par>
                            </p:childTnLst>
                          </p:cTn>
                        </p:par>
                        <p:par>
                          <p:cTn id="132" fill="hold">
                            <p:stCondLst>
                              <p:cond delay="4500"/>
                            </p:stCondLst>
                            <p:childTnLst>
                              <p:par>
                                <p:cTn id="133" presetID="10" presetClass="entr" presetSubtype="0" fill="hold" grpId="0" nodeType="afterEffect">
                                  <p:stCondLst>
                                    <p:cond delay="0"/>
                                  </p:stCondLst>
                                  <p:childTnLst>
                                    <p:set>
                                      <p:cBhvr>
                                        <p:cTn id="134" dur="1" fill="hold">
                                          <p:stCondLst>
                                            <p:cond delay="0"/>
                                          </p:stCondLst>
                                        </p:cTn>
                                        <p:tgtEl>
                                          <p:spTgt spid="52"/>
                                        </p:tgtEl>
                                        <p:attrNameLst>
                                          <p:attrName>style.visibility</p:attrName>
                                        </p:attrNameLst>
                                      </p:cBhvr>
                                      <p:to>
                                        <p:strVal val="visible"/>
                                      </p:to>
                                    </p:set>
                                    <p:animEffect transition="in" filter="fade">
                                      <p:cBhvr>
                                        <p:cTn id="135" dur="500"/>
                                        <p:tgtEl>
                                          <p:spTgt spid="52"/>
                                        </p:tgtEl>
                                      </p:cBhvr>
                                    </p:animEffect>
                                  </p:childTnLst>
                                </p:cTn>
                              </p:par>
                            </p:childTnLst>
                          </p:cTn>
                        </p:par>
                        <p:par>
                          <p:cTn id="136" fill="hold">
                            <p:stCondLst>
                              <p:cond delay="5000"/>
                            </p:stCondLst>
                            <p:childTnLst>
                              <p:par>
                                <p:cTn id="137" presetID="10" presetClass="entr" presetSubtype="0" fill="hold" grpId="0" nodeType="afterEffect">
                                  <p:stCondLst>
                                    <p:cond delay="0"/>
                                  </p:stCondLst>
                                  <p:childTnLst>
                                    <p:set>
                                      <p:cBhvr>
                                        <p:cTn id="138" dur="1" fill="hold">
                                          <p:stCondLst>
                                            <p:cond delay="0"/>
                                          </p:stCondLst>
                                        </p:cTn>
                                        <p:tgtEl>
                                          <p:spTgt spid="53"/>
                                        </p:tgtEl>
                                        <p:attrNameLst>
                                          <p:attrName>style.visibility</p:attrName>
                                        </p:attrNameLst>
                                      </p:cBhvr>
                                      <p:to>
                                        <p:strVal val="visible"/>
                                      </p:to>
                                    </p:set>
                                    <p:animEffect transition="in" filter="fade">
                                      <p:cBhvr>
                                        <p:cTn id="139" dur="500"/>
                                        <p:tgtEl>
                                          <p:spTgt spid="53"/>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76"/>
                                        </p:tgtEl>
                                        <p:attrNameLst>
                                          <p:attrName>style.visibility</p:attrName>
                                        </p:attrNameLst>
                                      </p:cBhvr>
                                      <p:to>
                                        <p:strVal val="visible"/>
                                      </p:to>
                                    </p:set>
                                    <p:animEffect transition="in" filter="fade">
                                      <p:cBhvr>
                                        <p:cTn id="144" dur="500"/>
                                        <p:tgtEl>
                                          <p:spTgt spid="76"/>
                                        </p:tgtEl>
                                      </p:cBhvr>
                                    </p:animEffec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nodeType="clickEffect">
                                  <p:stCondLst>
                                    <p:cond delay="0"/>
                                  </p:stCondLst>
                                  <p:childTnLst>
                                    <p:set>
                                      <p:cBhvr>
                                        <p:cTn id="148" dur="1" fill="hold">
                                          <p:stCondLst>
                                            <p:cond delay="0"/>
                                          </p:stCondLst>
                                        </p:cTn>
                                        <p:tgtEl>
                                          <p:spTgt spid="3">
                                            <p:txEl>
                                              <p:pRg st="6" end="6"/>
                                            </p:txEl>
                                          </p:spTgt>
                                        </p:tgtEl>
                                        <p:attrNameLst>
                                          <p:attrName>style.visibility</p:attrName>
                                        </p:attrNameLst>
                                      </p:cBhvr>
                                      <p:to>
                                        <p:strVal val="visible"/>
                                      </p:to>
                                    </p:set>
                                    <p:animEffect transition="in" filter="fade">
                                      <p:cBhvr>
                                        <p:cTn id="149" dur="500"/>
                                        <p:tgtEl>
                                          <p:spTgt spid="3">
                                            <p:txEl>
                                              <p:pRg st="6" end="6"/>
                                            </p:txEl>
                                          </p:spTgt>
                                        </p:tgtEl>
                                      </p:cBhvr>
                                    </p:animEffect>
                                  </p:childTnLst>
                                </p:cTn>
                              </p:par>
                            </p:childTnLst>
                          </p:cTn>
                        </p:par>
                        <p:par>
                          <p:cTn id="150" fill="hold">
                            <p:stCondLst>
                              <p:cond delay="500"/>
                            </p:stCondLst>
                            <p:childTnLst>
                              <p:par>
                                <p:cTn id="151" presetID="10" presetClass="entr" presetSubtype="0" fill="hold" grpId="0" nodeType="afterEffect">
                                  <p:stCondLst>
                                    <p:cond delay="0"/>
                                  </p:stCondLst>
                                  <p:childTnLst>
                                    <p:set>
                                      <p:cBhvr>
                                        <p:cTn id="152" dur="1" fill="hold">
                                          <p:stCondLst>
                                            <p:cond delay="0"/>
                                          </p:stCondLst>
                                        </p:cTn>
                                        <p:tgtEl>
                                          <p:spTgt spid="94"/>
                                        </p:tgtEl>
                                        <p:attrNameLst>
                                          <p:attrName>style.visibility</p:attrName>
                                        </p:attrNameLst>
                                      </p:cBhvr>
                                      <p:to>
                                        <p:strVal val="visible"/>
                                      </p:to>
                                    </p:set>
                                    <p:animEffect transition="in" filter="fade">
                                      <p:cBhvr>
                                        <p:cTn id="153" dur="500"/>
                                        <p:tgtEl>
                                          <p:spTgt spid="94"/>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95"/>
                                        </p:tgtEl>
                                        <p:attrNameLst>
                                          <p:attrName>style.visibility</p:attrName>
                                        </p:attrNameLst>
                                      </p:cBhvr>
                                      <p:to>
                                        <p:strVal val="visible"/>
                                      </p:to>
                                    </p:set>
                                    <p:animEffect transition="in" filter="fade">
                                      <p:cBhvr>
                                        <p:cTn id="156" dur="500"/>
                                        <p:tgtEl>
                                          <p:spTgt spid="95"/>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96"/>
                                        </p:tgtEl>
                                        <p:attrNameLst>
                                          <p:attrName>style.visibility</p:attrName>
                                        </p:attrNameLst>
                                      </p:cBhvr>
                                      <p:to>
                                        <p:strVal val="visible"/>
                                      </p:to>
                                    </p:set>
                                    <p:animEffect transition="in" filter="fade">
                                      <p:cBhvr>
                                        <p:cTn id="159" dur="500"/>
                                        <p:tgtEl>
                                          <p:spTgt spid="96"/>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97"/>
                                        </p:tgtEl>
                                        <p:attrNameLst>
                                          <p:attrName>style.visibility</p:attrName>
                                        </p:attrNameLst>
                                      </p:cBhvr>
                                      <p:to>
                                        <p:strVal val="visible"/>
                                      </p:to>
                                    </p:set>
                                    <p:animEffect transition="in" filter="fade">
                                      <p:cBhvr>
                                        <p:cTn id="162" dur="500"/>
                                        <p:tgtEl>
                                          <p:spTgt spid="97"/>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98"/>
                                        </p:tgtEl>
                                        <p:attrNameLst>
                                          <p:attrName>style.visibility</p:attrName>
                                        </p:attrNameLst>
                                      </p:cBhvr>
                                      <p:to>
                                        <p:strVal val="visible"/>
                                      </p:to>
                                    </p:set>
                                    <p:animEffect transition="in" filter="fade">
                                      <p:cBhvr>
                                        <p:cTn id="165" dur="500"/>
                                        <p:tgtEl>
                                          <p:spTgt spid="98"/>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99"/>
                                        </p:tgtEl>
                                        <p:attrNameLst>
                                          <p:attrName>style.visibility</p:attrName>
                                        </p:attrNameLst>
                                      </p:cBhvr>
                                      <p:to>
                                        <p:strVal val="visible"/>
                                      </p:to>
                                    </p:set>
                                    <p:animEffect transition="in" filter="fade">
                                      <p:cBhvr>
                                        <p:cTn id="168" dur="500"/>
                                        <p:tgtEl>
                                          <p:spTgt spid="99"/>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100"/>
                                        </p:tgtEl>
                                        <p:attrNameLst>
                                          <p:attrName>style.visibility</p:attrName>
                                        </p:attrNameLst>
                                      </p:cBhvr>
                                      <p:to>
                                        <p:strVal val="visible"/>
                                      </p:to>
                                    </p:set>
                                    <p:animEffect transition="in" filter="fade">
                                      <p:cBhvr>
                                        <p:cTn id="171" dur="500"/>
                                        <p:tgtEl>
                                          <p:spTgt spid="100"/>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101"/>
                                        </p:tgtEl>
                                        <p:attrNameLst>
                                          <p:attrName>style.visibility</p:attrName>
                                        </p:attrNameLst>
                                      </p:cBhvr>
                                      <p:to>
                                        <p:strVal val="visible"/>
                                      </p:to>
                                    </p:set>
                                    <p:animEffect transition="in" filter="fade">
                                      <p:cBhvr>
                                        <p:cTn id="174" dur="500"/>
                                        <p:tgtEl>
                                          <p:spTgt spid="101"/>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102"/>
                                        </p:tgtEl>
                                        <p:attrNameLst>
                                          <p:attrName>style.visibility</p:attrName>
                                        </p:attrNameLst>
                                      </p:cBhvr>
                                      <p:to>
                                        <p:strVal val="visible"/>
                                      </p:to>
                                    </p:set>
                                    <p:animEffect transition="in" filter="fade">
                                      <p:cBhvr>
                                        <p:cTn id="177" dur="500"/>
                                        <p:tgtEl>
                                          <p:spTgt spid="102"/>
                                        </p:tgtEl>
                                      </p:cBhvr>
                                    </p:animEffect>
                                  </p:childTnLst>
                                </p:cTn>
                              </p:par>
                            </p:childTnLst>
                          </p:cTn>
                        </p:par>
                        <p:par>
                          <p:cTn id="178" fill="hold">
                            <p:stCondLst>
                              <p:cond delay="1000"/>
                            </p:stCondLst>
                            <p:childTnLst>
                              <p:par>
                                <p:cTn id="179" presetID="10" presetClass="entr" presetSubtype="0" fill="hold" grpId="0" nodeType="afterEffect">
                                  <p:stCondLst>
                                    <p:cond delay="0"/>
                                  </p:stCondLst>
                                  <p:childTnLst>
                                    <p:set>
                                      <p:cBhvr>
                                        <p:cTn id="180" dur="1" fill="hold">
                                          <p:stCondLst>
                                            <p:cond delay="0"/>
                                          </p:stCondLst>
                                        </p:cTn>
                                        <p:tgtEl>
                                          <p:spTgt spid="103"/>
                                        </p:tgtEl>
                                        <p:attrNameLst>
                                          <p:attrName>style.visibility</p:attrName>
                                        </p:attrNameLst>
                                      </p:cBhvr>
                                      <p:to>
                                        <p:strVal val="visible"/>
                                      </p:to>
                                    </p:set>
                                    <p:animEffect transition="in" filter="fade">
                                      <p:cBhvr>
                                        <p:cTn id="181"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21" grpId="0" animBg="1"/>
      <p:bldP spid="27" grpId="0"/>
      <p:bldP spid="28" grpId="0"/>
      <p:bldP spid="29" grpId="0" animBg="1"/>
      <p:bldP spid="30" grpId="0"/>
      <p:bldP spid="54" grpId="0" animBg="1"/>
      <p:bldP spid="55" grpId="0" animBg="1"/>
      <p:bldP spid="57" grpId="0" animBg="1"/>
      <p:bldP spid="58" grpId="0" animBg="1"/>
      <p:bldP spid="59" grpId="0" animBg="1"/>
      <p:bldP spid="65" grpId="0"/>
      <p:bldP spid="66" grpId="0"/>
      <p:bldP spid="67" grpId="0" animBg="1"/>
      <p:bldP spid="68" grpId="0"/>
      <p:bldP spid="69" grpId="0" animBg="1"/>
      <p:bldP spid="70" grpId="0" animBg="1"/>
      <p:bldP spid="71" grpId="0" animBg="1"/>
      <p:bldP spid="72" grpId="0"/>
      <p:bldP spid="73" grpId="0"/>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6" grpId="0" animBg="1"/>
      <p:bldP spid="76" grpId="0" animBg="1"/>
      <p:bldP spid="94" grpId="0" animBg="1"/>
      <p:bldP spid="95" grpId="0"/>
      <p:bldP spid="96" grpId="0" animBg="1"/>
      <p:bldP spid="97" grpId="0" animBg="1"/>
      <p:bldP spid="98" grpId="0" animBg="1"/>
      <p:bldP spid="99" grpId="0" animBg="1"/>
      <p:bldP spid="100" grpId="0" animBg="1"/>
      <p:bldP spid="101" grpId="0" animBg="1"/>
      <p:bldP spid="102" grpId="0" animBg="1"/>
      <p:bldP spid="10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4000" dirty="0" smtClean="0">
                <a:latin typeface="Times New Roman" panose="02020603050405020304" pitchFamily="18" charset="0"/>
                <a:cs typeface="Times New Roman" panose="02020603050405020304" pitchFamily="18" charset="0"/>
              </a:rPr>
              <a:t>Evaluation</a:t>
            </a:r>
            <a:endParaRPr lang="ko-KR" altLang="en-US" sz="4000" dirty="0">
              <a:latin typeface="Times New Roman" panose="02020603050405020304" pitchFamily="18" charset="0"/>
              <a:cs typeface="Times New Roman" panose="02020603050405020304" pitchFamily="18" charset="0"/>
            </a:endParaRPr>
          </a:p>
        </p:txBody>
      </p:sp>
      <p:sp>
        <p:nvSpPr>
          <p:cNvPr id="3" name="내용 개체 틀 2"/>
          <p:cNvSpPr>
            <a:spLocks noGrp="1"/>
          </p:cNvSpPr>
          <p:nvPr>
            <p:ph idx="1"/>
          </p:nvPr>
        </p:nvSpPr>
        <p:spPr/>
        <p:txBody>
          <a:bodyPr>
            <a:noAutofit/>
          </a:bodyPr>
          <a:lstStyle/>
          <a:p>
            <a:endParaRPr lang="en-US" altLang="ko-KR" dirty="0" smtClean="0">
              <a:latin typeface="Gill Sans MT" panose="020B0502020104020203" pitchFamily="34" charset="0"/>
              <a:cs typeface="Tahoma" panose="020B0604030504040204" pitchFamily="34" charset="0"/>
            </a:endParaRPr>
          </a:p>
          <a:p>
            <a:endParaRPr lang="en-US" altLang="ko-KR" dirty="0">
              <a:latin typeface="Gill Sans MT" panose="020B0502020104020203" pitchFamily="34" charset="0"/>
              <a:cs typeface="Tahoma" panose="020B0604030504040204" pitchFamily="34" charset="0"/>
            </a:endParaRPr>
          </a:p>
          <a:p>
            <a:endParaRPr lang="en-US" altLang="ko-KR" dirty="0" smtClean="0">
              <a:latin typeface="Gill Sans MT" panose="020B0502020104020203" pitchFamily="34" charset="0"/>
              <a:cs typeface="Tahoma" panose="020B0604030504040204" pitchFamily="34" charset="0"/>
            </a:endParaRPr>
          </a:p>
          <a:p>
            <a:endParaRPr lang="en-US" altLang="ko-KR" dirty="0">
              <a:latin typeface="Gill Sans MT" panose="020B0502020104020203" pitchFamily="34" charset="0"/>
              <a:cs typeface="Tahoma" panose="020B0604030504040204" pitchFamily="34" charset="0"/>
            </a:endParaRPr>
          </a:p>
          <a:p>
            <a:endParaRPr lang="en-US" altLang="ko-KR" dirty="0" smtClean="0">
              <a:latin typeface="Gill Sans MT" panose="020B0502020104020203" pitchFamily="34" charset="0"/>
              <a:cs typeface="Tahoma" panose="020B0604030504040204" pitchFamily="34" charset="0"/>
            </a:endParaRPr>
          </a:p>
          <a:p>
            <a:endParaRPr lang="en-US" altLang="ko-KR" dirty="0" smtClean="0">
              <a:latin typeface="Gill Sans MT" panose="020B0502020104020203" pitchFamily="34" charset="0"/>
              <a:cs typeface="Tahoma" panose="020B0604030504040204" pitchFamily="34" charset="0"/>
            </a:endParaRPr>
          </a:p>
          <a:p>
            <a:r>
              <a:rPr lang="en-US" altLang="ko-KR" dirty="0" smtClean="0">
                <a:latin typeface="Gill Sans MT" panose="020B0502020104020203" pitchFamily="34" charset="0"/>
                <a:cs typeface="Tahoma" panose="020B0604030504040204" pitchFamily="34" charset="0"/>
              </a:rPr>
              <a:t>How well does </a:t>
            </a:r>
            <a:r>
              <a:rPr lang="en-US" altLang="ko-KR" dirty="0" err="1" smtClean="0">
                <a:latin typeface="Gill Sans MT" panose="020B0502020104020203" pitchFamily="34" charset="0"/>
                <a:cs typeface="Tahoma" panose="020B0604030504040204" pitchFamily="34" charset="0"/>
              </a:rPr>
              <a:t>APUNet</a:t>
            </a:r>
            <a:r>
              <a:rPr lang="en-US" altLang="ko-KR" dirty="0" smtClean="0">
                <a:latin typeface="Gill Sans MT" panose="020B0502020104020203" pitchFamily="34" charset="0"/>
                <a:cs typeface="Tahoma" panose="020B0604030504040204" pitchFamily="34" charset="0"/>
              </a:rPr>
              <a:t> reduce latency and improve throughputs?</a:t>
            </a:r>
          </a:p>
          <a:p>
            <a:r>
              <a:rPr lang="en-US" altLang="ko-KR" dirty="0" smtClean="0">
                <a:latin typeface="Gill Sans MT" panose="020B0502020104020203" pitchFamily="34" charset="0"/>
                <a:cs typeface="Tahoma" panose="020B0604030504040204" pitchFamily="34" charset="0"/>
              </a:rPr>
              <a:t>How practical is </a:t>
            </a:r>
            <a:r>
              <a:rPr lang="en-US" altLang="ko-KR" dirty="0">
                <a:latin typeface="Gill Sans MT" panose="020B0502020104020203" pitchFamily="34" charset="0"/>
                <a:cs typeface="Tahoma" panose="020B0604030504040204" pitchFamily="34" charset="0"/>
              </a:rPr>
              <a:t>APUNet in real-world network </a:t>
            </a:r>
            <a:r>
              <a:rPr lang="en-US" altLang="ko-KR" dirty="0" smtClean="0">
                <a:latin typeface="Gill Sans MT" panose="020B0502020104020203" pitchFamily="34" charset="0"/>
                <a:cs typeface="Tahoma" panose="020B0604030504040204" pitchFamily="34" charset="0"/>
              </a:rPr>
              <a:t>applications?</a:t>
            </a:r>
            <a:endParaRPr lang="en-US" altLang="ko-KR" dirty="0">
              <a:latin typeface="Gill Sans MT" panose="020B0502020104020203" pitchFamily="34" charset="0"/>
              <a:cs typeface="Tahoma" panose="020B0604030504040204" pitchFamily="34" charset="0"/>
            </a:endParaRPr>
          </a:p>
        </p:txBody>
      </p:sp>
      <p:sp>
        <p:nvSpPr>
          <p:cNvPr id="4" name="슬라이드 번호 개체 틀 3"/>
          <p:cNvSpPr>
            <a:spLocks noGrp="1"/>
          </p:cNvSpPr>
          <p:nvPr>
            <p:ph type="sldNum" sz="quarter" idx="12"/>
          </p:nvPr>
        </p:nvSpPr>
        <p:spPr/>
        <p:txBody>
          <a:bodyPr/>
          <a:lstStyle/>
          <a:p>
            <a:fld id="{14891A8E-8BA3-45EB-9D24-E0EB9CB66E81}" type="slidenum">
              <a:rPr lang="ko-KR" altLang="en-US" sz="1400" b="1" smtClean="0"/>
              <a:t>17</a:t>
            </a:fld>
            <a:endParaRPr lang="ko-KR" altLang="en-US" sz="1400" b="1"/>
          </a:p>
        </p:txBody>
      </p:sp>
      <p:pic>
        <p:nvPicPr>
          <p:cNvPr id="5" name="Picture 2" descr="Image result for kaist logo"/>
          <p:cNvPicPr>
            <a:picLocks noChangeAspect="1" noChangeArrowheads="1"/>
          </p:cNvPicPr>
          <p:nvPr/>
        </p:nvPicPr>
        <p:blipFill rotWithShape="1">
          <a:blip r:embed="rId3">
            <a:extLst>
              <a:ext uri="{28A0092B-C50C-407E-A947-70E740481C1C}">
                <a14:useLocalDpi xmlns:a14="http://schemas.microsoft.com/office/drawing/2010/main" val="0"/>
              </a:ext>
            </a:extLst>
          </a:blip>
          <a:srcRect l="28446" t="19690" r="27890" b="20667"/>
          <a:stretch/>
        </p:blipFill>
        <p:spPr bwMode="auto">
          <a:xfrm>
            <a:off x="9442042" y="6275222"/>
            <a:ext cx="1539310" cy="49342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www.ndsl.kaist.edu/wp-content/uploads/2012/08/head-logo21.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18" t="14505" r="58568" b="11925"/>
          <a:stretch/>
        </p:blipFill>
        <p:spPr bwMode="auto">
          <a:xfrm>
            <a:off x="7942045" y="6287914"/>
            <a:ext cx="1468097" cy="404878"/>
          </a:xfrm>
          <a:prstGeom prst="rect">
            <a:avLst/>
          </a:prstGeom>
          <a:noFill/>
          <a:extLst>
            <a:ext uri="{909E8E84-426E-40DD-AFC4-6F175D3DCCD1}">
              <a14:hiddenFill xmlns:a14="http://schemas.microsoft.com/office/drawing/2010/main">
                <a:solidFill>
                  <a:srgbClr val="FFFFFF"/>
                </a:solidFill>
              </a14:hiddenFill>
            </a:ext>
          </a:extLst>
        </p:spPr>
      </p:pic>
      <p:sp>
        <p:nvSpPr>
          <p:cNvPr id="6" name="직사각형 5"/>
          <p:cNvSpPr/>
          <p:nvPr/>
        </p:nvSpPr>
        <p:spPr>
          <a:xfrm>
            <a:off x="3206750" y="2404091"/>
            <a:ext cx="4927599" cy="1828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pic>
        <p:nvPicPr>
          <p:cNvPr id="3074" name="Picture 2" descr="Image result for mellanox 40gb nic"/>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62996" y="1493105"/>
            <a:ext cx="2332540" cy="182197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g"/>
          <p:cNvPicPr>
            <a:picLocks noChangeAspect="1" noChangeArrowheads="1"/>
          </p:cNvPicPr>
          <p:nvPr/>
        </p:nvPicPr>
        <p:blipFill>
          <a:blip r:embed="rId6">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843015" y="1282866"/>
            <a:ext cx="3303428" cy="292945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serve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70239" y="1493105"/>
            <a:ext cx="3416406" cy="1921729"/>
          </a:xfrm>
          <a:prstGeom prst="rect">
            <a:avLst/>
          </a:prstGeom>
          <a:noFill/>
          <a:extLst>
            <a:ext uri="{909E8E84-426E-40DD-AFC4-6F175D3DCCD1}">
              <a14:hiddenFill xmlns:a14="http://schemas.microsoft.com/office/drawing/2010/main">
                <a:solidFill>
                  <a:srgbClr val="FFFFFF"/>
                </a:solidFill>
              </a14:hiddenFill>
            </a:ext>
          </a:extLst>
        </p:spPr>
      </p:pic>
      <p:sp>
        <p:nvSpPr>
          <p:cNvPr id="9" name="직사각형 8"/>
          <p:cNvSpPr/>
          <p:nvPr/>
        </p:nvSpPr>
        <p:spPr>
          <a:xfrm>
            <a:off x="4817798" y="3315152"/>
            <a:ext cx="2556405" cy="707886"/>
          </a:xfrm>
          <a:prstGeom prst="rect">
            <a:avLst/>
          </a:prstGeom>
          <a:ln>
            <a:solidFill>
              <a:schemeClr val="tx1"/>
            </a:solidFill>
          </a:ln>
        </p:spPr>
        <p:txBody>
          <a:bodyPr wrap="none">
            <a:spAutoFit/>
          </a:bodyPr>
          <a:lstStyle/>
          <a:p>
            <a:pPr algn="ctr"/>
            <a:r>
              <a:rPr lang="en-US" altLang="ko-KR" sz="2000" b="1" u="sng" dirty="0" smtClean="0">
                <a:latin typeface="Gill Sans MT" panose="020B0502020104020203" pitchFamily="34" charset="0"/>
                <a:cs typeface="Tahoma" panose="020B0604030504040204" pitchFamily="34" charset="0"/>
              </a:rPr>
              <a:t>40 </a:t>
            </a:r>
            <a:r>
              <a:rPr lang="en-US" altLang="ko-KR" sz="2000" b="1" u="sng" dirty="0">
                <a:latin typeface="Gill Sans MT" panose="020B0502020104020203" pitchFamily="34" charset="0"/>
                <a:cs typeface="Tahoma" panose="020B0604030504040204" pitchFamily="34" charset="0"/>
              </a:rPr>
              <a:t>Gbps </a:t>
            </a:r>
            <a:r>
              <a:rPr lang="en-US" altLang="ko-KR" sz="2000" b="1" u="sng" dirty="0" smtClean="0">
                <a:latin typeface="Gill Sans MT" panose="020B0502020104020203" pitchFamily="34" charset="0"/>
                <a:cs typeface="Tahoma" panose="020B0604030504040204" pitchFamily="34" charset="0"/>
              </a:rPr>
              <a:t>NIC</a:t>
            </a:r>
          </a:p>
          <a:p>
            <a:pPr algn="ctr"/>
            <a:r>
              <a:rPr lang="fr-FR" altLang="ko-KR" sz="2000" dirty="0" smtClean="0">
                <a:latin typeface="Gill Sans MT" panose="020B0502020104020203" pitchFamily="34" charset="0"/>
                <a:cs typeface="Tahoma" panose="020B0604030504040204" pitchFamily="34" charset="0"/>
              </a:rPr>
              <a:t>Mellanox </a:t>
            </a:r>
            <a:r>
              <a:rPr lang="fr-FR" altLang="ko-KR" sz="2000" dirty="0">
                <a:latin typeface="Gill Sans MT" panose="020B0502020104020203" pitchFamily="34" charset="0"/>
                <a:cs typeface="Tahoma" panose="020B0604030504040204" pitchFamily="34" charset="0"/>
              </a:rPr>
              <a:t>ConnectX-4 </a:t>
            </a:r>
            <a:endParaRPr lang="en-US" altLang="ko-KR" sz="2000" dirty="0">
              <a:latin typeface="Gill Sans MT" panose="020B0502020104020203" pitchFamily="34" charset="0"/>
              <a:cs typeface="Tahoma" panose="020B0604030504040204" pitchFamily="34" charset="0"/>
            </a:endParaRPr>
          </a:p>
        </p:txBody>
      </p:sp>
      <p:sp>
        <p:nvSpPr>
          <p:cNvPr id="12" name="직사각형 11"/>
          <p:cNvSpPr/>
          <p:nvPr/>
        </p:nvSpPr>
        <p:spPr>
          <a:xfrm>
            <a:off x="456960" y="3315078"/>
            <a:ext cx="4075538" cy="1323439"/>
          </a:xfrm>
          <a:prstGeom prst="rect">
            <a:avLst/>
          </a:prstGeom>
          <a:solidFill>
            <a:schemeClr val="bg1"/>
          </a:solidFill>
          <a:ln>
            <a:solidFill>
              <a:schemeClr val="tx1"/>
            </a:solidFill>
          </a:ln>
        </p:spPr>
        <p:txBody>
          <a:bodyPr wrap="none">
            <a:spAutoFit/>
          </a:bodyPr>
          <a:lstStyle/>
          <a:p>
            <a:pPr algn="ctr"/>
            <a:r>
              <a:rPr lang="en-US" altLang="ko-KR" sz="2000" b="1" u="sng" dirty="0" smtClean="0">
                <a:latin typeface="Gill Sans MT" panose="020B0502020104020203" pitchFamily="34" charset="0"/>
                <a:cs typeface="Tahoma" panose="020B0604030504040204" pitchFamily="34" charset="0"/>
              </a:rPr>
              <a:t>APUNet (AMD Carrizo APU)</a:t>
            </a:r>
          </a:p>
          <a:p>
            <a:pPr algn="ctr"/>
            <a:r>
              <a:rPr lang="en-US" altLang="ko-KR" sz="2000" dirty="0" smtClean="0">
                <a:latin typeface="Gill Sans MT" panose="020B0502020104020203" pitchFamily="34" charset="0"/>
                <a:cs typeface="Tahoma" panose="020B0604030504040204" pitchFamily="34" charset="0"/>
              </a:rPr>
              <a:t>RX-421BD </a:t>
            </a:r>
            <a:r>
              <a:rPr lang="en-US" altLang="ko-KR" sz="2000" dirty="0">
                <a:latin typeface="Gill Sans MT" panose="020B0502020104020203" pitchFamily="34" charset="0"/>
                <a:cs typeface="Tahoma" panose="020B0604030504040204" pitchFamily="34" charset="0"/>
              </a:rPr>
              <a:t>(4 </a:t>
            </a:r>
            <a:r>
              <a:rPr lang="en-US" altLang="ko-KR" sz="2000" dirty="0" smtClean="0">
                <a:latin typeface="Gill Sans MT" panose="020B0502020104020203" pitchFamily="34" charset="0"/>
                <a:cs typeface="Tahoma" panose="020B0604030504040204" pitchFamily="34" charset="0"/>
              </a:rPr>
              <a:t>cores @ 3.4 GHz)</a:t>
            </a:r>
            <a:endParaRPr lang="en-US" altLang="ko-KR" sz="2000" dirty="0">
              <a:latin typeface="Gill Sans MT" panose="020B0502020104020203" pitchFamily="34" charset="0"/>
              <a:cs typeface="Tahoma" panose="020B0604030504040204" pitchFamily="34" charset="0"/>
            </a:endParaRPr>
          </a:p>
          <a:p>
            <a:pPr algn="ctr"/>
            <a:r>
              <a:rPr lang="en-US" altLang="ko-KR" sz="2000" dirty="0" smtClean="0">
                <a:latin typeface="Gill Sans MT" panose="020B0502020104020203" pitchFamily="34" charset="0"/>
                <a:cs typeface="Tahoma" panose="020B0604030504040204" pitchFamily="34" charset="0"/>
              </a:rPr>
              <a:t>R7 </a:t>
            </a:r>
            <a:r>
              <a:rPr lang="en-US" altLang="ko-KR" sz="2000" dirty="0">
                <a:latin typeface="Gill Sans MT" panose="020B0502020104020203" pitchFamily="34" charset="0"/>
                <a:cs typeface="Tahoma" panose="020B0604030504040204" pitchFamily="34" charset="0"/>
              </a:rPr>
              <a:t>Graphics (512 </a:t>
            </a:r>
            <a:r>
              <a:rPr lang="en-US" altLang="ko-KR" sz="2000" dirty="0" smtClean="0">
                <a:latin typeface="Gill Sans MT" panose="020B0502020104020203" pitchFamily="34" charset="0"/>
                <a:cs typeface="Tahoma" panose="020B0604030504040204" pitchFamily="34" charset="0"/>
              </a:rPr>
              <a:t>cores @ 800 MHz)</a:t>
            </a:r>
            <a:endParaRPr lang="en-US" altLang="ko-KR" sz="2000" dirty="0">
              <a:latin typeface="Gill Sans MT" panose="020B0502020104020203" pitchFamily="34" charset="0"/>
              <a:cs typeface="Tahoma" panose="020B0604030504040204" pitchFamily="34" charset="0"/>
            </a:endParaRPr>
          </a:p>
          <a:p>
            <a:pPr algn="ctr"/>
            <a:r>
              <a:rPr lang="en-US" altLang="ko-KR" sz="2000" dirty="0">
                <a:latin typeface="Gill Sans MT" panose="020B0502020104020203" pitchFamily="34" charset="0"/>
                <a:cs typeface="Tahoma" panose="020B0604030504040204" pitchFamily="34" charset="0"/>
              </a:rPr>
              <a:t>16GB </a:t>
            </a:r>
            <a:r>
              <a:rPr lang="en-US" altLang="ko-KR" sz="2000" dirty="0" smtClean="0">
                <a:latin typeface="Gill Sans MT" panose="020B0502020104020203" pitchFamily="34" charset="0"/>
                <a:cs typeface="Tahoma" panose="020B0604030504040204" pitchFamily="34" charset="0"/>
              </a:rPr>
              <a:t>DRAM</a:t>
            </a:r>
            <a:endParaRPr lang="en-US" altLang="ko-KR" sz="2000" dirty="0">
              <a:latin typeface="Gill Sans MT" panose="020B0502020104020203" pitchFamily="34" charset="0"/>
              <a:cs typeface="Tahoma" panose="020B0604030504040204" pitchFamily="34" charset="0"/>
            </a:endParaRPr>
          </a:p>
        </p:txBody>
      </p:sp>
      <p:sp>
        <p:nvSpPr>
          <p:cNvPr id="13" name="직사각형 12"/>
          <p:cNvSpPr/>
          <p:nvPr/>
        </p:nvSpPr>
        <p:spPr>
          <a:xfrm>
            <a:off x="7644044" y="3315152"/>
            <a:ext cx="4268796" cy="1015663"/>
          </a:xfrm>
          <a:prstGeom prst="rect">
            <a:avLst/>
          </a:prstGeom>
          <a:solidFill>
            <a:schemeClr val="bg1"/>
          </a:solidFill>
          <a:ln>
            <a:solidFill>
              <a:schemeClr val="tx1"/>
            </a:solidFill>
          </a:ln>
        </p:spPr>
        <p:txBody>
          <a:bodyPr wrap="none">
            <a:spAutoFit/>
          </a:bodyPr>
          <a:lstStyle/>
          <a:p>
            <a:pPr algn="ctr"/>
            <a:r>
              <a:rPr lang="en-US" altLang="ko-KR" sz="2000" b="1" u="sng" dirty="0" smtClean="0">
                <a:latin typeface="Gill Sans MT" panose="020B0502020104020203" pitchFamily="34" charset="0"/>
                <a:cs typeface="Tahoma" panose="020B0604030504040204" pitchFamily="34" charset="0"/>
              </a:rPr>
              <a:t>Client (packet/flow generator)</a:t>
            </a:r>
          </a:p>
          <a:p>
            <a:pPr algn="ctr"/>
            <a:r>
              <a:rPr lang="en-US" altLang="ko-KR" sz="2000" dirty="0" smtClean="0">
                <a:latin typeface="Gill Sans MT" panose="020B0502020104020203" pitchFamily="34" charset="0"/>
                <a:cs typeface="Tahoma" panose="020B0604030504040204" pitchFamily="34" charset="0"/>
              </a:rPr>
              <a:t>Xeon </a:t>
            </a:r>
            <a:r>
              <a:rPr lang="en-US" altLang="ko-KR" sz="2000" dirty="0">
                <a:latin typeface="Gill Sans MT" panose="020B0502020104020203" pitchFamily="34" charset="0"/>
                <a:cs typeface="Tahoma" panose="020B0604030504040204" pitchFamily="34" charset="0"/>
              </a:rPr>
              <a:t>E3-1285 v4 (8 </a:t>
            </a:r>
            <a:r>
              <a:rPr lang="en-US" altLang="ko-KR" sz="2000" dirty="0" smtClean="0">
                <a:latin typeface="Gill Sans MT" panose="020B0502020104020203" pitchFamily="34" charset="0"/>
                <a:cs typeface="Tahoma" panose="020B0604030504040204" pitchFamily="34" charset="0"/>
              </a:rPr>
              <a:t>cores @ </a:t>
            </a:r>
            <a:r>
              <a:rPr lang="en-US" altLang="ko-KR" sz="2000" dirty="0">
                <a:latin typeface="Gill Sans MT" panose="020B0502020104020203" pitchFamily="34" charset="0"/>
                <a:cs typeface="Tahoma" panose="020B0604030504040204" pitchFamily="34" charset="0"/>
              </a:rPr>
              <a:t>3.5 </a:t>
            </a:r>
            <a:r>
              <a:rPr lang="en-US" altLang="ko-KR" sz="2000" dirty="0" smtClean="0">
                <a:latin typeface="Gill Sans MT" panose="020B0502020104020203" pitchFamily="34" charset="0"/>
                <a:cs typeface="Tahoma" panose="020B0604030504040204" pitchFamily="34" charset="0"/>
              </a:rPr>
              <a:t>GHz)</a:t>
            </a:r>
          </a:p>
          <a:p>
            <a:pPr algn="ctr"/>
            <a:r>
              <a:rPr lang="en-US" altLang="ko-KR" sz="2000" dirty="0" smtClean="0">
                <a:latin typeface="Gill Sans MT" panose="020B0502020104020203" pitchFamily="34" charset="0"/>
                <a:cs typeface="Tahoma" panose="020B0604030504040204" pitchFamily="34" charset="0"/>
              </a:rPr>
              <a:t>32GB DRAM</a:t>
            </a:r>
            <a:endParaRPr lang="en-US" altLang="ko-KR" sz="2000" dirty="0">
              <a:latin typeface="Gill Sans MT" panose="020B0502020104020203" pitchFamily="34" charset="0"/>
              <a:cs typeface="Tahoma" panose="020B0604030504040204" pitchFamily="34" charset="0"/>
            </a:endParaRPr>
          </a:p>
        </p:txBody>
      </p:sp>
    </p:spTree>
    <p:extLst>
      <p:ext uri="{BB962C8B-B14F-4D97-AF65-F5344CB8AC3E}">
        <p14:creationId xmlns:p14="http://schemas.microsoft.com/office/powerpoint/2010/main" val="31689768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4000" dirty="0" smtClean="0">
                <a:latin typeface="Times New Roman" panose="02020603050405020304" pitchFamily="18" charset="0"/>
                <a:cs typeface="Times New Roman" panose="02020603050405020304" pitchFamily="18" charset="0"/>
              </a:rPr>
              <a:t>Benefits of APUNet Design</a:t>
            </a:r>
            <a:endParaRPr lang="ko-KR" altLang="en-US" sz="4000" dirty="0">
              <a:latin typeface="Times New Roman" panose="02020603050405020304" pitchFamily="18" charset="0"/>
              <a:cs typeface="Times New Roman" panose="02020603050405020304" pitchFamily="18" charset="0"/>
            </a:endParaRPr>
          </a:p>
        </p:txBody>
      </p:sp>
      <p:sp>
        <p:nvSpPr>
          <p:cNvPr id="3" name="내용 개체 틀 2"/>
          <p:cNvSpPr>
            <a:spLocks noGrp="1"/>
          </p:cNvSpPr>
          <p:nvPr>
            <p:ph idx="1"/>
          </p:nvPr>
        </p:nvSpPr>
        <p:spPr>
          <a:xfrm>
            <a:off x="838200" y="1825624"/>
            <a:ext cx="10515600" cy="4530725"/>
          </a:xfrm>
        </p:spPr>
        <p:txBody>
          <a:bodyPr>
            <a:normAutofit/>
          </a:bodyPr>
          <a:lstStyle/>
          <a:p>
            <a:r>
              <a:rPr lang="en-US" altLang="ko-KR" dirty="0">
                <a:latin typeface="Gill Sans MT" panose="020B0502020104020203" pitchFamily="34" charset="0"/>
                <a:cs typeface="Tahoma" panose="020B0604030504040204" pitchFamily="34" charset="0"/>
              </a:rPr>
              <a:t>Workload: IPsec (128-bit AES-CBC + HMAC-SHA1</a:t>
            </a:r>
            <a:r>
              <a:rPr lang="en-US" altLang="ko-KR" dirty="0" smtClean="0">
                <a:latin typeface="Gill Sans MT" panose="020B0502020104020203" pitchFamily="34" charset="0"/>
                <a:cs typeface="Tahoma" panose="020B0604030504040204" pitchFamily="34" charset="0"/>
              </a:rPr>
              <a:t>)</a:t>
            </a:r>
          </a:p>
        </p:txBody>
      </p:sp>
      <p:sp>
        <p:nvSpPr>
          <p:cNvPr id="4" name="슬라이드 번호 개체 틀 3"/>
          <p:cNvSpPr>
            <a:spLocks noGrp="1"/>
          </p:cNvSpPr>
          <p:nvPr>
            <p:ph type="sldNum" sz="quarter" idx="12"/>
          </p:nvPr>
        </p:nvSpPr>
        <p:spPr/>
        <p:txBody>
          <a:bodyPr/>
          <a:lstStyle/>
          <a:p>
            <a:fld id="{14891A8E-8BA3-45EB-9D24-E0EB9CB66E81}" type="slidenum">
              <a:rPr lang="ko-KR" altLang="en-US" sz="1400" b="1" smtClean="0"/>
              <a:t>18</a:t>
            </a:fld>
            <a:endParaRPr lang="ko-KR" altLang="en-US" sz="1400" b="1"/>
          </a:p>
        </p:txBody>
      </p:sp>
      <p:pic>
        <p:nvPicPr>
          <p:cNvPr id="5" name="Picture 2" descr="Image result for kaist logo"/>
          <p:cNvPicPr>
            <a:picLocks noChangeAspect="1" noChangeArrowheads="1"/>
          </p:cNvPicPr>
          <p:nvPr/>
        </p:nvPicPr>
        <p:blipFill rotWithShape="1">
          <a:blip r:embed="rId3">
            <a:extLst>
              <a:ext uri="{28A0092B-C50C-407E-A947-70E740481C1C}">
                <a14:useLocalDpi xmlns:a14="http://schemas.microsoft.com/office/drawing/2010/main" val="0"/>
              </a:ext>
            </a:extLst>
          </a:blip>
          <a:srcRect l="28446" t="19690" r="27890" b="20667"/>
          <a:stretch/>
        </p:blipFill>
        <p:spPr bwMode="auto">
          <a:xfrm>
            <a:off x="9442042" y="6275222"/>
            <a:ext cx="1539310" cy="49342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www.ndsl.kaist.edu/wp-content/uploads/2012/08/head-logo21.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18" t="14505" r="58568" b="11925"/>
          <a:stretch/>
        </p:blipFill>
        <p:spPr bwMode="auto">
          <a:xfrm>
            <a:off x="7942045" y="6287914"/>
            <a:ext cx="1468097" cy="4048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차트 10"/>
          <p:cNvGraphicFramePr>
            <a:graphicFrameLocks/>
          </p:cNvGraphicFramePr>
          <p:nvPr>
            <p:extLst>
              <p:ext uri="{D42A27DB-BD31-4B8C-83A1-F6EECF244321}">
                <p14:modId xmlns:p14="http://schemas.microsoft.com/office/powerpoint/2010/main" val="4043656504"/>
              </p:ext>
            </p:extLst>
          </p:nvPr>
        </p:nvGraphicFramePr>
        <p:xfrm>
          <a:off x="687205" y="2696691"/>
          <a:ext cx="5700823" cy="3931013"/>
        </p:xfrm>
        <a:graphic>
          <a:graphicData uri="http://schemas.openxmlformats.org/drawingml/2006/chart">
            <c:chart xmlns:c="http://schemas.openxmlformats.org/drawingml/2006/chart" xmlns:r="http://schemas.openxmlformats.org/officeDocument/2006/relationships" r:id="rId5"/>
          </a:graphicData>
        </a:graphic>
      </p:graphicFrame>
      <p:sp>
        <p:nvSpPr>
          <p:cNvPr id="12" name="직사각형 11"/>
          <p:cNvSpPr/>
          <p:nvPr/>
        </p:nvSpPr>
        <p:spPr>
          <a:xfrm>
            <a:off x="1528950" y="2296581"/>
            <a:ext cx="4720856" cy="400110"/>
          </a:xfrm>
          <a:prstGeom prst="rect">
            <a:avLst/>
          </a:prstGeom>
        </p:spPr>
        <p:txBody>
          <a:bodyPr wrap="square">
            <a:spAutoFit/>
          </a:bodyPr>
          <a:lstStyle/>
          <a:p>
            <a:pPr algn="ctr"/>
            <a:r>
              <a:rPr lang="en-US" altLang="ko-KR" sz="2000" b="1" dirty="0">
                <a:latin typeface="Times New Roman" panose="02020603050405020304" pitchFamily="18" charset="0"/>
                <a:cs typeface="Times New Roman" panose="02020603050405020304" pitchFamily="18" charset="0"/>
              </a:rPr>
              <a:t>Packet </a:t>
            </a:r>
            <a:r>
              <a:rPr lang="en-US" altLang="ko-KR" sz="2000" b="1" dirty="0" smtClean="0">
                <a:latin typeface="Times New Roman" panose="02020603050405020304" pitchFamily="18" charset="0"/>
                <a:cs typeface="Times New Roman" panose="02020603050405020304" pitchFamily="18" charset="0"/>
              </a:rPr>
              <a:t>Processing Latency</a:t>
            </a:r>
            <a:endParaRPr lang="en-US" altLang="ko-KR" sz="2000" b="1" dirty="0">
              <a:latin typeface="Times New Roman" panose="02020603050405020304" pitchFamily="18" charset="0"/>
              <a:cs typeface="Times New Roman" panose="02020603050405020304" pitchFamily="18" charset="0"/>
            </a:endParaRPr>
          </a:p>
        </p:txBody>
      </p:sp>
      <p:cxnSp>
        <p:nvCxnSpPr>
          <p:cNvPr id="14" name="직선 화살표 연결선 13"/>
          <p:cNvCxnSpPr/>
          <p:nvPr/>
        </p:nvCxnSpPr>
        <p:spPr>
          <a:xfrm flipH="1">
            <a:off x="5877666" y="3508573"/>
            <a:ext cx="10633" cy="1818168"/>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직사각형 19"/>
          <p:cNvSpPr/>
          <p:nvPr/>
        </p:nvSpPr>
        <p:spPr>
          <a:xfrm>
            <a:off x="5136920" y="4957409"/>
            <a:ext cx="588623" cy="369332"/>
          </a:xfrm>
          <a:prstGeom prst="rect">
            <a:avLst/>
          </a:prstGeom>
          <a:solidFill>
            <a:schemeClr val="bg1"/>
          </a:solidFill>
          <a:ln w="19050">
            <a:solidFill>
              <a:srgbClr val="FF0000"/>
            </a:solidFill>
          </a:ln>
        </p:spPr>
        <p:txBody>
          <a:bodyPr wrap="none">
            <a:spAutoFit/>
          </a:bodyPr>
          <a:lstStyle/>
          <a:p>
            <a:pPr algn="ctr"/>
            <a:r>
              <a:rPr lang="en-US" altLang="ko-KR" b="1" dirty="0" smtClean="0">
                <a:latin typeface="Times New Roman" panose="02020603050405020304" pitchFamily="18" charset="0"/>
                <a:cs typeface="Times New Roman" panose="02020603050405020304" pitchFamily="18" charset="0"/>
              </a:rPr>
              <a:t>5.4x</a:t>
            </a:r>
            <a:endParaRPr lang="ko-KR" altLang="en-US" dirty="0"/>
          </a:p>
        </p:txBody>
      </p:sp>
      <p:sp>
        <p:nvSpPr>
          <p:cNvPr id="24" name="직사각형 23"/>
          <p:cNvSpPr/>
          <p:nvPr/>
        </p:nvSpPr>
        <p:spPr>
          <a:xfrm>
            <a:off x="6217759" y="5277938"/>
            <a:ext cx="588624" cy="369332"/>
          </a:xfrm>
          <a:prstGeom prst="rect">
            <a:avLst/>
          </a:prstGeom>
          <a:solidFill>
            <a:schemeClr val="bg1"/>
          </a:solidFill>
          <a:ln w="19050">
            <a:solidFill>
              <a:srgbClr val="FF0000"/>
            </a:solidFill>
          </a:ln>
        </p:spPr>
        <p:txBody>
          <a:bodyPr wrap="none">
            <a:spAutoFit/>
          </a:bodyPr>
          <a:lstStyle/>
          <a:p>
            <a:pPr algn="ctr"/>
            <a:r>
              <a:rPr lang="en-US" altLang="ko-KR" b="1" dirty="0" smtClean="0">
                <a:latin typeface="Times New Roman" panose="02020603050405020304" pitchFamily="18" charset="0"/>
                <a:cs typeface="Times New Roman" panose="02020603050405020304" pitchFamily="18" charset="0"/>
              </a:rPr>
              <a:t>1.5x</a:t>
            </a:r>
            <a:endParaRPr lang="ko-KR" altLang="en-US" dirty="0"/>
          </a:p>
        </p:txBody>
      </p:sp>
      <p:sp>
        <p:nvSpPr>
          <p:cNvPr id="25" name="직사각형 24"/>
          <p:cNvSpPr/>
          <p:nvPr/>
        </p:nvSpPr>
        <p:spPr>
          <a:xfrm>
            <a:off x="7462698" y="2317601"/>
            <a:ext cx="3444949" cy="707886"/>
          </a:xfrm>
          <a:prstGeom prst="rect">
            <a:avLst/>
          </a:prstGeom>
        </p:spPr>
        <p:txBody>
          <a:bodyPr wrap="square">
            <a:spAutoFit/>
          </a:bodyPr>
          <a:lstStyle/>
          <a:p>
            <a:pPr algn="ctr"/>
            <a:r>
              <a:rPr lang="en-US" altLang="ko-KR" sz="2000" b="1" dirty="0" smtClean="0">
                <a:latin typeface="Times New Roman" panose="02020603050405020304" pitchFamily="18" charset="0"/>
                <a:cs typeface="Times New Roman" panose="02020603050405020304" pitchFamily="18" charset="0"/>
              </a:rPr>
              <a:t>Synchronization Throughput</a:t>
            </a:r>
          </a:p>
          <a:p>
            <a:pPr algn="ctr"/>
            <a:r>
              <a:rPr lang="en-US" altLang="ko-KR" sz="2000" b="1" dirty="0">
                <a:latin typeface="Times New Roman" panose="02020603050405020304" pitchFamily="18" charset="0"/>
                <a:cs typeface="Times New Roman" panose="02020603050405020304" pitchFamily="18" charset="0"/>
              </a:rPr>
              <a:t>(</a:t>
            </a:r>
            <a:r>
              <a:rPr lang="en-US" altLang="ko-KR" sz="2000" b="1" dirty="0" smtClean="0">
                <a:latin typeface="Times New Roman" panose="02020603050405020304" pitchFamily="18" charset="0"/>
                <a:cs typeface="Times New Roman" panose="02020603050405020304" pitchFamily="18" charset="0"/>
              </a:rPr>
              <a:t>64B Packet)</a:t>
            </a:r>
            <a:endParaRPr lang="en-US" altLang="ko-KR" sz="2000" b="1" dirty="0">
              <a:latin typeface="Times New Roman" panose="02020603050405020304" pitchFamily="18" charset="0"/>
              <a:cs typeface="Times New Roman" panose="02020603050405020304" pitchFamily="18" charset="0"/>
            </a:endParaRPr>
          </a:p>
        </p:txBody>
      </p:sp>
      <p:graphicFrame>
        <p:nvGraphicFramePr>
          <p:cNvPr id="26" name="차트 25"/>
          <p:cNvGraphicFramePr>
            <a:graphicFrameLocks/>
          </p:cNvGraphicFramePr>
          <p:nvPr>
            <p:extLst>
              <p:ext uri="{D42A27DB-BD31-4B8C-83A1-F6EECF244321}">
                <p14:modId xmlns:p14="http://schemas.microsoft.com/office/powerpoint/2010/main" val="1355888945"/>
              </p:ext>
            </p:extLst>
          </p:nvPr>
        </p:nvGraphicFramePr>
        <p:xfrm>
          <a:off x="7448201" y="2891120"/>
          <a:ext cx="3104028" cy="3293788"/>
        </p:xfrm>
        <a:graphic>
          <a:graphicData uri="http://schemas.openxmlformats.org/drawingml/2006/chart">
            <c:chart xmlns:c="http://schemas.openxmlformats.org/drawingml/2006/chart" xmlns:r="http://schemas.openxmlformats.org/officeDocument/2006/relationships" r:id="rId6"/>
          </a:graphicData>
        </a:graphic>
      </p:graphicFrame>
      <p:cxnSp>
        <p:nvCxnSpPr>
          <p:cNvPr id="27" name="직선 화살표 연결선 26"/>
          <p:cNvCxnSpPr/>
          <p:nvPr/>
        </p:nvCxnSpPr>
        <p:spPr>
          <a:xfrm>
            <a:off x="9293183" y="3390681"/>
            <a:ext cx="0" cy="1922976"/>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직선 연결선 30"/>
          <p:cNvCxnSpPr/>
          <p:nvPr/>
        </p:nvCxnSpPr>
        <p:spPr>
          <a:xfrm>
            <a:off x="9036721" y="5313657"/>
            <a:ext cx="375926"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5" name="직선 연결선 34"/>
          <p:cNvCxnSpPr/>
          <p:nvPr/>
        </p:nvCxnSpPr>
        <p:spPr>
          <a:xfrm>
            <a:off x="9211038" y="3386860"/>
            <a:ext cx="375926" cy="0"/>
          </a:xfrm>
          <a:prstGeom prst="line">
            <a:avLst/>
          </a:prstGeom>
          <a:ln w="12700"/>
        </p:spPr>
        <p:style>
          <a:lnRef idx="1">
            <a:schemeClr val="dk1"/>
          </a:lnRef>
          <a:fillRef idx="0">
            <a:schemeClr val="dk1"/>
          </a:fillRef>
          <a:effectRef idx="0">
            <a:schemeClr val="dk1"/>
          </a:effectRef>
          <a:fontRef idx="minor">
            <a:schemeClr val="tx1"/>
          </a:fontRef>
        </p:style>
      </p:cxnSp>
      <p:sp>
        <p:nvSpPr>
          <p:cNvPr id="37" name="직사각형 36"/>
          <p:cNvSpPr/>
          <p:nvPr/>
        </p:nvSpPr>
        <p:spPr>
          <a:xfrm>
            <a:off x="8606362" y="4165283"/>
            <a:ext cx="588624" cy="369332"/>
          </a:xfrm>
          <a:prstGeom prst="rect">
            <a:avLst/>
          </a:prstGeom>
          <a:solidFill>
            <a:schemeClr val="bg1"/>
          </a:solidFill>
          <a:ln w="19050">
            <a:solidFill>
              <a:srgbClr val="FF0000"/>
            </a:solidFill>
          </a:ln>
        </p:spPr>
        <p:txBody>
          <a:bodyPr wrap="none">
            <a:spAutoFit/>
          </a:bodyPr>
          <a:lstStyle/>
          <a:p>
            <a:pPr algn="ctr"/>
            <a:r>
              <a:rPr lang="en-US" altLang="ko-KR" b="1" dirty="0" smtClean="0">
                <a:latin typeface="Times New Roman" panose="02020603050405020304" pitchFamily="18" charset="0"/>
                <a:cs typeface="Times New Roman" panose="02020603050405020304" pitchFamily="18" charset="0"/>
              </a:rPr>
              <a:t>5.7x</a:t>
            </a:r>
            <a:endParaRPr lang="ko-KR" altLang="en-US" dirty="0"/>
          </a:p>
        </p:txBody>
      </p:sp>
      <p:cxnSp>
        <p:nvCxnSpPr>
          <p:cNvPr id="38" name="직선 연결선 37"/>
          <p:cNvCxnSpPr/>
          <p:nvPr/>
        </p:nvCxnSpPr>
        <p:spPr>
          <a:xfrm>
            <a:off x="5784909" y="3516193"/>
            <a:ext cx="375926"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6" name="직선 연결선 15"/>
          <p:cNvCxnSpPr/>
          <p:nvPr/>
        </p:nvCxnSpPr>
        <p:spPr>
          <a:xfrm>
            <a:off x="6046917" y="5341029"/>
            <a:ext cx="729" cy="13110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직선 연결선 21"/>
          <p:cNvCxnSpPr/>
          <p:nvPr/>
        </p:nvCxnSpPr>
        <p:spPr>
          <a:xfrm>
            <a:off x="5950555" y="5345792"/>
            <a:ext cx="187963"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3518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500"/>
                                        <p:tgtEl>
                                          <p:spTgt spid="38"/>
                                        </p:tgtEl>
                                      </p:cBhvr>
                                    </p:animEffect>
                                  </p:childTnLst>
                                </p:cTn>
                              </p:par>
                              <p:par>
                                <p:cTn id="15" presetID="10"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childTnLst>
                          </p:cTn>
                        </p:par>
                        <p:par>
                          <p:cTn id="42" fill="hold">
                            <p:stCondLst>
                              <p:cond delay="500"/>
                            </p:stCondLst>
                            <p:childTnLst>
                              <p:par>
                                <p:cTn id="43" presetID="10" presetClass="entr" presetSubtype="0" fill="hold" nodeType="after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fade">
                                      <p:cBhvr>
                                        <p:cTn id="45" dur="500"/>
                                        <p:tgtEl>
                                          <p:spTgt spid="35"/>
                                        </p:tgtEl>
                                      </p:cBhvr>
                                    </p:animEffect>
                                  </p:childTnLst>
                                </p:cTn>
                              </p:par>
                              <p:par>
                                <p:cTn id="46" presetID="10" presetClass="entr" presetSubtype="0"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par>
                                <p:cTn id="49" presetID="10" presetClass="entr" presetSubtype="0"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childTnLst>
                          </p:cTn>
                        </p:par>
                        <p:par>
                          <p:cTn id="52" fill="hold">
                            <p:stCondLst>
                              <p:cond delay="1000"/>
                            </p:stCondLst>
                            <p:childTnLst>
                              <p:par>
                                <p:cTn id="53" presetID="10" presetClass="entr" presetSubtype="0" fill="hold" grpId="0" nodeType="after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fade">
                                      <p:cBhvr>
                                        <p:cTn id="5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P spid="12" grpId="0"/>
      <p:bldP spid="20" grpId="0" animBg="1"/>
      <p:bldP spid="24" grpId="0" animBg="1"/>
      <p:bldP spid="25" grpId="0"/>
      <p:bldGraphic spid="26" grpId="0">
        <p:bldAsOne/>
      </p:bldGraphic>
      <p:bldP spid="3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4000" dirty="0" smtClean="0">
                <a:latin typeface="Times New Roman" panose="02020603050405020304" pitchFamily="18" charset="0"/>
                <a:cs typeface="Times New Roman" panose="02020603050405020304" pitchFamily="18" charset="0"/>
              </a:rPr>
              <a:t>Real-world Network Applications</a:t>
            </a:r>
            <a:endParaRPr lang="ko-KR" altLang="en-US" sz="4000" dirty="0">
              <a:latin typeface="Times New Roman" panose="02020603050405020304" pitchFamily="18" charset="0"/>
              <a:cs typeface="Times New Roman" panose="02020603050405020304" pitchFamily="18" charset="0"/>
            </a:endParaRPr>
          </a:p>
        </p:txBody>
      </p:sp>
      <p:sp>
        <p:nvSpPr>
          <p:cNvPr id="3" name="내용 개체 틀 2"/>
          <p:cNvSpPr>
            <a:spLocks noGrp="1"/>
          </p:cNvSpPr>
          <p:nvPr>
            <p:ph idx="1"/>
          </p:nvPr>
        </p:nvSpPr>
        <p:spPr>
          <a:xfrm>
            <a:off x="838199" y="1825625"/>
            <a:ext cx="10793819" cy="4351338"/>
          </a:xfrm>
        </p:spPr>
        <p:txBody>
          <a:bodyPr>
            <a:normAutofit/>
          </a:bodyPr>
          <a:lstStyle/>
          <a:p>
            <a:r>
              <a:rPr lang="en-US" altLang="ko-KR" dirty="0" smtClean="0">
                <a:latin typeface="Gill Sans MT" panose="020B0502020104020203" pitchFamily="34" charset="0"/>
                <a:cs typeface="Tahoma" panose="020B0604030504040204" pitchFamily="34" charset="0"/>
              </a:rPr>
              <a:t>5 real-world </a:t>
            </a:r>
            <a:r>
              <a:rPr lang="en-US" altLang="ko-KR" dirty="0">
                <a:latin typeface="Gill Sans MT" panose="020B0502020104020203" pitchFamily="34" charset="0"/>
                <a:cs typeface="Tahoma" panose="020B0604030504040204" pitchFamily="34" charset="0"/>
              </a:rPr>
              <a:t>network </a:t>
            </a:r>
            <a:r>
              <a:rPr lang="en-US" altLang="ko-KR" dirty="0" smtClean="0">
                <a:latin typeface="Gill Sans MT" panose="020B0502020104020203" pitchFamily="34" charset="0"/>
                <a:cs typeface="Tahoma" panose="020B0604030504040204" pitchFamily="34" charset="0"/>
              </a:rPr>
              <a:t>applications</a:t>
            </a:r>
            <a:endParaRPr lang="en-US" altLang="ko-KR" dirty="0">
              <a:latin typeface="Gill Sans MT" panose="020B0502020104020203" pitchFamily="34" charset="0"/>
              <a:cs typeface="Tahoma" panose="020B0604030504040204" pitchFamily="34" charset="0"/>
            </a:endParaRPr>
          </a:p>
          <a:p>
            <a:pPr lvl="1"/>
            <a:r>
              <a:rPr lang="en-US" altLang="ko-KR" dirty="0">
                <a:latin typeface="Gill Sans MT" panose="020B0502020104020203" pitchFamily="34" charset="0"/>
                <a:cs typeface="Tahoma" panose="020B0604030504040204" pitchFamily="34" charset="0"/>
              </a:rPr>
              <a:t>IPv4/IPv6 </a:t>
            </a:r>
            <a:r>
              <a:rPr lang="en-US" altLang="ko-KR" dirty="0" smtClean="0">
                <a:latin typeface="Gill Sans MT" panose="020B0502020104020203" pitchFamily="34" charset="0"/>
                <a:cs typeface="Tahoma" panose="020B0604030504040204" pitchFamily="34" charset="0"/>
              </a:rPr>
              <a:t>packet forwarding</a:t>
            </a:r>
            <a:r>
              <a:rPr lang="en-US" altLang="ko-KR" dirty="0">
                <a:latin typeface="Gill Sans MT" panose="020B0502020104020203" pitchFamily="34" charset="0"/>
                <a:cs typeface="Tahoma" panose="020B0604030504040204" pitchFamily="34" charset="0"/>
              </a:rPr>
              <a:t>, IPsec gateway, SSL proxy, network </a:t>
            </a:r>
            <a:r>
              <a:rPr lang="en-US" altLang="ko-KR" dirty="0" smtClean="0">
                <a:latin typeface="Gill Sans MT" panose="020B0502020104020203" pitchFamily="34" charset="0"/>
                <a:cs typeface="Tahoma" panose="020B0604030504040204" pitchFamily="34" charset="0"/>
              </a:rPr>
              <a:t>IDS</a:t>
            </a:r>
            <a:endParaRPr lang="en-US" altLang="ko-KR" dirty="0">
              <a:latin typeface="Gill Sans MT" panose="020B0502020104020203" pitchFamily="34" charset="0"/>
              <a:cs typeface="Tahoma" panose="020B0604030504040204" pitchFamily="34" charset="0"/>
            </a:endParaRPr>
          </a:p>
        </p:txBody>
      </p:sp>
      <p:sp>
        <p:nvSpPr>
          <p:cNvPr id="4" name="슬라이드 번호 개체 틀 3"/>
          <p:cNvSpPr>
            <a:spLocks noGrp="1"/>
          </p:cNvSpPr>
          <p:nvPr>
            <p:ph type="sldNum" sz="quarter" idx="12"/>
          </p:nvPr>
        </p:nvSpPr>
        <p:spPr/>
        <p:txBody>
          <a:bodyPr/>
          <a:lstStyle/>
          <a:p>
            <a:fld id="{14891A8E-8BA3-45EB-9D24-E0EB9CB66E81}" type="slidenum">
              <a:rPr lang="ko-KR" altLang="en-US" sz="1400" b="1" smtClean="0"/>
              <a:t>19</a:t>
            </a:fld>
            <a:endParaRPr lang="ko-KR" altLang="en-US" sz="1400" b="1"/>
          </a:p>
        </p:txBody>
      </p:sp>
      <p:pic>
        <p:nvPicPr>
          <p:cNvPr id="5" name="Picture 2" descr="Image result for kaist logo"/>
          <p:cNvPicPr>
            <a:picLocks noChangeAspect="1" noChangeArrowheads="1"/>
          </p:cNvPicPr>
          <p:nvPr/>
        </p:nvPicPr>
        <p:blipFill rotWithShape="1">
          <a:blip r:embed="rId3">
            <a:extLst>
              <a:ext uri="{28A0092B-C50C-407E-A947-70E740481C1C}">
                <a14:useLocalDpi xmlns:a14="http://schemas.microsoft.com/office/drawing/2010/main" val="0"/>
              </a:ext>
            </a:extLst>
          </a:blip>
          <a:srcRect l="28446" t="19690" r="27890" b="20667"/>
          <a:stretch/>
        </p:blipFill>
        <p:spPr bwMode="auto">
          <a:xfrm>
            <a:off x="9442042" y="6275222"/>
            <a:ext cx="1539310" cy="49342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www.ndsl.kaist.edu/wp-content/uploads/2012/08/head-logo21.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18" t="14505" r="58568" b="11925"/>
          <a:stretch/>
        </p:blipFill>
        <p:spPr bwMode="auto">
          <a:xfrm>
            <a:off x="7942045" y="6287914"/>
            <a:ext cx="1468097" cy="404878"/>
          </a:xfrm>
          <a:prstGeom prst="rect">
            <a:avLst/>
          </a:prstGeom>
          <a:noFill/>
          <a:extLst>
            <a:ext uri="{909E8E84-426E-40DD-AFC4-6F175D3DCCD1}">
              <a14:hiddenFill xmlns:a14="http://schemas.microsoft.com/office/drawing/2010/main">
                <a:solidFill>
                  <a:srgbClr val="FFFFFF"/>
                </a:solidFill>
              </a14:hiddenFill>
            </a:ext>
          </a:extLst>
        </p:spPr>
      </p:pic>
      <p:sp>
        <p:nvSpPr>
          <p:cNvPr id="11" name="직사각형 10"/>
          <p:cNvSpPr/>
          <p:nvPr/>
        </p:nvSpPr>
        <p:spPr>
          <a:xfrm>
            <a:off x="1903227" y="2753348"/>
            <a:ext cx="3636335" cy="400110"/>
          </a:xfrm>
          <a:prstGeom prst="rect">
            <a:avLst/>
          </a:prstGeom>
        </p:spPr>
        <p:txBody>
          <a:bodyPr wrap="square">
            <a:spAutoFit/>
          </a:bodyPr>
          <a:lstStyle/>
          <a:p>
            <a:pPr algn="ctr"/>
            <a:r>
              <a:rPr lang="en-US" altLang="ko-KR" sz="2000" b="1" dirty="0" smtClean="0">
                <a:latin typeface="Times New Roman" panose="02020603050405020304" pitchFamily="18" charset="0"/>
                <a:cs typeface="Times New Roman" panose="02020603050405020304" pitchFamily="18" charset="0"/>
              </a:rPr>
              <a:t>IPsec Gateway</a:t>
            </a:r>
            <a:endParaRPr lang="en-US" altLang="ko-KR" sz="2000" b="1" dirty="0">
              <a:latin typeface="Times New Roman" panose="02020603050405020304" pitchFamily="18" charset="0"/>
              <a:cs typeface="Times New Roman" panose="02020603050405020304" pitchFamily="18" charset="0"/>
            </a:endParaRPr>
          </a:p>
        </p:txBody>
      </p:sp>
      <p:sp>
        <p:nvSpPr>
          <p:cNvPr id="14" name="직사각형 13"/>
          <p:cNvSpPr/>
          <p:nvPr/>
        </p:nvSpPr>
        <p:spPr>
          <a:xfrm>
            <a:off x="6921795" y="2753348"/>
            <a:ext cx="3563674" cy="400110"/>
          </a:xfrm>
          <a:prstGeom prst="rect">
            <a:avLst/>
          </a:prstGeom>
        </p:spPr>
        <p:txBody>
          <a:bodyPr wrap="square">
            <a:spAutoFit/>
          </a:bodyPr>
          <a:lstStyle/>
          <a:p>
            <a:pPr algn="ctr"/>
            <a:r>
              <a:rPr lang="en-US" altLang="ko-KR" sz="2000" b="1" dirty="0" smtClean="0">
                <a:latin typeface="Times New Roman" panose="02020603050405020304" pitchFamily="18" charset="0"/>
                <a:cs typeface="Times New Roman" panose="02020603050405020304" pitchFamily="18" charset="0"/>
              </a:rPr>
              <a:t>SSL Proxy</a:t>
            </a:r>
            <a:endParaRPr lang="en-US" altLang="ko-KR" sz="2000" b="1" dirty="0">
              <a:latin typeface="Times New Roman" panose="02020603050405020304" pitchFamily="18" charset="0"/>
              <a:cs typeface="Times New Roman" panose="02020603050405020304" pitchFamily="18" charset="0"/>
            </a:endParaRPr>
          </a:p>
        </p:txBody>
      </p:sp>
      <p:graphicFrame>
        <p:nvGraphicFramePr>
          <p:cNvPr id="17" name="차트 16"/>
          <p:cNvGraphicFramePr>
            <a:graphicFrameLocks/>
          </p:cNvGraphicFramePr>
          <p:nvPr>
            <p:extLst>
              <p:ext uri="{D42A27DB-BD31-4B8C-83A1-F6EECF244321}">
                <p14:modId xmlns:p14="http://schemas.microsoft.com/office/powerpoint/2010/main" val="3700873857"/>
              </p:ext>
            </p:extLst>
          </p:nvPr>
        </p:nvGraphicFramePr>
        <p:xfrm>
          <a:off x="1142105" y="3109402"/>
          <a:ext cx="4572000" cy="3240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9" name="차트 18"/>
          <p:cNvGraphicFramePr>
            <a:graphicFrameLocks/>
          </p:cNvGraphicFramePr>
          <p:nvPr>
            <p:extLst>
              <p:ext uri="{D42A27DB-BD31-4B8C-83A1-F6EECF244321}">
                <p14:modId xmlns:p14="http://schemas.microsoft.com/office/powerpoint/2010/main" val="1136555840"/>
              </p:ext>
            </p:extLst>
          </p:nvPr>
        </p:nvGraphicFramePr>
        <p:xfrm>
          <a:off x="6113713" y="3105015"/>
          <a:ext cx="4572000" cy="3240000"/>
        </p:xfrm>
        <a:graphic>
          <a:graphicData uri="http://schemas.openxmlformats.org/drawingml/2006/chart">
            <c:chart xmlns:c="http://schemas.openxmlformats.org/drawingml/2006/chart" xmlns:r="http://schemas.openxmlformats.org/officeDocument/2006/relationships" r:id="rId6"/>
          </a:graphicData>
        </a:graphic>
      </p:graphicFrame>
      <p:cxnSp>
        <p:nvCxnSpPr>
          <p:cNvPr id="20" name="직선 화살표 연결선 19"/>
          <p:cNvCxnSpPr/>
          <p:nvPr/>
        </p:nvCxnSpPr>
        <p:spPr>
          <a:xfrm>
            <a:off x="5334000" y="4034978"/>
            <a:ext cx="0" cy="73025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직사각형 20"/>
          <p:cNvSpPr/>
          <p:nvPr/>
        </p:nvSpPr>
        <p:spPr>
          <a:xfrm>
            <a:off x="5506356" y="4189348"/>
            <a:ext cx="415498" cy="369332"/>
          </a:xfrm>
          <a:prstGeom prst="rect">
            <a:avLst/>
          </a:prstGeom>
          <a:solidFill>
            <a:schemeClr val="bg1"/>
          </a:solidFill>
          <a:ln w="19050">
            <a:solidFill>
              <a:srgbClr val="FF0000"/>
            </a:solidFill>
          </a:ln>
        </p:spPr>
        <p:txBody>
          <a:bodyPr wrap="none">
            <a:spAutoFit/>
          </a:bodyPr>
          <a:lstStyle/>
          <a:p>
            <a:pPr algn="ctr"/>
            <a:r>
              <a:rPr lang="en-US" altLang="ko-KR" b="1" dirty="0" smtClean="0">
                <a:latin typeface="Times New Roman" panose="02020603050405020304" pitchFamily="18" charset="0"/>
                <a:cs typeface="Times New Roman" panose="02020603050405020304" pitchFamily="18" charset="0"/>
              </a:rPr>
              <a:t>2x</a:t>
            </a:r>
            <a:endParaRPr lang="ko-KR" altLang="en-US" dirty="0"/>
          </a:p>
        </p:txBody>
      </p:sp>
      <p:cxnSp>
        <p:nvCxnSpPr>
          <p:cNvPr id="22" name="직선 연결선 21"/>
          <p:cNvCxnSpPr/>
          <p:nvPr/>
        </p:nvCxnSpPr>
        <p:spPr>
          <a:xfrm>
            <a:off x="5199669" y="4034978"/>
            <a:ext cx="375926"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3" name="직선 연결선 22"/>
          <p:cNvCxnSpPr/>
          <p:nvPr/>
        </p:nvCxnSpPr>
        <p:spPr>
          <a:xfrm>
            <a:off x="4857750" y="4765228"/>
            <a:ext cx="717845"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7" name="직선 화살표 연결선 26"/>
          <p:cNvCxnSpPr/>
          <p:nvPr/>
        </p:nvCxnSpPr>
        <p:spPr>
          <a:xfrm>
            <a:off x="10322644" y="3973066"/>
            <a:ext cx="2456" cy="973151"/>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직사각형 27"/>
          <p:cNvSpPr/>
          <p:nvPr/>
        </p:nvSpPr>
        <p:spPr>
          <a:xfrm>
            <a:off x="10448398" y="4274976"/>
            <a:ext cx="704039" cy="369332"/>
          </a:xfrm>
          <a:prstGeom prst="rect">
            <a:avLst/>
          </a:prstGeom>
          <a:solidFill>
            <a:schemeClr val="bg1"/>
          </a:solidFill>
          <a:ln w="19050">
            <a:solidFill>
              <a:srgbClr val="FF0000"/>
            </a:solidFill>
          </a:ln>
        </p:spPr>
        <p:txBody>
          <a:bodyPr wrap="none">
            <a:spAutoFit/>
          </a:bodyPr>
          <a:lstStyle/>
          <a:p>
            <a:pPr algn="ctr"/>
            <a:r>
              <a:rPr lang="en-US" altLang="ko-KR" b="1" dirty="0" smtClean="0">
                <a:latin typeface="Times New Roman" panose="02020603050405020304" pitchFamily="18" charset="0"/>
                <a:cs typeface="Times New Roman" panose="02020603050405020304" pitchFamily="18" charset="0"/>
              </a:rPr>
              <a:t>2.75x</a:t>
            </a:r>
            <a:endParaRPr lang="ko-KR" altLang="en-US" dirty="0"/>
          </a:p>
        </p:txBody>
      </p:sp>
      <p:cxnSp>
        <p:nvCxnSpPr>
          <p:cNvPr id="29" name="직선 연결선 28"/>
          <p:cNvCxnSpPr/>
          <p:nvPr/>
        </p:nvCxnSpPr>
        <p:spPr>
          <a:xfrm>
            <a:off x="10188313" y="3973066"/>
            <a:ext cx="375926"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0" name="직선 연결선 29"/>
          <p:cNvCxnSpPr/>
          <p:nvPr/>
        </p:nvCxnSpPr>
        <p:spPr>
          <a:xfrm>
            <a:off x="9855920" y="4946217"/>
            <a:ext cx="717845"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56286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childTnLst>
                          </p:cTn>
                        </p:par>
                        <p:par>
                          <p:cTn id="30" fill="hold">
                            <p:stCondLst>
                              <p:cond delay="1000"/>
                            </p:stCondLst>
                            <p:childTnLst>
                              <p:par>
                                <p:cTn id="31" presetID="10" presetClass="entr" presetSubtype="0" fill="hold" nodeType="after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500"/>
                                        <p:tgtEl>
                                          <p:spTgt spid="2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10" presetClass="entr" presetSubtype="0"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Graphic spid="17" grpId="0">
        <p:bldAsOne/>
      </p:bldGraphic>
      <p:bldGraphic spid="19" grpId="0">
        <p:bldAsOne/>
      </p:bldGraphic>
      <p:bldP spid="21"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4000" dirty="0">
                <a:latin typeface="Times New Roman" panose="02020603050405020304" pitchFamily="18" charset="0"/>
                <a:cs typeface="Times New Roman" panose="02020603050405020304" pitchFamily="18" charset="0"/>
              </a:rPr>
              <a:t>GPU-accelerated Networked Systems</a:t>
            </a:r>
            <a:endParaRPr lang="ko-KR" altLang="en-US" sz="4000" dirty="0"/>
          </a:p>
        </p:txBody>
      </p:sp>
      <p:sp>
        <p:nvSpPr>
          <p:cNvPr id="3" name="내용 개체 틀 2"/>
          <p:cNvSpPr>
            <a:spLocks noGrp="1"/>
          </p:cNvSpPr>
          <p:nvPr>
            <p:ph idx="1"/>
          </p:nvPr>
        </p:nvSpPr>
        <p:spPr/>
        <p:txBody>
          <a:bodyPr>
            <a:noAutofit/>
          </a:bodyPr>
          <a:lstStyle/>
          <a:p>
            <a:r>
              <a:rPr lang="en-US" altLang="ko-KR" dirty="0">
                <a:latin typeface="Gill Sans MT" panose="020B0502020104020203" pitchFamily="34" charset="0"/>
              </a:rPr>
              <a:t>Execute same/similar operations on each packet in </a:t>
            </a:r>
            <a:r>
              <a:rPr lang="en-US" altLang="ko-KR" dirty="0" smtClean="0">
                <a:latin typeface="Gill Sans MT" panose="020B0502020104020203" pitchFamily="34" charset="0"/>
              </a:rPr>
              <a:t>parallel</a:t>
            </a:r>
          </a:p>
          <a:p>
            <a:pPr lvl="1"/>
            <a:r>
              <a:rPr lang="en-US" altLang="ko-KR" dirty="0" smtClean="0">
                <a:latin typeface="Gill Sans MT" panose="020B0502020104020203" pitchFamily="34" charset="0"/>
              </a:rPr>
              <a:t>High parallelization power</a:t>
            </a:r>
            <a:endParaRPr lang="en-US" altLang="ko-KR" dirty="0">
              <a:latin typeface="Gill Sans MT" panose="020B0502020104020203" pitchFamily="34" charset="0"/>
            </a:endParaRPr>
          </a:p>
          <a:p>
            <a:pPr lvl="1"/>
            <a:r>
              <a:rPr lang="en-US" altLang="ko-KR" dirty="0" smtClean="0">
                <a:latin typeface="Gill Sans MT" panose="020B0502020104020203" pitchFamily="34" charset="0"/>
              </a:rPr>
              <a:t>Large memory bandwidth</a:t>
            </a:r>
          </a:p>
          <a:p>
            <a:endParaRPr lang="en-US" altLang="ko-KR" sz="3200" dirty="0">
              <a:latin typeface="Gill Sans MT" panose="020B0502020104020203" pitchFamily="34" charset="0"/>
            </a:endParaRPr>
          </a:p>
          <a:p>
            <a:endParaRPr lang="en-US" altLang="ko-KR" sz="3200" dirty="0" smtClean="0">
              <a:latin typeface="Gill Sans MT" panose="020B0502020104020203" pitchFamily="34" charset="0"/>
            </a:endParaRPr>
          </a:p>
          <a:p>
            <a:endParaRPr lang="en-US" altLang="ko-KR" sz="3200" dirty="0">
              <a:latin typeface="Gill Sans MT" panose="020B0502020104020203" pitchFamily="34" charset="0"/>
            </a:endParaRPr>
          </a:p>
          <a:p>
            <a:r>
              <a:rPr lang="en-US" altLang="ko-KR" dirty="0" smtClean="0">
                <a:latin typeface="Gill Sans MT" panose="020B0502020104020203" pitchFamily="34" charset="0"/>
              </a:rPr>
              <a:t>Improvements shown in number of research works</a:t>
            </a:r>
          </a:p>
          <a:p>
            <a:pPr lvl="1"/>
            <a:r>
              <a:rPr lang="en-US" altLang="ko-KR" dirty="0">
                <a:latin typeface="Gill Sans MT" panose="020B0502020104020203" pitchFamily="34" charset="0"/>
              </a:rPr>
              <a:t>PacketShader [SIGCOMM’10], </a:t>
            </a:r>
            <a:r>
              <a:rPr lang="en-US" altLang="ko-KR" dirty="0" err="1">
                <a:latin typeface="Gill Sans MT" panose="020B0502020104020203" pitchFamily="34" charset="0"/>
              </a:rPr>
              <a:t>SSLShader</a:t>
            </a:r>
            <a:r>
              <a:rPr lang="en-US" altLang="ko-KR" dirty="0">
                <a:latin typeface="Gill Sans MT" panose="020B0502020104020203" pitchFamily="34" charset="0"/>
              </a:rPr>
              <a:t> [NSDI’11], Kargus [CCS’12], NBA [EuroSys’15], MIDeA [CCS’11], DoubleClick [APSys’12], </a:t>
            </a:r>
            <a:r>
              <a:rPr lang="en-US" altLang="ko-KR" dirty="0" smtClean="0">
                <a:latin typeface="Gill Sans MT" panose="020B0502020104020203" pitchFamily="34" charset="0"/>
              </a:rPr>
              <a:t>…</a:t>
            </a:r>
            <a:endParaRPr lang="en-US" altLang="ko-KR" dirty="0">
              <a:latin typeface="Gill Sans MT" panose="020B0502020104020203" pitchFamily="34" charset="0"/>
            </a:endParaRPr>
          </a:p>
        </p:txBody>
      </p:sp>
      <p:sp>
        <p:nvSpPr>
          <p:cNvPr id="4" name="슬라이드 번호 개체 틀 3"/>
          <p:cNvSpPr>
            <a:spLocks noGrp="1"/>
          </p:cNvSpPr>
          <p:nvPr>
            <p:ph type="sldNum" sz="quarter" idx="12"/>
          </p:nvPr>
        </p:nvSpPr>
        <p:spPr/>
        <p:txBody>
          <a:bodyPr/>
          <a:lstStyle/>
          <a:p>
            <a:fld id="{14891A8E-8BA3-45EB-9D24-E0EB9CB66E81}" type="slidenum">
              <a:rPr lang="ko-KR" altLang="en-US" sz="1400" b="1" smtClean="0"/>
              <a:t>2</a:t>
            </a:fld>
            <a:endParaRPr lang="ko-KR" altLang="en-US" sz="1400" b="1" dirty="0"/>
          </a:p>
        </p:txBody>
      </p:sp>
      <p:sp>
        <p:nvSpPr>
          <p:cNvPr id="5" name="모서리가 둥근 직사각형 4"/>
          <p:cNvSpPr/>
          <p:nvPr/>
        </p:nvSpPr>
        <p:spPr>
          <a:xfrm>
            <a:off x="2258910" y="3265617"/>
            <a:ext cx="1350058" cy="1177780"/>
          </a:xfrm>
          <a:prstGeom prst="roundRect">
            <a:avLst/>
          </a:prstGeom>
          <a:ln w="28575">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sz="2400" dirty="0" smtClean="0">
                <a:latin typeface="Times New Roman" panose="02020603050405020304" pitchFamily="18" charset="0"/>
                <a:cs typeface="Times New Roman" panose="02020603050405020304" pitchFamily="18" charset="0"/>
              </a:rPr>
              <a:t>CPU</a:t>
            </a:r>
          </a:p>
          <a:p>
            <a:pPr algn="ctr"/>
            <a:endParaRPr lang="en-US" altLang="ko-KR" sz="2000" dirty="0" smtClean="0">
              <a:latin typeface="Times New Roman" panose="02020603050405020304" pitchFamily="18" charset="0"/>
              <a:cs typeface="Times New Roman" panose="02020603050405020304" pitchFamily="18" charset="0"/>
            </a:endParaRPr>
          </a:p>
          <a:p>
            <a:pPr algn="ctr"/>
            <a:endParaRPr lang="ko-KR" altLang="en-US" dirty="0">
              <a:latin typeface="Times New Roman" panose="02020603050405020304" pitchFamily="18" charset="0"/>
              <a:cs typeface="Times New Roman" panose="02020603050405020304" pitchFamily="18" charset="0"/>
            </a:endParaRPr>
          </a:p>
        </p:txBody>
      </p:sp>
      <p:sp>
        <p:nvSpPr>
          <p:cNvPr id="6" name="직사각형 5"/>
          <p:cNvSpPr/>
          <p:nvPr/>
        </p:nvSpPr>
        <p:spPr>
          <a:xfrm>
            <a:off x="2464276" y="3823229"/>
            <a:ext cx="939325" cy="393107"/>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dirty="0" smtClean="0">
                <a:latin typeface="Times New Roman" panose="02020603050405020304" pitchFamily="18" charset="0"/>
                <a:cs typeface="Times New Roman" panose="02020603050405020304" pitchFamily="18" charset="0"/>
              </a:rPr>
              <a:t>Packet</a:t>
            </a:r>
            <a:endParaRPr lang="ko-KR" altLang="en-US" dirty="0">
              <a:latin typeface="Times New Roman" panose="02020603050405020304" pitchFamily="18" charset="0"/>
              <a:cs typeface="Times New Roman" panose="02020603050405020304" pitchFamily="18" charset="0"/>
            </a:endParaRPr>
          </a:p>
        </p:txBody>
      </p:sp>
      <p:sp>
        <p:nvSpPr>
          <p:cNvPr id="7" name="직사각형 6"/>
          <p:cNvSpPr/>
          <p:nvPr/>
        </p:nvSpPr>
        <p:spPr>
          <a:xfrm>
            <a:off x="1135761" y="3823228"/>
            <a:ext cx="939325" cy="393107"/>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ko-KR" dirty="0" smtClean="0">
                <a:latin typeface="Times New Roman" panose="02020603050405020304" pitchFamily="18" charset="0"/>
                <a:cs typeface="Times New Roman" panose="02020603050405020304" pitchFamily="18" charset="0"/>
              </a:rPr>
              <a:t>Packet</a:t>
            </a:r>
            <a:endParaRPr lang="ko-KR" altLang="en-US" dirty="0">
              <a:latin typeface="Times New Roman" panose="02020603050405020304" pitchFamily="18" charset="0"/>
              <a:cs typeface="Times New Roman" panose="02020603050405020304" pitchFamily="18" charset="0"/>
            </a:endParaRPr>
          </a:p>
        </p:txBody>
      </p:sp>
      <p:sp>
        <p:nvSpPr>
          <p:cNvPr id="8" name="모서리가 둥근 직사각형 7"/>
          <p:cNvSpPr/>
          <p:nvPr/>
        </p:nvSpPr>
        <p:spPr>
          <a:xfrm>
            <a:off x="7406532" y="3180553"/>
            <a:ext cx="2408136" cy="1450909"/>
          </a:xfrm>
          <a:prstGeom prst="roundRect">
            <a:avLst/>
          </a:prstGeom>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sz="2400" dirty="0" smtClean="0">
                <a:latin typeface="Times New Roman" panose="02020603050405020304" pitchFamily="18" charset="0"/>
                <a:cs typeface="Times New Roman" panose="02020603050405020304" pitchFamily="18" charset="0"/>
              </a:rPr>
              <a:t>GPU</a:t>
            </a:r>
          </a:p>
          <a:p>
            <a:pPr algn="ctr"/>
            <a:endParaRPr lang="en-US" altLang="ko-KR" sz="2800" dirty="0" smtClean="0">
              <a:latin typeface="Times New Roman" panose="02020603050405020304" pitchFamily="18" charset="0"/>
              <a:cs typeface="Times New Roman" panose="02020603050405020304" pitchFamily="18" charset="0"/>
            </a:endParaRPr>
          </a:p>
          <a:p>
            <a:pPr algn="ctr"/>
            <a:endParaRPr lang="en-US" altLang="ko-KR" dirty="0" smtClean="0">
              <a:latin typeface="Times New Roman" panose="02020603050405020304" pitchFamily="18" charset="0"/>
              <a:cs typeface="Times New Roman" panose="02020603050405020304" pitchFamily="18" charset="0"/>
            </a:endParaRPr>
          </a:p>
          <a:p>
            <a:pPr algn="ctr"/>
            <a:endParaRPr lang="ko-KR" altLang="en-US" dirty="0">
              <a:latin typeface="Times New Roman" panose="02020603050405020304" pitchFamily="18" charset="0"/>
              <a:cs typeface="Times New Roman" panose="02020603050405020304" pitchFamily="18" charset="0"/>
            </a:endParaRPr>
          </a:p>
        </p:txBody>
      </p:sp>
      <p:sp>
        <p:nvSpPr>
          <p:cNvPr id="9" name="직사각형 8"/>
          <p:cNvSpPr/>
          <p:nvPr/>
        </p:nvSpPr>
        <p:spPr>
          <a:xfrm>
            <a:off x="6156432" y="3624211"/>
            <a:ext cx="939325" cy="393107"/>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dirty="0" smtClean="0">
                <a:latin typeface="Times New Roman" panose="02020603050405020304" pitchFamily="18" charset="0"/>
                <a:cs typeface="Times New Roman" panose="02020603050405020304" pitchFamily="18" charset="0"/>
              </a:rPr>
              <a:t>Packet</a:t>
            </a:r>
            <a:endParaRPr lang="ko-KR" altLang="en-US" dirty="0">
              <a:latin typeface="Times New Roman" panose="02020603050405020304" pitchFamily="18" charset="0"/>
              <a:cs typeface="Times New Roman" panose="02020603050405020304" pitchFamily="18" charset="0"/>
            </a:endParaRPr>
          </a:p>
        </p:txBody>
      </p:sp>
      <p:sp>
        <p:nvSpPr>
          <p:cNvPr id="10" name="직사각형 9"/>
          <p:cNvSpPr/>
          <p:nvPr/>
        </p:nvSpPr>
        <p:spPr>
          <a:xfrm>
            <a:off x="5097721" y="3625899"/>
            <a:ext cx="939325" cy="393107"/>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ko-KR" dirty="0" smtClean="0">
                <a:latin typeface="Times New Roman" panose="02020603050405020304" pitchFamily="18" charset="0"/>
                <a:cs typeface="Times New Roman" panose="02020603050405020304" pitchFamily="18" charset="0"/>
              </a:rPr>
              <a:t>Packet</a:t>
            </a:r>
            <a:endParaRPr lang="ko-KR" altLang="en-US" dirty="0">
              <a:latin typeface="Times New Roman" panose="02020603050405020304" pitchFamily="18" charset="0"/>
              <a:cs typeface="Times New Roman" panose="02020603050405020304" pitchFamily="18" charset="0"/>
            </a:endParaRPr>
          </a:p>
        </p:txBody>
      </p:sp>
      <p:sp>
        <p:nvSpPr>
          <p:cNvPr id="11" name="직사각형 10"/>
          <p:cNvSpPr/>
          <p:nvPr/>
        </p:nvSpPr>
        <p:spPr>
          <a:xfrm>
            <a:off x="6156432" y="4088739"/>
            <a:ext cx="939325" cy="393107"/>
          </a:xfrm>
          <a:prstGeom prst="rect">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dirty="0" smtClean="0">
                <a:latin typeface="Times New Roman" panose="02020603050405020304" pitchFamily="18" charset="0"/>
                <a:cs typeface="Times New Roman" panose="02020603050405020304" pitchFamily="18" charset="0"/>
              </a:rPr>
              <a:t>Packet</a:t>
            </a:r>
            <a:endParaRPr lang="ko-KR" altLang="en-US" dirty="0">
              <a:latin typeface="Times New Roman" panose="02020603050405020304" pitchFamily="18" charset="0"/>
              <a:cs typeface="Times New Roman" panose="02020603050405020304" pitchFamily="18" charset="0"/>
            </a:endParaRPr>
          </a:p>
        </p:txBody>
      </p:sp>
      <p:sp>
        <p:nvSpPr>
          <p:cNvPr id="12" name="직사각형 11"/>
          <p:cNvSpPr/>
          <p:nvPr/>
        </p:nvSpPr>
        <p:spPr>
          <a:xfrm>
            <a:off x="5097721" y="4090427"/>
            <a:ext cx="939325" cy="393107"/>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ko-KR" dirty="0" smtClean="0">
                <a:latin typeface="Times New Roman" panose="02020603050405020304" pitchFamily="18" charset="0"/>
                <a:cs typeface="Times New Roman" panose="02020603050405020304" pitchFamily="18" charset="0"/>
              </a:rPr>
              <a:t>Packet</a:t>
            </a:r>
            <a:endParaRPr lang="ko-KR" altLang="en-US" dirty="0">
              <a:latin typeface="Times New Roman" panose="02020603050405020304" pitchFamily="18" charset="0"/>
              <a:cs typeface="Times New Roman" panose="02020603050405020304" pitchFamily="18" charset="0"/>
            </a:endParaRPr>
          </a:p>
        </p:txBody>
      </p:sp>
      <p:pic>
        <p:nvPicPr>
          <p:cNvPr id="20" name="Picture 2" descr="Image result for kaist logo"/>
          <p:cNvPicPr>
            <a:picLocks noChangeAspect="1" noChangeArrowheads="1"/>
          </p:cNvPicPr>
          <p:nvPr/>
        </p:nvPicPr>
        <p:blipFill rotWithShape="1">
          <a:blip r:embed="rId3">
            <a:extLst>
              <a:ext uri="{28A0092B-C50C-407E-A947-70E740481C1C}">
                <a14:useLocalDpi xmlns:a14="http://schemas.microsoft.com/office/drawing/2010/main" val="0"/>
              </a:ext>
            </a:extLst>
          </a:blip>
          <a:srcRect l="28446" t="19690" r="27890" b="20667"/>
          <a:stretch/>
        </p:blipFill>
        <p:spPr bwMode="auto">
          <a:xfrm>
            <a:off x="9442042" y="6275222"/>
            <a:ext cx="1539310" cy="49342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http://www.ndsl.kaist.edu/wp-content/uploads/2012/08/head-logo21.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18" t="14505" r="58568" b="11925"/>
          <a:stretch/>
        </p:blipFill>
        <p:spPr bwMode="auto">
          <a:xfrm>
            <a:off x="7942045" y="6287914"/>
            <a:ext cx="1468097" cy="404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0976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4.07407E-6 L 0.11198 -0.00115 " pathEditMode="relative" rAng="0" ptsTypes="AA">
                                      <p:cBhvr>
                                        <p:cTn id="6" dur="1000" fill="hold"/>
                                        <p:tgtEl>
                                          <p:spTgt spid="6"/>
                                        </p:tgtEl>
                                        <p:attrNameLst>
                                          <p:attrName>ppt_x</p:attrName>
                                          <p:attrName>ppt_y</p:attrName>
                                        </p:attrNameLst>
                                      </p:cBhvr>
                                      <p:rCtr x="5599" y="-69"/>
                                    </p:animMotion>
                                  </p:childTnLst>
                                </p:cTn>
                              </p:par>
                            </p:childTnLst>
                          </p:cTn>
                        </p:par>
                        <p:par>
                          <p:cTn id="7" fill="hold">
                            <p:stCondLst>
                              <p:cond delay="1000"/>
                            </p:stCondLst>
                            <p:childTnLst>
                              <p:par>
                                <p:cTn id="8" presetID="10" presetClass="exit" presetSubtype="0" fill="hold" grpId="1" nodeType="after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par>
                                <p:cTn id="11" presetID="42" presetClass="path" presetSubtype="0" accel="50000" decel="50000" fill="hold" grpId="0" nodeType="withEffect">
                                  <p:stCondLst>
                                    <p:cond delay="0"/>
                                  </p:stCondLst>
                                  <p:childTnLst>
                                    <p:animMotion origin="layout" path="M -6.25E-7 -4.07407E-6 L 0.10899 -4.07407E-6 " pathEditMode="relative" rAng="0" ptsTypes="AA">
                                      <p:cBhvr>
                                        <p:cTn id="12" dur="1000" fill="hold"/>
                                        <p:tgtEl>
                                          <p:spTgt spid="7"/>
                                        </p:tgtEl>
                                        <p:attrNameLst>
                                          <p:attrName>ppt_x</p:attrName>
                                          <p:attrName>ppt_y</p:attrName>
                                        </p:attrNameLst>
                                      </p:cBhvr>
                                      <p:rCtr x="5443" y="0"/>
                                    </p:animMotion>
                                  </p:childTnLst>
                                </p:cTn>
                              </p:par>
                            </p:childTnLst>
                          </p:cTn>
                        </p:par>
                        <p:par>
                          <p:cTn id="13" fill="hold">
                            <p:stCondLst>
                              <p:cond delay="2000"/>
                            </p:stCondLst>
                            <p:childTnLst>
                              <p:par>
                                <p:cTn id="14" presetID="42" presetClass="path" presetSubtype="0" accel="50000" decel="50000" fill="hold" grpId="1" nodeType="afterEffect">
                                  <p:stCondLst>
                                    <p:cond delay="0"/>
                                  </p:stCondLst>
                                  <p:childTnLst>
                                    <p:animMotion origin="layout" path="M 0.10899 -4.07407E-6 L 0.22044 -0.00023 " pathEditMode="relative" rAng="0" ptsTypes="AA">
                                      <p:cBhvr>
                                        <p:cTn id="15" dur="1000" fill="hold"/>
                                        <p:tgtEl>
                                          <p:spTgt spid="7"/>
                                        </p:tgtEl>
                                        <p:attrNameLst>
                                          <p:attrName>ppt_x</p:attrName>
                                          <p:attrName>ppt_y</p:attrName>
                                        </p:attrNameLst>
                                      </p:cBhvr>
                                      <p:rCtr x="5573" y="-23"/>
                                    </p:animMotion>
                                  </p:childTnLst>
                                </p:cTn>
                              </p:par>
                            </p:childTnLst>
                          </p:cTn>
                        </p:par>
                        <p:par>
                          <p:cTn id="16" fill="hold">
                            <p:stCondLst>
                              <p:cond delay="3000"/>
                            </p:stCondLst>
                            <p:childTnLst>
                              <p:par>
                                <p:cTn id="17" presetID="10" presetClass="exit" presetSubtype="0" fill="hold" grpId="2" nodeType="afterEffect">
                                  <p:stCondLst>
                                    <p:cond delay="0"/>
                                  </p:stCondLst>
                                  <p:childTnLst>
                                    <p:animEffect transition="out" filter="fade">
                                      <p:cBhvr>
                                        <p:cTn id="18" dur="500"/>
                                        <p:tgtEl>
                                          <p:spTgt spid="7"/>
                                        </p:tgtEl>
                                      </p:cBhvr>
                                    </p:animEffect>
                                    <p:set>
                                      <p:cBhvr>
                                        <p:cTn id="19" dur="1" fill="hold">
                                          <p:stCondLst>
                                            <p:cond delay="499"/>
                                          </p:stCondLst>
                                        </p:cTn>
                                        <p:tgtEl>
                                          <p:spTgt spid="7"/>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3"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par>
                          <p:cTn id="25" fill="hold">
                            <p:stCondLst>
                              <p:cond delay="500"/>
                            </p:stCondLst>
                            <p:childTnLst>
                              <p:par>
                                <p:cTn id="26" presetID="10" presetClass="entr" presetSubtype="0" fill="hold" grpId="3"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par>
                          <p:cTn id="29" fill="hold">
                            <p:stCondLst>
                              <p:cond delay="1000"/>
                            </p:stCondLst>
                            <p:childTnLst>
                              <p:par>
                                <p:cTn id="30" presetID="10" presetClass="entr" presetSubtype="0" fill="hold" grpId="3"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par>
                          <p:cTn id="33" fill="hold">
                            <p:stCondLst>
                              <p:cond delay="1500"/>
                            </p:stCondLst>
                            <p:childTnLst>
                              <p:par>
                                <p:cTn id="34" presetID="42" presetClass="path" presetSubtype="0" accel="50000" decel="50000" fill="hold" grpId="0" nodeType="afterEffect">
                                  <p:stCondLst>
                                    <p:cond delay="0"/>
                                  </p:stCondLst>
                                  <p:childTnLst>
                                    <p:animMotion origin="layout" path="M -6.25E-7 -3.7037E-7 L 0.20755 -0.00069 " pathEditMode="relative" rAng="0" ptsTypes="AA">
                                      <p:cBhvr>
                                        <p:cTn id="35" dur="2000" fill="hold"/>
                                        <p:tgtEl>
                                          <p:spTgt spid="10"/>
                                        </p:tgtEl>
                                        <p:attrNameLst>
                                          <p:attrName>ppt_x</p:attrName>
                                          <p:attrName>ppt_y</p:attrName>
                                        </p:attrNameLst>
                                      </p:cBhvr>
                                      <p:rCtr x="10378" y="-46"/>
                                    </p:animMotion>
                                  </p:childTnLst>
                                </p:cTn>
                              </p:par>
                              <p:par>
                                <p:cTn id="36" presetID="42" presetClass="path" presetSubtype="0" accel="50000" decel="50000" fill="hold" grpId="0" nodeType="withEffect">
                                  <p:stCondLst>
                                    <p:cond delay="0"/>
                                  </p:stCondLst>
                                  <p:childTnLst>
                                    <p:animMotion origin="layout" path="M 4.16667E-7 1.11111E-6 L 0.20612 0.00278 " pathEditMode="relative" rAng="0" ptsTypes="AA">
                                      <p:cBhvr>
                                        <p:cTn id="37" dur="2000" fill="hold"/>
                                        <p:tgtEl>
                                          <p:spTgt spid="9"/>
                                        </p:tgtEl>
                                        <p:attrNameLst>
                                          <p:attrName>ppt_x</p:attrName>
                                          <p:attrName>ppt_y</p:attrName>
                                        </p:attrNameLst>
                                      </p:cBhvr>
                                      <p:rCtr x="10299" y="139"/>
                                    </p:animMotion>
                                  </p:childTnLst>
                                </p:cTn>
                              </p:par>
                              <p:par>
                                <p:cTn id="38" presetID="42" presetClass="path" presetSubtype="0" accel="50000" decel="50000" fill="hold" grpId="0" nodeType="withEffect">
                                  <p:stCondLst>
                                    <p:cond delay="0"/>
                                  </p:stCondLst>
                                  <p:childTnLst>
                                    <p:animMotion origin="layout" path="M -6.25E-7 -2.96296E-6 L 0.2056 0.00417 " pathEditMode="relative" rAng="0" ptsTypes="AA">
                                      <p:cBhvr>
                                        <p:cTn id="39" dur="2000" fill="hold"/>
                                        <p:tgtEl>
                                          <p:spTgt spid="12"/>
                                        </p:tgtEl>
                                        <p:attrNameLst>
                                          <p:attrName>ppt_x</p:attrName>
                                          <p:attrName>ppt_y</p:attrName>
                                        </p:attrNameLst>
                                      </p:cBhvr>
                                      <p:rCtr x="10273" y="208"/>
                                    </p:animMotion>
                                  </p:childTnLst>
                                </p:cTn>
                              </p:par>
                              <p:par>
                                <p:cTn id="40" presetID="42" presetClass="path" presetSubtype="0" accel="50000" decel="50000" fill="hold" grpId="0" nodeType="withEffect">
                                  <p:stCondLst>
                                    <p:cond delay="0"/>
                                  </p:stCondLst>
                                  <p:childTnLst>
                                    <p:animMotion origin="layout" path="M 4.16667E-7 -1.48148E-6 L 0.20612 0.0044 " pathEditMode="relative" rAng="0" ptsTypes="AA">
                                      <p:cBhvr>
                                        <p:cTn id="41" dur="2000" fill="hold"/>
                                        <p:tgtEl>
                                          <p:spTgt spid="11"/>
                                        </p:tgtEl>
                                        <p:attrNameLst>
                                          <p:attrName>ppt_x</p:attrName>
                                          <p:attrName>ppt_y</p:attrName>
                                        </p:attrNameLst>
                                      </p:cBhvr>
                                      <p:rCtr x="10299" y="208"/>
                                    </p:animMotion>
                                  </p:childTnLst>
                                </p:cTn>
                              </p:par>
                            </p:childTnLst>
                          </p:cTn>
                        </p:par>
                        <p:par>
                          <p:cTn id="42" fill="hold">
                            <p:stCondLst>
                              <p:cond delay="3500"/>
                            </p:stCondLst>
                            <p:childTnLst>
                              <p:par>
                                <p:cTn id="43" presetID="42" presetClass="path" presetSubtype="0" accel="50000" decel="50000" fill="hold" grpId="1" nodeType="afterEffect">
                                  <p:stCondLst>
                                    <p:cond delay="0"/>
                                  </p:stCondLst>
                                  <p:childTnLst>
                                    <p:animMotion origin="layout" path="M 0.20755 -0.00069 L 0.40117 -0.00069 " pathEditMode="relative" rAng="0" ptsTypes="AA">
                                      <p:cBhvr>
                                        <p:cTn id="44" dur="2000" fill="hold"/>
                                        <p:tgtEl>
                                          <p:spTgt spid="10"/>
                                        </p:tgtEl>
                                        <p:attrNameLst>
                                          <p:attrName>ppt_x</p:attrName>
                                          <p:attrName>ppt_y</p:attrName>
                                        </p:attrNameLst>
                                      </p:cBhvr>
                                      <p:rCtr x="9674" y="0"/>
                                    </p:animMotion>
                                  </p:childTnLst>
                                </p:cTn>
                              </p:par>
                              <p:par>
                                <p:cTn id="45" presetID="42" presetClass="path" presetSubtype="0" accel="50000" decel="50000" fill="hold" grpId="1" nodeType="withEffect">
                                  <p:stCondLst>
                                    <p:cond delay="0"/>
                                  </p:stCondLst>
                                  <p:childTnLst>
                                    <p:animMotion origin="layout" path="M 0.20612 0.00278 L 0.39635 -0.00046 " pathEditMode="relative" rAng="0" ptsTypes="AA">
                                      <p:cBhvr>
                                        <p:cTn id="46" dur="2000" fill="hold"/>
                                        <p:tgtEl>
                                          <p:spTgt spid="9"/>
                                        </p:tgtEl>
                                        <p:attrNameLst>
                                          <p:attrName>ppt_x</p:attrName>
                                          <p:attrName>ppt_y</p:attrName>
                                        </p:attrNameLst>
                                      </p:cBhvr>
                                      <p:rCtr x="9505" y="-162"/>
                                    </p:animMotion>
                                  </p:childTnLst>
                                </p:cTn>
                              </p:par>
                              <p:par>
                                <p:cTn id="47" presetID="42" presetClass="path" presetSubtype="0" accel="50000" decel="50000" fill="hold" grpId="1" nodeType="withEffect">
                                  <p:stCondLst>
                                    <p:cond delay="0"/>
                                  </p:stCondLst>
                                  <p:childTnLst>
                                    <p:animMotion origin="layout" path="M 0.2056 0.00417 L 0.40117 0.00209 " pathEditMode="relative" rAng="0" ptsTypes="AA">
                                      <p:cBhvr>
                                        <p:cTn id="48" dur="2000" fill="hold"/>
                                        <p:tgtEl>
                                          <p:spTgt spid="12"/>
                                        </p:tgtEl>
                                        <p:attrNameLst>
                                          <p:attrName>ppt_x</p:attrName>
                                          <p:attrName>ppt_y</p:attrName>
                                        </p:attrNameLst>
                                      </p:cBhvr>
                                      <p:rCtr x="9779" y="-116"/>
                                    </p:animMotion>
                                  </p:childTnLst>
                                </p:cTn>
                              </p:par>
                              <p:par>
                                <p:cTn id="49" presetID="42" presetClass="path" presetSubtype="0" accel="50000" decel="50000" fill="hold" grpId="1" nodeType="withEffect">
                                  <p:stCondLst>
                                    <p:cond delay="0"/>
                                  </p:stCondLst>
                                  <p:childTnLst>
                                    <p:animMotion origin="layout" path="M 0.20612 0.0044 L 0.39635 0.0044 " pathEditMode="relative" rAng="0" ptsTypes="AA">
                                      <p:cBhvr>
                                        <p:cTn id="50" dur="2000" fill="hold"/>
                                        <p:tgtEl>
                                          <p:spTgt spid="11"/>
                                        </p:tgtEl>
                                        <p:attrNameLst>
                                          <p:attrName>ppt_x</p:attrName>
                                          <p:attrName>ppt_y</p:attrName>
                                        </p:attrNameLst>
                                      </p:cBhvr>
                                      <p:rCtr x="9505" y="0"/>
                                    </p:animMotion>
                                  </p:childTnLst>
                                </p:cTn>
                              </p:par>
                            </p:childTnLst>
                          </p:cTn>
                        </p:par>
                        <p:par>
                          <p:cTn id="51" fill="hold">
                            <p:stCondLst>
                              <p:cond delay="5500"/>
                            </p:stCondLst>
                            <p:childTnLst>
                              <p:par>
                                <p:cTn id="52" presetID="10" presetClass="exit" presetSubtype="0" fill="hold" grpId="2" nodeType="afterEffect">
                                  <p:stCondLst>
                                    <p:cond delay="0"/>
                                  </p:stCondLst>
                                  <p:childTnLst>
                                    <p:animEffect transition="out" filter="fade">
                                      <p:cBhvr>
                                        <p:cTn id="53" dur="500"/>
                                        <p:tgtEl>
                                          <p:spTgt spid="10"/>
                                        </p:tgtEl>
                                      </p:cBhvr>
                                    </p:animEffect>
                                    <p:set>
                                      <p:cBhvr>
                                        <p:cTn id="54" dur="1" fill="hold">
                                          <p:stCondLst>
                                            <p:cond delay="499"/>
                                          </p:stCondLst>
                                        </p:cTn>
                                        <p:tgtEl>
                                          <p:spTgt spid="10"/>
                                        </p:tgtEl>
                                        <p:attrNameLst>
                                          <p:attrName>style.visibility</p:attrName>
                                        </p:attrNameLst>
                                      </p:cBhvr>
                                      <p:to>
                                        <p:strVal val="hidden"/>
                                      </p:to>
                                    </p:set>
                                  </p:childTnLst>
                                </p:cTn>
                              </p:par>
                              <p:par>
                                <p:cTn id="55" presetID="10" presetClass="exit" presetSubtype="0" fill="hold" grpId="2" nodeType="withEffect">
                                  <p:stCondLst>
                                    <p:cond delay="0"/>
                                  </p:stCondLst>
                                  <p:childTnLst>
                                    <p:animEffect transition="out" filter="fade">
                                      <p:cBhvr>
                                        <p:cTn id="56" dur="500"/>
                                        <p:tgtEl>
                                          <p:spTgt spid="9"/>
                                        </p:tgtEl>
                                      </p:cBhvr>
                                    </p:animEffect>
                                    <p:set>
                                      <p:cBhvr>
                                        <p:cTn id="57" dur="1" fill="hold">
                                          <p:stCondLst>
                                            <p:cond delay="499"/>
                                          </p:stCondLst>
                                        </p:cTn>
                                        <p:tgtEl>
                                          <p:spTgt spid="9"/>
                                        </p:tgtEl>
                                        <p:attrNameLst>
                                          <p:attrName>style.visibility</p:attrName>
                                        </p:attrNameLst>
                                      </p:cBhvr>
                                      <p:to>
                                        <p:strVal val="hidden"/>
                                      </p:to>
                                    </p:set>
                                  </p:childTnLst>
                                </p:cTn>
                              </p:par>
                              <p:par>
                                <p:cTn id="58" presetID="10" presetClass="exit" presetSubtype="0" fill="hold" grpId="2" nodeType="withEffect">
                                  <p:stCondLst>
                                    <p:cond delay="0"/>
                                  </p:stCondLst>
                                  <p:childTnLst>
                                    <p:animEffect transition="out" filter="fade">
                                      <p:cBhvr>
                                        <p:cTn id="59" dur="500"/>
                                        <p:tgtEl>
                                          <p:spTgt spid="12"/>
                                        </p:tgtEl>
                                      </p:cBhvr>
                                    </p:animEffect>
                                    <p:set>
                                      <p:cBhvr>
                                        <p:cTn id="60" dur="1" fill="hold">
                                          <p:stCondLst>
                                            <p:cond delay="499"/>
                                          </p:stCondLst>
                                        </p:cTn>
                                        <p:tgtEl>
                                          <p:spTgt spid="12"/>
                                        </p:tgtEl>
                                        <p:attrNameLst>
                                          <p:attrName>style.visibility</p:attrName>
                                        </p:attrNameLst>
                                      </p:cBhvr>
                                      <p:to>
                                        <p:strVal val="hidden"/>
                                      </p:to>
                                    </p:set>
                                  </p:childTnLst>
                                </p:cTn>
                              </p:par>
                              <p:par>
                                <p:cTn id="61" presetID="10" presetClass="exit" presetSubtype="0" fill="hold" grpId="2" nodeType="withEffect">
                                  <p:stCondLst>
                                    <p:cond delay="0"/>
                                  </p:stCondLst>
                                  <p:childTnLst>
                                    <p:animEffect transition="out" filter="fade">
                                      <p:cBhvr>
                                        <p:cTn id="62" dur="500"/>
                                        <p:tgtEl>
                                          <p:spTgt spid="11"/>
                                        </p:tgtEl>
                                      </p:cBhvr>
                                    </p:animEffect>
                                    <p:set>
                                      <p:cBhvr>
                                        <p:cTn id="63" dur="1" fill="hold">
                                          <p:stCondLst>
                                            <p:cond delay="499"/>
                                          </p:stCondLst>
                                        </p:cTn>
                                        <p:tgtEl>
                                          <p:spTgt spid="11"/>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3">
                                            <p:txEl>
                                              <p:pRg st="6" end="6"/>
                                            </p:txEl>
                                          </p:spTgt>
                                        </p:tgtEl>
                                        <p:attrNameLst>
                                          <p:attrName>style.visibility</p:attrName>
                                        </p:attrNameLst>
                                      </p:cBhvr>
                                      <p:to>
                                        <p:strVal val="visible"/>
                                      </p:to>
                                    </p:set>
                                    <p:animEffect transition="in" filter="fade">
                                      <p:cBhvr>
                                        <p:cTn id="68" dur="500"/>
                                        <p:tgtEl>
                                          <p:spTgt spid="3">
                                            <p:txEl>
                                              <p:pRg st="6" end="6"/>
                                            </p:txEl>
                                          </p:spTgt>
                                        </p:tgtEl>
                                      </p:cBhvr>
                                    </p:animEffect>
                                  </p:childTnLst>
                                </p:cTn>
                              </p:par>
                            </p:childTnLst>
                          </p:cTn>
                        </p:par>
                        <p:par>
                          <p:cTn id="69" fill="hold">
                            <p:stCondLst>
                              <p:cond delay="500"/>
                            </p:stCondLst>
                            <p:childTnLst>
                              <p:par>
                                <p:cTn id="70" presetID="10" presetClass="entr" presetSubtype="0" fill="hold" nodeType="afterEffect">
                                  <p:stCondLst>
                                    <p:cond delay="0"/>
                                  </p:stCondLst>
                                  <p:childTnLst>
                                    <p:set>
                                      <p:cBhvr>
                                        <p:cTn id="71" dur="1" fill="hold">
                                          <p:stCondLst>
                                            <p:cond delay="0"/>
                                          </p:stCondLst>
                                        </p:cTn>
                                        <p:tgtEl>
                                          <p:spTgt spid="3">
                                            <p:txEl>
                                              <p:pRg st="7" end="7"/>
                                            </p:txEl>
                                          </p:spTgt>
                                        </p:tgtEl>
                                        <p:attrNameLst>
                                          <p:attrName>style.visibility</p:attrName>
                                        </p:attrNameLst>
                                      </p:cBhvr>
                                      <p:to>
                                        <p:strVal val="visible"/>
                                      </p:to>
                                    </p:set>
                                    <p:animEffect transition="in" filter="fade">
                                      <p:cBhvr>
                                        <p:cTn id="7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7" grpId="2" animBg="1"/>
      <p:bldP spid="9" grpId="0" animBg="1"/>
      <p:bldP spid="9" grpId="1" animBg="1"/>
      <p:bldP spid="9" grpId="2" animBg="1"/>
      <p:bldP spid="9" grpId="3" animBg="1"/>
      <p:bldP spid="10" grpId="0" animBg="1"/>
      <p:bldP spid="10" grpId="1" animBg="1"/>
      <p:bldP spid="10" grpId="2" animBg="1"/>
      <p:bldP spid="11" grpId="0" animBg="1"/>
      <p:bldP spid="11" grpId="1" animBg="1"/>
      <p:bldP spid="11" grpId="2" animBg="1"/>
      <p:bldP spid="11" grpId="3" animBg="1"/>
      <p:bldP spid="12" grpId="0" animBg="1"/>
      <p:bldP spid="12" grpId="1" animBg="1"/>
      <p:bldP spid="12" grpId="2" animBg="1"/>
      <p:bldP spid="12" grpId="3"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4000" dirty="0" smtClean="0">
                <a:latin typeface="Times New Roman" panose="02020603050405020304" pitchFamily="18" charset="0"/>
                <a:cs typeface="Times New Roman" panose="02020603050405020304" pitchFamily="18" charset="0"/>
              </a:rPr>
              <a:t>Real-world Network Applications</a:t>
            </a:r>
            <a:endParaRPr lang="ko-KR" altLang="en-US" sz="4000" dirty="0">
              <a:latin typeface="Times New Roman" panose="02020603050405020304" pitchFamily="18" charset="0"/>
              <a:cs typeface="Times New Roman" panose="02020603050405020304" pitchFamily="18" charset="0"/>
            </a:endParaRPr>
          </a:p>
        </p:txBody>
      </p:sp>
      <p:sp>
        <p:nvSpPr>
          <p:cNvPr id="3" name="내용 개체 틀 2"/>
          <p:cNvSpPr>
            <a:spLocks noGrp="1"/>
          </p:cNvSpPr>
          <p:nvPr>
            <p:ph idx="1"/>
          </p:nvPr>
        </p:nvSpPr>
        <p:spPr>
          <a:xfrm>
            <a:off x="838199" y="1825625"/>
            <a:ext cx="10793819" cy="4351338"/>
          </a:xfrm>
        </p:spPr>
        <p:txBody>
          <a:bodyPr>
            <a:normAutofit/>
          </a:bodyPr>
          <a:lstStyle/>
          <a:p>
            <a:r>
              <a:rPr lang="en-US" altLang="ko-KR" dirty="0" smtClean="0">
                <a:latin typeface="Gill Sans MT" panose="020B0502020104020203" pitchFamily="34" charset="0"/>
                <a:cs typeface="Tahoma" panose="020B0604030504040204" pitchFamily="34" charset="0"/>
              </a:rPr>
              <a:t>Snort-based Network IDS</a:t>
            </a:r>
          </a:p>
          <a:p>
            <a:pPr lvl="1"/>
            <a:r>
              <a:rPr lang="en-US" altLang="ko-KR" dirty="0" smtClean="0">
                <a:latin typeface="Gill Sans MT" panose="020B0502020104020203" pitchFamily="34" charset="0"/>
                <a:cs typeface="Tahoma" panose="020B0604030504040204" pitchFamily="34" charset="0"/>
              </a:rPr>
              <a:t>Aho-Corasick pattern matching</a:t>
            </a:r>
          </a:p>
          <a:p>
            <a:pPr lvl="1"/>
            <a:endParaRPr lang="en-US" altLang="ko-KR" dirty="0" smtClean="0">
              <a:latin typeface="Gill Sans MT" panose="020B0502020104020203" pitchFamily="34" charset="0"/>
              <a:cs typeface="Tahoma" panose="020B0604030504040204" pitchFamily="34" charset="0"/>
            </a:endParaRPr>
          </a:p>
          <a:p>
            <a:r>
              <a:rPr lang="en-US" altLang="ko-KR" dirty="0" smtClean="0">
                <a:latin typeface="Gill Sans MT" panose="020B0502020104020203" pitchFamily="34" charset="0"/>
                <a:cs typeface="Tahoma" panose="020B0604030504040204" pitchFamily="34" charset="0"/>
              </a:rPr>
              <a:t>No </a:t>
            </a:r>
            <a:r>
              <a:rPr lang="en-US" altLang="ko-KR" dirty="0">
                <a:latin typeface="Gill Sans MT" panose="020B0502020104020203" pitchFamily="34" charset="0"/>
                <a:cs typeface="Tahoma" panose="020B0604030504040204" pitchFamily="34" charset="0"/>
              </a:rPr>
              <a:t>benefit from </a:t>
            </a:r>
            <a:r>
              <a:rPr lang="en-US" altLang="ko-KR" dirty="0" smtClean="0">
                <a:latin typeface="Gill Sans MT" panose="020B0502020104020203" pitchFamily="34" charset="0"/>
                <a:cs typeface="Tahoma" panose="020B0604030504040204" pitchFamily="34" charset="0"/>
              </a:rPr>
              <a:t>CPU optimization!</a:t>
            </a:r>
            <a:endParaRPr lang="en-US" altLang="ko-KR" dirty="0">
              <a:latin typeface="Gill Sans MT" panose="020B0502020104020203" pitchFamily="34" charset="0"/>
              <a:cs typeface="Tahoma" panose="020B0604030504040204" pitchFamily="34" charset="0"/>
            </a:endParaRPr>
          </a:p>
          <a:p>
            <a:pPr lvl="1"/>
            <a:r>
              <a:rPr lang="en-US" altLang="ko-KR" sz="2000" dirty="0" smtClean="0">
                <a:latin typeface="Gill Sans MT" panose="020B0502020104020203" pitchFamily="34" charset="0"/>
                <a:cs typeface="Tahoma" panose="020B0604030504040204" pitchFamily="34" charset="0"/>
              </a:rPr>
              <a:t>Access many data structures</a:t>
            </a:r>
          </a:p>
          <a:p>
            <a:pPr lvl="1"/>
            <a:r>
              <a:rPr lang="en-US" altLang="ko-KR" sz="2000" dirty="0" smtClean="0">
                <a:latin typeface="Gill Sans MT" panose="020B0502020104020203" pitchFamily="34" charset="0"/>
                <a:cs typeface="Tahoma" panose="020B0604030504040204" pitchFamily="34" charset="0"/>
              </a:rPr>
              <a:t>Eviction </a:t>
            </a:r>
            <a:r>
              <a:rPr lang="en-US" altLang="ko-KR" sz="2000" dirty="0">
                <a:latin typeface="Gill Sans MT" panose="020B0502020104020203" pitchFamily="34" charset="0"/>
                <a:cs typeface="Tahoma" panose="020B0604030504040204" pitchFamily="34" charset="0"/>
              </a:rPr>
              <a:t>of already cached </a:t>
            </a:r>
            <a:r>
              <a:rPr lang="en-US" altLang="ko-KR" sz="2000" dirty="0" smtClean="0">
                <a:latin typeface="Gill Sans MT" panose="020B0502020104020203" pitchFamily="34" charset="0"/>
                <a:cs typeface="Tahoma" panose="020B0604030504040204" pitchFamily="34" charset="0"/>
              </a:rPr>
              <a:t>data</a:t>
            </a:r>
            <a:endParaRPr lang="en-US" altLang="ko-KR" sz="2000" dirty="0">
              <a:latin typeface="Gill Sans MT" panose="020B0502020104020203" pitchFamily="34" charset="0"/>
              <a:cs typeface="Tahoma" panose="020B0604030504040204" pitchFamily="34" charset="0"/>
            </a:endParaRPr>
          </a:p>
          <a:p>
            <a:pPr lvl="1"/>
            <a:endParaRPr lang="en-US" altLang="ko-KR" sz="2000" dirty="0" smtClean="0">
              <a:latin typeface="Gill Sans MT" panose="020B0502020104020203" pitchFamily="34" charset="0"/>
              <a:cs typeface="Tahoma" panose="020B0604030504040204" pitchFamily="34" charset="0"/>
            </a:endParaRPr>
          </a:p>
          <a:p>
            <a:r>
              <a:rPr lang="en-US" altLang="ko-KR" sz="2400" dirty="0" smtClean="0">
                <a:latin typeface="Gill Sans MT" panose="020B0502020104020203" pitchFamily="34" charset="0"/>
                <a:cs typeface="Tahoma" panose="020B0604030504040204" pitchFamily="34" charset="0"/>
              </a:rPr>
              <a:t>DFC* outperforms AC-APUNet</a:t>
            </a:r>
          </a:p>
          <a:p>
            <a:pPr lvl="1"/>
            <a:r>
              <a:rPr lang="en-US" altLang="ko-KR" sz="2000" dirty="0" smtClean="0">
                <a:latin typeface="Gill Sans MT" panose="020B0502020104020203" pitchFamily="34" charset="0"/>
                <a:cs typeface="Tahoma" panose="020B0604030504040204" pitchFamily="34" charset="0"/>
              </a:rPr>
              <a:t>CPU-based algorithm</a:t>
            </a:r>
          </a:p>
          <a:p>
            <a:pPr lvl="1"/>
            <a:r>
              <a:rPr lang="en-US" altLang="ko-KR" sz="2000" dirty="0" smtClean="0">
                <a:latin typeface="Gill Sans MT" panose="020B0502020104020203" pitchFamily="34" charset="0"/>
                <a:cs typeface="Tahoma" panose="020B0604030504040204" pitchFamily="34" charset="0"/>
              </a:rPr>
              <a:t>Cache-friendly </a:t>
            </a:r>
            <a:r>
              <a:rPr lang="en-US" altLang="ko-KR" sz="2000" dirty="0">
                <a:latin typeface="Gill Sans MT" panose="020B0502020104020203" pitchFamily="34" charset="0"/>
                <a:cs typeface="Tahoma" panose="020B0604030504040204" pitchFamily="34" charset="0"/>
              </a:rPr>
              <a:t>&amp; reduces memory </a:t>
            </a:r>
            <a:r>
              <a:rPr lang="en-US" altLang="ko-KR" sz="2000" dirty="0" smtClean="0">
                <a:latin typeface="Gill Sans MT" panose="020B0502020104020203" pitchFamily="34" charset="0"/>
                <a:cs typeface="Tahoma" panose="020B0604030504040204" pitchFamily="34" charset="0"/>
              </a:rPr>
              <a:t>access</a:t>
            </a:r>
            <a:endParaRPr lang="en-US" altLang="ko-KR" sz="2000" dirty="0">
              <a:latin typeface="Gill Sans MT" panose="020B0502020104020203" pitchFamily="34" charset="0"/>
              <a:cs typeface="Tahoma" panose="020B0604030504040204" pitchFamily="34" charset="0"/>
            </a:endParaRPr>
          </a:p>
        </p:txBody>
      </p:sp>
      <p:sp>
        <p:nvSpPr>
          <p:cNvPr id="4" name="슬라이드 번호 개체 틀 3"/>
          <p:cNvSpPr>
            <a:spLocks noGrp="1"/>
          </p:cNvSpPr>
          <p:nvPr>
            <p:ph type="sldNum" sz="quarter" idx="12"/>
          </p:nvPr>
        </p:nvSpPr>
        <p:spPr/>
        <p:txBody>
          <a:bodyPr/>
          <a:lstStyle/>
          <a:p>
            <a:fld id="{14891A8E-8BA3-45EB-9D24-E0EB9CB66E81}" type="slidenum">
              <a:rPr lang="ko-KR" altLang="en-US" sz="1400" b="1" smtClean="0"/>
              <a:t>20</a:t>
            </a:fld>
            <a:endParaRPr lang="ko-KR" altLang="en-US" sz="1400" b="1"/>
          </a:p>
        </p:txBody>
      </p:sp>
      <p:pic>
        <p:nvPicPr>
          <p:cNvPr id="5" name="Picture 2" descr="Image result for kaist logo"/>
          <p:cNvPicPr>
            <a:picLocks noChangeAspect="1" noChangeArrowheads="1"/>
          </p:cNvPicPr>
          <p:nvPr/>
        </p:nvPicPr>
        <p:blipFill rotWithShape="1">
          <a:blip r:embed="rId3">
            <a:extLst>
              <a:ext uri="{28A0092B-C50C-407E-A947-70E740481C1C}">
                <a14:useLocalDpi xmlns:a14="http://schemas.microsoft.com/office/drawing/2010/main" val="0"/>
              </a:ext>
            </a:extLst>
          </a:blip>
          <a:srcRect l="28446" t="19690" r="27890" b="20667"/>
          <a:stretch/>
        </p:blipFill>
        <p:spPr bwMode="auto">
          <a:xfrm>
            <a:off x="9442042" y="6275222"/>
            <a:ext cx="1539310" cy="49342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www.ndsl.kaist.edu/wp-content/uploads/2012/08/head-logo21.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18" t="14505" r="58568" b="11925"/>
          <a:stretch/>
        </p:blipFill>
        <p:spPr bwMode="auto">
          <a:xfrm>
            <a:off x="7942045" y="6287914"/>
            <a:ext cx="1468097" cy="404878"/>
          </a:xfrm>
          <a:prstGeom prst="rect">
            <a:avLst/>
          </a:prstGeom>
          <a:noFill/>
          <a:extLst>
            <a:ext uri="{909E8E84-426E-40DD-AFC4-6F175D3DCCD1}">
              <a14:hiddenFill xmlns:a14="http://schemas.microsoft.com/office/drawing/2010/main">
                <a:solidFill>
                  <a:srgbClr val="FFFFFF"/>
                </a:solidFill>
              </a14:hiddenFill>
            </a:ext>
          </a:extLst>
        </p:spPr>
      </p:pic>
      <p:sp>
        <p:nvSpPr>
          <p:cNvPr id="25" name="직사각형 24"/>
          <p:cNvSpPr/>
          <p:nvPr/>
        </p:nvSpPr>
        <p:spPr>
          <a:xfrm>
            <a:off x="7306590" y="2097301"/>
            <a:ext cx="4320882" cy="400110"/>
          </a:xfrm>
          <a:prstGeom prst="rect">
            <a:avLst/>
          </a:prstGeom>
        </p:spPr>
        <p:txBody>
          <a:bodyPr wrap="square">
            <a:spAutoFit/>
          </a:bodyPr>
          <a:lstStyle/>
          <a:p>
            <a:pPr algn="ctr"/>
            <a:r>
              <a:rPr lang="en-US" altLang="ko-KR" sz="2000" b="1" dirty="0" smtClean="0">
                <a:latin typeface="Times New Roman" panose="02020603050405020304" pitchFamily="18" charset="0"/>
                <a:cs typeface="Times New Roman" panose="02020603050405020304" pitchFamily="18" charset="0"/>
              </a:rPr>
              <a:t>Network IDS</a:t>
            </a:r>
            <a:endParaRPr lang="en-US" altLang="ko-KR" sz="2000" b="1" dirty="0">
              <a:latin typeface="Times New Roman" panose="02020603050405020304" pitchFamily="18" charset="0"/>
              <a:cs typeface="Times New Roman" panose="02020603050405020304" pitchFamily="18" charset="0"/>
            </a:endParaRPr>
          </a:p>
        </p:txBody>
      </p:sp>
      <p:sp>
        <p:nvSpPr>
          <p:cNvPr id="26" name="직사각형 25"/>
          <p:cNvSpPr/>
          <p:nvPr/>
        </p:nvSpPr>
        <p:spPr>
          <a:xfrm>
            <a:off x="563522" y="6197965"/>
            <a:ext cx="7347098" cy="584775"/>
          </a:xfrm>
          <a:prstGeom prst="rect">
            <a:avLst/>
          </a:prstGeom>
        </p:spPr>
        <p:txBody>
          <a:bodyPr wrap="square">
            <a:spAutoFit/>
          </a:bodyPr>
          <a:lstStyle/>
          <a:p>
            <a:pPr algn="ctr"/>
            <a:r>
              <a:rPr lang="en-US" altLang="ko-KR" sz="1600" i="1" dirty="0">
                <a:latin typeface="Gill Sans MT" panose="020B0502020104020203" pitchFamily="34" charset="0"/>
                <a:cs typeface="Tahoma" panose="020B0604030504040204" pitchFamily="34" charset="0"/>
              </a:rPr>
              <a:t>*DFC: Accelerating String Pattern </a:t>
            </a:r>
            <a:r>
              <a:rPr lang="en-US" altLang="ko-KR" sz="1600" i="1" dirty="0" smtClean="0">
                <a:latin typeface="Gill Sans MT" panose="020B0502020104020203" pitchFamily="34" charset="0"/>
                <a:cs typeface="Tahoma" panose="020B0604030504040204" pitchFamily="34" charset="0"/>
              </a:rPr>
              <a:t>Matching for </a:t>
            </a:r>
            <a:r>
              <a:rPr lang="en-US" altLang="ko-KR" sz="1600" i="1" dirty="0">
                <a:latin typeface="Gill Sans MT" panose="020B0502020104020203" pitchFamily="34" charset="0"/>
                <a:cs typeface="Tahoma" panose="020B0604030504040204" pitchFamily="34" charset="0"/>
              </a:rPr>
              <a:t>Network Applications [</a:t>
            </a:r>
            <a:r>
              <a:rPr lang="en-US" altLang="ko-KR" sz="1600" i="1" dirty="0" smtClean="0">
                <a:latin typeface="Gill Sans MT" panose="020B0502020104020203" pitchFamily="34" charset="0"/>
                <a:cs typeface="Tahoma" panose="020B0604030504040204" pitchFamily="34" charset="0"/>
              </a:rPr>
              <a:t>NSDI’16]</a:t>
            </a:r>
          </a:p>
          <a:p>
            <a:pPr algn="ctr"/>
            <a:r>
              <a:rPr lang="en-US" altLang="ko-KR" sz="1600" i="1" dirty="0" err="1">
                <a:latin typeface="Gill Sans MT" panose="020B0502020104020203" pitchFamily="34" charset="0"/>
              </a:rPr>
              <a:t>Byungkwon</a:t>
            </a:r>
            <a:r>
              <a:rPr lang="en-US" altLang="ko-KR" sz="1600" i="1" dirty="0">
                <a:latin typeface="Gill Sans MT" panose="020B0502020104020203" pitchFamily="34" charset="0"/>
              </a:rPr>
              <a:t> Choi, </a:t>
            </a:r>
            <a:r>
              <a:rPr lang="en-US" altLang="ko-KR" sz="1600" i="1" dirty="0" err="1">
                <a:latin typeface="Gill Sans MT" panose="020B0502020104020203" pitchFamily="34" charset="0"/>
              </a:rPr>
              <a:t>Jongwook</a:t>
            </a:r>
            <a:r>
              <a:rPr lang="en-US" altLang="ko-KR" sz="1600" i="1" dirty="0">
                <a:latin typeface="Gill Sans MT" panose="020B0502020104020203" pitchFamily="34" charset="0"/>
              </a:rPr>
              <a:t> </a:t>
            </a:r>
            <a:r>
              <a:rPr lang="en-US" altLang="ko-KR" sz="1600" i="1" dirty="0" err="1">
                <a:latin typeface="Gill Sans MT" panose="020B0502020104020203" pitchFamily="34" charset="0"/>
              </a:rPr>
              <a:t>Chae</a:t>
            </a:r>
            <a:r>
              <a:rPr lang="en-US" altLang="ko-KR" sz="1600" i="1" dirty="0">
                <a:latin typeface="Gill Sans MT" panose="020B0502020104020203" pitchFamily="34" charset="0"/>
              </a:rPr>
              <a:t>, Muhammad Jamshed, </a:t>
            </a:r>
            <a:r>
              <a:rPr lang="en-US" altLang="ko-KR" sz="1600" i="1" dirty="0" smtClean="0">
                <a:latin typeface="Gill Sans MT" panose="020B0502020104020203" pitchFamily="34" charset="0"/>
              </a:rPr>
              <a:t>KyoungSoo Park, and </a:t>
            </a:r>
            <a:r>
              <a:rPr lang="en-US" altLang="ko-KR" sz="1600" i="1" dirty="0" err="1">
                <a:latin typeface="Gill Sans MT" panose="020B0502020104020203" pitchFamily="34" charset="0"/>
              </a:rPr>
              <a:t>Dongsu</a:t>
            </a:r>
            <a:r>
              <a:rPr lang="en-US" altLang="ko-KR" sz="1600" i="1" dirty="0">
                <a:latin typeface="Gill Sans MT" panose="020B0502020104020203" pitchFamily="34" charset="0"/>
              </a:rPr>
              <a:t> Han</a:t>
            </a:r>
            <a:endParaRPr lang="ko-KR" altLang="en-US" sz="1600" i="1" dirty="0">
              <a:latin typeface="Gill Sans MT" panose="020B0502020104020203" pitchFamily="34" charset="0"/>
            </a:endParaRPr>
          </a:p>
        </p:txBody>
      </p:sp>
      <p:graphicFrame>
        <p:nvGraphicFramePr>
          <p:cNvPr id="33" name="차트 32"/>
          <p:cNvGraphicFramePr>
            <a:graphicFrameLocks/>
          </p:cNvGraphicFramePr>
          <p:nvPr>
            <p:extLst>
              <p:ext uri="{D42A27DB-BD31-4B8C-83A1-F6EECF244321}">
                <p14:modId xmlns:p14="http://schemas.microsoft.com/office/powerpoint/2010/main" val="1012250760"/>
              </p:ext>
            </p:extLst>
          </p:nvPr>
        </p:nvGraphicFramePr>
        <p:xfrm>
          <a:off x="6433954" y="2518413"/>
          <a:ext cx="5400000" cy="3240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4" name="차트 33"/>
          <p:cNvGraphicFramePr>
            <a:graphicFrameLocks/>
          </p:cNvGraphicFramePr>
          <p:nvPr>
            <p:extLst>
              <p:ext uri="{D42A27DB-BD31-4B8C-83A1-F6EECF244321}">
                <p14:modId xmlns:p14="http://schemas.microsoft.com/office/powerpoint/2010/main" val="1300656253"/>
              </p:ext>
            </p:extLst>
          </p:nvPr>
        </p:nvGraphicFramePr>
        <p:xfrm>
          <a:off x="6433954" y="2518413"/>
          <a:ext cx="5400000" cy="3240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5" name="차트 34"/>
          <p:cNvGraphicFramePr>
            <a:graphicFrameLocks/>
          </p:cNvGraphicFramePr>
          <p:nvPr>
            <p:extLst>
              <p:ext uri="{D42A27DB-BD31-4B8C-83A1-F6EECF244321}">
                <p14:modId xmlns:p14="http://schemas.microsoft.com/office/powerpoint/2010/main" val="1306438593"/>
              </p:ext>
            </p:extLst>
          </p:nvPr>
        </p:nvGraphicFramePr>
        <p:xfrm>
          <a:off x="6433954" y="2518413"/>
          <a:ext cx="5400000" cy="3240000"/>
        </p:xfrm>
        <a:graphic>
          <a:graphicData uri="http://schemas.openxmlformats.org/drawingml/2006/chart">
            <c:chart xmlns:c="http://schemas.openxmlformats.org/drawingml/2006/chart" xmlns:r="http://schemas.openxmlformats.org/officeDocument/2006/relationships" r:id="rId7"/>
          </a:graphicData>
        </a:graphic>
      </p:graphicFrame>
      <p:cxnSp>
        <p:nvCxnSpPr>
          <p:cNvPr id="36" name="직선 화살표 연결선 35"/>
          <p:cNvCxnSpPr/>
          <p:nvPr/>
        </p:nvCxnSpPr>
        <p:spPr>
          <a:xfrm flipH="1">
            <a:off x="11087257" y="3462708"/>
            <a:ext cx="2953" cy="1087451"/>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직사각형 36"/>
          <p:cNvSpPr/>
          <p:nvPr/>
        </p:nvSpPr>
        <p:spPr>
          <a:xfrm>
            <a:off x="11259529" y="3821768"/>
            <a:ext cx="415498" cy="369332"/>
          </a:xfrm>
          <a:prstGeom prst="rect">
            <a:avLst/>
          </a:prstGeom>
          <a:solidFill>
            <a:schemeClr val="bg1"/>
          </a:solidFill>
          <a:ln w="19050">
            <a:solidFill>
              <a:srgbClr val="FF0000"/>
            </a:solidFill>
          </a:ln>
        </p:spPr>
        <p:txBody>
          <a:bodyPr wrap="none">
            <a:spAutoFit/>
          </a:bodyPr>
          <a:lstStyle/>
          <a:p>
            <a:pPr algn="ctr"/>
            <a:r>
              <a:rPr lang="en-US" altLang="ko-KR" b="1" dirty="0" smtClean="0">
                <a:latin typeface="Times New Roman" panose="02020603050405020304" pitchFamily="18" charset="0"/>
                <a:cs typeface="Times New Roman" panose="02020603050405020304" pitchFamily="18" charset="0"/>
              </a:rPr>
              <a:t>4x</a:t>
            </a:r>
            <a:endParaRPr lang="ko-KR" altLang="en-US" dirty="0"/>
          </a:p>
        </p:txBody>
      </p:sp>
      <p:cxnSp>
        <p:nvCxnSpPr>
          <p:cNvPr id="38" name="직선 연결선 37"/>
          <p:cNvCxnSpPr/>
          <p:nvPr/>
        </p:nvCxnSpPr>
        <p:spPr>
          <a:xfrm>
            <a:off x="10955879" y="3462708"/>
            <a:ext cx="375926"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9" name="직선 연결선 38"/>
          <p:cNvCxnSpPr/>
          <p:nvPr/>
        </p:nvCxnSpPr>
        <p:spPr>
          <a:xfrm>
            <a:off x="10600626" y="4550159"/>
            <a:ext cx="717845" cy="0"/>
          </a:xfrm>
          <a:prstGeom prst="line">
            <a:avLst/>
          </a:prstGeom>
          <a:ln w="12700"/>
        </p:spPr>
        <p:style>
          <a:lnRef idx="1">
            <a:schemeClr val="dk1"/>
          </a:lnRef>
          <a:fillRef idx="0">
            <a:schemeClr val="dk1"/>
          </a:fillRef>
          <a:effectRef idx="0">
            <a:schemeClr val="dk1"/>
          </a:effectRef>
          <a:fontRef idx="minor">
            <a:schemeClr val="tx1"/>
          </a:fontRef>
        </p:style>
      </p:cxnSp>
      <p:sp>
        <p:nvSpPr>
          <p:cNvPr id="9" name="직사각형 8"/>
          <p:cNvSpPr/>
          <p:nvPr/>
        </p:nvSpPr>
        <p:spPr>
          <a:xfrm>
            <a:off x="10959161" y="2471243"/>
            <a:ext cx="745288"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822550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500"/>
                                        <p:tgtEl>
                                          <p:spTgt spid="37"/>
                                        </p:tgtEl>
                                      </p:cBhvr>
                                    </p:animEffect>
                                  </p:childTnLst>
                                </p:cTn>
                              </p:par>
                              <p:par>
                                <p:cTn id="26" presetID="10" presetClass="entr" presetSubtype="0" fill="hold"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par>
                                <p:cTn id="29" presetID="10"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500"/>
                                        <p:tgtEl>
                                          <p:spTgt spid="35"/>
                                        </p:tgtEl>
                                      </p:cBhvr>
                                    </p:animEffect>
                                  </p:childTnLst>
                                </p:cTn>
                              </p:par>
                              <p:par>
                                <p:cTn id="37" presetID="10" presetClass="exit" presetSubtype="0" fill="hold" grpId="0" nodeType="withEffect">
                                  <p:stCondLst>
                                    <p:cond delay="0"/>
                                  </p:stCondLst>
                                  <p:childTnLst>
                                    <p:animEffect transition="out" filter="fade">
                                      <p:cBhvr>
                                        <p:cTn id="38" dur="500"/>
                                        <p:tgtEl>
                                          <p:spTgt spid="9"/>
                                        </p:tgtEl>
                                      </p:cBhvr>
                                    </p:animEffect>
                                    <p:set>
                                      <p:cBhvr>
                                        <p:cTn id="39" dur="1" fill="hold">
                                          <p:stCondLst>
                                            <p:cond delay="499"/>
                                          </p:stCondLst>
                                        </p:cTn>
                                        <p:tgtEl>
                                          <p:spTgt spid="9"/>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36"/>
                                        </p:tgtEl>
                                      </p:cBhvr>
                                    </p:animEffect>
                                    <p:set>
                                      <p:cBhvr>
                                        <p:cTn id="42" dur="1" fill="hold">
                                          <p:stCondLst>
                                            <p:cond delay="499"/>
                                          </p:stCondLst>
                                        </p:cTn>
                                        <p:tgtEl>
                                          <p:spTgt spid="36"/>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37"/>
                                        </p:tgtEl>
                                      </p:cBhvr>
                                    </p:animEffect>
                                    <p:set>
                                      <p:cBhvr>
                                        <p:cTn id="45" dur="1" fill="hold">
                                          <p:stCondLst>
                                            <p:cond delay="499"/>
                                          </p:stCondLst>
                                        </p:cTn>
                                        <p:tgtEl>
                                          <p:spTgt spid="37"/>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38"/>
                                        </p:tgtEl>
                                      </p:cBhvr>
                                    </p:animEffect>
                                    <p:set>
                                      <p:cBhvr>
                                        <p:cTn id="48" dur="1" fill="hold">
                                          <p:stCondLst>
                                            <p:cond delay="499"/>
                                          </p:stCondLst>
                                        </p:cTn>
                                        <p:tgtEl>
                                          <p:spTgt spid="38"/>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39"/>
                                        </p:tgtEl>
                                      </p:cBhvr>
                                    </p:animEffect>
                                    <p:set>
                                      <p:cBhvr>
                                        <p:cTn id="51" dur="1" fill="hold">
                                          <p:stCondLst>
                                            <p:cond delay="499"/>
                                          </p:stCondLst>
                                        </p:cTn>
                                        <p:tgtEl>
                                          <p:spTgt spid="39"/>
                                        </p:tgtEl>
                                        <p:attrNameLst>
                                          <p:attrName>style.visibility</p:attrName>
                                        </p:attrNameLst>
                                      </p:cBhvr>
                                      <p:to>
                                        <p:strVal val="hidden"/>
                                      </p:to>
                                    </p:set>
                                  </p:childTnLst>
                                </p:cTn>
                              </p:par>
                            </p:childTnLst>
                          </p:cTn>
                        </p:par>
                        <p:par>
                          <p:cTn id="52" fill="hold">
                            <p:stCondLst>
                              <p:cond delay="500"/>
                            </p:stCondLst>
                            <p:childTnLst>
                              <p:par>
                                <p:cTn id="53" presetID="10" presetClass="entr" presetSubtype="0" fill="hold" nodeType="after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Effect transition="in" filter="fade">
                                      <p:cBhvr>
                                        <p:cTn id="55" dur="500"/>
                                        <p:tgtEl>
                                          <p:spTgt spid="3">
                                            <p:txEl>
                                              <p:pRg st="7" end="7"/>
                                            </p:txEl>
                                          </p:spTgt>
                                        </p:tgtEl>
                                      </p:cBhvr>
                                    </p:animEffect>
                                  </p:childTnLst>
                                </p:cTn>
                              </p:par>
                            </p:childTnLst>
                          </p:cTn>
                        </p:par>
                        <p:par>
                          <p:cTn id="56" fill="hold">
                            <p:stCondLst>
                              <p:cond delay="1000"/>
                            </p:stCondLst>
                            <p:childTnLst>
                              <p:par>
                                <p:cTn id="57" presetID="10" presetClass="entr" presetSubtype="0" fill="hold" nodeType="after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fade">
                                      <p:cBhvr>
                                        <p:cTn id="59" dur="500"/>
                                        <p:tgtEl>
                                          <p:spTgt spid="3">
                                            <p:txEl>
                                              <p:pRg st="8" end="8"/>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Effect transition="in" filter="fade">
                                      <p:cBhvr>
                                        <p:cTn id="62" dur="500"/>
                                        <p:tgtEl>
                                          <p:spTgt spid="3">
                                            <p:txEl>
                                              <p:pRg st="9" end="9"/>
                                            </p:txEl>
                                          </p:spTgt>
                                        </p:tgtEl>
                                      </p:cBhvr>
                                    </p:animEffect>
                                  </p:childTnLst>
                                </p:cTn>
                              </p:par>
                            </p:childTnLst>
                          </p:cTn>
                        </p:par>
                        <p:par>
                          <p:cTn id="63" fill="hold">
                            <p:stCondLst>
                              <p:cond delay="1500"/>
                            </p:stCondLst>
                            <p:childTnLst>
                              <p:par>
                                <p:cTn id="64" presetID="10" presetClass="entr" presetSubtype="0" fill="hold" grpId="0" nodeType="after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Graphic spid="34" grpId="0">
        <p:bldAsOne/>
      </p:bldGraphic>
      <p:bldGraphic spid="35" grpId="0">
        <p:bldAsOne/>
      </p:bldGraphic>
      <p:bldP spid="37" grpId="0" animBg="1"/>
      <p:bldP spid="37" grpId="1"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4000" dirty="0" smtClean="0">
                <a:latin typeface="Times New Roman" panose="02020603050405020304" pitchFamily="18" charset="0"/>
                <a:cs typeface="Times New Roman" panose="02020603050405020304" pitchFamily="18" charset="0"/>
              </a:rPr>
              <a:t>Conclusion</a:t>
            </a:r>
            <a:endParaRPr lang="ko-KR" altLang="en-US" sz="4000" dirty="0">
              <a:latin typeface="Times New Roman" panose="02020603050405020304" pitchFamily="18" charset="0"/>
              <a:cs typeface="Times New Roman" panose="02020603050405020304" pitchFamily="18" charset="0"/>
            </a:endParaRPr>
          </a:p>
        </p:txBody>
      </p:sp>
      <p:sp>
        <p:nvSpPr>
          <p:cNvPr id="3" name="내용 개체 틀 2"/>
          <p:cNvSpPr>
            <a:spLocks noGrp="1"/>
          </p:cNvSpPr>
          <p:nvPr>
            <p:ph idx="1"/>
          </p:nvPr>
        </p:nvSpPr>
        <p:spPr/>
        <p:txBody>
          <a:bodyPr>
            <a:normAutofit/>
          </a:bodyPr>
          <a:lstStyle/>
          <a:p>
            <a:r>
              <a:rPr lang="en-US" altLang="ko-KR" dirty="0" smtClean="0">
                <a:latin typeface="Gill Sans MT" panose="020B0502020104020203" pitchFamily="34" charset="0"/>
                <a:cs typeface="Tahoma" panose="020B0604030504040204" pitchFamily="34" charset="0"/>
              </a:rPr>
              <a:t>Re-examine the efficacy of GPU-based packet processor</a:t>
            </a:r>
          </a:p>
          <a:p>
            <a:pPr lvl="1"/>
            <a:r>
              <a:rPr lang="en-US" altLang="ko-KR" dirty="0" smtClean="0">
                <a:latin typeface="Gill Sans MT" panose="020B0502020104020203" pitchFamily="34" charset="0"/>
                <a:cs typeface="Tahoma" panose="020B0604030504040204" pitchFamily="34" charset="0"/>
              </a:rPr>
              <a:t>GPU is bottlenecked by PCIe data transfer overhead</a:t>
            </a:r>
          </a:p>
          <a:p>
            <a:pPr lvl="1"/>
            <a:r>
              <a:rPr lang="en-US" altLang="ko-KR" dirty="0" smtClean="0">
                <a:latin typeface="Gill Sans MT" panose="020B0502020104020203" pitchFamily="34" charset="0"/>
                <a:cs typeface="Tahoma" panose="020B0604030504040204" pitchFamily="34" charset="0"/>
              </a:rPr>
              <a:t>Integrated GPU is the most cost effective processor</a:t>
            </a:r>
          </a:p>
          <a:p>
            <a:r>
              <a:rPr lang="en-US" altLang="ko-KR" dirty="0" smtClean="0">
                <a:latin typeface="Gill Sans MT" panose="020B0502020104020203" pitchFamily="34" charset="0"/>
                <a:cs typeface="Tahoma" panose="020B0604030504040204" pitchFamily="34" charset="0"/>
              </a:rPr>
              <a:t>APUNet</a:t>
            </a:r>
            <a:r>
              <a:rPr lang="en-US" altLang="ko-KR" dirty="0">
                <a:latin typeface="Gill Sans MT" panose="020B0502020104020203" pitchFamily="34" charset="0"/>
                <a:cs typeface="Tahoma" panose="020B0604030504040204" pitchFamily="34" charset="0"/>
              </a:rPr>
              <a:t>: </a:t>
            </a:r>
            <a:r>
              <a:rPr lang="en-US" altLang="ko-KR" dirty="0" smtClean="0">
                <a:latin typeface="Gill Sans MT" panose="020B0502020104020203" pitchFamily="34" charset="0"/>
                <a:cs typeface="Tahoma" panose="020B0604030504040204" pitchFamily="34" charset="0"/>
              </a:rPr>
              <a:t>APU-accelerated </a:t>
            </a:r>
            <a:r>
              <a:rPr lang="en-US" altLang="ko-KR" dirty="0">
                <a:latin typeface="Gill Sans MT" panose="020B0502020104020203" pitchFamily="34" charset="0"/>
                <a:cs typeface="Tahoma" panose="020B0604030504040204" pitchFamily="34" charset="0"/>
              </a:rPr>
              <a:t>networked system</a:t>
            </a:r>
          </a:p>
          <a:p>
            <a:pPr lvl="1"/>
            <a:r>
              <a:rPr lang="en-US" altLang="ko-KR" dirty="0">
                <a:latin typeface="Gill Sans MT" panose="020B0502020104020203" pitchFamily="34" charset="0"/>
                <a:cs typeface="Tahoma" panose="020B0604030504040204" pitchFamily="34" charset="0"/>
              </a:rPr>
              <a:t>Persistent </a:t>
            </a:r>
            <a:r>
              <a:rPr lang="en-US" altLang="ko-KR" dirty="0" smtClean="0">
                <a:latin typeface="Gill Sans MT" panose="020B0502020104020203" pitchFamily="34" charset="0"/>
                <a:cs typeface="Tahoma" panose="020B0604030504040204" pitchFamily="34" charset="0"/>
              </a:rPr>
              <a:t>thread execution: eliminate kernel setup overhead</a:t>
            </a:r>
          </a:p>
          <a:p>
            <a:pPr lvl="1"/>
            <a:r>
              <a:rPr lang="en-US" altLang="ko-KR" dirty="0">
                <a:latin typeface="Gill Sans MT" panose="020B0502020104020203" pitchFamily="34" charset="0"/>
                <a:cs typeface="Tahoma" panose="020B0604030504040204" pitchFamily="34" charset="0"/>
              </a:rPr>
              <a:t>Group synchronization: minimize data synchronization overhead</a:t>
            </a:r>
          </a:p>
          <a:p>
            <a:pPr lvl="1"/>
            <a:r>
              <a:rPr lang="en-US" altLang="ko-KR" dirty="0" smtClean="0">
                <a:latin typeface="Gill Sans MT" panose="020B0502020104020203" pitchFamily="34" charset="0"/>
                <a:cs typeface="Tahoma" panose="020B0604030504040204" pitchFamily="34" charset="0"/>
              </a:rPr>
              <a:t>Zero-copy packet processing: reduce memory contention</a:t>
            </a:r>
          </a:p>
          <a:p>
            <a:pPr lvl="1"/>
            <a:r>
              <a:rPr lang="en-US" altLang="ko-KR" dirty="0" smtClean="0">
                <a:latin typeface="Gill Sans MT" panose="020B0502020104020203" pitchFamily="34" charset="0"/>
                <a:cs typeface="Tahoma" panose="020B0604030504040204" pitchFamily="34" charset="0"/>
              </a:rPr>
              <a:t>Up to 4x </a:t>
            </a:r>
            <a:r>
              <a:rPr lang="en-US" altLang="ko-KR" dirty="0">
                <a:latin typeface="Gill Sans MT" panose="020B0502020104020203" pitchFamily="34" charset="0"/>
                <a:cs typeface="Tahoma" panose="020B0604030504040204" pitchFamily="34" charset="0"/>
              </a:rPr>
              <a:t>performance improvement over </a:t>
            </a:r>
            <a:r>
              <a:rPr lang="en-US" altLang="ko-KR" dirty="0" smtClean="0">
                <a:latin typeface="Gill Sans MT" panose="020B0502020104020203" pitchFamily="34" charset="0"/>
                <a:cs typeface="Tahoma" panose="020B0604030504040204" pitchFamily="34" charset="0"/>
              </a:rPr>
              <a:t>CPU baseline &amp; G-Opt</a:t>
            </a:r>
            <a:endParaRPr lang="en-US" altLang="ko-KR" dirty="0">
              <a:latin typeface="Gill Sans MT" panose="020B0502020104020203" pitchFamily="34" charset="0"/>
              <a:cs typeface="Tahoma" panose="020B0604030504040204" pitchFamily="34" charset="0"/>
            </a:endParaRPr>
          </a:p>
          <a:p>
            <a:endParaRPr lang="en-US" altLang="ko-KR" dirty="0">
              <a:latin typeface="Gill Sans MT" panose="020B0502020104020203" pitchFamily="34" charset="0"/>
              <a:cs typeface="Tahoma" panose="020B0604030504040204" pitchFamily="34" charset="0"/>
            </a:endParaRPr>
          </a:p>
          <a:p>
            <a:endParaRPr lang="ko-KR" altLang="en-US" dirty="0">
              <a:latin typeface="Gill Sans MT" panose="020B0502020104020203" pitchFamily="34" charset="0"/>
              <a:cs typeface="Tahoma" panose="020B0604030504040204" pitchFamily="34" charset="0"/>
            </a:endParaRPr>
          </a:p>
        </p:txBody>
      </p:sp>
      <p:sp>
        <p:nvSpPr>
          <p:cNvPr id="4" name="슬라이드 번호 개체 틀 3"/>
          <p:cNvSpPr>
            <a:spLocks noGrp="1"/>
          </p:cNvSpPr>
          <p:nvPr>
            <p:ph type="sldNum" sz="quarter" idx="12"/>
          </p:nvPr>
        </p:nvSpPr>
        <p:spPr/>
        <p:txBody>
          <a:bodyPr/>
          <a:lstStyle/>
          <a:p>
            <a:fld id="{14891A8E-8BA3-45EB-9D24-E0EB9CB66E81}" type="slidenum">
              <a:rPr lang="ko-KR" altLang="en-US" sz="1400" b="1" smtClean="0"/>
              <a:t>21</a:t>
            </a:fld>
            <a:endParaRPr lang="ko-KR" altLang="en-US" sz="1400" b="1"/>
          </a:p>
        </p:txBody>
      </p:sp>
      <p:pic>
        <p:nvPicPr>
          <p:cNvPr id="5" name="Picture 2" descr="Image result for kaist logo"/>
          <p:cNvPicPr>
            <a:picLocks noChangeAspect="1" noChangeArrowheads="1"/>
          </p:cNvPicPr>
          <p:nvPr/>
        </p:nvPicPr>
        <p:blipFill rotWithShape="1">
          <a:blip r:embed="rId3">
            <a:extLst>
              <a:ext uri="{28A0092B-C50C-407E-A947-70E740481C1C}">
                <a14:useLocalDpi xmlns:a14="http://schemas.microsoft.com/office/drawing/2010/main" val="0"/>
              </a:ext>
            </a:extLst>
          </a:blip>
          <a:srcRect l="28446" t="19690" r="27890" b="20667"/>
          <a:stretch/>
        </p:blipFill>
        <p:spPr bwMode="auto">
          <a:xfrm>
            <a:off x="9442042" y="6275222"/>
            <a:ext cx="1539310" cy="49342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www.ndsl.kaist.edu/wp-content/uploads/2012/08/head-logo21.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18" t="14505" r="58568" b="11925"/>
          <a:stretch/>
        </p:blipFill>
        <p:spPr bwMode="auto">
          <a:xfrm>
            <a:off x="7942045" y="6287914"/>
            <a:ext cx="1468097" cy="404878"/>
          </a:xfrm>
          <a:prstGeom prst="rect">
            <a:avLst/>
          </a:prstGeom>
          <a:noFill/>
          <a:extLst>
            <a:ext uri="{909E8E84-426E-40DD-AFC4-6F175D3DCCD1}">
              <a14:hiddenFill xmlns:a14="http://schemas.microsoft.com/office/drawing/2010/main">
                <a:solidFill>
                  <a:srgbClr val="FFFFFF"/>
                </a:solidFill>
              </a14:hiddenFill>
            </a:ext>
          </a:extLst>
        </p:spPr>
      </p:pic>
      <p:sp>
        <p:nvSpPr>
          <p:cNvPr id="8" name="직사각형 7"/>
          <p:cNvSpPr/>
          <p:nvPr/>
        </p:nvSpPr>
        <p:spPr>
          <a:xfrm>
            <a:off x="1036344" y="5263115"/>
            <a:ext cx="10119311" cy="964937"/>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2400" u="sng" dirty="0" smtClean="0">
                <a:latin typeface="Gill Sans MT" panose="020B0502020104020203" pitchFamily="34" charset="0"/>
              </a:rPr>
              <a:t>APUNet </a:t>
            </a:r>
          </a:p>
          <a:p>
            <a:pPr algn="ctr"/>
            <a:r>
              <a:rPr lang="en-US" altLang="ko-KR" sz="2400" dirty="0" smtClean="0">
                <a:latin typeface="Gill Sans MT" panose="020B0502020104020203" pitchFamily="34" charset="0"/>
              </a:rPr>
              <a:t>High-performance, cost-effective platform for real-world network applications</a:t>
            </a:r>
            <a:endParaRPr lang="ko-KR" altLang="en-US" sz="2400" dirty="0">
              <a:latin typeface="Gill Sans MT" panose="020B0502020104020203" pitchFamily="34" charset="0"/>
            </a:endParaRPr>
          </a:p>
        </p:txBody>
      </p:sp>
    </p:spTree>
    <p:extLst>
      <p:ext uri="{BB962C8B-B14F-4D97-AF65-F5344CB8AC3E}">
        <p14:creationId xmlns:p14="http://schemas.microsoft.com/office/powerpoint/2010/main" val="1433466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968536"/>
            <a:ext cx="9144000" cy="2387600"/>
          </a:xfrm>
        </p:spPr>
        <p:txBody>
          <a:bodyPr>
            <a:normAutofit/>
          </a:bodyPr>
          <a:lstStyle/>
          <a:p>
            <a:r>
              <a:rPr lang="en-US" altLang="ko-KR" sz="4400" b="1" dirty="0" smtClean="0">
                <a:latin typeface="Times New Roman" panose="02020603050405020304" pitchFamily="18" charset="0"/>
                <a:cs typeface="Times New Roman" panose="02020603050405020304" pitchFamily="18" charset="0"/>
              </a:rPr>
              <a:t>Thank you.</a:t>
            </a:r>
            <a:br>
              <a:rPr lang="en-US" altLang="ko-KR" sz="4400" b="1" dirty="0" smtClean="0">
                <a:latin typeface="Times New Roman" panose="02020603050405020304" pitchFamily="18" charset="0"/>
                <a:cs typeface="Times New Roman" panose="02020603050405020304" pitchFamily="18" charset="0"/>
              </a:rPr>
            </a:br>
            <a:endParaRPr lang="ko-KR" altLang="en-US" sz="4400" b="1" dirty="0">
              <a:latin typeface="Times New Roman" panose="02020603050405020304" pitchFamily="18" charset="0"/>
              <a:cs typeface="Times New Roman" panose="02020603050405020304" pitchFamily="18" charset="0"/>
            </a:endParaRPr>
          </a:p>
        </p:txBody>
      </p:sp>
      <p:sp>
        <p:nvSpPr>
          <p:cNvPr id="3" name="부제목 2"/>
          <p:cNvSpPr>
            <a:spLocks noGrp="1"/>
          </p:cNvSpPr>
          <p:nvPr>
            <p:ph type="subTitle" idx="1"/>
          </p:nvPr>
        </p:nvSpPr>
        <p:spPr>
          <a:xfrm>
            <a:off x="1524000" y="3277294"/>
            <a:ext cx="9144000" cy="1815996"/>
          </a:xfrm>
        </p:spPr>
        <p:txBody>
          <a:bodyPr>
            <a:normAutofit/>
          </a:bodyPr>
          <a:lstStyle/>
          <a:p>
            <a:r>
              <a:rPr lang="en-US" altLang="ko-KR" sz="2800" dirty="0" smtClean="0">
                <a:latin typeface="Times New Roman" panose="02020603050405020304" pitchFamily="18" charset="0"/>
                <a:cs typeface="Times New Roman" panose="02020603050405020304" pitchFamily="18" charset="0"/>
              </a:rPr>
              <a:t>Q &amp; A</a:t>
            </a:r>
            <a:endParaRPr lang="ko-KR" altLang="en-US" sz="2800" dirty="0">
              <a:latin typeface="Times New Roman" panose="02020603050405020304" pitchFamily="18" charset="0"/>
              <a:cs typeface="Times New Roman" panose="02020603050405020304" pitchFamily="18" charset="0"/>
            </a:endParaRPr>
          </a:p>
        </p:txBody>
      </p:sp>
      <p:pic>
        <p:nvPicPr>
          <p:cNvPr id="1026" name="Picture 2" descr="Image result for kaist logo"/>
          <p:cNvPicPr>
            <a:picLocks noChangeAspect="1" noChangeArrowheads="1"/>
          </p:cNvPicPr>
          <p:nvPr/>
        </p:nvPicPr>
        <p:blipFill rotWithShape="1">
          <a:blip r:embed="rId3">
            <a:extLst>
              <a:ext uri="{28A0092B-C50C-407E-A947-70E740481C1C}">
                <a14:useLocalDpi xmlns:a14="http://schemas.microsoft.com/office/drawing/2010/main" val="0"/>
              </a:ext>
            </a:extLst>
          </a:blip>
          <a:srcRect l="28446" t="19690" r="27890" b="20667"/>
          <a:stretch/>
        </p:blipFill>
        <p:spPr bwMode="auto">
          <a:xfrm>
            <a:off x="6275461" y="5373156"/>
            <a:ext cx="2381428" cy="7633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ndsl.kaist.edu/wp-content/uploads/2012/08/head-logo21.jpg"/>
          <p:cNvPicPr>
            <a:picLocks noChangeAspect="1" noChangeArrowheads="1"/>
          </p:cNvPicPr>
          <p:nvPr/>
        </p:nvPicPr>
        <p:blipFill rotWithShape="1">
          <a:blip r:embed="rId4">
            <a:extLst>
              <a:ext uri="{28A0092B-C50C-407E-A947-70E740481C1C}">
                <a14:useLocalDpi xmlns:a14="http://schemas.microsoft.com/office/drawing/2010/main" val="0"/>
              </a:ext>
            </a:extLst>
          </a:blip>
          <a:srcRect l="1418" t="14505" r="58568" b="11925"/>
          <a:stretch/>
        </p:blipFill>
        <p:spPr bwMode="auto">
          <a:xfrm>
            <a:off x="3643357" y="5416636"/>
            <a:ext cx="2452643" cy="676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9322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4000" dirty="0" smtClean="0">
                <a:latin typeface="Times New Roman" panose="02020603050405020304" pitchFamily="18" charset="0"/>
                <a:cs typeface="Times New Roman" panose="02020603050405020304" pitchFamily="18" charset="0"/>
              </a:rPr>
              <a:t>Source of GPU Benefits</a:t>
            </a:r>
            <a:endParaRPr lang="ko-KR" altLang="en-US" sz="4000" dirty="0">
              <a:latin typeface="Times New Roman" panose="02020603050405020304" pitchFamily="18" charset="0"/>
              <a:cs typeface="Times New Roman" panose="02020603050405020304" pitchFamily="18" charset="0"/>
            </a:endParaRPr>
          </a:p>
        </p:txBody>
      </p:sp>
      <p:sp>
        <p:nvSpPr>
          <p:cNvPr id="3" name="내용 개체 틀 2"/>
          <p:cNvSpPr>
            <a:spLocks noGrp="1"/>
          </p:cNvSpPr>
          <p:nvPr>
            <p:ph idx="1"/>
          </p:nvPr>
        </p:nvSpPr>
        <p:spPr>
          <a:xfrm>
            <a:off x="838199" y="1825624"/>
            <a:ext cx="10953308" cy="4462289"/>
          </a:xfrm>
        </p:spPr>
        <p:txBody>
          <a:bodyPr>
            <a:normAutofit/>
          </a:bodyPr>
          <a:lstStyle/>
          <a:p>
            <a:r>
              <a:rPr lang="en-US" altLang="ko-KR" dirty="0" smtClean="0">
                <a:latin typeface="Gill Sans MT" panose="020B0502020104020203" pitchFamily="34" charset="0"/>
                <a:cs typeface="Tahoma" panose="020B0604030504040204" pitchFamily="34" charset="0"/>
              </a:rPr>
              <a:t>GPU acceleration mainly comes </a:t>
            </a:r>
            <a:r>
              <a:rPr lang="en-US" altLang="ko-KR" dirty="0">
                <a:latin typeface="Gill Sans MT" panose="020B0502020104020203" pitchFamily="34" charset="0"/>
                <a:cs typeface="Tahoma" panose="020B0604030504040204" pitchFamily="34" charset="0"/>
              </a:rPr>
              <a:t>from </a:t>
            </a:r>
            <a:r>
              <a:rPr lang="en-US" altLang="ko-KR" dirty="0" smtClean="0">
                <a:latin typeface="Gill Sans MT" panose="020B0502020104020203" pitchFamily="34" charset="0"/>
                <a:cs typeface="Tahoma" panose="020B0604030504040204" pitchFamily="34" charset="0"/>
              </a:rPr>
              <a:t>memory access latency hiding</a:t>
            </a:r>
          </a:p>
          <a:p>
            <a:pPr lvl="1"/>
            <a:r>
              <a:rPr lang="en-US" altLang="ko-KR" dirty="0" smtClean="0">
                <a:latin typeface="Gill Sans MT" panose="020B0502020104020203" pitchFamily="34" charset="0"/>
                <a:cs typeface="Tahoma" panose="020B0604030504040204" pitchFamily="34" charset="0"/>
              </a:rPr>
              <a:t>Memory I/O </a:t>
            </a:r>
            <a:r>
              <a:rPr lang="en-US" altLang="ko-KR" dirty="0" smtClean="0">
                <a:latin typeface="Gill Sans MT" panose="020B0502020104020203" pitchFamily="34" charset="0"/>
                <a:cs typeface="Tahoma" panose="020B0604030504040204" pitchFamily="34" charset="0"/>
                <a:sym typeface="Wingdings" panose="05000000000000000000" pitchFamily="2" charset="2"/>
              </a:rPr>
              <a:t> switch to other thread for continuous execution</a:t>
            </a:r>
            <a:endParaRPr lang="en-US" altLang="ko-KR" dirty="0" smtClean="0">
              <a:latin typeface="Gill Sans MT" panose="020B0502020104020203" pitchFamily="34" charset="0"/>
              <a:cs typeface="Tahoma" panose="020B0604030504040204" pitchFamily="34" charset="0"/>
            </a:endParaRPr>
          </a:p>
        </p:txBody>
      </p:sp>
      <p:sp>
        <p:nvSpPr>
          <p:cNvPr id="4" name="슬라이드 번호 개체 틀 3"/>
          <p:cNvSpPr>
            <a:spLocks noGrp="1"/>
          </p:cNvSpPr>
          <p:nvPr>
            <p:ph type="sldNum" sz="quarter" idx="12"/>
          </p:nvPr>
        </p:nvSpPr>
        <p:spPr/>
        <p:txBody>
          <a:bodyPr/>
          <a:lstStyle/>
          <a:p>
            <a:fld id="{14891A8E-8BA3-45EB-9D24-E0EB9CB66E81}" type="slidenum">
              <a:rPr lang="ko-KR" altLang="en-US" sz="1400" b="1" smtClean="0"/>
              <a:t>3</a:t>
            </a:fld>
            <a:endParaRPr lang="ko-KR" altLang="en-US" sz="1400" b="1" dirty="0"/>
          </a:p>
        </p:txBody>
      </p:sp>
      <p:pic>
        <p:nvPicPr>
          <p:cNvPr id="5" name="Picture 2" descr="Image result for kaist logo"/>
          <p:cNvPicPr>
            <a:picLocks noChangeAspect="1" noChangeArrowheads="1"/>
          </p:cNvPicPr>
          <p:nvPr/>
        </p:nvPicPr>
        <p:blipFill rotWithShape="1">
          <a:blip r:embed="rId3">
            <a:extLst>
              <a:ext uri="{28A0092B-C50C-407E-A947-70E740481C1C}">
                <a14:useLocalDpi xmlns:a14="http://schemas.microsoft.com/office/drawing/2010/main" val="0"/>
              </a:ext>
            </a:extLst>
          </a:blip>
          <a:srcRect l="28446" t="19690" r="27890" b="20667"/>
          <a:stretch/>
        </p:blipFill>
        <p:spPr bwMode="auto">
          <a:xfrm>
            <a:off x="9442042" y="6275222"/>
            <a:ext cx="1539310" cy="49342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www.ndsl.kaist.edu/wp-content/uploads/2012/08/head-logo21.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18" t="14505" r="58568" b="11925"/>
          <a:stretch/>
        </p:blipFill>
        <p:spPr bwMode="auto">
          <a:xfrm>
            <a:off x="7942045" y="6287914"/>
            <a:ext cx="1468097" cy="404878"/>
          </a:xfrm>
          <a:prstGeom prst="rect">
            <a:avLst/>
          </a:prstGeom>
          <a:noFill/>
          <a:extLst>
            <a:ext uri="{909E8E84-426E-40DD-AFC4-6F175D3DCCD1}">
              <a14:hiddenFill xmlns:a14="http://schemas.microsoft.com/office/drawing/2010/main">
                <a:solidFill>
                  <a:srgbClr val="FFFFFF"/>
                </a:solidFill>
              </a14:hiddenFill>
            </a:ext>
          </a:extLst>
        </p:spPr>
      </p:pic>
      <p:sp>
        <p:nvSpPr>
          <p:cNvPr id="10" name="모서리가 둥근 직사각형 9"/>
          <p:cNvSpPr/>
          <p:nvPr/>
        </p:nvSpPr>
        <p:spPr>
          <a:xfrm>
            <a:off x="1412308" y="3064883"/>
            <a:ext cx="3998802" cy="2495351"/>
          </a:xfrm>
          <a:prstGeom prst="roundRect">
            <a:avLst/>
          </a:prstGeom>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dirty="0">
              <a:latin typeface="Times New Roman" panose="02020603050405020304" pitchFamily="18" charset="0"/>
              <a:cs typeface="Times New Roman" panose="02020603050405020304" pitchFamily="18" charset="0"/>
            </a:endParaRPr>
          </a:p>
        </p:txBody>
      </p:sp>
      <p:sp>
        <p:nvSpPr>
          <p:cNvPr id="7" name="직사각형 6"/>
          <p:cNvSpPr/>
          <p:nvPr/>
        </p:nvSpPr>
        <p:spPr>
          <a:xfrm>
            <a:off x="1412308" y="3064883"/>
            <a:ext cx="3998801" cy="461665"/>
          </a:xfrm>
          <a:prstGeom prst="rect">
            <a:avLst/>
          </a:prstGeom>
        </p:spPr>
        <p:txBody>
          <a:bodyPr wrap="square">
            <a:spAutoFit/>
          </a:bodyPr>
          <a:lstStyle/>
          <a:p>
            <a:pPr algn="ctr"/>
            <a:r>
              <a:rPr lang="en-US" altLang="ko-KR" sz="2400" dirty="0" smtClean="0">
                <a:latin typeface="Times New Roman" panose="02020603050405020304" pitchFamily="18" charset="0"/>
                <a:cs typeface="Times New Roman" panose="02020603050405020304" pitchFamily="18" charset="0"/>
              </a:rPr>
              <a:t>GPU</a:t>
            </a:r>
            <a:endParaRPr lang="ko-KR" altLang="en-US" sz="2400" dirty="0">
              <a:latin typeface="Times New Roman" panose="02020603050405020304" pitchFamily="18" charset="0"/>
              <a:cs typeface="Times New Roman" panose="02020603050405020304" pitchFamily="18" charset="0"/>
            </a:endParaRPr>
          </a:p>
        </p:txBody>
      </p:sp>
      <p:sp>
        <p:nvSpPr>
          <p:cNvPr id="6" name="직사각형 5"/>
          <p:cNvSpPr/>
          <p:nvPr/>
        </p:nvSpPr>
        <p:spPr>
          <a:xfrm>
            <a:off x="1586790" y="3530620"/>
            <a:ext cx="1764083" cy="1890503"/>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ko-KR" altLang="en-US" dirty="0">
              <a:latin typeface="Times New Roman" panose="02020603050405020304" pitchFamily="18" charset="0"/>
              <a:cs typeface="Times New Roman" panose="02020603050405020304" pitchFamily="18" charset="0"/>
            </a:endParaRPr>
          </a:p>
        </p:txBody>
      </p:sp>
      <p:sp>
        <p:nvSpPr>
          <p:cNvPr id="12" name="직사각형 11"/>
          <p:cNvSpPr/>
          <p:nvPr/>
        </p:nvSpPr>
        <p:spPr>
          <a:xfrm>
            <a:off x="1668803" y="3908740"/>
            <a:ext cx="1616425" cy="1427321"/>
          </a:xfrm>
          <a:prstGeom prst="rect">
            <a:avLst/>
          </a:prstGeom>
          <a:solidFill>
            <a:schemeClr val="bg1"/>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just"/>
            <a:r>
              <a:rPr lang="en-US" altLang="ko-KR" dirty="0" smtClean="0">
                <a:latin typeface="Times New Roman" panose="02020603050405020304" pitchFamily="18" charset="0"/>
                <a:cs typeface="Times New Roman" panose="02020603050405020304" pitchFamily="18" charset="0"/>
              </a:rPr>
              <a:t>…</a:t>
            </a:r>
          </a:p>
          <a:p>
            <a:pPr algn="just"/>
            <a:r>
              <a:rPr lang="en-US" altLang="ko-KR" dirty="0" smtClean="0">
                <a:latin typeface="Times New Roman" panose="02020603050405020304" pitchFamily="18" charset="0"/>
                <a:cs typeface="Times New Roman" panose="02020603050405020304" pitchFamily="18" charset="0"/>
              </a:rPr>
              <a:t>a = b + c;</a:t>
            </a:r>
          </a:p>
          <a:p>
            <a:pPr algn="just"/>
            <a:r>
              <a:rPr lang="en-US" altLang="ko-KR" dirty="0" smtClean="0">
                <a:latin typeface="Times New Roman" panose="02020603050405020304" pitchFamily="18" charset="0"/>
                <a:cs typeface="Times New Roman" panose="02020603050405020304" pitchFamily="18" charset="0"/>
              </a:rPr>
              <a:t>…</a:t>
            </a:r>
          </a:p>
          <a:p>
            <a:pPr algn="just"/>
            <a:r>
              <a:rPr lang="en-US" altLang="ko-KR" dirty="0" smtClean="0">
                <a:latin typeface="Times New Roman" panose="02020603050405020304" pitchFamily="18" charset="0"/>
                <a:cs typeface="Times New Roman" panose="02020603050405020304" pitchFamily="18" charset="0"/>
              </a:rPr>
              <a:t>v = mem[a].</a:t>
            </a:r>
            <a:r>
              <a:rPr lang="en-US" altLang="ko-KR" dirty="0" err="1" smtClean="0">
                <a:latin typeface="Times New Roman" panose="02020603050405020304" pitchFamily="18" charset="0"/>
                <a:cs typeface="Times New Roman" panose="02020603050405020304" pitchFamily="18" charset="0"/>
              </a:rPr>
              <a:t>val</a:t>
            </a:r>
            <a:r>
              <a:rPr lang="en-US" altLang="ko-KR" dirty="0" smtClean="0">
                <a:latin typeface="Times New Roman" panose="02020603050405020304" pitchFamily="18" charset="0"/>
                <a:cs typeface="Times New Roman" panose="02020603050405020304" pitchFamily="18" charset="0"/>
              </a:rPr>
              <a:t>;</a:t>
            </a:r>
          </a:p>
        </p:txBody>
      </p:sp>
      <p:sp>
        <p:nvSpPr>
          <p:cNvPr id="13" name="직사각형 12"/>
          <p:cNvSpPr/>
          <p:nvPr/>
        </p:nvSpPr>
        <p:spPr>
          <a:xfrm>
            <a:off x="1586789" y="3542324"/>
            <a:ext cx="1764084" cy="369332"/>
          </a:xfrm>
          <a:prstGeom prst="rect">
            <a:avLst/>
          </a:prstGeom>
        </p:spPr>
        <p:txBody>
          <a:bodyPr wrap="square">
            <a:spAutoFit/>
          </a:bodyPr>
          <a:lstStyle/>
          <a:p>
            <a:pPr algn="ctr"/>
            <a:r>
              <a:rPr lang="en-US" altLang="ko-KR" dirty="0" smtClean="0">
                <a:latin typeface="Times New Roman" panose="02020603050405020304" pitchFamily="18" charset="0"/>
                <a:cs typeface="Times New Roman" panose="02020603050405020304" pitchFamily="18" charset="0"/>
              </a:rPr>
              <a:t>Thread 1</a:t>
            </a:r>
            <a:endParaRPr lang="ko-KR" altLang="en-US" dirty="0"/>
          </a:p>
        </p:txBody>
      </p:sp>
      <p:sp>
        <p:nvSpPr>
          <p:cNvPr id="19" name="직사각형 18"/>
          <p:cNvSpPr/>
          <p:nvPr/>
        </p:nvSpPr>
        <p:spPr>
          <a:xfrm>
            <a:off x="3485178" y="3542324"/>
            <a:ext cx="1764083" cy="1890503"/>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ko-KR" altLang="en-US" dirty="0">
              <a:latin typeface="Times New Roman" panose="02020603050405020304" pitchFamily="18" charset="0"/>
              <a:cs typeface="Times New Roman" panose="02020603050405020304" pitchFamily="18" charset="0"/>
            </a:endParaRPr>
          </a:p>
        </p:txBody>
      </p:sp>
      <p:sp>
        <p:nvSpPr>
          <p:cNvPr id="20" name="직사각형 19"/>
          <p:cNvSpPr/>
          <p:nvPr/>
        </p:nvSpPr>
        <p:spPr>
          <a:xfrm>
            <a:off x="3485177" y="3565035"/>
            <a:ext cx="1764084" cy="369332"/>
          </a:xfrm>
          <a:prstGeom prst="rect">
            <a:avLst/>
          </a:prstGeom>
        </p:spPr>
        <p:txBody>
          <a:bodyPr wrap="square">
            <a:spAutoFit/>
          </a:bodyPr>
          <a:lstStyle/>
          <a:p>
            <a:pPr algn="ctr"/>
            <a:r>
              <a:rPr lang="en-US" altLang="ko-KR" dirty="0" smtClean="0">
                <a:latin typeface="Times New Roman" panose="02020603050405020304" pitchFamily="18" charset="0"/>
                <a:cs typeface="Times New Roman" panose="02020603050405020304" pitchFamily="18" charset="0"/>
              </a:rPr>
              <a:t>Thread 2</a:t>
            </a:r>
            <a:endParaRPr lang="ko-KR" altLang="en-US" dirty="0"/>
          </a:p>
        </p:txBody>
      </p:sp>
      <p:sp>
        <p:nvSpPr>
          <p:cNvPr id="21" name="직사각형 20"/>
          <p:cNvSpPr/>
          <p:nvPr/>
        </p:nvSpPr>
        <p:spPr>
          <a:xfrm>
            <a:off x="3611634" y="3933089"/>
            <a:ext cx="1548273" cy="1427321"/>
          </a:xfrm>
          <a:prstGeom prst="rect">
            <a:avLst/>
          </a:prstGeom>
          <a:solidFill>
            <a:schemeClr val="bg1"/>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just"/>
            <a:r>
              <a:rPr lang="en-US" altLang="ko-KR" dirty="0" smtClean="0">
                <a:solidFill>
                  <a:schemeClr val="bg2">
                    <a:lumMod val="90000"/>
                  </a:schemeClr>
                </a:solidFill>
                <a:latin typeface="Times New Roman" panose="02020603050405020304" pitchFamily="18" charset="0"/>
                <a:cs typeface="Times New Roman" panose="02020603050405020304" pitchFamily="18" charset="0"/>
              </a:rPr>
              <a:t>…</a:t>
            </a:r>
          </a:p>
          <a:p>
            <a:pPr algn="just"/>
            <a:r>
              <a:rPr lang="en-US" altLang="ko-KR" dirty="0">
                <a:solidFill>
                  <a:schemeClr val="bg2">
                    <a:lumMod val="90000"/>
                  </a:schemeClr>
                </a:solidFill>
                <a:latin typeface="Times New Roman" panose="02020603050405020304" pitchFamily="18" charset="0"/>
                <a:cs typeface="Times New Roman" panose="02020603050405020304" pitchFamily="18" charset="0"/>
              </a:rPr>
              <a:t>d</a:t>
            </a:r>
            <a:r>
              <a:rPr lang="en-US" altLang="ko-KR" dirty="0" smtClean="0">
                <a:solidFill>
                  <a:schemeClr val="bg2">
                    <a:lumMod val="90000"/>
                  </a:schemeClr>
                </a:solidFill>
                <a:latin typeface="Times New Roman" panose="02020603050405020304" pitchFamily="18" charset="0"/>
                <a:cs typeface="Times New Roman" panose="02020603050405020304" pitchFamily="18" charset="0"/>
              </a:rPr>
              <a:t> = e * f;</a:t>
            </a:r>
          </a:p>
          <a:p>
            <a:pPr algn="just"/>
            <a:r>
              <a:rPr lang="en-US" altLang="ko-KR" dirty="0" smtClean="0">
                <a:solidFill>
                  <a:schemeClr val="bg2">
                    <a:lumMod val="90000"/>
                  </a:schemeClr>
                </a:solidFill>
                <a:latin typeface="Times New Roman" panose="02020603050405020304" pitchFamily="18" charset="0"/>
                <a:cs typeface="Times New Roman" panose="02020603050405020304" pitchFamily="18" charset="0"/>
              </a:rPr>
              <a:t>…</a:t>
            </a:r>
          </a:p>
          <a:p>
            <a:pPr algn="just"/>
            <a:r>
              <a:rPr lang="en-US" altLang="ko-KR" dirty="0" smtClean="0">
                <a:solidFill>
                  <a:schemeClr val="bg2">
                    <a:lumMod val="90000"/>
                  </a:schemeClr>
                </a:solidFill>
                <a:latin typeface="Times New Roman" panose="02020603050405020304" pitchFamily="18" charset="0"/>
                <a:cs typeface="Times New Roman" panose="02020603050405020304" pitchFamily="18" charset="0"/>
              </a:rPr>
              <a:t>…</a:t>
            </a:r>
          </a:p>
        </p:txBody>
      </p:sp>
      <p:cxnSp>
        <p:nvCxnSpPr>
          <p:cNvPr id="23" name="직선 화살표 연결선 22"/>
          <p:cNvCxnSpPr/>
          <p:nvPr/>
        </p:nvCxnSpPr>
        <p:spPr>
          <a:xfrm>
            <a:off x="1473038" y="4365276"/>
            <a:ext cx="399678"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30" name="직사각형 29"/>
          <p:cNvSpPr/>
          <p:nvPr/>
        </p:nvSpPr>
        <p:spPr>
          <a:xfrm>
            <a:off x="3859050" y="4433961"/>
            <a:ext cx="1053440" cy="400110"/>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altLang="ko-KR" sz="2000" dirty="0" smtClean="0">
                <a:latin typeface="Times New Roman" panose="02020603050405020304" pitchFamily="18" charset="0"/>
                <a:cs typeface="Times New Roman" panose="02020603050405020304" pitchFamily="18" charset="0"/>
              </a:rPr>
              <a:t>Inactive</a:t>
            </a:r>
            <a:endParaRPr lang="ko-KR" altLang="en-US" sz="2000" dirty="0">
              <a:latin typeface="Times New Roman" panose="02020603050405020304" pitchFamily="18" charset="0"/>
              <a:cs typeface="Times New Roman" panose="02020603050405020304" pitchFamily="18" charset="0"/>
            </a:endParaRPr>
          </a:p>
        </p:txBody>
      </p:sp>
      <p:sp>
        <p:nvSpPr>
          <p:cNvPr id="41" name="폭발 1 40"/>
          <p:cNvSpPr/>
          <p:nvPr/>
        </p:nvSpPr>
        <p:spPr>
          <a:xfrm>
            <a:off x="1450915" y="4979280"/>
            <a:ext cx="2051456" cy="1079126"/>
          </a:xfrm>
          <a:prstGeom prst="irregularSeal1">
            <a:avLst/>
          </a:prstGeom>
          <a:solidFill>
            <a:srgbClr val="FFFF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dirty="0" smtClean="0">
                <a:latin typeface="Times New Roman" panose="02020603050405020304" pitchFamily="18" charset="0"/>
                <a:cs typeface="Times New Roman" panose="02020603050405020304" pitchFamily="18" charset="0"/>
              </a:rPr>
              <a:t>Memory I/O</a:t>
            </a:r>
            <a:endParaRPr lang="ko-KR" altLang="en-US" dirty="0">
              <a:latin typeface="Times New Roman" panose="02020603050405020304" pitchFamily="18" charset="0"/>
              <a:cs typeface="Times New Roman" panose="02020603050405020304" pitchFamily="18" charset="0"/>
            </a:endParaRPr>
          </a:p>
        </p:txBody>
      </p:sp>
      <p:sp>
        <p:nvSpPr>
          <p:cNvPr id="42" name="오른쪽 화살표 41"/>
          <p:cNvSpPr/>
          <p:nvPr/>
        </p:nvSpPr>
        <p:spPr>
          <a:xfrm>
            <a:off x="5520372" y="4233555"/>
            <a:ext cx="1239767" cy="484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56" name="모서리가 둥근 직사각형 55"/>
          <p:cNvSpPr/>
          <p:nvPr/>
        </p:nvSpPr>
        <p:spPr>
          <a:xfrm>
            <a:off x="6833074" y="3064883"/>
            <a:ext cx="3969929" cy="2495351"/>
          </a:xfrm>
          <a:prstGeom prst="roundRect">
            <a:avLst/>
          </a:prstGeom>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dirty="0">
              <a:latin typeface="Times New Roman" panose="02020603050405020304" pitchFamily="18" charset="0"/>
              <a:cs typeface="Times New Roman" panose="02020603050405020304" pitchFamily="18" charset="0"/>
            </a:endParaRPr>
          </a:p>
        </p:txBody>
      </p:sp>
      <p:sp>
        <p:nvSpPr>
          <p:cNvPr id="57" name="직사각형 56"/>
          <p:cNvSpPr/>
          <p:nvPr/>
        </p:nvSpPr>
        <p:spPr>
          <a:xfrm>
            <a:off x="6833075" y="3064883"/>
            <a:ext cx="3969928" cy="461665"/>
          </a:xfrm>
          <a:prstGeom prst="rect">
            <a:avLst/>
          </a:prstGeom>
        </p:spPr>
        <p:txBody>
          <a:bodyPr wrap="square">
            <a:spAutoFit/>
          </a:bodyPr>
          <a:lstStyle/>
          <a:p>
            <a:pPr algn="ctr"/>
            <a:r>
              <a:rPr lang="en-US" altLang="ko-KR" sz="2400" dirty="0" smtClean="0">
                <a:latin typeface="Times New Roman" panose="02020603050405020304" pitchFamily="18" charset="0"/>
                <a:cs typeface="Times New Roman" panose="02020603050405020304" pitchFamily="18" charset="0"/>
              </a:rPr>
              <a:t>GPU</a:t>
            </a:r>
            <a:endParaRPr lang="ko-KR" altLang="en-US" sz="2400" dirty="0">
              <a:latin typeface="Times New Roman" panose="02020603050405020304" pitchFamily="18" charset="0"/>
              <a:cs typeface="Times New Roman" panose="02020603050405020304" pitchFamily="18" charset="0"/>
            </a:endParaRPr>
          </a:p>
        </p:txBody>
      </p:sp>
      <p:sp>
        <p:nvSpPr>
          <p:cNvPr id="62" name="직사각형 61"/>
          <p:cNvSpPr/>
          <p:nvPr/>
        </p:nvSpPr>
        <p:spPr>
          <a:xfrm>
            <a:off x="7007557" y="3530620"/>
            <a:ext cx="1764083" cy="1890503"/>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ko-KR" altLang="en-US" dirty="0">
              <a:latin typeface="Times New Roman" panose="02020603050405020304" pitchFamily="18" charset="0"/>
              <a:cs typeface="Times New Roman" panose="02020603050405020304" pitchFamily="18" charset="0"/>
            </a:endParaRPr>
          </a:p>
        </p:txBody>
      </p:sp>
      <p:sp>
        <p:nvSpPr>
          <p:cNvPr id="63" name="직사각형 62"/>
          <p:cNvSpPr/>
          <p:nvPr/>
        </p:nvSpPr>
        <p:spPr>
          <a:xfrm>
            <a:off x="7099095" y="3908740"/>
            <a:ext cx="1596488" cy="1427321"/>
          </a:xfrm>
          <a:prstGeom prst="rect">
            <a:avLst/>
          </a:prstGeom>
          <a:solidFill>
            <a:schemeClr val="bg1"/>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just"/>
            <a:r>
              <a:rPr lang="en-US" altLang="ko-KR" dirty="0" smtClean="0">
                <a:solidFill>
                  <a:schemeClr val="bg2">
                    <a:lumMod val="90000"/>
                  </a:schemeClr>
                </a:solidFill>
                <a:latin typeface="Times New Roman" panose="02020603050405020304" pitchFamily="18" charset="0"/>
                <a:cs typeface="Times New Roman" panose="02020603050405020304" pitchFamily="18" charset="0"/>
              </a:rPr>
              <a:t>…</a:t>
            </a:r>
          </a:p>
          <a:p>
            <a:pPr algn="just"/>
            <a:r>
              <a:rPr lang="en-US" altLang="ko-KR" dirty="0" smtClean="0">
                <a:solidFill>
                  <a:schemeClr val="bg2">
                    <a:lumMod val="90000"/>
                  </a:schemeClr>
                </a:solidFill>
                <a:latin typeface="Times New Roman" panose="02020603050405020304" pitchFamily="18" charset="0"/>
                <a:cs typeface="Times New Roman" panose="02020603050405020304" pitchFamily="18" charset="0"/>
              </a:rPr>
              <a:t>a = b + c;</a:t>
            </a:r>
          </a:p>
          <a:p>
            <a:pPr algn="just"/>
            <a:r>
              <a:rPr lang="en-US" altLang="ko-KR" dirty="0" smtClean="0">
                <a:solidFill>
                  <a:schemeClr val="bg2">
                    <a:lumMod val="90000"/>
                  </a:schemeClr>
                </a:solidFill>
                <a:latin typeface="Times New Roman" panose="02020603050405020304" pitchFamily="18" charset="0"/>
                <a:cs typeface="Times New Roman" panose="02020603050405020304" pitchFamily="18" charset="0"/>
              </a:rPr>
              <a:t>…</a:t>
            </a:r>
          </a:p>
          <a:p>
            <a:pPr algn="just"/>
            <a:r>
              <a:rPr lang="en-US" altLang="ko-KR" dirty="0" smtClean="0">
                <a:solidFill>
                  <a:schemeClr val="bg2">
                    <a:lumMod val="90000"/>
                  </a:schemeClr>
                </a:solidFill>
                <a:latin typeface="Times New Roman" panose="02020603050405020304" pitchFamily="18" charset="0"/>
                <a:cs typeface="Times New Roman" panose="02020603050405020304" pitchFamily="18" charset="0"/>
              </a:rPr>
              <a:t>v = mem[a].</a:t>
            </a:r>
            <a:r>
              <a:rPr lang="en-US" altLang="ko-KR" dirty="0" err="1" smtClean="0">
                <a:solidFill>
                  <a:schemeClr val="bg2">
                    <a:lumMod val="90000"/>
                  </a:schemeClr>
                </a:solidFill>
                <a:latin typeface="Times New Roman" panose="02020603050405020304" pitchFamily="18" charset="0"/>
                <a:cs typeface="Times New Roman" panose="02020603050405020304" pitchFamily="18" charset="0"/>
              </a:rPr>
              <a:t>val</a:t>
            </a:r>
            <a:r>
              <a:rPr lang="en-US" altLang="ko-KR" dirty="0" smtClean="0">
                <a:solidFill>
                  <a:schemeClr val="bg2">
                    <a:lumMod val="90000"/>
                  </a:schemeClr>
                </a:solidFill>
                <a:latin typeface="Times New Roman" panose="02020603050405020304" pitchFamily="18" charset="0"/>
                <a:cs typeface="Times New Roman" panose="02020603050405020304" pitchFamily="18" charset="0"/>
              </a:rPr>
              <a:t>;</a:t>
            </a:r>
          </a:p>
        </p:txBody>
      </p:sp>
      <p:sp>
        <p:nvSpPr>
          <p:cNvPr id="64" name="직사각형 63"/>
          <p:cNvSpPr/>
          <p:nvPr/>
        </p:nvSpPr>
        <p:spPr>
          <a:xfrm>
            <a:off x="7007556" y="3542324"/>
            <a:ext cx="1764084" cy="369332"/>
          </a:xfrm>
          <a:prstGeom prst="rect">
            <a:avLst/>
          </a:prstGeom>
        </p:spPr>
        <p:txBody>
          <a:bodyPr wrap="square">
            <a:spAutoFit/>
          </a:bodyPr>
          <a:lstStyle/>
          <a:p>
            <a:pPr algn="ctr"/>
            <a:r>
              <a:rPr lang="en-US" altLang="ko-KR" dirty="0" smtClean="0">
                <a:latin typeface="Times New Roman" panose="02020603050405020304" pitchFamily="18" charset="0"/>
                <a:cs typeface="Times New Roman" panose="02020603050405020304" pitchFamily="18" charset="0"/>
              </a:rPr>
              <a:t>Thread 1</a:t>
            </a:r>
            <a:endParaRPr lang="ko-KR" altLang="en-US" dirty="0"/>
          </a:p>
        </p:txBody>
      </p:sp>
      <p:sp>
        <p:nvSpPr>
          <p:cNvPr id="65" name="직사각형 64"/>
          <p:cNvSpPr/>
          <p:nvPr/>
        </p:nvSpPr>
        <p:spPr>
          <a:xfrm>
            <a:off x="8886895" y="3542324"/>
            <a:ext cx="1764083" cy="1890503"/>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ko-KR" altLang="en-US" dirty="0">
              <a:latin typeface="Times New Roman" panose="02020603050405020304" pitchFamily="18" charset="0"/>
              <a:cs typeface="Times New Roman" panose="02020603050405020304" pitchFamily="18" charset="0"/>
            </a:endParaRPr>
          </a:p>
        </p:txBody>
      </p:sp>
      <p:sp>
        <p:nvSpPr>
          <p:cNvPr id="66" name="직사각형 65"/>
          <p:cNvSpPr/>
          <p:nvPr/>
        </p:nvSpPr>
        <p:spPr>
          <a:xfrm>
            <a:off x="8886894" y="3565035"/>
            <a:ext cx="1764084" cy="369332"/>
          </a:xfrm>
          <a:prstGeom prst="rect">
            <a:avLst/>
          </a:prstGeom>
        </p:spPr>
        <p:txBody>
          <a:bodyPr wrap="square">
            <a:spAutoFit/>
          </a:bodyPr>
          <a:lstStyle/>
          <a:p>
            <a:pPr algn="ctr"/>
            <a:r>
              <a:rPr lang="en-US" altLang="ko-KR" dirty="0" smtClean="0">
                <a:latin typeface="Times New Roman" panose="02020603050405020304" pitchFamily="18" charset="0"/>
                <a:cs typeface="Times New Roman" panose="02020603050405020304" pitchFamily="18" charset="0"/>
              </a:rPr>
              <a:t>Thread 2</a:t>
            </a:r>
            <a:endParaRPr lang="ko-KR" altLang="en-US" dirty="0"/>
          </a:p>
        </p:txBody>
      </p:sp>
      <p:sp>
        <p:nvSpPr>
          <p:cNvPr id="67" name="직사각형 66"/>
          <p:cNvSpPr/>
          <p:nvPr/>
        </p:nvSpPr>
        <p:spPr>
          <a:xfrm>
            <a:off x="9013351" y="3933089"/>
            <a:ext cx="1548273" cy="1427321"/>
          </a:xfrm>
          <a:prstGeom prst="rect">
            <a:avLst/>
          </a:prstGeom>
          <a:solidFill>
            <a:schemeClr val="bg1"/>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just"/>
            <a:r>
              <a:rPr lang="en-US" altLang="ko-KR" dirty="0" smtClean="0">
                <a:solidFill>
                  <a:schemeClr val="tx1"/>
                </a:solidFill>
                <a:latin typeface="Times New Roman" panose="02020603050405020304" pitchFamily="18" charset="0"/>
                <a:cs typeface="Times New Roman" panose="02020603050405020304" pitchFamily="18" charset="0"/>
              </a:rPr>
              <a:t>…</a:t>
            </a:r>
          </a:p>
          <a:p>
            <a:pPr algn="just"/>
            <a:r>
              <a:rPr lang="en-US" altLang="ko-KR" dirty="0">
                <a:solidFill>
                  <a:schemeClr val="tx1"/>
                </a:solidFill>
                <a:latin typeface="Times New Roman" panose="02020603050405020304" pitchFamily="18" charset="0"/>
                <a:cs typeface="Times New Roman" panose="02020603050405020304" pitchFamily="18" charset="0"/>
              </a:rPr>
              <a:t>d</a:t>
            </a:r>
            <a:r>
              <a:rPr lang="en-US" altLang="ko-KR" dirty="0" smtClean="0">
                <a:solidFill>
                  <a:schemeClr val="tx1"/>
                </a:solidFill>
                <a:latin typeface="Times New Roman" panose="02020603050405020304" pitchFamily="18" charset="0"/>
                <a:cs typeface="Times New Roman" panose="02020603050405020304" pitchFamily="18" charset="0"/>
              </a:rPr>
              <a:t> = e * f;</a:t>
            </a:r>
          </a:p>
          <a:p>
            <a:pPr algn="just"/>
            <a:r>
              <a:rPr lang="en-US" altLang="ko-KR" dirty="0" smtClean="0">
                <a:solidFill>
                  <a:schemeClr val="tx1"/>
                </a:solidFill>
                <a:latin typeface="Times New Roman" panose="02020603050405020304" pitchFamily="18" charset="0"/>
                <a:cs typeface="Times New Roman" panose="02020603050405020304" pitchFamily="18" charset="0"/>
              </a:rPr>
              <a:t>…</a:t>
            </a:r>
          </a:p>
          <a:p>
            <a:pPr algn="just"/>
            <a:r>
              <a:rPr lang="en-US" altLang="ko-KR" dirty="0" smtClean="0">
                <a:solidFill>
                  <a:schemeClr val="tx1"/>
                </a:solidFill>
                <a:latin typeface="Times New Roman" panose="02020603050405020304" pitchFamily="18" charset="0"/>
                <a:cs typeface="Times New Roman" panose="02020603050405020304" pitchFamily="18" charset="0"/>
              </a:rPr>
              <a:t>…</a:t>
            </a:r>
          </a:p>
        </p:txBody>
      </p:sp>
      <p:sp>
        <p:nvSpPr>
          <p:cNvPr id="68" name="직사각형 67"/>
          <p:cNvSpPr/>
          <p:nvPr/>
        </p:nvSpPr>
        <p:spPr>
          <a:xfrm>
            <a:off x="7375086" y="4420225"/>
            <a:ext cx="1053440" cy="400110"/>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altLang="ko-KR" sz="2000" dirty="0" smtClean="0">
                <a:latin typeface="Times New Roman" panose="02020603050405020304" pitchFamily="18" charset="0"/>
                <a:cs typeface="Times New Roman" panose="02020603050405020304" pitchFamily="18" charset="0"/>
              </a:rPr>
              <a:t>Inactive</a:t>
            </a:r>
            <a:endParaRPr lang="ko-KR" altLang="en-US" sz="2000" dirty="0">
              <a:latin typeface="Times New Roman" panose="02020603050405020304" pitchFamily="18" charset="0"/>
              <a:cs typeface="Times New Roman" panose="02020603050405020304" pitchFamily="18" charset="0"/>
            </a:endParaRPr>
          </a:p>
        </p:txBody>
      </p:sp>
      <p:cxnSp>
        <p:nvCxnSpPr>
          <p:cNvPr id="69" name="직선 화살표 연결선 68"/>
          <p:cNvCxnSpPr/>
          <p:nvPr/>
        </p:nvCxnSpPr>
        <p:spPr>
          <a:xfrm>
            <a:off x="8813512" y="4359507"/>
            <a:ext cx="399678"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70" name="폭발 1 69"/>
          <p:cNvSpPr/>
          <p:nvPr/>
        </p:nvSpPr>
        <p:spPr>
          <a:xfrm>
            <a:off x="6767288" y="4979280"/>
            <a:ext cx="2294845" cy="1126267"/>
          </a:xfrm>
          <a:prstGeom prst="irregularSeal1">
            <a:avLst/>
          </a:prstGeom>
          <a:solidFill>
            <a:srgbClr val="FFFF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dirty="0" smtClean="0">
                <a:latin typeface="Times New Roman" panose="02020603050405020304" pitchFamily="18" charset="0"/>
                <a:cs typeface="Times New Roman" panose="02020603050405020304" pitchFamily="18" charset="0"/>
              </a:rPr>
              <a:t>Prefetch in background</a:t>
            </a:r>
            <a:endParaRPr lang="ko-KR" altLang="en-US" dirty="0">
              <a:latin typeface="Times New Roman" panose="02020603050405020304" pitchFamily="18" charset="0"/>
              <a:cs typeface="Times New Roman" panose="02020603050405020304" pitchFamily="18" charset="0"/>
            </a:endParaRPr>
          </a:p>
        </p:txBody>
      </p:sp>
      <p:sp>
        <p:nvSpPr>
          <p:cNvPr id="72" name="직사각형 71"/>
          <p:cNvSpPr/>
          <p:nvPr/>
        </p:nvSpPr>
        <p:spPr>
          <a:xfrm>
            <a:off x="5602564" y="3234025"/>
            <a:ext cx="1034257" cy="92333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ctr"/>
            <a:r>
              <a:rPr lang="en-US" altLang="ko-KR" dirty="0" smtClean="0">
                <a:latin typeface="Gill Sans MT" panose="020B0502020104020203" pitchFamily="34" charset="0"/>
                <a:cs typeface="Tahoma" panose="020B0604030504040204" pitchFamily="34" charset="0"/>
              </a:rPr>
              <a:t>Quick </a:t>
            </a:r>
          </a:p>
          <a:p>
            <a:pPr algn="ctr"/>
            <a:r>
              <a:rPr lang="en-US" altLang="ko-KR" dirty="0" smtClean="0">
                <a:latin typeface="Gill Sans MT" panose="020B0502020104020203" pitchFamily="34" charset="0"/>
                <a:cs typeface="Tahoma" panose="020B0604030504040204" pitchFamily="34" charset="0"/>
              </a:rPr>
              <a:t>Context </a:t>
            </a:r>
          </a:p>
          <a:p>
            <a:pPr algn="ctr"/>
            <a:r>
              <a:rPr lang="en-US" altLang="ko-KR" dirty="0" smtClean="0">
                <a:latin typeface="Gill Sans MT" panose="020B0502020104020203" pitchFamily="34" charset="0"/>
                <a:cs typeface="Tahoma" panose="020B0604030504040204" pitchFamily="34" charset="0"/>
              </a:rPr>
              <a:t>Switch</a:t>
            </a:r>
            <a:endParaRPr lang="ko-KR" altLang="en-US" dirty="0"/>
          </a:p>
        </p:txBody>
      </p:sp>
      <p:sp>
        <p:nvSpPr>
          <p:cNvPr id="73" name="아래로 구부러진 화살표 72"/>
          <p:cNvSpPr/>
          <p:nvPr/>
        </p:nvSpPr>
        <p:spPr>
          <a:xfrm>
            <a:off x="2888303" y="3574999"/>
            <a:ext cx="1216152" cy="731520"/>
          </a:xfrm>
          <a:prstGeom prst="curved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3548395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375E-6 4.07407E-6 L -0.00039 0.10486 " pathEditMode="relative" rAng="0" ptsTypes="AA">
                                      <p:cBhvr>
                                        <p:cTn id="6" dur="2000" fill="hold"/>
                                        <p:tgtEl>
                                          <p:spTgt spid="23"/>
                                        </p:tgtEl>
                                        <p:attrNameLst>
                                          <p:attrName>ppt_x</p:attrName>
                                          <p:attrName>ppt_y</p:attrName>
                                        </p:attrNameLst>
                                      </p:cBhvr>
                                      <p:rCtr x="-26" y="5231"/>
                                    </p:animMotion>
                                  </p:childTnLst>
                                </p:cTn>
                              </p:par>
                            </p:childTnLst>
                          </p:cTn>
                        </p:par>
                        <p:par>
                          <p:cTn id="7" fill="hold">
                            <p:stCondLst>
                              <p:cond delay="2000"/>
                            </p:stCondLst>
                            <p:childTnLst>
                              <p:par>
                                <p:cTn id="8" presetID="10" presetClass="entr" presetSubtype="0" fill="hold" grpId="0" nodeType="after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3"/>
                                        </p:tgtEl>
                                        <p:attrNameLst>
                                          <p:attrName>style.visibility</p:attrName>
                                        </p:attrNameLst>
                                      </p:cBhvr>
                                      <p:to>
                                        <p:strVal val="visible"/>
                                      </p:to>
                                    </p:set>
                                    <p:animEffect transition="in" filter="fade">
                                      <p:cBhvr>
                                        <p:cTn id="15" dur="500"/>
                                        <p:tgtEl>
                                          <p:spTgt spid="73"/>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fade">
                                      <p:cBhvr>
                                        <p:cTn id="22" dur="500"/>
                                        <p:tgtEl>
                                          <p:spTgt spid="72"/>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56"/>
                                        </p:tgtEl>
                                        <p:attrNameLst>
                                          <p:attrName>style.visibility</p:attrName>
                                        </p:attrNameLst>
                                      </p:cBhvr>
                                      <p:to>
                                        <p:strVal val="visible"/>
                                      </p:to>
                                    </p:set>
                                    <p:animEffect transition="in" filter="fade">
                                      <p:cBhvr>
                                        <p:cTn id="26" dur="500"/>
                                        <p:tgtEl>
                                          <p:spTgt spid="5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7"/>
                                        </p:tgtEl>
                                        <p:attrNameLst>
                                          <p:attrName>style.visibility</p:attrName>
                                        </p:attrNameLst>
                                      </p:cBhvr>
                                      <p:to>
                                        <p:strVal val="visible"/>
                                      </p:to>
                                    </p:set>
                                    <p:animEffect transition="in" filter="fade">
                                      <p:cBhvr>
                                        <p:cTn id="29" dur="500"/>
                                        <p:tgtEl>
                                          <p:spTgt spid="5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2"/>
                                        </p:tgtEl>
                                        <p:attrNameLst>
                                          <p:attrName>style.visibility</p:attrName>
                                        </p:attrNameLst>
                                      </p:cBhvr>
                                      <p:to>
                                        <p:strVal val="visible"/>
                                      </p:to>
                                    </p:set>
                                    <p:animEffect transition="in" filter="fade">
                                      <p:cBhvr>
                                        <p:cTn id="32" dur="500"/>
                                        <p:tgtEl>
                                          <p:spTgt spid="6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3"/>
                                        </p:tgtEl>
                                        <p:attrNameLst>
                                          <p:attrName>style.visibility</p:attrName>
                                        </p:attrNameLst>
                                      </p:cBhvr>
                                      <p:to>
                                        <p:strVal val="visible"/>
                                      </p:to>
                                    </p:set>
                                    <p:animEffect transition="in" filter="fade">
                                      <p:cBhvr>
                                        <p:cTn id="35" dur="500"/>
                                        <p:tgtEl>
                                          <p:spTgt spid="6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4"/>
                                        </p:tgtEl>
                                        <p:attrNameLst>
                                          <p:attrName>style.visibility</p:attrName>
                                        </p:attrNameLst>
                                      </p:cBhvr>
                                      <p:to>
                                        <p:strVal val="visible"/>
                                      </p:to>
                                    </p:set>
                                    <p:animEffect transition="in" filter="fade">
                                      <p:cBhvr>
                                        <p:cTn id="38" dur="500"/>
                                        <p:tgtEl>
                                          <p:spTgt spid="6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5"/>
                                        </p:tgtEl>
                                        <p:attrNameLst>
                                          <p:attrName>style.visibility</p:attrName>
                                        </p:attrNameLst>
                                      </p:cBhvr>
                                      <p:to>
                                        <p:strVal val="visible"/>
                                      </p:to>
                                    </p:set>
                                    <p:animEffect transition="in" filter="fade">
                                      <p:cBhvr>
                                        <p:cTn id="41" dur="500"/>
                                        <p:tgtEl>
                                          <p:spTgt spid="6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6"/>
                                        </p:tgtEl>
                                        <p:attrNameLst>
                                          <p:attrName>style.visibility</p:attrName>
                                        </p:attrNameLst>
                                      </p:cBhvr>
                                      <p:to>
                                        <p:strVal val="visible"/>
                                      </p:to>
                                    </p:set>
                                    <p:animEffect transition="in" filter="fade">
                                      <p:cBhvr>
                                        <p:cTn id="44" dur="500"/>
                                        <p:tgtEl>
                                          <p:spTgt spid="6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7"/>
                                        </p:tgtEl>
                                        <p:attrNameLst>
                                          <p:attrName>style.visibility</p:attrName>
                                        </p:attrNameLst>
                                      </p:cBhvr>
                                      <p:to>
                                        <p:strVal val="visible"/>
                                      </p:to>
                                    </p:set>
                                    <p:animEffect transition="in" filter="fade">
                                      <p:cBhvr>
                                        <p:cTn id="47" dur="500"/>
                                        <p:tgtEl>
                                          <p:spTgt spid="6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8"/>
                                        </p:tgtEl>
                                        <p:attrNameLst>
                                          <p:attrName>style.visibility</p:attrName>
                                        </p:attrNameLst>
                                      </p:cBhvr>
                                      <p:to>
                                        <p:strVal val="visible"/>
                                      </p:to>
                                    </p:set>
                                    <p:animEffect transition="in" filter="fade">
                                      <p:cBhvr>
                                        <p:cTn id="50" dur="500"/>
                                        <p:tgtEl>
                                          <p:spTgt spid="68"/>
                                        </p:tgtEl>
                                      </p:cBhvr>
                                    </p:animEffect>
                                  </p:childTnLst>
                                </p:cTn>
                              </p:par>
                              <p:par>
                                <p:cTn id="51" presetID="10" presetClass="entr" presetSubtype="0" fill="hold" nodeType="withEffect">
                                  <p:stCondLst>
                                    <p:cond delay="0"/>
                                  </p:stCondLst>
                                  <p:childTnLst>
                                    <p:set>
                                      <p:cBhvr>
                                        <p:cTn id="52" dur="1" fill="hold">
                                          <p:stCondLst>
                                            <p:cond delay="0"/>
                                          </p:stCondLst>
                                        </p:cTn>
                                        <p:tgtEl>
                                          <p:spTgt spid="69"/>
                                        </p:tgtEl>
                                        <p:attrNameLst>
                                          <p:attrName>style.visibility</p:attrName>
                                        </p:attrNameLst>
                                      </p:cBhvr>
                                      <p:to>
                                        <p:strVal val="visible"/>
                                      </p:to>
                                    </p:set>
                                    <p:animEffect transition="in" filter="fade">
                                      <p:cBhvr>
                                        <p:cTn id="53" dur="500"/>
                                        <p:tgtEl>
                                          <p:spTgt spid="69"/>
                                        </p:tgtEl>
                                      </p:cBhvr>
                                    </p:animEffect>
                                  </p:childTnLst>
                                </p:cTn>
                              </p:par>
                            </p:childTnLst>
                          </p:cTn>
                        </p:par>
                        <p:par>
                          <p:cTn id="54" fill="hold">
                            <p:stCondLst>
                              <p:cond delay="1500"/>
                            </p:stCondLst>
                            <p:childTnLst>
                              <p:par>
                                <p:cTn id="55" presetID="10" presetClass="entr" presetSubtype="0" fill="hold" grpId="0" nodeType="afterEffect">
                                  <p:stCondLst>
                                    <p:cond delay="0"/>
                                  </p:stCondLst>
                                  <p:childTnLst>
                                    <p:set>
                                      <p:cBhvr>
                                        <p:cTn id="56" dur="1" fill="hold">
                                          <p:stCondLst>
                                            <p:cond delay="0"/>
                                          </p:stCondLst>
                                        </p:cTn>
                                        <p:tgtEl>
                                          <p:spTgt spid="70"/>
                                        </p:tgtEl>
                                        <p:attrNameLst>
                                          <p:attrName>style.visibility</p:attrName>
                                        </p:attrNameLst>
                                      </p:cBhvr>
                                      <p:to>
                                        <p:strVal val="visible"/>
                                      </p:to>
                                    </p:set>
                                    <p:animEffect transition="in" filter="fade">
                                      <p:cBhvr>
                                        <p:cTn id="5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56" grpId="0" animBg="1"/>
      <p:bldP spid="57" grpId="0"/>
      <p:bldP spid="62" grpId="0" animBg="1"/>
      <p:bldP spid="63" grpId="0" animBg="1"/>
      <p:bldP spid="64" grpId="0"/>
      <p:bldP spid="65" grpId="0" animBg="1"/>
      <p:bldP spid="66" grpId="0"/>
      <p:bldP spid="67" grpId="0" animBg="1"/>
      <p:bldP spid="68" grpId="0" animBg="1"/>
      <p:bldP spid="70" grpId="0" animBg="1"/>
      <p:bldP spid="72" grpId="0" animBg="1"/>
      <p:bldP spid="7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4000" dirty="0" smtClean="0">
                <a:latin typeface="Times New Roman" panose="02020603050405020304" pitchFamily="18" charset="0"/>
                <a:cs typeface="Times New Roman" panose="02020603050405020304" pitchFamily="18" charset="0"/>
              </a:rPr>
              <a:t>Memory Access Hiding in CPU vs. GPU</a:t>
            </a:r>
            <a:endParaRPr lang="ko-KR" altLang="en-US" sz="4000" dirty="0">
              <a:latin typeface="Times New Roman" panose="02020603050405020304" pitchFamily="18" charset="0"/>
              <a:cs typeface="Times New Roman" panose="02020603050405020304" pitchFamily="18" charset="0"/>
            </a:endParaRPr>
          </a:p>
        </p:txBody>
      </p:sp>
      <p:sp>
        <p:nvSpPr>
          <p:cNvPr id="3" name="내용 개체 틀 2"/>
          <p:cNvSpPr>
            <a:spLocks noGrp="1"/>
          </p:cNvSpPr>
          <p:nvPr>
            <p:ph idx="1"/>
          </p:nvPr>
        </p:nvSpPr>
        <p:spPr>
          <a:xfrm>
            <a:off x="838199" y="1825625"/>
            <a:ext cx="10953308" cy="4351338"/>
          </a:xfrm>
        </p:spPr>
        <p:txBody>
          <a:bodyPr>
            <a:normAutofit/>
          </a:bodyPr>
          <a:lstStyle/>
          <a:p>
            <a:r>
              <a:rPr lang="en-US" altLang="ko-KR" dirty="0" smtClean="0">
                <a:latin typeface="Gill Sans MT" panose="020B0502020104020203" pitchFamily="34" charset="0"/>
                <a:cs typeface="Tahoma" panose="020B0604030504040204" pitchFamily="34" charset="0"/>
              </a:rPr>
              <a:t>Re-order CPU code to mask memory access (G-Opt)*</a:t>
            </a:r>
          </a:p>
          <a:p>
            <a:pPr lvl="1"/>
            <a:r>
              <a:rPr lang="en-US" altLang="ko-KR" dirty="0" smtClean="0">
                <a:latin typeface="Gill Sans MT" panose="020B0502020104020203" pitchFamily="34" charset="0"/>
                <a:cs typeface="Tahoma" panose="020B0604030504040204" pitchFamily="34" charset="0"/>
              </a:rPr>
              <a:t>Group prefetching, software pipelining</a:t>
            </a:r>
            <a:endParaRPr lang="en-US" altLang="ko-KR" dirty="0">
              <a:latin typeface="Gill Sans MT" panose="020B0502020104020203" pitchFamily="34" charset="0"/>
              <a:cs typeface="Tahoma" panose="020B0604030504040204" pitchFamily="34" charset="0"/>
            </a:endParaRPr>
          </a:p>
        </p:txBody>
      </p:sp>
      <p:sp>
        <p:nvSpPr>
          <p:cNvPr id="4" name="슬라이드 번호 개체 틀 3"/>
          <p:cNvSpPr>
            <a:spLocks noGrp="1"/>
          </p:cNvSpPr>
          <p:nvPr>
            <p:ph type="sldNum" sz="quarter" idx="12"/>
          </p:nvPr>
        </p:nvSpPr>
        <p:spPr/>
        <p:txBody>
          <a:bodyPr/>
          <a:lstStyle/>
          <a:p>
            <a:fld id="{14891A8E-8BA3-45EB-9D24-E0EB9CB66E81}" type="slidenum">
              <a:rPr lang="ko-KR" altLang="en-US" sz="1400" b="1" smtClean="0"/>
              <a:t>4</a:t>
            </a:fld>
            <a:endParaRPr lang="ko-KR" altLang="en-US" sz="1400" b="1"/>
          </a:p>
        </p:txBody>
      </p:sp>
      <p:pic>
        <p:nvPicPr>
          <p:cNvPr id="5" name="Picture 2" descr="Image result for kaist logo"/>
          <p:cNvPicPr>
            <a:picLocks noChangeAspect="1" noChangeArrowheads="1"/>
          </p:cNvPicPr>
          <p:nvPr/>
        </p:nvPicPr>
        <p:blipFill rotWithShape="1">
          <a:blip r:embed="rId3">
            <a:extLst>
              <a:ext uri="{28A0092B-C50C-407E-A947-70E740481C1C}">
                <a14:useLocalDpi xmlns:a14="http://schemas.microsoft.com/office/drawing/2010/main" val="0"/>
              </a:ext>
            </a:extLst>
          </a:blip>
          <a:srcRect l="28446" t="19690" r="27890" b="20667"/>
          <a:stretch/>
        </p:blipFill>
        <p:spPr bwMode="auto">
          <a:xfrm>
            <a:off x="9442042" y="6275222"/>
            <a:ext cx="1539310" cy="49342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www.ndsl.kaist.edu/wp-content/uploads/2012/08/head-logo21.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18" t="14505" r="58568" b="11925"/>
          <a:stretch/>
        </p:blipFill>
        <p:spPr bwMode="auto">
          <a:xfrm>
            <a:off x="7942045" y="6287914"/>
            <a:ext cx="1468097" cy="404878"/>
          </a:xfrm>
          <a:prstGeom prst="rect">
            <a:avLst/>
          </a:prstGeom>
          <a:noFill/>
          <a:extLst>
            <a:ext uri="{909E8E84-426E-40DD-AFC4-6F175D3DCCD1}">
              <a14:hiddenFill xmlns:a14="http://schemas.microsoft.com/office/drawing/2010/main">
                <a:solidFill>
                  <a:srgbClr val="FFFFFF"/>
                </a:solidFill>
              </a14:hiddenFill>
            </a:ext>
          </a:extLst>
        </p:spPr>
      </p:pic>
      <p:sp>
        <p:nvSpPr>
          <p:cNvPr id="9" name="직사각형 8"/>
          <p:cNvSpPr/>
          <p:nvPr/>
        </p:nvSpPr>
        <p:spPr>
          <a:xfrm>
            <a:off x="1470450" y="6228643"/>
            <a:ext cx="5840701" cy="584775"/>
          </a:xfrm>
          <a:prstGeom prst="rect">
            <a:avLst/>
          </a:prstGeom>
        </p:spPr>
        <p:txBody>
          <a:bodyPr wrap="none">
            <a:spAutoFit/>
          </a:bodyPr>
          <a:lstStyle/>
          <a:p>
            <a:pPr algn="ctr"/>
            <a:r>
              <a:rPr lang="en-US" altLang="ko-KR" sz="1600" i="1" dirty="0" smtClean="0">
                <a:latin typeface="Gill Sans MT" panose="020B0502020104020203" pitchFamily="34" charset="0"/>
                <a:cs typeface="Tahoma" panose="020B0604030504040204" pitchFamily="34" charset="0"/>
              </a:rPr>
              <a:t>*Raising </a:t>
            </a:r>
            <a:r>
              <a:rPr lang="en-US" altLang="ko-KR" sz="1600" i="1" dirty="0">
                <a:latin typeface="Gill Sans MT" panose="020B0502020104020203" pitchFamily="34" charset="0"/>
                <a:cs typeface="Tahoma" panose="020B0604030504040204" pitchFamily="34" charset="0"/>
              </a:rPr>
              <a:t>the Bar for Using GPUs in </a:t>
            </a:r>
            <a:r>
              <a:rPr lang="en-US" altLang="ko-KR" sz="1600" i="1" dirty="0" smtClean="0">
                <a:latin typeface="Gill Sans MT" panose="020B0502020104020203" pitchFamily="34" charset="0"/>
                <a:cs typeface="Tahoma" panose="020B0604030504040204" pitchFamily="34" charset="0"/>
              </a:rPr>
              <a:t>Software Packet Processing [NSDI’15]</a:t>
            </a:r>
          </a:p>
          <a:p>
            <a:pPr algn="ctr"/>
            <a:r>
              <a:rPr lang="en-US" altLang="ko-KR" sz="1600" i="1" dirty="0" smtClean="0">
                <a:latin typeface="Gill Sans MT" panose="020B0502020104020203" pitchFamily="34" charset="0"/>
                <a:cs typeface="Tahoma" panose="020B0604030504040204" pitchFamily="34" charset="0"/>
              </a:rPr>
              <a:t>Anuj </a:t>
            </a:r>
            <a:r>
              <a:rPr lang="en-US" altLang="ko-KR" sz="1600" i="1" dirty="0" err="1" smtClean="0">
                <a:latin typeface="Gill Sans MT" panose="020B0502020104020203" pitchFamily="34" charset="0"/>
                <a:cs typeface="Tahoma" panose="020B0604030504040204" pitchFamily="34" charset="0"/>
              </a:rPr>
              <a:t>Kalia</a:t>
            </a:r>
            <a:r>
              <a:rPr lang="en-US" altLang="ko-KR" sz="1600" i="1" dirty="0" smtClean="0">
                <a:latin typeface="Gill Sans MT" panose="020B0502020104020203" pitchFamily="34" charset="0"/>
                <a:cs typeface="Tahoma" panose="020B0604030504040204" pitchFamily="34" charset="0"/>
              </a:rPr>
              <a:t>, Dong Zhu, Michael Kaminsky, and David G. Anderson</a:t>
            </a:r>
            <a:endParaRPr lang="ko-KR" altLang="en-US" sz="1600" i="1" dirty="0"/>
          </a:p>
        </p:txBody>
      </p:sp>
      <p:pic>
        <p:nvPicPr>
          <p:cNvPr id="6" name="그림 5"/>
          <p:cNvPicPr>
            <a:picLocks noChangeAspect="1"/>
          </p:cNvPicPr>
          <p:nvPr/>
        </p:nvPicPr>
        <p:blipFill>
          <a:blip r:embed="rId5"/>
          <a:stretch>
            <a:fillRect/>
          </a:stretch>
        </p:blipFill>
        <p:spPr>
          <a:xfrm>
            <a:off x="3012729" y="2783748"/>
            <a:ext cx="6166541" cy="3103199"/>
          </a:xfrm>
          <a:prstGeom prst="rect">
            <a:avLst/>
          </a:prstGeom>
        </p:spPr>
      </p:pic>
      <p:sp>
        <p:nvSpPr>
          <p:cNvPr id="7" name="직사각형 6"/>
          <p:cNvSpPr/>
          <p:nvPr/>
        </p:nvSpPr>
        <p:spPr>
          <a:xfrm>
            <a:off x="6617912" y="5807066"/>
            <a:ext cx="2685928" cy="369332"/>
          </a:xfrm>
          <a:prstGeom prst="rect">
            <a:avLst/>
          </a:prstGeom>
        </p:spPr>
        <p:txBody>
          <a:bodyPr wrap="none">
            <a:spAutoFit/>
          </a:bodyPr>
          <a:lstStyle/>
          <a:p>
            <a:pPr algn="just"/>
            <a:r>
              <a:rPr lang="en-US" altLang="ko-KR" i="1" dirty="0" smtClean="0">
                <a:latin typeface="Gill Sans MT" panose="020B0502020104020203" pitchFamily="34" charset="0"/>
                <a:cs typeface="Tahoma" panose="020B0604030504040204" pitchFamily="34" charset="0"/>
              </a:rPr>
              <a:t>*Borrowed from G-Opt slides</a:t>
            </a:r>
            <a:endParaRPr lang="ko-KR" altLang="en-US" dirty="0"/>
          </a:p>
        </p:txBody>
      </p:sp>
      <p:sp>
        <p:nvSpPr>
          <p:cNvPr id="10" name="직사각형 9"/>
          <p:cNvSpPr/>
          <p:nvPr/>
        </p:nvSpPr>
        <p:spPr>
          <a:xfrm>
            <a:off x="1175731" y="3162986"/>
            <a:ext cx="9840536" cy="1443346"/>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2400" u="sng" dirty="0" smtClean="0">
                <a:latin typeface="Gill Sans MT" panose="020B0502020104020203" pitchFamily="34" charset="0"/>
              </a:rPr>
              <a:t>Questions:</a:t>
            </a:r>
          </a:p>
          <a:p>
            <a:pPr algn="ctr"/>
            <a:r>
              <a:rPr lang="en-US" altLang="ko-KR" sz="2400" dirty="0" smtClean="0">
                <a:latin typeface="Gill Sans MT" panose="020B0502020104020203" pitchFamily="34" charset="0"/>
              </a:rPr>
              <a:t>Can CPU code optimization be generalized to all network applications?</a:t>
            </a:r>
          </a:p>
          <a:p>
            <a:pPr algn="ctr"/>
            <a:r>
              <a:rPr lang="en-US" altLang="ko-KR" sz="2400" dirty="0" smtClean="0">
                <a:latin typeface="Gill Sans MT" panose="020B0502020104020203" pitchFamily="34" charset="0"/>
              </a:rPr>
              <a:t>Which processor is more beneficial in packet processing?</a:t>
            </a:r>
            <a:endParaRPr lang="ko-KR" altLang="en-US" sz="2400" dirty="0">
              <a:latin typeface="Gill Sans MT" panose="020B0502020104020203" pitchFamily="34" charset="0"/>
            </a:endParaRPr>
          </a:p>
        </p:txBody>
      </p:sp>
    </p:spTree>
    <p:extLst>
      <p:ext uri="{BB962C8B-B14F-4D97-AF65-F5344CB8AC3E}">
        <p14:creationId xmlns:p14="http://schemas.microsoft.com/office/powerpoint/2010/main" val="221917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4000" dirty="0" smtClean="0">
                <a:latin typeface="Times New Roman" panose="02020603050405020304" pitchFamily="18" charset="0"/>
                <a:cs typeface="Times New Roman" panose="02020603050405020304" pitchFamily="18" charset="0"/>
              </a:rPr>
              <a:t>Contributions</a:t>
            </a:r>
            <a:endParaRPr lang="ko-KR" altLang="en-US" sz="4000" dirty="0">
              <a:latin typeface="Times New Roman" panose="02020603050405020304" pitchFamily="18" charset="0"/>
              <a:cs typeface="Times New Roman" panose="02020603050405020304" pitchFamily="18" charset="0"/>
            </a:endParaRPr>
          </a:p>
        </p:txBody>
      </p:sp>
      <p:sp>
        <p:nvSpPr>
          <p:cNvPr id="3" name="내용 개체 틀 2"/>
          <p:cNvSpPr>
            <a:spLocks noGrp="1"/>
          </p:cNvSpPr>
          <p:nvPr>
            <p:ph idx="1"/>
          </p:nvPr>
        </p:nvSpPr>
        <p:spPr>
          <a:xfrm>
            <a:off x="838199" y="1825625"/>
            <a:ext cx="10953308" cy="4351338"/>
          </a:xfrm>
        </p:spPr>
        <p:txBody>
          <a:bodyPr>
            <a:normAutofit/>
          </a:bodyPr>
          <a:lstStyle/>
          <a:p>
            <a:r>
              <a:rPr lang="en-US" altLang="ko-KR" dirty="0" smtClean="0">
                <a:latin typeface="Gill Sans MT" panose="020B0502020104020203" pitchFamily="34" charset="0"/>
                <a:cs typeface="Tahoma" panose="020B0604030504040204" pitchFamily="34" charset="0"/>
              </a:rPr>
              <a:t>Demystify processor-level effectiveness on packet processing algorithms</a:t>
            </a:r>
          </a:p>
          <a:p>
            <a:pPr lvl="1"/>
            <a:r>
              <a:rPr lang="en-US" altLang="ko-KR" dirty="0" smtClean="0">
                <a:latin typeface="Gill Sans MT" panose="020B0502020104020203" pitchFamily="34" charset="0"/>
                <a:cs typeface="Tahoma" panose="020B0604030504040204" pitchFamily="34" charset="0"/>
              </a:rPr>
              <a:t>CPU optimization benefits light-weight memory-bound workloads</a:t>
            </a:r>
          </a:p>
          <a:p>
            <a:pPr lvl="1"/>
            <a:r>
              <a:rPr lang="en-US" altLang="ko-KR" dirty="0" smtClean="0">
                <a:latin typeface="Gill Sans MT" panose="020B0502020104020203" pitchFamily="34" charset="0"/>
                <a:cs typeface="Tahoma" panose="020B0604030504040204" pitchFamily="34" charset="0"/>
              </a:rPr>
              <a:t>CPU </a:t>
            </a:r>
            <a:r>
              <a:rPr lang="en-US" altLang="ko-KR" dirty="0">
                <a:latin typeface="Gill Sans MT" panose="020B0502020104020203" pitchFamily="34" charset="0"/>
                <a:cs typeface="Tahoma" panose="020B0604030504040204" pitchFamily="34" charset="0"/>
              </a:rPr>
              <a:t>optimization often does not help large memory workloads</a:t>
            </a:r>
          </a:p>
          <a:p>
            <a:pPr lvl="1"/>
            <a:r>
              <a:rPr lang="en-US" altLang="ko-KR" dirty="0" smtClean="0">
                <a:latin typeface="Gill Sans MT" panose="020B0502020104020203" pitchFamily="34" charset="0"/>
                <a:cs typeface="Tahoma" panose="020B0604030504040204" pitchFamily="34" charset="0"/>
              </a:rPr>
              <a:t>GPU is more beneficial for compute-bound workloads</a:t>
            </a:r>
          </a:p>
          <a:p>
            <a:pPr lvl="1"/>
            <a:r>
              <a:rPr lang="en-US" altLang="ko-KR" dirty="0" smtClean="0">
                <a:latin typeface="Gill Sans MT" panose="020B0502020104020203" pitchFamily="34" charset="0"/>
                <a:cs typeface="Tahoma" panose="020B0604030504040204" pitchFamily="34" charset="0"/>
              </a:rPr>
              <a:t>GPU’s data transfer overhead is the main bottleneck, not its capacity</a:t>
            </a:r>
          </a:p>
          <a:p>
            <a:pPr marL="457200" lvl="1" indent="0">
              <a:buNone/>
            </a:pPr>
            <a:endParaRPr lang="en-US" altLang="ko-KR" dirty="0" smtClean="0">
              <a:latin typeface="Gill Sans MT" panose="020B0502020104020203" pitchFamily="34" charset="0"/>
              <a:cs typeface="Tahoma" panose="020B0604030504040204" pitchFamily="34" charset="0"/>
            </a:endParaRPr>
          </a:p>
          <a:p>
            <a:r>
              <a:rPr lang="en-US" altLang="ko-KR" dirty="0" smtClean="0">
                <a:latin typeface="Gill Sans MT" panose="020B0502020104020203" pitchFamily="34" charset="0"/>
                <a:cs typeface="Tahoma" panose="020B0604030504040204" pitchFamily="34" charset="0"/>
              </a:rPr>
              <a:t>Packet processing system with integrated GPU w/o DMA overhead</a:t>
            </a:r>
          </a:p>
          <a:p>
            <a:pPr lvl="1"/>
            <a:r>
              <a:rPr lang="en-US" altLang="ko-KR" dirty="0" smtClean="0">
                <a:latin typeface="Gill Sans MT" panose="020B0502020104020203" pitchFamily="34" charset="0"/>
                <a:cs typeface="Tahoma" panose="020B0604030504040204" pitchFamily="34" charset="0"/>
              </a:rPr>
              <a:t>Addresses GPU kernel setup / data sync overhead, and memory contention</a:t>
            </a:r>
          </a:p>
          <a:p>
            <a:pPr lvl="1"/>
            <a:r>
              <a:rPr lang="en-US" altLang="ko-KR" dirty="0" smtClean="0">
                <a:latin typeface="Gill Sans MT" panose="020B0502020104020203" pitchFamily="34" charset="0"/>
                <a:cs typeface="Tahoma" panose="020B0604030504040204" pitchFamily="34" charset="0"/>
              </a:rPr>
              <a:t>Up to 4x performance over CPU-only approaches!</a:t>
            </a:r>
          </a:p>
        </p:txBody>
      </p:sp>
      <p:sp>
        <p:nvSpPr>
          <p:cNvPr id="4" name="슬라이드 번호 개체 틀 3"/>
          <p:cNvSpPr>
            <a:spLocks noGrp="1"/>
          </p:cNvSpPr>
          <p:nvPr>
            <p:ph type="sldNum" sz="quarter" idx="12"/>
          </p:nvPr>
        </p:nvSpPr>
        <p:spPr/>
        <p:txBody>
          <a:bodyPr/>
          <a:lstStyle/>
          <a:p>
            <a:fld id="{14891A8E-8BA3-45EB-9D24-E0EB9CB66E81}" type="slidenum">
              <a:rPr lang="ko-KR" altLang="en-US" sz="1400" b="1" smtClean="0"/>
              <a:t>5</a:t>
            </a:fld>
            <a:endParaRPr lang="ko-KR" altLang="en-US" sz="1400" b="1"/>
          </a:p>
        </p:txBody>
      </p:sp>
      <p:pic>
        <p:nvPicPr>
          <p:cNvPr id="5" name="Picture 2" descr="Image result for kaist logo"/>
          <p:cNvPicPr>
            <a:picLocks noChangeAspect="1" noChangeArrowheads="1"/>
          </p:cNvPicPr>
          <p:nvPr/>
        </p:nvPicPr>
        <p:blipFill rotWithShape="1">
          <a:blip r:embed="rId3">
            <a:extLst>
              <a:ext uri="{28A0092B-C50C-407E-A947-70E740481C1C}">
                <a14:useLocalDpi xmlns:a14="http://schemas.microsoft.com/office/drawing/2010/main" val="0"/>
              </a:ext>
            </a:extLst>
          </a:blip>
          <a:srcRect l="28446" t="19690" r="27890" b="20667"/>
          <a:stretch/>
        </p:blipFill>
        <p:spPr bwMode="auto">
          <a:xfrm>
            <a:off x="9442042" y="6275222"/>
            <a:ext cx="1539310" cy="49342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www.ndsl.kaist.edu/wp-content/uploads/2012/08/head-logo21.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18" t="14505" r="58568" b="11925"/>
          <a:stretch/>
        </p:blipFill>
        <p:spPr bwMode="auto">
          <a:xfrm>
            <a:off x="7942045" y="6287914"/>
            <a:ext cx="1468097" cy="40487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plus symbol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2034" y="3065949"/>
            <a:ext cx="384268" cy="384268"/>
          </a:xfrm>
          <a:prstGeom prst="rect">
            <a:avLst/>
          </a:prstGeom>
          <a:noFill/>
          <a:extLst>
            <a:ext uri="{909E8E84-426E-40DD-AFC4-6F175D3DCCD1}">
              <a14:hiddenFill xmlns:a14="http://schemas.microsoft.com/office/drawing/2010/main">
                <a:solidFill>
                  <a:srgbClr val="FFFFFF"/>
                </a:solidFill>
              </a14:hiddenFill>
            </a:ext>
          </a:extLst>
        </p:spPr>
      </p:pic>
      <p:sp>
        <p:nvSpPr>
          <p:cNvPr id="11" name="직사각형 10"/>
          <p:cNvSpPr/>
          <p:nvPr/>
        </p:nvSpPr>
        <p:spPr>
          <a:xfrm>
            <a:off x="1182034" y="3598188"/>
            <a:ext cx="384268" cy="889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 name="Picture 2" descr="Image result for plus symbol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2034" y="2282037"/>
            <a:ext cx="384268" cy="384268"/>
          </a:xfrm>
          <a:prstGeom prst="rect">
            <a:avLst/>
          </a:prstGeom>
          <a:noFill/>
          <a:extLst>
            <a:ext uri="{909E8E84-426E-40DD-AFC4-6F175D3DCCD1}">
              <a14:hiddenFill xmlns:a14="http://schemas.microsoft.com/office/drawing/2010/main">
                <a:solidFill>
                  <a:srgbClr val="FFFFFF"/>
                </a:solidFill>
              </a14:hiddenFill>
            </a:ext>
          </a:extLst>
        </p:spPr>
      </p:pic>
      <p:sp>
        <p:nvSpPr>
          <p:cNvPr id="13" name="직사각형 12"/>
          <p:cNvSpPr/>
          <p:nvPr/>
        </p:nvSpPr>
        <p:spPr>
          <a:xfrm>
            <a:off x="1182034" y="2814276"/>
            <a:ext cx="384268" cy="889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766127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animEffect transition="in" filter="fade">
                                      <p:cBhvr>
                                        <p:cTn id="9" dur="500"/>
                                        <p:tgtEl>
                                          <p:spTgt spid="3">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childTnLst>
                                </p:cTn>
                              </p:par>
                              <p:par>
                                <p:cTn id="14" presetID="10" presetClass="entr" presetSubtype="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0"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par>
                                <p:cTn id="28" presetID="10" presetClass="entr" presetSubtype="0" fill="hold"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4000" dirty="0" smtClean="0">
                <a:latin typeface="Times New Roman" panose="02020603050405020304" pitchFamily="18" charset="0"/>
                <a:cs typeface="Times New Roman" panose="02020603050405020304" pitchFamily="18" charset="0"/>
              </a:rPr>
              <a:t>Discrete GPU</a:t>
            </a:r>
            <a:endParaRPr lang="ko-KR" altLang="en-US" sz="4000" dirty="0">
              <a:latin typeface="Times New Roman" panose="02020603050405020304" pitchFamily="18" charset="0"/>
              <a:cs typeface="Times New Roman" panose="02020603050405020304" pitchFamily="18" charset="0"/>
            </a:endParaRPr>
          </a:p>
        </p:txBody>
      </p:sp>
      <p:sp>
        <p:nvSpPr>
          <p:cNvPr id="4" name="슬라이드 번호 개체 틀 3"/>
          <p:cNvSpPr>
            <a:spLocks noGrp="1"/>
          </p:cNvSpPr>
          <p:nvPr>
            <p:ph type="sldNum" sz="quarter" idx="12"/>
          </p:nvPr>
        </p:nvSpPr>
        <p:spPr/>
        <p:txBody>
          <a:bodyPr/>
          <a:lstStyle/>
          <a:p>
            <a:fld id="{14891A8E-8BA3-45EB-9D24-E0EB9CB66E81}" type="slidenum">
              <a:rPr lang="ko-KR" altLang="en-US" sz="1400" b="1" smtClean="0"/>
              <a:t>6</a:t>
            </a:fld>
            <a:endParaRPr lang="ko-KR" altLang="en-US" sz="1400" b="1"/>
          </a:p>
        </p:txBody>
      </p:sp>
      <p:pic>
        <p:nvPicPr>
          <p:cNvPr id="5" name="Picture 2" descr="Image result for kaist logo"/>
          <p:cNvPicPr>
            <a:picLocks noChangeAspect="1" noChangeArrowheads="1"/>
          </p:cNvPicPr>
          <p:nvPr/>
        </p:nvPicPr>
        <p:blipFill rotWithShape="1">
          <a:blip r:embed="rId3">
            <a:extLst>
              <a:ext uri="{28A0092B-C50C-407E-A947-70E740481C1C}">
                <a14:useLocalDpi xmlns:a14="http://schemas.microsoft.com/office/drawing/2010/main" val="0"/>
              </a:ext>
            </a:extLst>
          </a:blip>
          <a:srcRect l="28446" t="19690" r="27890" b="20667"/>
          <a:stretch/>
        </p:blipFill>
        <p:spPr bwMode="auto">
          <a:xfrm>
            <a:off x="9442042" y="6275222"/>
            <a:ext cx="1539310" cy="49342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www.ndsl.kaist.edu/wp-content/uploads/2012/08/head-logo21.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18" t="14505" r="58568" b="11925"/>
          <a:stretch/>
        </p:blipFill>
        <p:spPr bwMode="auto">
          <a:xfrm>
            <a:off x="7942045" y="6287914"/>
            <a:ext cx="1468097" cy="404878"/>
          </a:xfrm>
          <a:prstGeom prst="rect">
            <a:avLst/>
          </a:prstGeom>
          <a:noFill/>
          <a:extLst>
            <a:ext uri="{909E8E84-426E-40DD-AFC4-6F175D3DCCD1}">
              <a14:hiddenFill xmlns:a14="http://schemas.microsoft.com/office/drawing/2010/main">
                <a:solidFill>
                  <a:srgbClr val="FFFFFF"/>
                </a:solidFill>
              </a14:hiddenFill>
            </a:ext>
          </a:extLst>
        </p:spPr>
      </p:pic>
      <p:sp>
        <p:nvSpPr>
          <p:cNvPr id="83" name="직사각형 82"/>
          <p:cNvSpPr/>
          <p:nvPr/>
        </p:nvSpPr>
        <p:spPr>
          <a:xfrm>
            <a:off x="6384023" y="2531923"/>
            <a:ext cx="1511518" cy="666111"/>
          </a:xfrm>
          <a:prstGeom prst="rect">
            <a:avLst/>
          </a:prstGeom>
          <a:solidFill>
            <a:schemeClr val="bg1">
              <a:lumMod val="95000"/>
            </a:schemeClr>
          </a:solidFill>
          <a:ln>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b="1" dirty="0" smtClean="0">
                <a:latin typeface="Times New Roman" panose="02020603050405020304" pitchFamily="18" charset="0"/>
                <a:cs typeface="Times New Roman" panose="02020603050405020304" pitchFamily="18" charset="0"/>
              </a:rPr>
              <a:t>CPU</a:t>
            </a:r>
            <a:endParaRPr lang="ko-KR" altLang="en-US" sz="2000" b="1" dirty="0">
              <a:latin typeface="Times New Roman" panose="02020603050405020304" pitchFamily="18" charset="0"/>
              <a:cs typeface="Times New Roman" panose="02020603050405020304" pitchFamily="18" charset="0"/>
            </a:endParaRPr>
          </a:p>
        </p:txBody>
      </p:sp>
      <p:sp>
        <p:nvSpPr>
          <p:cNvPr id="145" name="내용 개체 틀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smtClean="0">
                <a:latin typeface="Gill Sans MT" panose="020B0502020104020203" pitchFamily="34" charset="0"/>
                <a:cs typeface="Tahoma" panose="020B0604030504040204" pitchFamily="34" charset="0"/>
              </a:rPr>
              <a:t>Peripheral </a:t>
            </a:r>
            <a:r>
              <a:rPr lang="en-US" altLang="ko-KR" dirty="0">
                <a:latin typeface="Gill Sans MT" panose="020B0502020104020203" pitchFamily="34" charset="0"/>
                <a:cs typeface="Tahoma" panose="020B0604030504040204" pitchFamily="34" charset="0"/>
              </a:rPr>
              <a:t>device communicating with CPU via </a:t>
            </a:r>
            <a:r>
              <a:rPr lang="en-US" altLang="ko-KR" dirty="0" smtClean="0">
                <a:latin typeface="Gill Sans MT" panose="020B0502020104020203" pitchFamily="34" charset="0"/>
                <a:cs typeface="Tahoma" panose="020B0604030504040204" pitchFamily="34" charset="0"/>
              </a:rPr>
              <a:t>a PCIe lane</a:t>
            </a:r>
            <a:endParaRPr lang="en-US" altLang="ko-KR" dirty="0">
              <a:latin typeface="Gill Sans MT" panose="020B0502020104020203" pitchFamily="34" charset="0"/>
              <a:cs typeface="Tahoma" panose="020B0604030504040204" pitchFamily="34" charset="0"/>
            </a:endParaRPr>
          </a:p>
        </p:txBody>
      </p:sp>
      <p:sp>
        <p:nvSpPr>
          <p:cNvPr id="146" name="직사각형 145"/>
          <p:cNvSpPr/>
          <p:nvPr/>
        </p:nvSpPr>
        <p:spPr>
          <a:xfrm>
            <a:off x="1064570" y="2570239"/>
            <a:ext cx="2545403" cy="2119088"/>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147" name="직사각형 146"/>
          <p:cNvSpPr/>
          <p:nvPr/>
        </p:nvSpPr>
        <p:spPr>
          <a:xfrm>
            <a:off x="8479666" y="2532641"/>
            <a:ext cx="1270030" cy="666111"/>
          </a:xfrm>
          <a:prstGeom prst="rect">
            <a:avLst/>
          </a:prstGeom>
          <a:solidFill>
            <a:schemeClr val="bg2">
              <a:lumMod val="9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smtClean="0">
                <a:latin typeface="Times New Roman" panose="02020603050405020304" pitchFamily="18" charset="0"/>
                <a:cs typeface="Times New Roman" panose="02020603050405020304" pitchFamily="18" charset="0"/>
              </a:rPr>
              <a:t>Host</a:t>
            </a:r>
          </a:p>
          <a:p>
            <a:pPr algn="ctr"/>
            <a:r>
              <a:rPr lang="en-US" altLang="ko-KR" dirty="0" smtClean="0">
                <a:latin typeface="Times New Roman" panose="02020603050405020304" pitchFamily="18" charset="0"/>
                <a:cs typeface="Times New Roman" panose="02020603050405020304" pitchFamily="18" charset="0"/>
              </a:rPr>
              <a:t>DRAM</a:t>
            </a:r>
            <a:endParaRPr lang="ko-KR" altLang="en-US" dirty="0">
              <a:latin typeface="Times New Roman" panose="02020603050405020304" pitchFamily="18" charset="0"/>
              <a:cs typeface="Times New Roman" panose="02020603050405020304" pitchFamily="18" charset="0"/>
            </a:endParaRPr>
          </a:p>
        </p:txBody>
      </p:sp>
      <p:sp>
        <p:nvSpPr>
          <p:cNvPr id="148" name="직사각형 147"/>
          <p:cNvSpPr/>
          <p:nvPr/>
        </p:nvSpPr>
        <p:spPr>
          <a:xfrm>
            <a:off x="4240312" y="2531923"/>
            <a:ext cx="1563906" cy="666111"/>
          </a:xfrm>
          <a:prstGeom prst="rect">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err="1" smtClean="0">
                <a:latin typeface="Times New Roman" panose="02020603050405020304" pitchFamily="18" charset="0"/>
                <a:cs typeface="Times New Roman" panose="02020603050405020304" pitchFamily="18" charset="0"/>
              </a:rPr>
              <a:t>PCIe</a:t>
            </a:r>
            <a:r>
              <a:rPr lang="en-US" altLang="ko-KR" dirty="0" smtClean="0">
                <a:latin typeface="Times New Roman" panose="02020603050405020304" pitchFamily="18" charset="0"/>
                <a:cs typeface="Times New Roman" panose="02020603050405020304" pitchFamily="18" charset="0"/>
              </a:rPr>
              <a:t> Lanes</a:t>
            </a:r>
            <a:endParaRPr lang="ko-KR" altLang="en-US" dirty="0">
              <a:latin typeface="Times New Roman" panose="02020603050405020304" pitchFamily="18" charset="0"/>
              <a:cs typeface="Times New Roman" panose="02020603050405020304" pitchFamily="18" charset="0"/>
            </a:endParaRPr>
          </a:p>
        </p:txBody>
      </p:sp>
      <p:cxnSp>
        <p:nvCxnSpPr>
          <p:cNvPr id="1031" name="직선 화살표 연결선 1030"/>
          <p:cNvCxnSpPr>
            <a:stCxn id="148" idx="3"/>
            <a:endCxn id="83" idx="1"/>
          </p:cNvCxnSpPr>
          <p:nvPr/>
        </p:nvCxnSpPr>
        <p:spPr>
          <a:xfrm>
            <a:off x="5804218" y="2864979"/>
            <a:ext cx="579805" cy="0"/>
          </a:xfrm>
          <a:prstGeom prst="straightConnector1">
            <a:avLst/>
          </a:prstGeom>
          <a:ln w="76200">
            <a:headEnd type="triangle"/>
            <a:tailEnd type="triangle"/>
          </a:ln>
        </p:spPr>
        <p:style>
          <a:lnRef idx="1">
            <a:schemeClr val="dk1"/>
          </a:lnRef>
          <a:fillRef idx="0">
            <a:schemeClr val="dk1"/>
          </a:fillRef>
          <a:effectRef idx="0">
            <a:schemeClr val="dk1"/>
          </a:effectRef>
          <a:fontRef idx="minor">
            <a:schemeClr val="tx1"/>
          </a:fontRef>
        </p:style>
      </p:cxnSp>
      <p:cxnSp>
        <p:nvCxnSpPr>
          <p:cNvPr id="161" name="직선 화살표 연결선 160"/>
          <p:cNvCxnSpPr>
            <a:stCxn id="83" idx="3"/>
            <a:endCxn id="147" idx="1"/>
          </p:cNvCxnSpPr>
          <p:nvPr/>
        </p:nvCxnSpPr>
        <p:spPr>
          <a:xfrm>
            <a:off x="7895541" y="2864979"/>
            <a:ext cx="584125" cy="718"/>
          </a:xfrm>
          <a:prstGeom prst="straightConnector1">
            <a:avLst/>
          </a:prstGeom>
          <a:ln w="76200">
            <a:headEnd type="triangle"/>
            <a:tailEnd type="triangle"/>
          </a:ln>
        </p:spPr>
        <p:style>
          <a:lnRef idx="1">
            <a:schemeClr val="dk1"/>
          </a:lnRef>
          <a:fillRef idx="0">
            <a:schemeClr val="dk1"/>
          </a:fillRef>
          <a:effectRef idx="0">
            <a:schemeClr val="dk1"/>
          </a:effectRef>
          <a:fontRef idx="minor">
            <a:schemeClr val="tx1"/>
          </a:fontRef>
        </p:style>
      </p:cxnSp>
      <p:cxnSp>
        <p:nvCxnSpPr>
          <p:cNvPr id="165" name="직선 화살표 연결선 164"/>
          <p:cNvCxnSpPr>
            <a:endCxn id="148" idx="1"/>
          </p:cNvCxnSpPr>
          <p:nvPr/>
        </p:nvCxnSpPr>
        <p:spPr>
          <a:xfrm>
            <a:off x="3609973" y="2864979"/>
            <a:ext cx="630339" cy="0"/>
          </a:xfrm>
          <a:prstGeom prst="straightConnector1">
            <a:avLst/>
          </a:prstGeom>
          <a:ln w="76200">
            <a:headEnd type="triangle"/>
            <a:tailEnd type="triangle"/>
          </a:ln>
        </p:spPr>
        <p:style>
          <a:lnRef idx="1">
            <a:schemeClr val="dk1"/>
          </a:lnRef>
          <a:fillRef idx="0">
            <a:schemeClr val="dk1"/>
          </a:fillRef>
          <a:effectRef idx="0">
            <a:schemeClr val="dk1"/>
          </a:effectRef>
          <a:fontRef idx="minor">
            <a:schemeClr val="tx1"/>
          </a:fontRef>
        </p:style>
      </p:cxnSp>
      <p:sp>
        <p:nvSpPr>
          <p:cNvPr id="1039" name="직사각형 1038"/>
          <p:cNvSpPr/>
          <p:nvPr/>
        </p:nvSpPr>
        <p:spPr>
          <a:xfrm>
            <a:off x="1064570" y="2602138"/>
            <a:ext cx="2545403" cy="400110"/>
          </a:xfrm>
          <a:prstGeom prst="rect">
            <a:avLst/>
          </a:prstGeom>
        </p:spPr>
        <p:txBody>
          <a:bodyPr wrap="square">
            <a:spAutoFit/>
          </a:bodyPr>
          <a:lstStyle/>
          <a:p>
            <a:pPr algn="ctr"/>
            <a:r>
              <a:rPr lang="en-US" altLang="ko-KR" sz="2000" b="1" dirty="0" smtClean="0">
                <a:latin typeface="Times New Roman" panose="02020603050405020304" pitchFamily="18" charset="0"/>
                <a:cs typeface="Times New Roman" panose="02020603050405020304" pitchFamily="18" charset="0"/>
              </a:rPr>
              <a:t>GPU</a:t>
            </a:r>
            <a:endParaRPr lang="ko-KR" altLang="en-US" sz="2000" dirty="0"/>
          </a:p>
        </p:txBody>
      </p:sp>
      <p:grpSp>
        <p:nvGrpSpPr>
          <p:cNvPr id="1041" name="그룹 1040"/>
          <p:cNvGrpSpPr/>
          <p:nvPr/>
        </p:nvGrpSpPr>
        <p:grpSpPr>
          <a:xfrm>
            <a:off x="1064570" y="4850595"/>
            <a:ext cx="2545403" cy="529049"/>
            <a:chOff x="936977" y="5116635"/>
            <a:chExt cx="2545403" cy="529049"/>
          </a:xfrm>
        </p:grpSpPr>
        <p:sp>
          <p:nvSpPr>
            <p:cNvPr id="170" name="직사각형 169"/>
            <p:cNvSpPr/>
            <p:nvPr/>
          </p:nvSpPr>
          <p:spPr>
            <a:xfrm>
              <a:off x="936977" y="5116635"/>
              <a:ext cx="2545403" cy="529049"/>
            </a:xfrm>
            <a:prstGeom prst="rect">
              <a:avLst/>
            </a:prstGeom>
            <a:solidFill>
              <a:schemeClr val="bg2">
                <a:lumMod val="9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2000"/>
            </a:p>
          </p:txBody>
        </p:sp>
        <p:sp>
          <p:nvSpPr>
            <p:cNvPr id="171" name="직사각형 170"/>
            <p:cNvSpPr/>
            <p:nvPr/>
          </p:nvSpPr>
          <p:spPr>
            <a:xfrm>
              <a:off x="936977" y="5206362"/>
              <a:ext cx="2545403" cy="369332"/>
            </a:xfrm>
            <a:prstGeom prst="rect">
              <a:avLst/>
            </a:prstGeom>
          </p:spPr>
          <p:txBody>
            <a:bodyPr wrap="square">
              <a:spAutoFit/>
            </a:bodyPr>
            <a:lstStyle/>
            <a:p>
              <a:pPr algn="ctr"/>
              <a:r>
                <a:rPr lang="en-US" altLang="ko-KR" dirty="0" smtClean="0">
                  <a:latin typeface="Times New Roman" panose="02020603050405020304" pitchFamily="18" charset="0"/>
                  <a:cs typeface="Times New Roman" panose="02020603050405020304" pitchFamily="18" charset="0"/>
                </a:rPr>
                <a:t>GDDR Device Memory</a:t>
              </a:r>
              <a:endParaRPr lang="ko-KR" altLang="en-US" dirty="0">
                <a:latin typeface="Times New Roman" panose="02020603050405020304" pitchFamily="18" charset="0"/>
                <a:cs typeface="Times New Roman" panose="02020603050405020304" pitchFamily="18" charset="0"/>
              </a:endParaRPr>
            </a:p>
          </p:txBody>
        </p:sp>
      </p:grpSp>
      <p:sp>
        <p:nvSpPr>
          <p:cNvPr id="172" name="직사각형 171"/>
          <p:cNvSpPr/>
          <p:nvPr/>
        </p:nvSpPr>
        <p:spPr>
          <a:xfrm>
            <a:off x="1166481" y="3051704"/>
            <a:ext cx="2360798" cy="415209"/>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smtClean="0">
                <a:latin typeface="Times New Roman" panose="02020603050405020304" pitchFamily="18" charset="0"/>
                <a:cs typeface="Times New Roman" panose="02020603050405020304" pitchFamily="18" charset="0"/>
              </a:rPr>
              <a:t>L2 Cache</a:t>
            </a:r>
            <a:endParaRPr lang="ko-KR" altLang="en-US" dirty="0">
              <a:latin typeface="Times New Roman" panose="02020603050405020304" pitchFamily="18" charset="0"/>
              <a:cs typeface="Times New Roman" panose="02020603050405020304" pitchFamily="18" charset="0"/>
            </a:endParaRPr>
          </a:p>
        </p:txBody>
      </p:sp>
      <p:sp>
        <p:nvSpPr>
          <p:cNvPr id="176" name="직사각형 175"/>
          <p:cNvSpPr/>
          <p:nvPr/>
        </p:nvSpPr>
        <p:spPr>
          <a:xfrm>
            <a:off x="1166481" y="3557402"/>
            <a:ext cx="2360797" cy="10053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2000" dirty="0">
              <a:latin typeface="Times New Roman" panose="02020603050405020304" pitchFamily="18" charset="0"/>
              <a:cs typeface="Times New Roman" panose="02020603050405020304" pitchFamily="18" charset="0"/>
            </a:endParaRPr>
          </a:p>
        </p:txBody>
      </p:sp>
      <p:sp>
        <p:nvSpPr>
          <p:cNvPr id="180" name="직사각형 179"/>
          <p:cNvSpPr/>
          <p:nvPr/>
        </p:nvSpPr>
        <p:spPr>
          <a:xfrm>
            <a:off x="1352643" y="3606972"/>
            <a:ext cx="1295509" cy="923330"/>
          </a:xfrm>
          <a:prstGeom prst="rect">
            <a:avLst/>
          </a:prstGeom>
        </p:spPr>
        <p:txBody>
          <a:bodyPr wrap="square">
            <a:spAutoFit/>
          </a:bodyPr>
          <a:lstStyle/>
          <a:p>
            <a:pPr algn="ctr"/>
            <a:r>
              <a:rPr lang="en-US" altLang="ko-KR" dirty="0" smtClean="0">
                <a:latin typeface="Times New Roman" panose="02020603050405020304" pitchFamily="18" charset="0"/>
                <a:cs typeface="Times New Roman" panose="02020603050405020304" pitchFamily="18" charset="0"/>
              </a:rPr>
              <a:t>Graphics</a:t>
            </a:r>
          </a:p>
          <a:p>
            <a:pPr algn="ctr"/>
            <a:r>
              <a:rPr lang="en-US" altLang="ko-KR" dirty="0" smtClean="0">
                <a:latin typeface="Times New Roman" panose="02020603050405020304" pitchFamily="18" charset="0"/>
                <a:cs typeface="Times New Roman" panose="02020603050405020304" pitchFamily="18" charset="0"/>
              </a:rPr>
              <a:t>Processing</a:t>
            </a:r>
          </a:p>
          <a:p>
            <a:pPr algn="ctr"/>
            <a:r>
              <a:rPr lang="en-US" altLang="ko-KR" dirty="0" smtClean="0">
                <a:latin typeface="Times New Roman" panose="02020603050405020304" pitchFamily="18" charset="0"/>
                <a:cs typeface="Times New Roman" panose="02020603050405020304" pitchFamily="18" charset="0"/>
              </a:rPr>
              <a:t>Cluster</a:t>
            </a:r>
            <a:endParaRPr lang="ko-KR" altLang="en-US" dirty="0">
              <a:latin typeface="Times New Roman" panose="02020603050405020304" pitchFamily="18" charset="0"/>
              <a:cs typeface="Times New Roman" panose="02020603050405020304" pitchFamily="18" charset="0"/>
            </a:endParaRPr>
          </a:p>
        </p:txBody>
      </p:sp>
      <p:sp>
        <p:nvSpPr>
          <p:cNvPr id="181" name="직사각형 180"/>
          <p:cNvSpPr/>
          <p:nvPr/>
        </p:nvSpPr>
        <p:spPr>
          <a:xfrm>
            <a:off x="2262483" y="3842611"/>
            <a:ext cx="1295509" cy="400110"/>
          </a:xfrm>
          <a:prstGeom prst="rect">
            <a:avLst/>
          </a:prstGeom>
        </p:spPr>
        <p:txBody>
          <a:bodyPr wrap="square">
            <a:spAutoFit/>
          </a:bodyPr>
          <a:lstStyle/>
          <a:p>
            <a:pPr algn="ctr"/>
            <a:r>
              <a:rPr lang="en-US" altLang="ko-KR" sz="2000" dirty="0" smtClean="0">
                <a:latin typeface="Times New Roman" panose="02020603050405020304" pitchFamily="18" charset="0"/>
                <a:cs typeface="Times New Roman" panose="02020603050405020304" pitchFamily="18" charset="0"/>
              </a:rPr>
              <a:t>x  </a:t>
            </a:r>
            <a:r>
              <a:rPr lang="en-US" altLang="ko-KR" sz="2000" b="1" dirty="0" smtClean="0">
                <a:latin typeface="Times New Roman" panose="02020603050405020304" pitchFamily="18" charset="0"/>
                <a:cs typeface="Times New Roman" panose="02020603050405020304" pitchFamily="18" charset="0"/>
              </a:rPr>
              <a:t>N</a:t>
            </a:r>
            <a:endParaRPr lang="ko-KR" altLang="en-US" sz="2000" b="1" dirty="0">
              <a:latin typeface="Times New Roman" panose="02020603050405020304" pitchFamily="18" charset="0"/>
              <a:cs typeface="Times New Roman" panose="02020603050405020304" pitchFamily="18" charset="0"/>
            </a:endParaRPr>
          </a:p>
        </p:txBody>
      </p:sp>
      <p:sp>
        <p:nvSpPr>
          <p:cNvPr id="187" name="직사각형 186"/>
          <p:cNvSpPr/>
          <p:nvPr/>
        </p:nvSpPr>
        <p:spPr>
          <a:xfrm>
            <a:off x="4233713" y="3352395"/>
            <a:ext cx="3670314" cy="2284522"/>
          </a:xfrm>
          <a:prstGeom prst="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188" name="직사각형 187"/>
          <p:cNvSpPr/>
          <p:nvPr/>
        </p:nvSpPr>
        <p:spPr>
          <a:xfrm>
            <a:off x="4230518" y="3354940"/>
            <a:ext cx="3659673" cy="369332"/>
          </a:xfrm>
          <a:prstGeom prst="rect">
            <a:avLst/>
          </a:prstGeom>
        </p:spPr>
        <p:txBody>
          <a:bodyPr wrap="square">
            <a:spAutoFit/>
          </a:bodyPr>
          <a:lstStyle/>
          <a:p>
            <a:pPr algn="ctr"/>
            <a:r>
              <a:rPr lang="en-US" altLang="ko-KR" b="1" dirty="0" smtClean="0">
                <a:latin typeface="Times New Roman" panose="02020603050405020304" pitchFamily="18" charset="0"/>
                <a:cs typeface="Times New Roman" panose="02020603050405020304" pitchFamily="18" charset="0"/>
              </a:rPr>
              <a:t>Streaming Multiprocessor (SM)</a:t>
            </a:r>
            <a:endParaRPr lang="ko-KR" altLang="en-US" b="1" dirty="0">
              <a:latin typeface="Times New Roman" panose="02020603050405020304" pitchFamily="18" charset="0"/>
              <a:cs typeface="Times New Roman" panose="02020603050405020304" pitchFamily="18" charset="0"/>
            </a:endParaRPr>
          </a:p>
        </p:txBody>
      </p:sp>
      <p:sp>
        <p:nvSpPr>
          <p:cNvPr id="189" name="직사각형 188"/>
          <p:cNvSpPr/>
          <p:nvPr/>
        </p:nvSpPr>
        <p:spPr>
          <a:xfrm>
            <a:off x="4336095" y="4716837"/>
            <a:ext cx="3437877" cy="360000"/>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smtClean="0">
                <a:latin typeface="Times New Roman" panose="02020603050405020304" pitchFamily="18" charset="0"/>
                <a:cs typeface="Times New Roman" panose="02020603050405020304" pitchFamily="18" charset="0"/>
              </a:rPr>
              <a:t>Instruction Cache</a:t>
            </a:r>
            <a:endParaRPr lang="ko-KR" altLang="en-US" dirty="0">
              <a:latin typeface="Times New Roman" panose="02020603050405020304" pitchFamily="18" charset="0"/>
              <a:cs typeface="Times New Roman" panose="02020603050405020304" pitchFamily="18" charset="0"/>
            </a:endParaRPr>
          </a:p>
        </p:txBody>
      </p:sp>
      <p:sp>
        <p:nvSpPr>
          <p:cNvPr id="190" name="직사각형 189"/>
          <p:cNvSpPr/>
          <p:nvPr/>
        </p:nvSpPr>
        <p:spPr>
          <a:xfrm>
            <a:off x="4336096" y="5173330"/>
            <a:ext cx="1459482" cy="360000"/>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smtClean="0">
                <a:latin typeface="Times New Roman" panose="02020603050405020304" pitchFamily="18" charset="0"/>
                <a:cs typeface="Times New Roman" panose="02020603050405020304" pitchFamily="18" charset="0"/>
              </a:rPr>
              <a:t>L1 Cache</a:t>
            </a:r>
            <a:endParaRPr lang="ko-KR" altLang="en-US" dirty="0">
              <a:latin typeface="Times New Roman" panose="02020603050405020304" pitchFamily="18" charset="0"/>
              <a:cs typeface="Times New Roman" panose="02020603050405020304" pitchFamily="18" charset="0"/>
            </a:endParaRPr>
          </a:p>
        </p:txBody>
      </p:sp>
      <p:sp>
        <p:nvSpPr>
          <p:cNvPr id="192" name="직사각형 191"/>
          <p:cNvSpPr/>
          <p:nvPr/>
        </p:nvSpPr>
        <p:spPr>
          <a:xfrm>
            <a:off x="5869266" y="5173330"/>
            <a:ext cx="1904706" cy="360000"/>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smtClean="0">
                <a:latin typeface="Times New Roman" panose="02020603050405020304" pitchFamily="18" charset="0"/>
                <a:cs typeface="Times New Roman" panose="02020603050405020304" pitchFamily="18" charset="0"/>
              </a:rPr>
              <a:t>Shared Memory</a:t>
            </a:r>
            <a:endParaRPr lang="ko-KR" altLang="en-US" dirty="0">
              <a:latin typeface="Times New Roman" panose="02020603050405020304" pitchFamily="18" charset="0"/>
              <a:cs typeface="Times New Roman" panose="02020603050405020304" pitchFamily="18" charset="0"/>
            </a:endParaRPr>
          </a:p>
        </p:txBody>
      </p:sp>
      <p:sp>
        <p:nvSpPr>
          <p:cNvPr id="194" name="직사각형 193"/>
          <p:cNvSpPr/>
          <p:nvPr/>
        </p:nvSpPr>
        <p:spPr>
          <a:xfrm>
            <a:off x="4336096" y="3808450"/>
            <a:ext cx="1667112" cy="360000"/>
          </a:xfrm>
          <a:prstGeom prst="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smtClean="0">
                <a:latin typeface="Times New Roman" panose="02020603050405020304" pitchFamily="18" charset="0"/>
                <a:cs typeface="Times New Roman" panose="02020603050405020304" pitchFamily="18" charset="0"/>
              </a:rPr>
              <a:t>Scheduler</a:t>
            </a:r>
            <a:endParaRPr lang="ko-KR" altLang="en-US" dirty="0">
              <a:latin typeface="Times New Roman" panose="02020603050405020304" pitchFamily="18" charset="0"/>
              <a:cs typeface="Times New Roman" panose="02020603050405020304" pitchFamily="18" charset="0"/>
            </a:endParaRPr>
          </a:p>
        </p:txBody>
      </p:sp>
      <p:sp>
        <p:nvSpPr>
          <p:cNvPr id="195" name="직사각형 194"/>
          <p:cNvSpPr/>
          <p:nvPr/>
        </p:nvSpPr>
        <p:spPr>
          <a:xfrm>
            <a:off x="6076894" y="3801480"/>
            <a:ext cx="1697078" cy="360000"/>
          </a:xfrm>
          <a:prstGeom prst="rect">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smtClean="0">
                <a:latin typeface="Times New Roman" panose="02020603050405020304" pitchFamily="18" charset="0"/>
                <a:cs typeface="Times New Roman" panose="02020603050405020304" pitchFamily="18" charset="0"/>
              </a:rPr>
              <a:t>Registers</a:t>
            </a:r>
            <a:endParaRPr lang="ko-KR" altLang="en-US" dirty="0">
              <a:latin typeface="Times New Roman" panose="02020603050405020304" pitchFamily="18" charset="0"/>
              <a:cs typeface="Times New Roman" panose="02020603050405020304" pitchFamily="18" charset="0"/>
            </a:endParaRPr>
          </a:p>
        </p:txBody>
      </p:sp>
      <p:sp>
        <p:nvSpPr>
          <p:cNvPr id="196" name="직사각형 195"/>
          <p:cNvSpPr/>
          <p:nvPr/>
        </p:nvSpPr>
        <p:spPr>
          <a:xfrm>
            <a:off x="4355098" y="4266372"/>
            <a:ext cx="368894" cy="360000"/>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2000" dirty="0"/>
          </a:p>
        </p:txBody>
      </p:sp>
      <p:sp>
        <p:nvSpPr>
          <p:cNvPr id="197" name="직사각형 196"/>
          <p:cNvSpPr/>
          <p:nvPr/>
        </p:nvSpPr>
        <p:spPr>
          <a:xfrm>
            <a:off x="4775267" y="4266371"/>
            <a:ext cx="368894" cy="360000"/>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2000"/>
          </a:p>
        </p:txBody>
      </p:sp>
      <p:sp>
        <p:nvSpPr>
          <p:cNvPr id="198" name="직사각형 197"/>
          <p:cNvSpPr/>
          <p:nvPr/>
        </p:nvSpPr>
        <p:spPr>
          <a:xfrm>
            <a:off x="5195436" y="4266371"/>
            <a:ext cx="368894" cy="360000"/>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2000"/>
          </a:p>
        </p:txBody>
      </p:sp>
      <p:sp>
        <p:nvSpPr>
          <p:cNvPr id="202" name="직사각형 201"/>
          <p:cNvSpPr/>
          <p:nvPr/>
        </p:nvSpPr>
        <p:spPr>
          <a:xfrm>
            <a:off x="5615605" y="4266371"/>
            <a:ext cx="368894" cy="360000"/>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2000"/>
          </a:p>
        </p:txBody>
      </p:sp>
      <p:sp>
        <p:nvSpPr>
          <p:cNvPr id="205" name="직사각형 204"/>
          <p:cNvSpPr/>
          <p:nvPr/>
        </p:nvSpPr>
        <p:spPr>
          <a:xfrm>
            <a:off x="6047406" y="4265935"/>
            <a:ext cx="368894" cy="360000"/>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2000"/>
          </a:p>
        </p:txBody>
      </p:sp>
      <p:sp>
        <p:nvSpPr>
          <p:cNvPr id="207" name="직사각형 206"/>
          <p:cNvSpPr/>
          <p:nvPr/>
        </p:nvSpPr>
        <p:spPr>
          <a:xfrm>
            <a:off x="6467575" y="4265935"/>
            <a:ext cx="368894" cy="360000"/>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2000"/>
          </a:p>
        </p:txBody>
      </p:sp>
      <p:cxnSp>
        <p:nvCxnSpPr>
          <p:cNvPr id="218" name="직선 연결선 217"/>
          <p:cNvCxnSpPr/>
          <p:nvPr/>
        </p:nvCxnSpPr>
        <p:spPr>
          <a:xfrm>
            <a:off x="7334642" y="4415279"/>
            <a:ext cx="395012" cy="3395"/>
          </a:xfrm>
          <a:prstGeom prst="line">
            <a:avLst/>
          </a:prstGeom>
          <a:ln w="28575">
            <a:prstDash val="sysDot"/>
          </a:ln>
        </p:spPr>
        <p:style>
          <a:lnRef idx="1">
            <a:schemeClr val="dk1"/>
          </a:lnRef>
          <a:fillRef idx="0">
            <a:schemeClr val="dk1"/>
          </a:fillRef>
          <a:effectRef idx="0">
            <a:schemeClr val="dk1"/>
          </a:effectRef>
          <a:fontRef idx="minor">
            <a:schemeClr val="tx1"/>
          </a:fontRef>
        </p:style>
      </p:cxnSp>
      <p:cxnSp>
        <p:nvCxnSpPr>
          <p:cNvPr id="223" name="꺾인 연결선 222"/>
          <p:cNvCxnSpPr>
            <a:stCxn id="176" idx="1"/>
            <a:endCxn id="170" idx="1"/>
          </p:cNvCxnSpPr>
          <p:nvPr/>
        </p:nvCxnSpPr>
        <p:spPr>
          <a:xfrm rot="10800000" flipV="1">
            <a:off x="1064571" y="4060064"/>
            <a:ext cx="101911" cy="1055055"/>
          </a:xfrm>
          <a:prstGeom prst="bentConnector3">
            <a:avLst>
              <a:gd name="adj1" fmla="val 376479"/>
            </a:avLst>
          </a:prstGeom>
          <a:ln w="76200">
            <a:headEnd type="triangle"/>
            <a:tailEnd type="triangle"/>
          </a:ln>
        </p:spPr>
        <p:style>
          <a:lnRef idx="1">
            <a:schemeClr val="dk1"/>
          </a:lnRef>
          <a:fillRef idx="0">
            <a:schemeClr val="dk1"/>
          </a:fillRef>
          <a:effectRef idx="0">
            <a:schemeClr val="dk1"/>
          </a:effectRef>
          <a:fontRef idx="minor">
            <a:schemeClr val="tx1"/>
          </a:fontRef>
        </p:style>
      </p:cxnSp>
      <p:cxnSp>
        <p:nvCxnSpPr>
          <p:cNvPr id="227" name="꺾인 연결선 226"/>
          <p:cNvCxnSpPr>
            <a:stCxn id="176" idx="3"/>
            <a:endCxn id="170" idx="3"/>
          </p:cNvCxnSpPr>
          <p:nvPr/>
        </p:nvCxnSpPr>
        <p:spPr>
          <a:xfrm>
            <a:off x="3527278" y="4060065"/>
            <a:ext cx="82695" cy="1055055"/>
          </a:xfrm>
          <a:prstGeom prst="bentConnector3">
            <a:avLst>
              <a:gd name="adj1" fmla="val 427869"/>
            </a:avLst>
          </a:prstGeom>
          <a:ln w="76200">
            <a:headEnd type="triangle"/>
            <a:tailEnd type="triangle"/>
          </a:ln>
        </p:spPr>
        <p:style>
          <a:lnRef idx="1">
            <a:schemeClr val="dk1"/>
          </a:lnRef>
          <a:fillRef idx="0">
            <a:schemeClr val="dk1"/>
          </a:fillRef>
          <a:effectRef idx="0">
            <a:schemeClr val="dk1"/>
          </a:effectRef>
          <a:fontRef idx="minor">
            <a:schemeClr val="tx1"/>
          </a:fontRef>
        </p:style>
      </p:cxnSp>
      <p:cxnSp>
        <p:nvCxnSpPr>
          <p:cNvPr id="238" name="직선 연결선 237"/>
          <p:cNvCxnSpPr/>
          <p:nvPr/>
        </p:nvCxnSpPr>
        <p:spPr>
          <a:xfrm>
            <a:off x="3517770" y="4552245"/>
            <a:ext cx="702106" cy="108805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241" name="직선 연결선 240"/>
          <p:cNvCxnSpPr/>
          <p:nvPr/>
        </p:nvCxnSpPr>
        <p:spPr>
          <a:xfrm flipV="1">
            <a:off x="3521845" y="3354940"/>
            <a:ext cx="708673" cy="231748"/>
          </a:xfrm>
          <a:prstGeom prst="line">
            <a:avLst/>
          </a:prstGeom>
          <a:ln w="12700">
            <a:prstDash val="dash"/>
          </a:ln>
        </p:spPr>
        <p:style>
          <a:lnRef idx="1">
            <a:schemeClr val="dk1"/>
          </a:lnRef>
          <a:fillRef idx="0">
            <a:schemeClr val="dk1"/>
          </a:fillRef>
          <a:effectRef idx="0">
            <a:schemeClr val="dk1"/>
          </a:effectRef>
          <a:fontRef idx="minor">
            <a:schemeClr val="tx1"/>
          </a:fontRef>
        </p:style>
      </p:cxnSp>
      <p:sp>
        <p:nvSpPr>
          <p:cNvPr id="1065" name="직사각형 1064"/>
          <p:cNvSpPr/>
          <p:nvPr/>
        </p:nvSpPr>
        <p:spPr>
          <a:xfrm>
            <a:off x="8760287" y="3376544"/>
            <a:ext cx="2788327" cy="1538498"/>
          </a:xfrm>
          <a:prstGeom prst="rect">
            <a:avLst/>
          </a:prstGeom>
        </p:spPr>
        <p:txBody>
          <a:bodyPr wrap="none">
            <a:spAutoFit/>
          </a:bodyPr>
          <a:lstStyle/>
          <a:p>
            <a:pPr>
              <a:lnSpc>
                <a:spcPct val="120000"/>
              </a:lnSpc>
            </a:pPr>
            <a:r>
              <a:rPr lang="en-US" altLang="ko-KR" sz="2000" dirty="0" smtClean="0">
                <a:latin typeface="Gill Sans MT" panose="020B0502020104020203" pitchFamily="34" charset="0"/>
                <a:cs typeface="Tahoma" panose="020B0604030504040204" pitchFamily="34" charset="0"/>
              </a:rPr>
              <a:t>High computation power</a:t>
            </a:r>
          </a:p>
          <a:p>
            <a:pPr>
              <a:lnSpc>
                <a:spcPct val="120000"/>
              </a:lnSpc>
            </a:pPr>
            <a:r>
              <a:rPr lang="en-US" altLang="ko-KR" sz="2000" dirty="0" smtClean="0">
                <a:latin typeface="Gill Sans MT" panose="020B0502020104020203" pitchFamily="34" charset="0"/>
                <a:cs typeface="Tahoma" panose="020B0604030504040204" pitchFamily="34" charset="0"/>
              </a:rPr>
              <a:t>High memory bandwidth</a:t>
            </a:r>
            <a:endParaRPr lang="en-US" altLang="ko-KR" sz="2000" dirty="0" smtClean="0"/>
          </a:p>
          <a:p>
            <a:pPr>
              <a:lnSpc>
                <a:spcPct val="120000"/>
              </a:lnSpc>
            </a:pPr>
            <a:r>
              <a:rPr lang="en-US" altLang="ko-KR" sz="2000" dirty="0" smtClean="0">
                <a:latin typeface="Gill Sans MT" panose="020B0502020104020203" pitchFamily="34" charset="0"/>
                <a:cs typeface="Tahoma" panose="020B0604030504040204" pitchFamily="34" charset="0"/>
              </a:rPr>
              <a:t>Fast inst./data access</a:t>
            </a:r>
          </a:p>
          <a:p>
            <a:pPr>
              <a:lnSpc>
                <a:spcPct val="120000"/>
              </a:lnSpc>
            </a:pPr>
            <a:r>
              <a:rPr lang="en-US" altLang="ko-KR" sz="2000" dirty="0" smtClean="0">
                <a:latin typeface="Gill Sans MT" panose="020B0502020104020203" pitchFamily="34" charset="0"/>
                <a:cs typeface="Tahoma" panose="020B0604030504040204" pitchFamily="34" charset="0"/>
              </a:rPr>
              <a:t>Fast context switch</a:t>
            </a:r>
          </a:p>
        </p:txBody>
      </p:sp>
      <p:pic>
        <p:nvPicPr>
          <p:cNvPr id="247" name="Picture 2" descr="Image result for check mark"/>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82872" y="3400128"/>
            <a:ext cx="440180" cy="432373"/>
          </a:xfrm>
          <a:prstGeom prst="rect">
            <a:avLst/>
          </a:prstGeom>
          <a:noFill/>
          <a:extLst>
            <a:ext uri="{909E8E84-426E-40DD-AFC4-6F175D3DCCD1}">
              <a14:hiddenFill xmlns:a14="http://schemas.microsoft.com/office/drawing/2010/main">
                <a:solidFill>
                  <a:srgbClr val="FFFFFF"/>
                </a:solidFill>
              </a14:hiddenFill>
            </a:ext>
          </a:extLst>
        </p:spPr>
      </p:pic>
      <p:pic>
        <p:nvPicPr>
          <p:cNvPr id="248" name="Picture 2" descr="Image result for check mark"/>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80047" y="3757800"/>
            <a:ext cx="440180" cy="432373"/>
          </a:xfrm>
          <a:prstGeom prst="rect">
            <a:avLst/>
          </a:prstGeom>
          <a:noFill/>
          <a:extLst>
            <a:ext uri="{909E8E84-426E-40DD-AFC4-6F175D3DCCD1}">
              <a14:hiddenFill xmlns:a14="http://schemas.microsoft.com/office/drawing/2010/main">
                <a:solidFill>
                  <a:srgbClr val="FFFFFF"/>
                </a:solidFill>
              </a14:hiddenFill>
            </a:ext>
          </a:extLst>
        </p:spPr>
      </p:pic>
      <p:pic>
        <p:nvPicPr>
          <p:cNvPr id="249" name="Picture 2" descr="Image result for check mark"/>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81470" y="4146331"/>
            <a:ext cx="440180" cy="432373"/>
          </a:xfrm>
          <a:prstGeom prst="rect">
            <a:avLst/>
          </a:prstGeom>
          <a:noFill/>
          <a:extLst>
            <a:ext uri="{909E8E84-426E-40DD-AFC4-6F175D3DCCD1}">
              <a14:hiddenFill xmlns:a14="http://schemas.microsoft.com/office/drawing/2010/main">
                <a:solidFill>
                  <a:srgbClr val="FFFFFF"/>
                </a:solidFill>
              </a14:hiddenFill>
            </a:ext>
          </a:extLst>
        </p:spPr>
      </p:pic>
      <p:pic>
        <p:nvPicPr>
          <p:cNvPr id="250" name="Picture 2" descr="Image result for check mark"/>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83933" y="4504386"/>
            <a:ext cx="440180" cy="432373"/>
          </a:xfrm>
          <a:prstGeom prst="rect">
            <a:avLst/>
          </a:prstGeom>
          <a:noFill/>
          <a:extLst>
            <a:ext uri="{909E8E84-426E-40DD-AFC4-6F175D3DCCD1}">
              <a14:hiddenFill xmlns:a14="http://schemas.microsoft.com/office/drawing/2010/main">
                <a:solidFill>
                  <a:srgbClr val="FFFFFF"/>
                </a:solidFill>
              </a14:hiddenFill>
            </a:ext>
          </a:extLst>
        </p:spPr>
      </p:pic>
      <p:sp>
        <p:nvSpPr>
          <p:cNvPr id="251" name="직사각형 250"/>
          <p:cNvSpPr/>
          <p:nvPr/>
        </p:nvSpPr>
        <p:spPr>
          <a:xfrm>
            <a:off x="4239102" y="2531046"/>
            <a:ext cx="1563906" cy="666111"/>
          </a:xfrm>
          <a:prstGeom prst="rect">
            <a:avLst/>
          </a:prstGeom>
          <a:solidFill>
            <a:schemeClr val="accent6">
              <a:lumMod val="20000"/>
              <a:lumOff val="80000"/>
            </a:schemeClr>
          </a:solid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err="1" smtClean="0">
                <a:latin typeface="Times New Roman" panose="02020603050405020304" pitchFamily="18" charset="0"/>
                <a:cs typeface="Times New Roman" panose="02020603050405020304" pitchFamily="18" charset="0"/>
              </a:rPr>
              <a:t>PCIe</a:t>
            </a:r>
            <a:r>
              <a:rPr lang="en-US" altLang="ko-KR" dirty="0" smtClean="0">
                <a:latin typeface="Times New Roman" panose="02020603050405020304" pitchFamily="18" charset="0"/>
                <a:cs typeface="Times New Roman" panose="02020603050405020304" pitchFamily="18" charset="0"/>
              </a:rPr>
              <a:t> Lanes</a:t>
            </a:r>
            <a:endParaRPr lang="ko-KR" altLang="en-US" dirty="0">
              <a:latin typeface="Times New Roman" panose="02020603050405020304" pitchFamily="18" charset="0"/>
              <a:cs typeface="Times New Roman" panose="02020603050405020304" pitchFamily="18" charset="0"/>
            </a:endParaRPr>
          </a:p>
        </p:txBody>
      </p:sp>
      <p:sp>
        <p:nvSpPr>
          <p:cNvPr id="252" name="직사각형 251"/>
          <p:cNvSpPr/>
          <p:nvPr/>
        </p:nvSpPr>
        <p:spPr>
          <a:xfrm>
            <a:off x="8499751" y="5084156"/>
            <a:ext cx="2910978" cy="771269"/>
          </a:xfrm>
          <a:prstGeom prst="rect">
            <a:avLst/>
          </a:prstGeom>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2000" dirty="0" smtClean="0">
                <a:latin typeface="Gill Sans MT" panose="020B0502020104020203" pitchFamily="34" charset="0"/>
              </a:rPr>
              <a:t>Require CPU-GPU </a:t>
            </a:r>
          </a:p>
          <a:p>
            <a:pPr algn="ctr"/>
            <a:r>
              <a:rPr lang="en-US" altLang="ko-KR" sz="2000" dirty="0" smtClean="0">
                <a:latin typeface="Gill Sans MT" panose="020B0502020104020203" pitchFamily="34" charset="0"/>
              </a:rPr>
              <a:t>DMA transfer!</a:t>
            </a:r>
            <a:endParaRPr lang="ko-KR" altLang="en-US" sz="2000" dirty="0">
              <a:latin typeface="Gill Sans MT" panose="020B0502020104020203" pitchFamily="34" charset="0"/>
            </a:endParaRPr>
          </a:p>
        </p:txBody>
      </p:sp>
      <p:sp>
        <p:nvSpPr>
          <p:cNvPr id="253" name="직사각형 252"/>
          <p:cNvSpPr/>
          <p:nvPr/>
        </p:nvSpPr>
        <p:spPr>
          <a:xfrm>
            <a:off x="6887744" y="4260973"/>
            <a:ext cx="368894" cy="360000"/>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2000"/>
          </a:p>
        </p:txBody>
      </p:sp>
      <p:grpSp>
        <p:nvGrpSpPr>
          <p:cNvPr id="254" name="그룹 253"/>
          <p:cNvGrpSpPr/>
          <p:nvPr/>
        </p:nvGrpSpPr>
        <p:grpSpPr>
          <a:xfrm>
            <a:off x="1074177" y="4858928"/>
            <a:ext cx="2545403" cy="529049"/>
            <a:chOff x="936977" y="5116635"/>
            <a:chExt cx="2545403" cy="529049"/>
          </a:xfrm>
        </p:grpSpPr>
        <p:sp>
          <p:nvSpPr>
            <p:cNvPr id="255" name="직사각형 254"/>
            <p:cNvSpPr/>
            <p:nvPr/>
          </p:nvSpPr>
          <p:spPr>
            <a:xfrm>
              <a:off x="936977" y="5116635"/>
              <a:ext cx="2545403" cy="529049"/>
            </a:xfrm>
            <a:prstGeom prst="rect">
              <a:avLst/>
            </a:prstGeom>
            <a:solidFill>
              <a:schemeClr val="bg2">
                <a:lumMod val="90000"/>
              </a:schemeClr>
            </a:solid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2000"/>
            </a:p>
          </p:txBody>
        </p:sp>
        <p:sp>
          <p:nvSpPr>
            <p:cNvPr id="256" name="직사각형 255"/>
            <p:cNvSpPr/>
            <p:nvPr/>
          </p:nvSpPr>
          <p:spPr>
            <a:xfrm>
              <a:off x="936977" y="5206362"/>
              <a:ext cx="2545403" cy="369332"/>
            </a:xfrm>
            <a:prstGeom prst="rect">
              <a:avLst/>
            </a:prstGeom>
          </p:spPr>
          <p:txBody>
            <a:bodyPr wrap="square">
              <a:spAutoFit/>
            </a:bodyPr>
            <a:lstStyle/>
            <a:p>
              <a:pPr algn="ctr"/>
              <a:r>
                <a:rPr lang="en-US" altLang="ko-KR" dirty="0" smtClean="0">
                  <a:latin typeface="Times New Roman" panose="02020603050405020304" pitchFamily="18" charset="0"/>
                  <a:cs typeface="Times New Roman" panose="02020603050405020304" pitchFamily="18" charset="0"/>
                </a:rPr>
                <a:t>GDDR Device Memory</a:t>
              </a:r>
              <a:endParaRPr lang="ko-KR" altLang="en-US" dirty="0">
                <a:latin typeface="Times New Roman" panose="02020603050405020304" pitchFamily="18" charset="0"/>
                <a:cs typeface="Times New Roman" panose="02020603050405020304" pitchFamily="18" charset="0"/>
              </a:endParaRPr>
            </a:p>
          </p:txBody>
        </p:sp>
      </p:grpSp>
      <p:sp>
        <p:nvSpPr>
          <p:cNvPr id="257" name="직사각형 256"/>
          <p:cNvSpPr/>
          <p:nvPr/>
        </p:nvSpPr>
        <p:spPr>
          <a:xfrm>
            <a:off x="8480876" y="2531046"/>
            <a:ext cx="1270030" cy="666111"/>
          </a:xfrm>
          <a:prstGeom prst="rect">
            <a:avLst/>
          </a:prstGeom>
          <a:solidFill>
            <a:schemeClr val="bg2">
              <a:lumMod val="90000"/>
            </a:schemeClr>
          </a:solid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smtClean="0">
                <a:latin typeface="Times New Roman" panose="02020603050405020304" pitchFamily="18" charset="0"/>
                <a:cs typeface="Times New Roman" panose="02020603050405020304" pitchFamily="18" charset="0"/>
              </a:rPr>
              <a:t>Host</a:t>
            </a:r>
          </a:p>
          <a:p>
            <a:pPr algn="ctr"/>
            <a:r>
              <a:rPr lang="en-US" altLang="ko-KR" dirty="0" smtClean="0">
                <a:latin typeface="Times New Roman" panose="02020603050405020304" pitchFamily="18" charset="0"/>
                <a:cs typeface="Times New Roman" panose="02020603050405020304" pitchFamily="18" charset="0"/>
              </a:rPr>
              <a:t>DRAM</a:t>
            </a:r>
            <a:endParaRPr lang="ko-KR" altLang="en-US" dirty="0">
              <a:latin typeface="Times New Roman" panose="02020603050405020304" pitchFamily="18" charset="0"/>
              <a:cs typeface="Times New Roman" panose="02020603050405020304" pitchFamily="18" charset="0"/>
            </a:endParaRPr>
          </a:p>
        </p:txBody>
      </p:sp>
      <p:pic>
        <p:nvPicPr>
          <p:cNvPr id="1026" name="Picture 2" descr="Image result for gtx 108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1834" y="2970854"/>
            <a:ext cx="2245269" cy="1655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365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26"/>
                                        </p:tgtEl>
                                      </p:cBhvr>
                                    </p:animEffect>
                                    <p:set>
                                      <p:cBhvr>
                                        <p:cTn id="7" dur="1" fill="hold">
                                          <p:stCondLst>
                                            <p:cond delay="499"/>
                                          </p:stCondLst>
                                        </p:cTn>
                                        <p:tgtEl>
                                          <p:spTgt spid="1026"/>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6"/>
                                        </p:tgtEl>
                                        <p:attrNameLst>
                                          <p:attrName>style.visibility</p:attrName>
                                        </p:attrNameLst>
                                      </p:cBhvr>
                                      <p:to>
                                        <p:strVal val="visible"/>
                                      </p:to>
                                    </p:set>
                                    <p:animEffect transition="in" filter="fade">
                                      <p:cBhvr>
                                        <p:cTn id="11" dur="500"/>
                                        <p:tgtEl>
                                          <p:spTgt spid="17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80"/>
                                        </p:tgtEl>
                                        <p:attrNameLst>
                                          <p:attrName>style.visibility</p:attrName>
                                        </p:attrNameLst>
                                      </p:cBhvr>
                                      <p:to>
                                        <p:strVal val="visible"/>
                                      </p:to>
                                    </p:set>
                                    <p:animEffect transition="in" filter="fade">
                                      <p:cBhvr>
                                        <p:cTn id="14" dur="500"/>
                                        <p:tgtEl>
                                          <p:spTgt spid="18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81"/>
                                        </p:tgtEl>
                                        <p:attrNameLst>
                                          <p:attrName>style.visibility</p:attrName>
                                        </p:attrNameLst>
                                      </p:cBhvr>
                                      <p:to>
                                        <p:strVal val="visible"/>
                                      </p:to>
                                    </p:set>
                                    <p:animEffect transition="in" filter="fade">
                                      <p:cBhvr>
                                        <p:cTn id="17" dur="500"/>
                                        <p:tgtEl>
                                          <p:spTgt spid="181"/>
                                        </p:tgtEl>
                                      </p:cBhvr>
                                    </p:animEffect>
                                  </p:childTnLst>
                                </p:cTn>
                              </p:par>
                              <p:par>
                                <p:cTn id="18" presetID="10" presetClass="entr" presetSubtype="0" fill="hold" nodeType="withEffect">
                                  <p:stCondLst>
                                    <p:cond delay="0"/>
                                  </p:stCondLst>
                                  <p:childTnLst>
                                    <p:set>
                                      <p:cBhvr>
                                        <p:cTn id="19" dur="1" fill="hold">
                                          <p:stCondLst>
                                            <p:cond delay="0"/>
                                          </p:stCondLst>
                                        </p:cTn>
                                        <p:tgtEl>
                                          <p:spTgt spid="238"/>
                                        </p:tgtEl>
                                        <p:attrNameLst>
                                          <p:attrName>style.visibility</p:attrName>
                                        </p:attrNameLst>
                                      </p:cBhvr>
                                      <p:to>
                                        <p:strVal val="visible"/>
                                      </p:to>
                                    </p:set>
                                    <p:animEffect transition="in" filter="fade">
                                      <p:cBhvr>
                                        <p:cTn id="20" dur="500"/>
                                        <p:tgtEl>
                                          <p:spTgt spid="238"/>
                                        </p:tgtEl>
                                      </p:cBhvr>
                                    </p:animEffect>
                                  </p:childTnLst>
                                </p:cTn>
                              </p:par>
                              <p:par>
                                <p:cTn id="21" presetID="10" presetClass="entr" presetSubtype="0" fill="hold" nodeType="withEffect">
                                  <p:stCondLst>
                                    <p:cond delay="0"/>
                                  </p:stCondLst>
                                  <p:childTnLst>
                                    <p:set>
                                      <p:cBhvr>
                                        <p:cTn id="22" dur="1" fill="hold">
                                          <p:stCondLst>
                                            <p:cond delay="0"/>
                                          </p:stCondLst>
                                        </p:cTn>
                                        <p:tgtEl>
                                          <p:spTgt spid="241"/>
                                        </p:tgtEl>
                                        <p:attrNameLst>
                                          <p:attrName>style.visibility</p:attrName>
                                        </p:attrNameLst>
                                      </p:cBhvr>
                                      <p:to>
                                        <p:strVal val="visible"/>
                                      </p:to>
                                    </p:set>
                                    <p:animEffect transition="in" filter="fade">
                                      <p:cBhvr>
                                        <p:cTn id="23" dur="500"/>
                                        <p:tgtEl>
                                          <p:spTgt spid="24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88"/>
                                        </p:tgtEl>
                                        <p:attrNameLst>
                                          <p:attrName>style.visibility</p:attrName>
                                        </p:attrNameLst>
                                      </p:cBhvr>
                                      <p:to>
                                        <p:strVal val="visible"/>
                                      </p:to>
                                    </p:set>
                                    <p:animEffect transition="in" filter="fade">
                                      <p:cBhvr>
                                        <p:cTn id="26" dur="500"/>
                                        <p:tgtEl>
                                          <p:spTgt spid="18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7"/>
                                        </p:tgtEl>
                                        <p:attrNameLst>
                                          <p:attrName>style.visibility</p:attrName>
                                        </p:attrNameLst>
                                      </p:cBhvr>
                                      <p:to>
                                        <p:strVal val="visible"/>
                                      </p:to>
                                    </p:set>
                                    <p:animEffect transition="in" filter="fade">
                                      <p:cBhvr>
                                        <p:cTn id="29" dur="500"/>
                                        <p:tgtEl>
                                          <p:spTgt spid="18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96"/>
                                        </p:tgtEl>
                                        <p:attrNameLst>
                                          <p:attrName>style.visibility</p:attrName>
                                        </p:attrNameLst>
                                      </p:cBhvr>
                                      <p:to>
                                        <p:strVal val="visible"/>
                                      </p:to>
                                    </p:set>
                                    <p:animEffect transition="in" filter="fade">
                                      <p:cBhvr>
                                        <p:cTn id="34" dur="500"/>
                                        <p:tgtEl>
                                          <p:spTgt spid="19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7"/>
                                        </p:tgtEl>
                                        <p:attrNameLst>
                                          <p:attrName>style.visibility</p:attrName>
                                        </p:attrNameLst>
                                      </p:cBhvr>
                                      <p:to>
                                        <p:strVal val="visible"/>
                                      </p:to>
                                    </p:set>
                                    <p:animEffect transition="in" filter="fade">
                                      <p:cBhvr>
                                        <p:cTn id="37" dur="500"/>
                                        <p:tgtEl>
                                          <p:spTgt spid="19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8"/>
                                        </p:tgtEl>
                                        <p:attrNameLst>
                                          <p:attrName>style.visibility</p:attrName>
                                        </p:attrNameLst>
                                      </p:cBhvr>
                                      <p:to>
                                        <p:strVal val="visible"/>
                                      </p:to>
                                    </p:set>
                                    <p:animEffect transition="in" filter="fade">
                                      <p:cBhvr>
                                        <p:cTn id="40" dur="500"/>
                                        <p:tgtEl>
                                          <p:spTgt spid="19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02"/>
                                        </p:tgtEl>
                                        <p:attrNameLst>
                                          <p:attrName>style.visibility</p:attrName>
                                        </p:attrNameLst>
                                      </p:cBhvr>
                                      <p:to>
                                        <p:strVal val="visible"/>
                                      </p:to>
                                    </p:set>
                                    <p:animEffect transition="in" filter="fade">
                                      <p:cBhvr>
                                        <p:cTn id="43" dur="500"/>
                                        <p:tgtEl>
                                          <p:spTgt spid="20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5"/>
                                        </p:tgtEl>
                                        <p:attrNameLst>
                                          <p:attrName>style.visibility</p:attrName>
                                        </p:attrNameLst>
                                      </p:cBhvr>
                                      <p:to>
                                        <p:strVal val="visible"/>
                                      </p:to>
                                    </p:set>
                                    <p:animEffect transition="in" filter="fade">
                                      <p:cBhvr>
                                        <p:cTn id="46" dur="500"/>
                                        <p:tgtEl>
                                          <p:spTgt spid="20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07"/>
                                        </p:tgtEl>
                                        <p:attrNameLst>
                                          <p:attrName>style.visibility</p:attrName>
                                        </p:attrNameLst>
                                      </p:cBhvr>
                                      <p:to>
                                        <p:strVal val="visible"/>
                                      </p:to>
                                    </p:set>
                                    <p:animEffect transition="in" filter="fade">
                                      <p:cBhvr>
                                        <p:cTn id="49" dur="500"/>
                                        <p:tgtEl>
                                          <p:spTgt spid="20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53"/>
                                        </p:tgtEl>
                                        <p:attrNameLst>
                                          <p:attrName>style.visibility</p:attrName>
                                        </p:attrNameLst>
                                      </p:cBhvr>
                                      <p:to>
                                        <p:strVal val="visible"/>
                                      </p:to>
                                    </p:set>
                                    <p:animEffect transition="in" filter="fade">
                                      <p:cBhvr>
                                        <p:cTn id="52" dur="500"/>
                                        <p:tgtEl>
                                          <p:spTgt spid="253"/>
                                        </p:tgtEl>
                                      </p:cBhvr>
                                    </p:animEffect>
                                  </p:childTnLst>
                                </p:cTn>
                              </p:par>
                              <p:par>
                                <p:cTn id="53" presetID="10" presetClass="entr" presetSubtype="0" fill="hold" nodeType="withEffect">
                                  <p:stCondLst>
                                    <p:cond delay="0"/>
                                  </p:stCondLst>
                                  <p:childTnLst>
                                    <p:set>
                                      <p:cBhvr>
                                        <p:cTn id="54" dur="1" fill="hold">
                                          <p:stCondLst>
                                            <p:cond delay="0"/>
                                          </p:stCondLst>
                                        </p:cTn>
                                        <p:tgtEl>
                                          <p:spTgt spid="218"/>
                                        </p:tgtEl>
                                        <p:attrNameLst>
                                          <p:attrName>style.visibility</p:attrName>
                                        </p:attrNameLst>
                                      </p:cBhvr>
                                      <p:to>
                                        <p:strVal val="visible"/>
                                      </p:to>
                                    </p:set>
                                    <p:animEffect transition="in" filter="fade">
                                      <p:cBhvr>
                                        <p:cTn id="55" dur="500"/>
                                        <p:tgtEl>
                                          <p:spTgt spid="218"/>
                                        </p:tgtEl>
                                      </p:cBhvr>
                                    </p:animEffect>
                                  </p:childTnLst>
                                </p:cTn>
                              </p:par>
                            </p:childTnLst>
                          </p:cTn>
                        </p:par>
                        <p:par>
                          <p:cTn id="56" fill="hold">
                            <p:stCondLst>
                              <p:cond delay="500"/>
                            </p:stCondLst>
                            <p:childTnLst>
                              <p:par>
                                <p:cTn id="57" presetID="10" presetClass="entr" presetSubtype="0" fill="hold" nodeType="afterEffect">
                                  <p:stCondLst>
                                    <p:cond delay="0"/>
                                  </p:stCondLst>
                                  <p:childTnLst>
                                    <p:set>
                                      <p:cBhvr>
                                        <p:cTn id="58" dur="1" fill="hold">
                                          <p:stCondLst>
                                            <p:cond delay="0"/>
                                          </p:stCondLst>
                                        </p:cTn>
                                        <p:tgtEl>
                                          <p:spTgt spid="247"/>
                                        </p:tgtEl>
                                        <p:attrNameLst>
                                          <p:attrName>style.visibility</p:attrName>
                                        </p:attrNameLst>
                                      </p:cBhvr>
                                      <p:to>
                                        <p:strVal val="visible"/>
                                      </p:to>
                                    </p:set>
                                    <p:animEffect transition="in" filter="fade">
                                      <p:cBhvr>
                                        <p:cTn id="59" dur="500"/>
                                        <p:tgtEl>
                                          <p:spTgt spid="247"/>
                                        </p:tgtEl>
                                      </p:cBhvr>
                                    </p:animEffect>
                                  </p:childTnLst>
                                </p:cTn>
                              </p:par>
                              <p:par>
                                <p:cTn id="60" presetID="10" presetClass="entr" presetSubtype="0" fill="hold" nodeType="withEffect">
                                  <p:stCondLst>
                                    <p:cond delay="0"/>
                                  </p:stCondLst>
                                  <p:childTnLst>
                                    <p:set>
                                      <p:cBhvr>
                                        <p:cTn id="61" dur="1" fill="hold">
                                          <p:stCondLst>
                                            <p:cond delay="0"/>
                                          </p:stCondLst>
                                        </p:cTn>
                                        <p:tgtEl>
                                          <p:spTgt spid="1065">
                                            <p:txEl>
                                              <p:pRg st="0" end="0"/>
                                            </p:txEl>
                                          </p:spTgt>
                                        </p:tgtEl>
                                        <p:attrNameLst>
                                          <p:attrName>style.visibility</p:attrName>
                                        </p:attrNameLst>
                                      </p:cBhvr>
                                      <p:to>
                                        <p:strVal val="visible"/>
                                      </p:to>
                                    </p:set>
                                    <p:animEffect transition="in" filter="fade">
                                      <p:cBhvr>
                                        <p:cTn id="62" dur="500"/>
                                        <p:tgtEl>
                                          <p:spTgt spid="1065">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23"/>
                                        </p:tgtEl>
                                        <p:attrNameLst>
                                          <p:attrName>style.visibility</p:attrName>
                                        </p:attrNameLst>
                                      </p:cBhvr>
                                      <p:to>
                                        <p:strVal val="visible"/>
                                      </p:to>
                                    </p:set>
                                    <p:animEffect transition="in" filter="fade">
                                      <p:cBhvr>
                                        <p:cTn id="67" dur="500"/>
                                        <p:tgtEl>
                                          <p:spTgt spid="223"/>
                                        </p:tgtEl>
                                      </p:cBhvr>
                                    </p:animEffect>
                                  </p:childTnLst>
                                </p:cTn>
                              </p:par>
                              <p:par>
                                <p:cTn id="68" presetID="10" presetClass="entr" presetSubtype="0" fill="hold" nodeType="withEffect">
                                  <p:stCondLst>
                                    <p:cond delay="0"/>
                                  </p:stCondLst>
                                  <p:childTnLst>
                                    <p:set>
                                      <p:cBhvr>
                                        <p:cTn id="69" dur="1" fill="hold">
                                          <p:stCondLst>
                                            <p:cond delay="0"/>
                                          </p:stCondLst>
                                        </p:cTn>
                                        <p:tgtEl>
                                          <p:spTgt spid="227"/>
                                        </p:tgtEl>
                                        <p:attrNameLst>
                                          <p:attrName>style.visibility</p:attrName>
                                        </p:attrNameLst>
                                      </p:cBhvr>
                                      <p:to>
                                        <p:strVal val="visible"/>
                                      </p:to>
                                    </p:set>
                                    <p:animEffect transition="in" filter="fade">
                                      <p:cBhvr>
                                        <p:cTn id="70" dur="500"/>
                                        <p:tgtEl>
                                          <p:spTgt spid="227"/>
                                        </p:tgtEl>
                                      </p:cBhvr>
                                    </p:animEffect>
                                  </p:childTnLst>
                                </p:cTn>
                              </p:par>
                              <p:par>
                                <p:cTn id="71" presetID="10" presetClass="entr" presetSubtype="0" fill="hold" nodeType="withEffect">
                                  <p:stCondLst>
                                    <p:cond delay="0"/>
                                  </p:stCondLst>
                                  <p:childTnLst>
                                    <p:set>
                                      <p:cBhvr>
                                        <p:cTn id="72" dur="1" fill="hold">
                                          <p:stCondLst>
                                            <p:cond delay="0"/>
                                          </p:stCondLst>
                                        </p:cTn>
                                        <p:tgtEl>
                                          <p:spTgt spid="1041"/>
                                        </p:tgtEl>
                                        <p:attrNameLst>
                                          <p:attrName>style.visibility</p:attrName>
                                        </p:attrNameLst>
                                      </p:cBhvr>
                                      <p:to>
                                        <p:strVal val="visible"/>
                                      </p:to>
                                    </p:set>
                                    <p:animEffect transition="in" filter="fade">
                                      <p:cBhvr>
                                        <p:cTn id="73" dur="500"/>
                                        <p:tgtEl>
                                          <p:spTgt spid="1041"/>
                                        </p:tgtEl>
                                      </p:cBhvr>
                                    </p:animEffect>
                                  </p:childTnLst>
                                </p:cTn>
                              </p:par>
                            </p:childTnLst>
                          </p:cTn>
                        </p:par>
                        <p:par>
                          <p:cTn id="74" fill="hold">
                            <p:stCondLst>
                              <p:cond delay="500"/>
                            </p:stCondLst>
                            <p:childTnLst>
                              <p:par>
                                <p:cTn id="75" presetID="10" presetClass="entr" presetSubtype="0" fill="hold" nodeType="afterEffect">
                                  <p:stCondLst>
                                    <p:cond delay="0"/>
                                  </p:stCondLst>
                                  <p:childTnLst>
                                    <p:set>
                                      <p:cBhvr>
                                        <p:cTn id="76" dur="1" fill="hold">
                                          <p:stCondLst>
                                            <p:cond delay="0"/>
                                          </p:stCondLst>
                                        </p:cTn>
                                        <p:tgtEl>
                                          <p:spTgt spid="248"/>
                                        </p:tgtEl>
                                        <p:attrNameLst>
                                          <p:attrName>style.visibility</p:attrName>
                                        </p:attrNameLst>
                                      </p:cBhvr>
                                      <p:to>
                                        <p:strVal val="visible"/>
                                      </p:to>
                                    </p:set>
                                    <p:animEffect transition="in" filter="fade">
                                      <p:cBhvr>
                                        <p:cTn id="77" dur="500"/>
                                        <p:tgtEl>
                                          <p:spTgt spid="248"/>
                                        </p:tgtEl>
                                      </p:cBhvr>
                                    </p:animEffect>
                                  </p:childTnLst>
                                </p:cTn>
                              </p:par>
                              <p:par>
                                <p:cTn id="78" presetID="10" presetClass="entr" presetSubtype="0" fill="hold" nodeType="withEffect">
                                  <p:stCondLst>
                                    <p:cond delay="0"/>
                                  </p:stCondLst>
                                  <p:childTnLst>
                                    <p:set>
                                      <p:cBhvr>
                                        <p:cTn id="79" dur="1" fill="hold">
                                          <p:stCondLst>
                                            <p:cond delay="0"/>
                                          </p:stCondLst>
                                        </p:cTn>
                                        <p:tgtEl>
                                          <p:spTgt spid="1065">
                                            <p:txEl>
                                              <p:pRg st="1" end="1"/>
                                            </p:txEl>
                                          </p:spTgt>
                                        </p:tgtEl>
                                        <p:attrNameLst>
                                          <p:attrName>style.visibility</p:attrName>
                                        </p:attrNameLst>
                                      </p:cBhvr>
                                      <p:to>
                                        <p:strVal val="visible"/>
                                      </p:to>
                                    </p:set>
                                    <p:animEffect transition="in" filter="fade">
                                      <p:cBhvr>
                                        <p:cTn id="80" dur="500"/>
                                        <p:tgtEl>
                                          <p:spTgt spid="1065">
                                            <p:txEl>
                                              <p:pRg st="1" end="1"/>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172"/>
                                        </p:tgtEl>
                                        <p:attrNameLst>
                                          <p:attrName>style.visibility</p:attrName>
                                        </p:attrNameLst>
                                      </p:cBhvr>
                                      <p:to>
                                        <p:strVal val="visible"/>
                                      </p:to>
                                    </p:set>
                                    <p:animEffect transition="in" filter="fade">
                                      <p:cBhvr>
                                        <p:cTn id="85" dur="500"/>
                                        <p:tgtEl>
                                          <p:spTgt spid="172"/>
                                        </p:tgtEl>
                                      </p:cBhvr>
                                    </p:animEffect>
                                  </p:childTnLst>
                                </p:cTn>
                              </p:par>
                            </p:childTnLst>
                          </p:cTn>
                        </p:par>
                        <p:par>
                          <p:cTn id="86" fill="hold">
                            <p:stCondLst>
                              <p:cond delay="500"/>
                            </p:stCondLst>
                            <p:childTnLst>
                              <p:par>
                                <p:cTn id="87" presetID="10" presetClass="entr" presetSubtype="0" fill="hold" grpId="0" nodeType="afterEffect">
                                  <p:stCondLst>
                                    <p:cond delay="0"/>
                                  </p:stCondLst>
                                  <p:childTnLst>
                                    <p:set>
                                      <p:cBhvr>
                                        <p:cTn id="88" dur="1" fill="hold">
                                          <p:stCondLst>
                                            <p:cond delay="0"/>
                                          </p:stCondLst>
                                        </p:cTn>
                                        <p:tgtEl>
                                          <p:spTgt spid="189"/>
                                        </p:tgtEl>
                                        <p:attrNameLst>
                                          <p:attrName>style.visibility</p:attrName>
                                        </p:attrNameLst>
                                      </p:cBhvr>
                                      <p:to>
                                        <p:strVal val="visible"/>
                                      </p:to>
                                    </p:set>
                                    <p:animEffect transition="in" filter="fade">
                                      <p:cBhvr>
                                        <p:cTn id="89" dur="500"/>
                                        <p:tgtEl>
                                          <p:spTgt spid="189"/>
                                        </p:tgtEl>
                                      </p:cBhvr>
                                    </p:animEffect>
                                  </p:childTnLst>
                                </p:cTn>
                              </p:par>
                            </p:childTnLst>
                          </p:cTn>
                        </p:par>
                        <p:par>
                          <p:cTn id="90" fill="hold">
                            <p:stCondLst>
                              <p:cond delay="1000"/>
                            </p:stCondLst>
                            <p:childTnLst>
                              <p:par>
                                <p:cTn id="91" presetID="10" presetClass="entr" presetSubtype="0" fill="hold" grpId="0" nodeType="afterEffect">
                                  <p:stCondLst>
                                    <p:cond delay="0"/>
                                  </p:stCondLst>
                                  <p:childTnLst>
                                    <p:set>
                                      <p:cBhvr>
                                        <p:cTn id="92" dur="1" fill="hold">
                                          <p:stCondLst>
                                            <p:cond delay="0"/>
                                          </p:stCondLst>
                                        </p:cTn>
                                        <p:tgtEl>
                                          <p:spTgt spid="190"/>
                                        </p:tgtEl>
                                        <p:attrNameLst>
                                          <p:attrName>style.visibility</p:attrName>
                                        </p:attrNameLst>
                                      </p:cBhvr>
                                      <p:to>
                                        <p:strVal val="visible"/>
                                      </p:to>
                                    </p:set>
                                    <p:animEffect transition="in" filter="fade">
                                      <p:cBhvr>
                                        <p:cTn id="93" dur="500"/>
                                        <p:tgtEl>
                                          <p:spTgt spid="190"/>
                                        </p:tgtEl>
                                      </p:cBhvr>
                                    </p:animEffect>
                                  </p:childTnLst>
                                </p:cTn>
                              </p:par>
                            </p:childTnLst>
                          </p:cTn>
                        </p:par>
                        <p:par>
                          <p:cTn id="94" fill="hold">
                            <p:stCondLst>
                              <p:cond delay="1500"/>
                            </p:stCondLst>
                            <p:childTnLst>
                              <p:par>
                                <p:cTn id="95" presetID="10" presetClass="entr" presetSubtype="0" fill="hold" grpId="0" nodeType="afterEffect">
                                  <p:stCondLst>
                                    <p:cond delay="0"/>
                                  </p:stCondLst>
                                  <p:childTnLst>
                                    <p:set>
                                      <p:cBhvr>
                                        <p:cTn id="96" dur="1" fill="hold">
                                          <p:stCondLst>
                                            <p:cond delay="0"/>
                                          </p:stCondLst>
                                        </p:cTn>
                                        <p:tgtEl>
                                          <p:spTgt spid="192"/>
                                        </p:tgtEl>
                                        <p:attrNameLst>
                                          <p:attrName>style.visibility</p:attrName>
                                        </p:attrNameLst>
                                      </p:cBhvr>
                                      <p:to>
                                        <p:strVal val="visible"/>
                                      </p:to>
                                    </p:set>
                                    <p:animEffect transition="in" filter="fade">
                                      <p:cBhvr>
                                        <p:cTn id="97" dur="500"/>
                                        <p:tgtEl>
                                          <p:spTgt spid="192"/>
                                        </p:tgtEl>
                                      </p:cBhvr>
                                    </p:animEffect>
                                  </p:childTnLst>
                                </p:cTn>
                              </p:par>
                            </p:childTnLst>
                          </p:cTn>
                        </p:par>
                        <p:par>
                          <p:cTn id="98" fill="hold">
                            <p:stCondLst>
                              <p:cond delay="2000"/>
                            </p:stCondLst>
                            <p:childTnLst>
                              <p:par>
                                <p:cTn id="99" presetID="10" presetClass="entr" presetSubtype="0" fill="hold" nodeType="afterEffect">
                                  <p:stCondLst>
                                    <p:cond delay="0"/>
                                  </p:stCondLst>
                                  <p:childTnLst>
                                    <p:set>
                                      <p:cBhvr>
                                        <p:cTn id="100" dur="1" fill="hold">
                                          <p:stCondLst>
                                            <p:cond delay="0"/>
                                          </p:stCondLst>
                                        </p:cTn>
                                        <p:tgtEl>
                                          <p:spTgt spid="249"/>
                                        </p:tgtEl>
                                        <p:attrNameLst>
                                          <p:attrName>style.visibility</p:attrName>
                                        </p:attrNameLst>
                                      </p:cBhvr>
                                      <p:to>
                                        <p:strVal val="visible"/>
                                      </p:to>
                                    </p:set>
                                    <p:animEffect transition="in" filter="fade">
                                      <p:cBhvr>
                                        <p:cTn id="101" dur="500"/>
                                        <p:tgtEl>
                                          <p:spTgt spid="249"/>
                                        </p:tgtEl>
                                      </p:cBhvr>
                                    </p:animEffect>
                                  </p:childTnLst>
                                </p:cTn>
                              </p:par>
                              <p:par>
                                <p:cTn id="102" presetID="10" presetClass="entr" presetSubtype="0" fill="hold" nodeType="withEffect">
                                  <p:stCondLst>
                                    <p:cond delay="0"/>
                                  </p:stCondLst>
                                  <p:childTnLst>
                                    <p:set>
                                      <p:cBhvr>
                                        <p:cTn id="103" dur="1" fill="hold">
                                          <p:stCondLst>
                                            <p:cond delay="0"/>
                                          </p:stCondLst>
                                        </p:cTn>
                                        <p:tgtEl>
                                          <p:spTgt spid="1065">
                                            <p:txEl>
                                              <p:pRg st="2" end="2"/>
                                            </p:txEl>
                                          </p:spTgt>
                                        </p:tgtEl>
                                        <p:attrNameLst>
                                          <p:attrName>style.visibility</p:attrName>
                                        </p:attrNameLst>
                                      </p:cBhvr>
                                      <p:to>
                                        <p:strVal val="visible"/>
                                      </p:to>
                                    </p:set>
                                    <p:animEffect transition="in" filter="fade">
                                      <p:cBhvr>
                                        <p:cTn id="104" dur="500"/>
                                        <p:tgtEl>
                                          <p:spTgt spid="1065">
                                            <p:txEl>
                                              <p:pRg st="2" end="2"/>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194"/>
                                        </p:tgtEl>
                                        <p:attrNameLst>
                                          <p:attrName>style.visibility</p:attrName>
                                        </p:attrNameLst>
                                      </p:cBhvr>
                                      <p:to>
                                        <p:strVal val="visible"/>
                                      </p:to>
                                    </p:set>
                                    <p:animEffect transition="in" filter="fade">
                                      <p:cBhvr>
                                        <p:cTn id="109" dur="500"/>
                                        <p:tgtEl>
                                          <p:spTgt spid="194"/>
                                        </p:tgtEl>
                                      </p:cBhvr>
                                    </p:animEffect>
                                  </p:childTnLst>
                                </p:cTn>
                              </p:par>
                            </p:childTnLst>
                          </p:cTn>
                        </p:par>
                        <p:par>
                          <p:cTn id="110" fill="hold">
                            <p:stCondLst>
                              <p:cond delay="500"/>
                            </p:stCondLst>
                            <p:childTnLst>
                              <p:par>
                                <p:cTn id="111" presetID="10" presetClass="entr" presetSubtype="0" fill="hold" grpId="0" nodeType="afterEffect">
                                  <p:stCondLst>
                                    <p:cond delay="0"/>
                                  </p:stCondLst>
                                  <p:childTnLst>
                                    <p:set>
                                      <p:cBhvr>
                                        <p:cTn id="112" dur="1" fill="hold">
                                          <p:stCondLst>
                                            <p:cond delay="0"/>
                                          </p:stCondLst>
                                        </p:cTn>
                                        <p:tgtEl>
                                          <p:spTgt spid="195"/>
                                        </p:tgtEl>
                                        <p:attrNameLst>
                                          <p:attrName>style.visibility</p:attrName>
                                        </p:attrNameLst>
                                      </p:cBhvr>
                                      <p:to>
                                        <p:strVal val="visible"/>
                                      </p:to>
                                    </p:set>
                                    <p:animEffect transition="in" filter="fade">
                                      <p:cBhvr>
                                        <p:cTn id="113" dur="500"/>
                                        <p:tgtEl>
                                          <p:spTgt spid="195"/>
                                        </p:tgtEl>
                                      </p:cBhvr>
                                    </p:animEffect>
                                  </p:childTnLst>
                                </p:cTn>
                              </p:par>
                            </p:childTnLst>
                          </p:cTn>
                        </p:par>
                        <p:par>
                          <p:cTn id="114" fill="hold">
                            <p:stCondLst>
                              <p:cond delay="1000"/>
                            </p:stCondLst>
                            <p:childTnLst>
                              <p:par>
                                <p:cTn id="115" presetID="10" presetClass="entr" presetSubtype="0" fill="hold" nodeType="afterEffect">
                                  <p:stCondLst>
                                    <p:cond delay="0"/>
                                  </p:stCondLst>
                                  <p:childTnLst>
                                    <p:set>
                                      <p:cBhvr>
                                        <p:cTn id="116" dur="1" fill="hold">
                                          <p:stCondLst>
                                            <p:cond delay="0"/>
                                          </p:stCondLst>
                                        </p:cTn>
                                        <p:tgtEl>
                                          <p:spTgt spid="250"/>
                                        </p:tgtEl>
                                        <p:attrNameLst>
                                          <p:attrName>style.visibility</p:attrName>
                                        </p:attrNameLst>
                                      </p:cBhvr>
                                      <p:to>
                                        <p:strVal val="visible"/>
                                      </p:to>
                                    </p:set>
                                    <p:animEffect transition="in" filter="fade">
                                      <p:cBhvr>
                                        <p:cTn id="117" dur="500"/>
                                        <p:tgtEl>
                                          <p:spTgt spid="250"/>
                                        </p:tgtEl>
                                      </p:cBhvr>
                                    </p:animEffect>
                                  </p:childTnLst>
                                </p:cTn>
                              </p:par>
                              <p:par>
                                <p:cTn id="118" presetID="10" presetClass="entr" presetSubtype="0" fill="hold" nodeType="withEffect">
                                  <p:stCondLst>
                                    <p:cond delay="0"/>
                                  </p:stCondLst>
                                  <p:childTnLst>
                                    <p:set>
                                      <p:cBhvr>
                                        <p:cTn id="119" dur="1" fill="hold">
                                          <p:stCondLst>
                                            <p:cond delay="0"/>
                                          </p:stCondLst>
                                        </p:cTn>
                                        <p:tgtEl>
                                          <p:spTgt spid="1065">
                                            <p:txEl>
                                              <p:pRg st="3" end="3"/>
                                            </p:txEl>
                                          </p:spTgt>
                                        </p:tgtEl>
                                        <p:attrNameLst>
                                          <p:attrName>style.visibility</p:attrName>
                                        </p:attrNameLst>
                                      </p:cBhvr>
                                      <p:to>
                                        <p:strVal val="visible"/>
                                      </p:to>
                                    </p:set>
                                    <p:animEffect transition="in" filter="fade">
                                      <p:cBhvr>
                                        <p:cTn id="120" dur="500"/>
                                        <p:tgtEl>
                                          <p:spTgt spid="1065">
                                            <p:txEl>
                                              <p:pRg st="3" end="3"/>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251"/>
                                        </p:tgtEl>
                                        <p:attrNameLst>
                                          <p:attrName>style.visibility</p:attrName>
                                        </p:attrNameLst>
                                      </p:cBhvr>
                                      <p:to>
                                        <p:strVal val="visible"/>
                                      </p:to>
                                    </p:set>
                                    <p:animEffect transition="in" filter="fade">
                                      <p:cBhvr>
                                        <p:cTn id="125" dur="500"/>
                                        <p:tgtEl>
                                          <p:spTgt spid="251"/>
                                        </p:tgtEl>
                                      </p:cBhvr>
                                    </p:animEffect>
                                  </p:childTnLst>
                                </p:cTn>
                              </p:par>
                            </p:childTnLst>
                          </p:cTn>
                        </p:par>
                        <p:par>
                          <p:cTn id="126" fill="hold">
                            <p:stCondLst>
                              <p:cond delay="500"/>
                            </p:stCondLst>
                            <p:childTnLst>
                              <p:par>
                                <p:cTn id="127" presetID="10" presetClass="entr" presetSubtype="0" fill="hold" nodeType="afterEffect">
                                  <p:stCondLst>
                                    <p:cond delay="0"/>
                                  </p:stCondLst>
                                  <p:childTnLst>
                                    <p:set>
                                      <p:cBhvr>
                                        <p:cTn id="128" dur="1" fill="hold">
                                          <p:stCondLst>
                                            <p:cond delay="0"/>
                                          </p:stCondLst>
                                        </p:cTn>
                                        <p:tgtEl>
                                          <p:spTgt spid="254"/>
                                        </p:tgtEl>
                                        <p:attrNameLst>
                                          <p:attrName>style.visibility</p:attrName>
                                        </p:attrNameLst>
                                      </p:cBhvr>
                                      <p:to>
                                        <p:strVal val="visible"/>
                                      </p:to>
                                    </p:set>
                                    <p:animEffect transition="in" filter="fade">
                                      <p:cBhvr>
                                        <p:cTn id="129" dur="500"/>
                                        <p:tgtEl>
                                          <p:spTgt spid="254"/>
                                        </p:tgtEl>
                                      </p:cBhvr>
                                    </p:animEffect>
                                  </p:childTnLst>
                                </p:cTn>
                              </p:par>
                            </p:childTnLst>
                          </p:cTn>
                        </p:par>
                        <p:par>
                          <p:cTn id="130" fill="hold">
                            <p:stCondLst>
                              <p:cond delay="1000"/>
                            </p:stCondLst>
                            <p:childTnLst>
                              <p:par>
                                <p:cTn id="131" presetID="10" presetClass="entr" presetSubtype="0" fill="hold" grpId="0" nodeType="afterEffect">
                                  <p:stCondLst>
                                    <p:cond delay="0"/>
                                  </p:stCondLst>
                                  <p:childTnLst>
                                    <p:set>
                                      <p:cBhvr>
                                        <p:cTn id="132" dur="1" fill="hold">
                                          <p:stCondLst>
                                            <p:cond delay="0"/>
                                          </p:stCondLst>
                                        </p:cTn>
                                        <p:tgtEl>
                                          <p:spTgt spid="257"/>
                                        </p:tgtEl>
                                        <p:attrNameLst>
                                          <p:attrName>style.visibility</p:attrName>
                                        </p:attrNameLst>
                                      </p:cBhvr>
                                      <p:to>
                                        <p:strVal val="visible"/>
                                      </p:to>
                                    </p:set>
                                    <p:animEffect transition="in" filter="fade">
                                      <p:cBhvr>
                                        <p:cTn id="133" dur="500"/>
                                        <p:tgtEl>
                                          <p:spTgt spid="257"/>
                                        </p:tgtEl>
                                      </p:cBhvr>
                                    </p:animEffect>
                                  </p:childTnLst>
                                </p:cTn>
                              </p:par>
                            </p:childTnLst>
                          </p:cTn>
                        </p:par>
                        <p:par>
                          <p:cTn id="134" fill="hold">
                            <p:stCondLst>
                              <p:cond delay="1500"/>
                            </p:stCondLst>
                            <p:childTnLst>
                              <p:par>
                                <p:cTn id="135" presetID="10" presetClass="entr" presetSubtype="0" fill="hold" grpId="0" nodeType="afterEffect">
                                  <p:stCondLst>
                                    <p:cond delay="0"/>
                                  </p:stCondLst>
                                  <p:childTnLst>
                                    <p:set>
                                      <p:cBhvr>
                                        <p:cTn id="136" dur="1" fill="hold">
                                          <p:stCondLst>
                                            <p:cond delay="0"/>
                                          </p:stCondLst>
                                        </p:cTn>
                                        <p:tgtEl>
                                          <p:spTgt spid="252"/>
                                        </p:tgtEl>
                                        <p:attrNameLst>
                                          <p:attrName>style.visibility</p:attrName>
                                        </p:attrNameLst>
                                      </p:cBhvr>
                                      <p:to>
                                        <p:strVal val="visible"/>
                                      </p:to>
                                    </p:set>
                                    <p:animEffect transition="in" filter="fade">
                                      <p:cBhvr>
                                        <p:cTn id="137" dur="500"/>
                                        <p:tgtEl>
                                          <p:spTgt spid="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animBg="1"/>
      <p:bldP spid="176" grpId="0" animBg="1"/>
      <p:bldP spid="180" grpId="0"/>
      <p:bldP spid="181" grpId="0"/>
      <p:bldP spid="187" grpId="0" animBg="1"/>
      <p:bldP spid="188" grpId="0"/>
      <p:bldP spid="189" grpId="0" animBg="1"/>
      <p:bldP spid="190" grpId="0" animBg="1"/>
      <p:bldP spid="192" grpId="0" animBg="1"/>
      <p:bldP spid="194" grpId="0" animBg="1"/>
      <p:bldP spid="195" grpId="0" animBg="1"/>
      <p:bldP spid="196" grpId="0" animBg="1"/>
      <p:bldP spid="197" grpId="0" animBg="1"/>
      <p:bldP spid="198" grpId="0" animBg="1"/>
      <p:bldP spid="202" grpId="0" animBg="1"/>
      <p:bldP spid="205" grpId="0" animBg="1"/>
      <p:bldP spid="207" grpId="0" animBg="1"/>
      <p:bldP spid="251" grpId="0" animBg="1"/>
      <p:bldP spid="252" grpId="0" animBg="1"/>
      <p:bldP spid="253" grpId="0" animBg="1"/>
      <p:bldP spid="25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4000" dirty="0" smtClean="0">
                <a:latin typeface="Times New Roman" panose="02020603050405020304" pitchFamily="18" charset="0"/>
                <a:cs typeface="Times New Roman" panose="02020603050405020304" pitchFamily="18" charset="0"/>
              </a:rPr>
              <a:t>Integrated GPU</a:t>
            </a:r>
            <a:endParaRPr lang="ko-KR" altLang="en-US" sz="4000" dirty="0">
              <a:latin typeface="Times New Roman" panose="02020603050405020304" pitchFamily="18" charset="0"/>
              <a:cs typeface="Times New Roman" panose="02020603050405020304" pitchFamily="18" charset="0"/>
            </a:endParaRPr>
          </a:p>
        </p:txBody>
      </p:sp>
      <p:sp>
        <p:nvSpPr>
          <p:cNvPr id="3" name="내용 개체 틀 2"/>
          <p:cNvSpPr>
            <a:spLocks noGrp="1"/>
          </p:cNvSpPr>
          <p:nvPr>
            <p:ph idx="1"/>
          </p:nvPr>
        </p:nvSpPr>
        <p:spPr/>
        <p:txBody>
          <a:bodyPr>
            <a:normAutofit/>
          </a:bodyPr>
          <a:lstStyle/>
          <a:p>
            <a:r>
              <a:rPr lang="en-US" altLang="ko-KR" dirty="0" smtClean="0">
                <a:latin typeface="Gill Sans MT" panose="020B0502020104020203" pitchFamily="34" charset="0"/>
                <a:cs typeface="Tahoma" panose="020B0604030504040204" pitchFamily="34" charset="0"/>
              </a:rPr>
              <a:t>Place GPU into same die as CPU </a:t>
            </a:r>
            <a:r>
              <a:rPr lang="en-US" altLang="ko-KR" dirty="0" smtClean="0">
                <a:latin typeface="Gill Sans MT" panose="020B0502020104020203" pitchFamily="34" charset="0"/>
                <a:cs typeface="Tahoma" panose="020B0604030504040204" pitchFamily="34" charset="0"/>
                <a:sym typeface="Wingdings" panose="05000000000000000000" pitchFamily="2" charset="2"/>
              </a:rPr>
              <a:t> share DRAM</a:t>
            </a:r>
          </a:p>
          <a:p>
            <a:pPr lvl="1"/>
            <a:r>
              <a:rPr lang="en-US" altLang="ko-KR" dirty="0">
                <a:latin typeface="Gill Sans MT" panose="020B0502020104020203" pitchFamily="34" charset="0"/>
                <a:cs typeface="Tahoma" panose="020B0604030504040204" pitchFamily="34" charset="0"/>
              </a:rPr>
              <a:t>AMD Accelerated Processing Unit (APU), Intel HD </a:t>
            </a:r>
            <a:r>
              <a:rPr lang="en-US" altLang="ko-KR" dirty="0" smtClean="0">
                <a:latin typeface="Gill Sans MT" panose="020B0502020104020203" pitchFamily="34" charset="0"/>
                <a:cs typeface="Tahoma" panose="020B0604030504040204" pitchFamily="34" charset="0"/>
              </a:rPr>
              <a:t>Graphics</a:t>
            </a:r>
            <a:endParaRPr lang="en-US" altLang="ko-KR" dirty="0">
              <a:latin typeface="Gill Sans MT" panose="020B0502020104020203" pitchFamily="34" charset="0"/>
              <a:cs typeface="Tahoma" panose="020B0604030504040204" pitchFamily="34" charset="0"/>
            </a:endParaRPr>
          </a:p>
        </p:txBody>
      </p:sp>
      <p:sp>
        <p:nvSpPr>
          <p:cNvPr id="4" name="슬라이드 번호 개체 틀 3"/>
          <p:cNvSpPr>
            <a:spLocks noGrp="1"/>
          </p:cNvSpPr>
          <p:nvPr>
            <p:ph type="sldNum" sz="quarter" idx="12"/>
          </p:nvPr>
        </p:nvSpPr>
        <p:spPr/>
        <p:txBody>
          <a:bodyPr/>
          <a:lstStyle/>
          <a:p>
            <a:fld id="{14891A8E-8BA3-45EB-9D24-E0EB9CB66E81}" type="slidenum">
              <a:rPr lang="ko-KR" altLang="en-US" sz="1400" b="1" smtClean="0"/>
              <a:t>7</a:t>
            </a:fld>
            <a:endParaRPr lang="ko-KR" altLang="en-US" sz="1400" b="1"/>
          </a:p>
        </p:txBody>
      </p:sp>
      <p:pic>
        <p:nvPicPr>
          <p:cNvPr id="5" name="Picture 2" descr="Image result for kaist logo"/>
          <p:cNvPicPr>
            <a:picLocks noChangeAspect="1" noChangeArrowheads="1"/>
          </p:cNvPicPr>
          <p:nvPr/>
        </p:nvPicPr>
        <p:blipFill rotWithShape="1">
          <a:blip r:embed="rId3">
            <a:extLst>
              <a:ext uri="{28A0092B-C50C-407E-A947-70E740481C1C}">
                <a14:useLocalDpi xmlns:a14="http://schemas.microsoft.com/office/drawing/2010/main" val="0"/>
              </a:ext>
            </a:extLst>
          </a:blip>
          <a:srcRect l="28446" t="19690" r="27890" b="20667"/>
          <a:stretch/>
        </p:blipFill>
        <p:spPr bwMode="auto">
          <a:xfrm>
            <a:off x="9442042" y="6275222"/>
            <a:ext cx="1539310" cy="49342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www.ndsl.kaist.edu/wp-content/uploads/2012/08/head-logo21.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18" t="14505" r="58568" b="11925"/>
          <a:stretch/>
        </p:blipFill>
        <p:spPr bwMode="auto">
          <a:xfrm>
            <a:off x="7942045" y="6287914"/>
            <a:ext cx="1468097" cy="404878"/>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직선 화살표 연결선 19"/>
          <p:cNvCxnSpPr>
            <a:endCxn id="21" idx="1"/>
          </p:cNvCxnSpPr>
          <p:nvPr/>
        </p:nvCxnSpPr>
        <p:spPr>
          <a:xfrm>
            <a:off x="2825430" y="4287254"/>
            <a:ext cx="630339" cy="0"/>
          </a:xfrm>
          <a:prstGeom prst="straightConnector1">
            <a:avLst/>
          </a:prstGeom>
          <a:ln w="76200">
            <a:headEnd type="triangle"/>
            <a:tailEnd type="triangle"/>
          </a:ln>
        </p:spPr>
        <p:style>
          <a:lnRef idx="1">
            <a:schemeClr val="dk1"/>
          </a:lnRef>
          <a:fillRef idx="0">
            <a:schemeClr val="dk1"/>
          </a:fillRef>
          <a:effectRef idx="0">
            <a:schemeClr val="dk1"/>
          </a:effectRef>
          <a:fontRef idx="minor">
            <a:schemeClr val="tx1"/>
          </a:fontRef>
        </p:style>
      </p:cxnSp>
      <p:sp>
        <p:nvSpPr>
          <p:cNvPr id="21" name="직사각형 20"/>
          <p:cNvSpPr/>
          <p:nvPr/>
        </p:nvSpPr>
        <p:spPr>
          <a:xfrm>
            <a:off x="3455769" y="4078876"/>
            <a:ext cx="2315614" cy="416756"/>
          </a:xfrm>
          <a:prstGeom prst="rect">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smtClean="0">
                <a:latin typeface="Times New Roman" panose="02020603050405020304" pitchFamily="18" charset="0"/>
                <a:cs typeface="Times New Roman" panose="02020603050405020304" pitchFamily="18" charset="0"/>
              </a:rPr>
              <a:t>Graphics Northbridge</a:t>
            </a:r>
          </a:p>
        </p:txBody>
      </p:sp>
      <p:sp>
        <p:nvSpPr>
          <p:cNvPr id="23" name="직사각형 22"/>
          <p:cNvSpPr/>
          <p:nvPr/>
        </p:nvSpPr>
        <p:spPr>
          <a:xfrm>
            <a:off x="3455769" y="3115421"/>
            <a:ext cx="2315614" cy="416756"/>
          </a:xfrm>
          <a:prstGeom prst="rect">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smtClean="0">
                <a:latin typeface="Times New Roman" panose="02020603050405020304" pitchFamily="18" charset="0"/>
                <a:cs typeface="Times New Roman" panose="02020603050405020304" pitchFamily="18" charset="0"/>
              </a:rPr>
              <a:t>Unified Northbridge</a:t>
            </a:r>
          </a:p>
        </p:txBody>
      </p:sp>
      <p:cxnSp>
        <p:nvCxnSpPr>
          <p:cNvPr id="24" name="직선 화살표 연결선 23"/>
          <p:cNvCxnSpPr>
            <a:stCxn id="13" idx="3"/>
            <a:endCxn id="23" idx="1"/>
          </p:cNvCxnSpPr>
          <p:nvPr/>
        </p:nvCxnSpPr>
        <p:spPr>
          <a:xfrm flipV="1">
            <a:off x="2825430" y="3323799"/>
            <a:ext cx="630339" cy="1"/>
          </a:xfrm>
          <a:prstGeom prst="straightConnector1">
            <a:avLst/>
          </a:prstGeom>
          <a:ln w="76200">
            <a:headEnd type="triangle"/>
            <a:tailEnd type="triangle"/>
          </a:ln>
        </p:spPr>
        <p:style>
          <a:lnRef idx="1">
            <a:schemeClr val="dk1"/>
          </a:lnRef>
          <a:fillRef idx="0">
            <a:schemeClr val="dk1"/>
          </a:fillRef>
          <a:effectRef idx="0">
            <a:schemeClr val="dk1"/>
          </a:effectRef>
          <a:fontRef idx="minor">
            <a:schemeClr val="tx1"/>
          </a:fontRef>
        </p:style>
      </p:cxnSp>
      <p:cxnSp>
        <p:nvCxnSpPr>
          <p:cNvPr id="28" name="직선 화살표 연결선 27"/>
          <p:cNvCxnSpPr>
            <a:stCxn id="23" idx="2"/>
            <a:endCxn id="21" idx="0"/>
          </p:cNvCxnSpPr>
          <p:nvPr/>
        </p:nvCxnSpPr>
        <p:spPr>
          <a:xfrm>
            <a:off x="4613576" y="3532177"/>
            <a:ext cx="0" cy="546699"/>
          </a:xfrm>
          <a:prstGeom prst="straightConnector1">
            <a:avLst/>
          </a:prstGeom>
          <a:ln w="76200">
            <a:headEnd type="triangle"/>
            <a:tailEnd type="triangle"/>
          </a:ln>
        </p:spPr>
        <p:style>
          <a:lnRef idx="1">
            <a:schemeClr val="dk1"/>
          </a:lnRef>
          <a:fillRef idx="0">
            <a:schemeClr val="dk1"/>
          </a:fillRef>
          <a:effectRef idx="0">
            <a:schemeClr val="dk1"/>
          </a:effectRef>
          <a:fontRef idx="minor">
            <a:schemeClr val="tx1"/>
          </a:fontRef>
        </p:style>
      </p:cxnSp>
      <p:sp>
        <p:nvSpPr>
          <p:cNvPr id="33" name="직사각형 32"/>
          <p:cNvSpPr/>
          <p:nvPr/>
        </p:nvSpPr>
        <p:spPr>
          <a:xfrm>
            <a:off x="6401722" y="2990743"/>
            <a:ext cx="1270030" cy="666111"/>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smtClean="0">
                <a:latin typeface="Times New Roman" panose="02020603050405020304" pitchFamily="18" charset="0"/>
                <a:cs typeface="Times New Roman" panose="02020603050405020304" pitchFamily="18" charset="0"/>
              </a:rPr>
              <a:t>Host</a:t>
            </a:r>
          </a:p>
          <a:p>
            <a:pPr algn="ctr"/>
            <a:r>
              <a:rPr lang="en-US" altLang="ko-KR" dirty="0" smtClean="0">
                <a:latin typeface="Times New Roman" panose="02020603050405020304" pitchFamily="18" charset="0"/>
                <a:cs typeface="Times New Roman" panose="02020603050405020304" pitchFamily="18" charset="0"/>
              </a:rPr>
              <a:t>DRAM</a:t>
            </a:r>
            <a:endParaRPr lang="ko-KR" altLang="en-US" dirty="0">
              <a:latin typeface="Times New Roman" panose="02020603050405020304" pitchFamily="18" charset="0"/>
              <a:cs typeface="Times New Roman" panose="02020603050405020304" pitchFamily="18" charset="0"/>
            </a:endParaRPr>
          </a:p>
        </p:txBody>
      </p:sp>
      <p:cxnSp>
        <p:nvCxnSpPr>
          <p:cNvPr id="34" name="직선 화살표 연결선 33"/>
          <p:cNvCxnSpPr>
            <a:stCxn id="23" idx="3"/>
            <a:endCxn id="33" idx="1"/>
          </p:cNvCxnSpPr>
          <p:nvPr/>
        </p:nvCxnSpPr>
        <p:spPr>
          <a:xfrm>
            <a:off x="5771383" y="3323799"/>
            <a:ext cx="630339" cy="0"/>
          </a:xfrm>
          <a:prstGeom prst="straightConnector1">
            <a:avLst/>
          </a:prstGeom>
          <a:ln w="76200">
            <a:headEnd type="triangle"/>
            <a:tailEnd type="triangle"/>
          </a:ln>
        </p:spPr>
        <p:style>
          <a:lnRef idx="1">
            <a:schemeClr val="dk1"/>
          </a:lnRef>
          <a:fillRef idx="0">
            <a:schemeClr val="dk1"/>
          </a:fillRef>
          <a:effectRef idx="0">
            <a:schemeClr val="dk1"/>
          </a:effectRef>
          <a:fontRef idx="minor">
            <a:schemeClr val="tx1"/>
          </a:fontRef>
        </p:style>
      </p:cxnSp>
      <p:sp>
        <p:nvSpPr>
          <p:cNvPr id="42" name="직사각형 41"/>
          <p:cNvSpPr/>
          <p:nvPr/>
        </p:nvSpPr>
        <p:spPr>
          <a:xfrm>
            <a:off x="3449066" y="4650528"/>
            <a:ext cx="4222685" cy="1380805"/>
          </a:xfrm>
          <a:prstGeom prst="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2000" dirty="0">
              <a:latin typeface="Times New Roman" panose="02020603050405020304" pitchFamily="18" charset="0"/>
              <a:cs typeface="Times New Roman" panose="02020603050405020304" pitchFamily="18" charset="0"/>
            </a:endParaRPr>
          </a:p>
        </p:txBody>
      </p:sp>
      <p:sp>
        <p:nvSpPr>
          <p:cNvPr id="41" name="직사각형 40"/>
          <p:cNvSpPr/>
          <p:nvPr/>
        </p:nvSpPr>
        <p:spPr>
          <a:xfrm>
            <a:off x="3455769" y="4679792"/>
            <a:ext cx="4215981" cy="369332"/>
          </a:xfrm>
          <a:prstGeom prst="rect">
            <a:avLst/>
          </a:prstGeom>
        </p:spPr>
        <p:txBody>
          <a:bodyPr wrap="square">
            <a:spAutoFit/>
          </a:bodyPr>
          <a:lstStyle/>
          <a:p>
            <a:pPr algn="ctr"/>
            <a:r>
              <a:rPr lang="en-US" altLang="ko-KR" b="1" dirty="0" smtClean="0">
                <a:latin typeface="Times New Roman" panose="02020603050405020304" pitchFamily="18" charset="0"/>
                <a:cs typeface="Times New Roman" panose="02020603050405020304" pitchFamily="18" charset="0"/>
              </a:rPr>
              <a:t>Compute Unit</a:t>
            </a:r>
            <a:endParaRPr lang="ko-KR" altLang="en-US" b="1" dirty="0">
              <a:latin typeface="Times New Roman" panose="02020603050405020304" pitchFamily="18" charset="0"/>
              <a:cs typeface="Times New Roman" panose="02020603050405020304" pitchFamily="18" charset="0"/>
            </a:endParaRPr>
          </a:p>
        </p:txBody>
      </p:sp>
      <p:sp>
        <p:nvSpPr>
          <p:cNvPr id="45" name="직사각형 44"/>
          <p:cNvSpPr/>
          <p:nvPr/>
        </p:nvSpPr>
        <p:spPr>
          <a:xfrm>
            <a:off x="6681808" y="5105976"/>
            <a:ext cx="875927" cy="820812"/>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smtClean="0">
                <a:latin typeface="Times New Roman" panose="02020603050405020304" pitchFamily="18" charset="0"/>
                <a:cs typeface="Times New Roman" panose="02020603050405020304" pitchFamily="18" charset="0"/>
              </a:rPr>
              <a:t>L1</a:t>
            </a:r>
          </a:p>
          <a:p>
            <a:pPr algn="ctr"/>
            <a:r>
              <a:rPr lang="en-US" altLang="ko-KR" dirty="0" smtClean="0">
                <a:latin typeface="Times New Roman" panose="02020603050405020304" pitchFamily="18" charset="0"/>
                <a:cs typeface="Times New Roman" panose="02020603050405020304" pitchFamily="18" charset="0"/>
              </a:rPr>
              <a:t>Cache</a:t>
            </a:r>
            <a:endParaRPr lang="ko-KR" altLang="en-US" dirty="0">
              <a:latin typeface="Times New Roman" panose="02020603050405020304" pitchFamily="18" charset="0"/>
              <a:cs typeface="Times New Roman" panose="02020603050405020304" pitchFamily="18" charset="0"/>
            </a:endParaRPr>
          </a:p>
        </p:txBody>
      </p:sp>
      <p:sp>
        <p:nvSpPr>
          <p:cNvPr id="47" name="직사각형 46"/>
          <p:cNvSpPr/>
          <p:nvPr/>
        </p:nvSpPr>
        <p:spPr>
          <a:xfrm>
            <a:off x="3576802" y="5105976"/>
            <a:ext cx="1444953" cy="360000"/>
          </a:xfrm>
          <a:prstGeom prst="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smtClean="0">
                <a:latin typeface="Times New Roman" panose="02020603050405020304" pitchFamily="18" charset="0"/>
                <a:cs typeface="Times New Roman" panose="02020603050405020304" pitchFamily="18" charset="0"/>
              </a:rPr>
              <a:t>Scheduler</a:t>
            </a:r>
            <a:endParaRPr lang="ko-KR" altLang="en-US" dirty="0">
              <a:latin typeface="Times New Roman" panose="02020603050405020304" pitchFamily="18" charset="0"/>
              <a:cs typeface="Times New Roman" panose="02020603050405020304" pitchFamily="18" charset="0"/>
            </a:endParaRPr>
          </a:p>
        </p:txBody>
      </p:sp>
      <p:sp>
        <p:nvSpPr>
          <p:cNvPr id="48" name="직사각형 47"/>
          <p:cNvSpPr/>
          <p:nvPr/>
        </p:nvSpPr>
        <p:spPr>
          <a:xfrm>
            <a:off x="5111629" y="5105976"/>
            <a:ext cx="1478000" cy="360000"/>
          </a:xfrm>
          <a:prstGeom prst="rect">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smtClean="0">
                <a:latin typeface="Times New Roman" panose="02020603050405020304" pitchFamily="18" charset="0"/>
                <a:cs typeface="Times New Roman" panose="02020603050405020304" pitchFamily="18" charset="0"/>
              </a:rPr>
              <a:t>Registers</a:t>
            </a:r>
            <a:endParaRPr lang="ko-KR" altLang="en-US" dirty="0">
              <a:latin typeface="Times New Roman" panose="02020603050405020304" pitchFamily="18" charset="0"/>
              <a:cs typeface="Times New Roman" panose="02020603050405020304" pitchFamily="18" charset="0"/>
            </a:endParaRPr>
          </a:p>
        </p:txBody>
      </p:sp>
      <p:sp>
        <p:nvSpPr>
          <p:cNvPr id="49" name="직사각형 48"/>
          <p:cNvSpPr/>
          <p:nvPr/>
        </p:nvSpPr>
        <p:spPr>
          <a:xfrm>
            <a:off x="3576802" y="5567225"/>
            <a:ext cx="368894" cy="360000"/>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2000" dirty="0"/>
          </a:p>
        </p:txBody>
      </p:sp>
      <p:sp>
        <p:nvSpPr>
          <p:cNvPr id="52" name="직사각형 51"/>
          <p:cNvSpPr/>
          <p:nvPr/>
        </p:nvSpPr>
        <p:spPr>
          <a:xfrm>
            <a:off x="3996971" y="5567224"/>
            <a:ext cx="368894" cy="360000"/>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2000"/>
          </a:p>
        </p:txBody>
      </p:sp>
      <p:sp>
        <p:nvSpPr>
          <p:cNvPr id="57" name="직사각형 56"/>
          <p:cNvSpPr/>
          <p:nvPr/>
        </p:nvSpPr>
        <p:spPr>
          <a:xfrm>
            <a:off x="4417140" y="5567224"/>
            <a:ext cx="368894" cy="360000"/>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2000"/>
          </a:p>
        </p:txBody>
      </p:sp>
      <p:sp>
        <p:nvSpPr>
          <p:cNvPr id="58" name="직사각형 57"/>
          <p:cNvSpPr/>
          <p:nvPr/>
        </p:nvSpPr>
        <p:spPr>
          <a:xfrm>
            <a:off x="4837309" y="5567224"/>
            <a:ext cx="368894" cy="360000"/>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2000"/>
          </a:p>
        </p:txBody>
      </p:sp>
      <p:sp>
        <p:nvSpPr>
          <p:cNvPr id="59" name="직사각형 58"/>
          <p:cNvSpPr/>
          <p:nvPr/>
        </p:nvSpPr>
        <p:spPr>
          <a:xfrm>
            <a:off x="5269110" y="5566788"/>
            <a:ext cx="368894" cy="360000"/>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2000"/>
          </a:p>
        </p:txBody>
      </p:sp>
      <p:sp>
        <p:nvSpPr>
          <p:cNvPr id="60" name="직사각형 59"/>
          <p:cNvSpPr/>
          <p:nvPr/>
        </p:nvSpPr>
        <p:spPr>
          <a:xfrm>
            <a:off x="5689279" y="5566788"/>
            <a:ext cx="368894" cy="360000"/>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2000"/>
          </a:p>
        </p:txBody>
      </p:sp>
      <p:cxnSp>
        <p:nvCxnSpPr>
          <p:cNvPr id="61" name="직선 연결선 60"/>
          <p:cNvCxnSpPr/>
          <p:nvPr/>
        </p:nvCxnSpPr>
        <p:spPr>
          <a:xfrm flipV="1">
            <a:off x="6150352" y="5746365"/>
            <a:ext cx="439277" cy="4764"/>
          </a:xfrm>
          <a:prstGeom prst="line">
            <a:avLst/>
          </a:prstGeom>
          <a:ln w="28575">
            <a:prstDash val="sysDot"/>
          </a:ln>
        </p:spPr>
        <p:style>
          <a:lnRef idx="1">
            <a:schemeClr val="dk1"/>
          </a:lnRef>
          <a:fillRef idx="0">
            <a:schemeClr val="dk1"/>
          </a:fillRef>
          <a:effectRef idx="0">
            <a:schemeClr val="dk1"/>
          </a:effectRef>
          <a:fontRef idx="minor">
            <a:schemeClr val="tx1"/>
          </a:fontRef>
        </p:style>
      </p:cxnSp>
      <p:sp>
        <p:nvSpPr>
          <p:cNvPr id="64" name="직사각형 63"/>
          <p:cNvSpPr/>
          <p:nvPr/>
        </p:nvSpPr>
        <p:spPr>
          <a:xfrm>
            <a:off x="8580738" y="3918512"/>
            <a:ext cx="2788327" cy="1538498"/>
          </a:xfrm>
          <a:prstGeom prst="rect">
            <a:avLst/>
          </a:prstGeom>
        </p:spPr>
        <p:txBody>
          <a:bodyPr wrap="none">
            <a:spAutoFit/>
          </a:bodyPr>
          <a:lstStyle/>
          <a:p>
            <a:pPr>
              <a:lnSpc>
                <a:spcPct val="120000"/>
              </a:lnSpc>
            </a:pPr>
            <a:r>
              <a:rPr lang="en-US" altLang="ko-KR" sz="2000" dirty="0" smtClean="0">
                <a:latin typeface="Gill Sans MT" panose="020B0502020104020203" pitchFamily="34" charset="0"/>
                <a:cs typeface="Tahoma" panose="020B0604030504040204" pitchFamily="34" charset="0"/>
              </a:rPr>
              <a:t>High computation power</a:t>
            </a:r>
          </a:p>
          <a:p>
            <a:pPr>
              <a:lnSpc>
                <a:spcPct val="120000"/>
              </a:lnSpc>
            </a:pPr>
            <a:r>
              <a:rPr lang="en-US" altLang="ko-KR" sz="2000" dirty="0" smtClean="0">
                <a:latin typeface="Gill Sans MT" panose="020B0502020104020203" pitchFamily="34" charset="0"/>
                <a:cs typeface="Tahoma" panose="020B0604030504040204" pitchFamily="34" charset="0"/>
              </a:rPr>
              <a:t>Fast inst./data access</a:t>
            </a:r>
          </a:p>
          <a:p>
            <a:pPr>
              <a:lnSpc>
                <a:spcPct val="120000"/>
              </a:lnSpc>
            </a:pPr>
            <a:r>
              <a:rPr lang="en-US" altLang="ko-KR" sz="2000" dirty="0" smtClean="0">
                <a:latin typeface="Gill Sans MT" panose="020B0502020104020203" pitchFamily="34" charset="0"/>
                <a:cs typeface="Tahoma" panose="020B0604030504040204" pitchFamily="34" charset="0"/>
              </a:rPr>
              <a:t>Fast context switch</a:t>
            </a:r>
          </a:p>
          <a:p>
            <a:pPr>
              <a:lnSpc>
                <a:spcPct val="120000"/>
              </a:lnSpc>
            </a:pPr>
            <a:r>
              <a:rPr lang="en-US" altLang="ko-KR" sz="2000" dirty="0" smtClean="0">
                <a:latin typeface="Gill Sans MT" panose="020B0502020104020203" pitchFamily="34" charset="0"/>
                <a:cs typeface="Tahoma" panose="020B0604030504040204" pitchFamily="34" charset="0"/>
              </a:rPr>
              <a:t>Low power &amp; cost</a:t>
            </a:r>
            <a:endParaRPr lang="en-US" altLang="ko-KR" sz="2000" dirty="0">
              <a:latin typeface="Gill Sans MT" panose="020B0502020104020203" pitchFamily="34" charset="0"/>
              <a:cs typeface="Tahoma" panose="020B0604030504040204" pitchFamily="34" charset="0"/>
            </a:endParaRPr>
          </a:p>
        </p:txBody>
      </p:sp>
      <p:pic>
        <p:nvPicPr>
          <p:cNvPr id="65" name="Picture 2" descr="Image result for check mark"/>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26871" y="3939778"/>
            <a:ext cx="440180" cy="432373"/>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Image result for check mark"/>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26871" y="4294838"/>
            <a:ext cx="440180" cy="432373"/>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Image result for check mark"/>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30308" y="4677858"/>
            <a:ext cx="440180" cy="432373"/>
          </a:xfrm>
          <a:prstGeom prst="rect">
            <a:avLst/>
          </a:prstGeom>
          <a:noFill/>
          <a:extLst>
            <a:ext uri="{909E8E84-426E-40DD-AFC4-6F175D3DCCD1}">
              <a14:hiddenFill xmlns:a14="http://schemas.microsoft.com/office/drawing/2010/main">
                <a:solidFill>
                  <a:srgbClr val="FFFFFF"/>
                </a:solidFill>
              </a14:hiddenFill>
            </a:ext>
          </a:extLst>
        </p:spPr>
      </p:pic>
      <p:sp>
        <p:nvSpPr>
          <p:cNvPr id="69" name="직사각형 68"/>
          <p:cNvSpPr/>
          <p:nvPr/>
        </p:nvSpPr>
        <p:spPr>
          <a:xfrm>
            <a:off x="6405776" y="2991810"/>
            <a:ext cx="1270030" cy="666111"/>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smtClean="0">
                <a:latin typeface="Times New Roman" panose="02020603050405020304" pitchFamily="18" charset="0"/>
                <a:cs typeface="Times New Roman" panose="02020603050405020304" pitchFamily="18" charset="0"/>
              </a:rPr>
              <a:t>Host</a:t>
            </a:r>
          </a:p>
          <a:p>
            <a:pPr algn="ctr"/>
            <a:r>
              <a:rPr lang="en-US" altLang="ko-KR" dirty="0" smtClean="0">
                <a:latin typeface="Times New Roman" panose="02020603050405020304" pitchFamily="18" charset="0"/>
                <a:cs typeface="Times New Roman" panose="02020603050405020304" pitchFamily="18" charset="0"/>
              </a:rPr>
              <a:t>DRAM</a:t>
            </a:r>
            <a:endParaRPr lang="ko-KR" altLang="en-US" dirty="0">
              <a:latin typeface="Times New Roman" panose="02020603050405020304" pitchFamily="18" charset="0"/>
              <a:cs typeface="Times New Roman" panose="02020603050405020304" pitchFamily="18" charset="0"/>
            </a:endParaRPr>
          </a:p>
        </p:txBody>
      </p:sp>
      <p:sp>
        <p:nvSpPr>
          <p:cNvPr id="70" name="직사각형 69"/>
          <p:cNvSpPr/>
          <p:nvPr/>
        </p:nvSpPr>
        <p:spPr>
          <a:xfrm>
            <a:off x="3455769" y="4082638"/>
            <a:ext cx="2315614" cy="416756"/>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smtClean="0">
                <a:latin typeface="Times New Roman" panose="02020603050405020304" pitchFamily="18" charset="0"/>
                <a:cs typeface="Times New Roman" panose="02020603050405020304" pitchFamily="18" charset="0"/>
              </a:rPr>
              <a:t>Graphics Northbridge</a:t>
            </a:r>
          </a:p>
        </p:txBody>
      </p:sp>
      <p:sp>
        <p:nvSpPr>
          <p:cNvPr id="71" name="직사각형 70"/>
          <p:cNvSpPr/>
          <p:nvPr/>
        </p:nvSpPr>
        <p:spPr>
          <a:xfrm>
            <a:off x="3458940" y="3119183"/>
            <a:ext cx="2315614" cy="416756"/>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smtClean="0">
                <a:latin typeface="Times New Roman" panose="02020603050405020304" pitchFamily="18" charset="0"/>
                <a:cs typeface="Times New Roman" panose="02020603050405020304" pitchFamily="18" charset="0"/>
              </a:rPr>
              <a:t>Unified Northbridge</a:t>
            </a:r>
          </a:p>
        </p:txBody>
      </p:sp>
      <p:sp>
        <p:nvSpPr>
          <p:cNvPr id="73" name="직사각형 72"/>
          <p:cNvSpPr/>
          <p:nvPr/>
        </p:nvSpPr>
        <p:spPr>
          <a:xfrm>
            <a:off x="8456391" y="3140336"/>
            <a:ext cx="2652626" cy="616729"/>
          </a:xfrm>
          <a:prstGeom prst="rect">
            <a:avLst/>
          </a:prstGeom>
          <a:ln w="28575">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2000" dirty="0" smtClean="0">
                <a:latin typeface="Gill Sans MT" panose="020B0502020104020203" pitchFamily="34" charset="0"/>
              </a:rPr>
              <a:t>No DMA transfer!</a:t>
            </a:r>
            <a:endParaRPr lang="ko-KR" altLang="en-US" sz="2000" dirty="0">
              <a:latin typeface="Gill Sans MT" panose="020B0502020104020203" pitchFamily="34" charset="0"/>
            </a:endParaRPr>
          </a:p>
        </p:txBody>
      </p:sp>
      <p:pic>
        <p:nvPicPr>
          <p:cNvPr id="75" name="Picture 2" descr="Image result for check mark"/>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33745" y="5043283"/>
            <a:ext cx="440180" cy="432373"/>
          </a:xfrm>
          <a:prstGeom prst="rect">
            <a:avLst/>
          </a:prstGeom>
          <a:noFill/>
          <a:extLst>
            <a:ext uri="{909E8E84-426E-40DD-AFC4-6F175D3DCCD1}">
              <a14:hiddenFill xmlns:a14="http://schemas.microsoft.com/office/drawing/2010/main">
                <a:solidFill>
                  <a:srgbClr val="FFFFFF"/>
                </a:solidFill>
              </a14:hiddenFill>
            </a:ext>
          </a:extLst>
        </p:spPr>
      </p:pic>
      <p:sp>
        <p:nvSpPr>
          <p:cNvPr id="6" name="직사각형 5"/>
          <p:cNvSpPr/>
          <p:nvPr/>
        </p:nvSpPr>
        <p:spPr>
          <a:xfrm>
            <a:off x="1245331" y="2883928"/>
            <a:ext cx="1655829" cy="34435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p:cNvSpPr/>
          <p:nvPr/>
        </p:nvSpPr>
        <p:spPr>
          <a:xfrm>
            <a:off x="1313912" y="2990744"/>
            <a:ext cx="1511518" cy="666111"/>
          </a:xfrm>
          <a:prstGeom prst="rect">
            <a:avLst/>
          </a:prstGeom>
          <a:solidFill>
            <a:schemeClr val="bg1">
              <a:lumMod val="95000"/>
            </a:schemeClr>
          </a:solidFill>
          <a:ln>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b="1" dirty="0" smtClean="0">
                <a:latin typeface="Times New Roman" panose="02020603050405020304" pitchFamily="18" charset="0"/>
                <a:cs typeface="Times New Roman" panose="02020603050405020304" pitchFamily="18" charset="0"/>
              </a:rPr>
              <a:t>CPU</a:t>
            </a:r>
            <a:endParaRPr lang="ko-KR" altLang="en-US" sz="2000" b="1" dirty="0">
              <a:latin typeface="Times New Roman" panose="02020603050405020304" pitchFamily="18" charset="0"/>
              <a:cs typeface="Times New Roman" panose="02020603050405020304" pitchFamily="18" charset="0"/>
            </a:endParaRPr>
          </a:p>
        </p:txBody>
      </p:sp>
      <p:sp>
        <p:nvSpPr>
          <p:cNvPr id="14" name="직사각형 13"/>
          <p:cNvSpPr/>
          <p:nvPr/>
        </p:nvSpPr>
        <p:spPr>
          <a:xfrm>
            <a:off x="1313913" y="3791792"/>
            <a:ext cx="1511518" cy="2074946"/>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15" name="직사각형 14"/>
          <p:cNvSpPr/>
          <p:nvPr/>
        </p:nvSpPr>
        <p:spPr>
          <a:xfrm>
            <a:off x="1313913" y="3823691"/>
            <a:ext cx="1511518" cy="400110"/>
          </a:xfrm>
          <a:prstGeom prst="rect">
            <a:avLst/>
          </a:prstGeom>
        </p:spPr>
        <p:txBody>
          <a:bodyPr wrap="square">
            <a:spAutoFit/>
          </a:bodyPr>
          <a:lstStyle/>
          <a:p>
            <a:pPr algn="ctr"/>
            <a:r>
              <a:rPr lang="en-US" altLang="ko-KR" sz="2000" b="1" dirty="0" smtClean="0">
                <a:latin typeface="Times New Roman" panose="02020603050405020304" pitchFamily="18" charset="0"/>
                <a:cs typeface="Times New Roman" panose="02020603050405020304" pitchFamily="18" charset="0"/>
              </a:rPr>
              <a:t>GPU</a:t>
            </a:r>
            <a:endParaRPr lang="ko-KR" altLang="en-US" sz="2000" dirty="0"/>
          </a:p>
        </p:txBody>
      </p:sp>
      <p:sp>
        <p:nvSpPr>
          <p:cNvPr id="16" name="직사각형 15"/>
          <p:cNvSpPr/>
          <p:nvPr/>
        </p:nvSpPr>
        <p:spPr>
          <a:xfrm>
            <a:off x="1403123" y="4230725"/>
            <a:ext cx="1328996" cy="415209"/>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smtClean="0">
                <a:latin typeface="Times New Roman" panose="02020603050405020304" pitchFamily="18" charset="0"/>
                <a:cs typeface="Times New Roman" panose="02020603050405020304" pitchFamily="18" charset="0"/>
              </a:rPr>
              <a:t>L2 Cache</a:t>
            </a:r>
            <a:endParaRPr lang="ko-KR" altLang="en-US" dirty="0">
              <a:latin typeface="Times New Roman" panose="02020603050405020304" pitchFamily="18" charset="0"/>
              <a:cs typeface="Times New Roman" panose="02020603050405020304" pitchFamily="18" charset="0"/>
            </a:endParaRPr>
          </a:p>
        </p:txBody>
      </p:sp>
      <p:sp>
        <p:nvSpPr>
          <p:cNvPr id="17" name="직사각형 16"/>
          <p:cNvSpPr/>
          <p:nvPr/>
        </p:nvSpPr>
        <p:spPr>
          <a:xfrm>
            <a:off x="1403124" y="4736423"/>
            <a:ext cx="1328996" cy="10053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2000" dirty="0">
              <a:latin typeface="Times New Roman" panose="02020603050405020304" pitchFamily="18" charset="0"/>
              <a:cs typeface="Times New Roman" panose="02020603050405020304" pitchFamily="18" charset="0"/>
            </a:endParaRPr>
          </a:p>
        </p:txBody>
      </p:sp>
      <p:sp>
        <p:nvSpPr>
          <p:cNvPr id="18" name="직사각형 17"/>
          <p:cNvSpPr/>
          <p:nvPr/>
        </p:nvSpPr>
        <p:spPr>
          <a:xfrm>
            <a:off x="1403124" y="4785993"/>
            <a:ext cx="1328996" cy="923330"/>
          </a:xfrm>
          <a:prstGeom prst="rect">
            <a:avLst/>
          </a:prstGeom>
        </p:spPr>
        <p:txBody>
          <a:bodyPr wrap="square">
            <a:spAutoFit/>
          </a:bodyPr>
          <a:lstStyle/>
          <a:p>
            <a:pPr algn="ctr"/>
            <a:r>
              <a:rPr lang="en-US" altLang="ko-KR" dirty="0" smtClean="0">
                <a:latin typeface="Times New Roman" panose="02020603050405020304" pitchFamily="18" charset="0"/>
                <a:cs typeface="Times New Roman" panose="02020603050405020304" pitchFamily="18" charset="0"/>
              </a:rPr>
              <a:t>Compute</a:t>
            </a:r>
          </a:p>
          <a:p>
            <a:pPr algn="ctr"/>
            <a:r>
              <a:rPr lang="en-US" altLang="ko-KR" dirty="0" smtClean="0">
                <a:latin typeface="Times New Roman" panose="02020603050405020304" pitchFamily="18" charset="0"/>
                <a:cs typeface="Times New Roman" panose="02020603050405020304" pitchFamily="18" charset="0"/>
              </a:rPr>
              <a:t>Unit</a:t>
            </a:r>
          </a:p>
          <a:p>
            <a:pPr algn="ctr"/>
            <a:r>
              <a:rPr lang="en-US" altLang="ko-KR" dirty="0">
                <a:latin typeface="Times New Roman" panose="02020603050405020304" pitchFamily="18" charset="0"/>
                <a:cs typeface="Times New Roman" panose="02020603050405020304" pitchFamily="18" charset="0"/>
              </a:rPr>
              <a:t>x</a:t>
            </a:r>
            <a:r>
              <a:rPr lang="en-US" altLang="ko-KR" dirty="0" smtClean="0">
                <a:latin typeface="Times New Roman" panose="02020603050405020304" pitchFamily="18" charset="0"/>
                <a:cs typeface="Times New Roman" panose="02020603050405020304" pitchFamily="18" charset="0"/>
              </a:rPr>
              <a:t>  </a:t>
            </a:r>
            <a:r>
              <a:rPr lang="en-US" altLang="ko-KR" b="1" dirty="0" smtClean="0">
                <a:latin typeface="Times New Roman" panose="02020603050405020304" pitchFamily="18" charset="0"/>
                <a:cs typeface="Times New Roman" panose="02020603050405020304" pitchFamily="18" charset="0"/>
              </a:rPr>
              <a:t>N</a:t>
            </a:r>
            <a:endParaRPr lang="ko-KR" altLang="en-US" b="1" dirty="0">
              <a:latin typeface="Times New Roman" panose="02020603050405020304" pitchFamily="18" charset="0"/>
              <a:cs typeface="Times New Roman" panose="02020603050405020304" pitchFamily="18" charset="0"/>
            </a:endParaRPr>
          </a:p>
        </p:txBody>
      </p:sp>
      <p:cxnSp>
        <p:nvCxnSpPr>
          <p:cNvPr id="37" name="직선 연결선 36"/>
          <p:cNvCxnSpPr/>
          <p:nvPr/>
        </p:nvCxnSpPr>
        <p:spPr>
          <a:xfrm>
            <a:off x="2744819" y="5741749"/>
            <a:ext cx="704247" cy="295045"/>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39" name="직선 연결선 38"/>
          <p:cNvCxnSpPr/>
          <p:nvPr/>
        </p:nvCxnSpPr>
        <p:spPr>
          <a:xfrm flipV="1">
            <a:off x="2744819" y="4660542"/>
            <a:ext cx="710950" cy="75881"/>
          </a:xfrm>
          <a:prstGeom prst="line">
            <a:avLst/>
          </a:prstGeom>
          <a:ln w="12700">
            <a:prstDash val="dash"/>
          </a:ln>
        </p:spPr>
        <p:style>
          <a:lnRef idx="1">
            <a:schemeClr val="dk1"/>
          </a:lnRef>
          <a:fillRef idx="0">
            <a:schemeClr val="dk1"/>
          </a:fillRef>
          <a:effectRef idx="0">
            <a:schemeClr val="dk1"/>
          </a:effectRef>
          <a:fontRef idx="minor">
            <a:schemeClr val="tx1"/>
          </a:fontRef>
        </p:style>
      </p:cxnSp>
      <p:sp>
        <p:nvSpPr>
          <p:cNvPr id="44" name="직사각형 43"/>
          <p:cNvSpPr/>
          <p:nvPr/>
        </p:nvSpPr>
        <p:spPr>
          <a:xfrm>
            <a:off x="1245330" y="5897033"/>
            <a:ext cx="1655830" cy="400110"/>
          </a:xfrm>
          <a:prstGeom prst="rect">
            <a:avLst/>
          </a:prstGeom>
        </p:spPr>
        <p:txBody>
          <a:bodyPr wrap="square">
            <a:spAutoFit/>
          </a:bodyPr>
          <a:lstStyle/>
          <a:p>
            <a:pPr algn="ctr"/>
            <a:r>
              <a:rPr lang="en-US" altLang="ko-KR" sz="2000" b="1" dirty="0" smtClean="0">
                <a:latin typeface="Times New Roman" panose="02020603050405020304" pitchFamily="18" charset="0"/>
                <a:cs typeface="Times New Roman" panose="02020603050405020304" pitchFamily="18" charset="0"/>
              </a:rPr>
              <a:t>APU</a:t>
            </a:r>
            <a:endParaRPr lang="ko-KR" altLang="en-US" sz="2000" dirty="0"/>
          </a:p>
        </p:txBody>
      </p:sp>
    </p:spTree>
    <p:extLst>
      <p:ext uri="{BB962C8B-B14F-4D97-AF65-F5344CB8AC3E}">
        <p14:creationId xmlns:p14="http://schemas.microsoft.com/office/powerpoint/2010/main" val="219398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
                                        </p:tgtEl>
                                        <p:attrNameLst>
                                          <p:attrName>style.visibility</p:attrName>
                                        </p:attrNameLst>
                                      </p:cBhvr>
                                      <p:to>
                                        <p:strVal val="visible"/>
                                      </p:to>
                                    </p:set>
                                    <p:animEffect transition="in" filter="fade">
                                      <p:cBhvr>
                                        <p:cTn id="11" dur="500"/>
                                        <p:tgtEl>
                                          <p:spTgt spid="7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fade">
                                      <p:cBhvr>
                                        <p:cTn id="15" dur="500"/>
                                        <p:tgtEl>
                                          <p:spTgt spid="6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3"/>
                                        </p:tgtEl>
                                        <p:attrNameLst>
                                          <p:attrName>style.visibility</p:attrName>
                                        </p:attrNameLst>
                                      </p:cBhvr>
                                      <p:to>
                                        <p:strVal val="visible"/>
                                      </p:to>
                                    </p:set>
                                    <p:animEffect transition="in" filter="fade">
                                      <p:cBhvr>
                                        <p:cTn id="19" dur="500"/>
                                        <p:tgtEl>
                                          <p:spTgt spid="7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fade">
                                      <p:cBhvr>
                                        <p:cTn id="24" dur="500"/>
                                        <p:tgtEl>
                                          <p:spTgt spid="75"/>
                                        </p:tgtEl>
                                      </p:cBhvr>
                                    </p:animEffect>
                                  </p:childTnLst>
                                </p:cTn>
                              </p:par>
                              <p:par>
                                <p:cTn id="25" presetID="10" presetClass="entr" presetSubtype="0" fill="hold" nodeType="withEffect">
                                  <p:stCondLst>
                                    <p:cond delay="0"/>
                                  </p:stCondLst>
                                  <p:childTnLst>
                                    <p:set>
                                      <p:cBhvr>
                                        <p:cTn id="26" dur="1" fill="hold">
                                          <p:stCondLst>
                                            <p:cond delay="0"/>
                                          </p:stCondLst>
                                        </p:cTn>
                                        <p:tgtEl>
                                          <p:spTgt spid="64">
                                            <p:txEl>
                                              <p:pRg st="3" end="3"/>
                                            </p:txEl>
                                          </p:spTgt>
                                        </p:tgtEl>
                                        <p:attrNameLst>
                                          <p:attrName>style.visibility</p:attrName>
                                        </p:attrNameLst>
                                      </p:cBhvr>
                                      <p:to>
                                        <p:strVal val="visible"/>
                                      </p:to>
                                    </p:set>
                                    <p:animEffect transition="in" filter="fade">
                                      <p:cBhvr>
                                        <p:cTn id="27" dur="500"/>
                                        <p:tgtEl>
                                          <p:spTgt spid="6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0" grpId="0" animBg="1"/>
      <p:bldP spid="71" grpId="0" animBg="1"/>
      <p:bldP spid="7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4000" dirty="0" smtClean="0">
                <a:latin typeface="Times New Roman" panose="02020603050405020304" pitchFamily="18" charset="0"/>
                <a:cs typeface="Times New Roman" panose="02020603050405020304" pitchFamily="18" charset="0"/>
              </a:rPr>
              <a:t>CPU vs. GPU: Cost Efficiency Analysis</a:t>
            </a:r>
            <a:endParaRPr lang="ko-KR" altLang="en-US" sz="4000" dirty="0">
              <a:latin typeface="Times New Roman" panose="02020603050405020304" pitchFamily="18" charset="0"/>
              <a:cs typeface="Times New Roman" panose="02020603050405020304" pitchFamily="18" charset="0"/>
            </a:endParaRPr>
          </a:p>
        </p:txBody>
      </p:sp>
      <p:sp>
        <p:nvSpPr>
          <p:cNvPr id="3" name="내용 개체 틀 2"/>
          <p:cNvSpPr>
            <a:spLocks noGrp="1"/>
          </p:cNvSpPr>
          <p:nvPr>
            <p:ph idx="1"/>
          </p:nvPr>
        </p:nvSpPr>
        <p:spPr>
          <a:xfrm>
            <a:off x="838199" y="1825625"/>
            <a:ext cx="10910777" cy="4351338"/>
          </a:xfrm>
        </p:spPr>
        <p:txBody>
          <a:bodyPr>
            <a:normAutofit/>
          </a:bodyPr>
          <a:lstStyle/>
          <a:p>
            <a:r>
              <a:rPr lang="en-US" altLang="ko-KR" dirty="0" smtClean="0">
                <a:latin typeface="Gill Sans MT" panose="020B0502020104020203" pitchFamily="34" charset="0"/>
                <a:cs typeface="Tahoma" panose="020B0604030504040204" pitchFamily="34" charset="0"/>
              </a:rPr>
              <a:t>Performance-per-dollar </a:t>
            </a:r>
            <a:r>
              <a:rPr lang="en-US" altLang="ko-KR" dirty="0">
                <a:latin typeface="Gill Sans MT" panose="020B0502020104020203" pitchFamily="34" charset="0"/>
                <a:cs typeface="Tahoma" panose="020B0604030504040204" pitchFamily="34" charset="0"/>
              </a:rPr>
              <a:t>on </a:t>
            </a:r>
            <a:r>
              <a:rPr lang="en-US" altLang="ko-KR" dirty="0" smtClean="0">
                <a:latin typeface="Gill Sans MT" panose="020B0502020104020203" pitchFamily="34" charset="0"/>
                <a:cs typeface="Tahoma" panose="020B0604030504040204" pitchFamily="34" charset="0"/>
              </a:rPr>
              <a:t>8 popular packet </a:t>
            </a:r>
            <a:r>
              <a:rPr lang="en-US" altLang="ko-KR" dirty="0">
                <a:latin typeface="Gill Sans MT" panose="020B0502020104020203" pitchFamily="34" charset="0"/>
                <a:cs typeface="Tahoma" panose="020B0604030504040204" pitchFamily="34" charset="0"/>
              </a:rPr>
              <a:t>processing </a:t>
            </a:r>
            <a:r>
              <a:rPr lang="en-US" altLang="ko-KR" dirty="0" smtClean="0">
                <a:latin typeface="Gill Sans MT" panose="020B0502020104020203" pitchFamily="34" charset="0"/>
                <a:cs typeface="Tahoma" panose="020B0604030504040204" pitchFamily="34" charset="0"/>
              </a:rPr>
              <a:t>algorithms</a:t>
            </a:r>
          </a:p>
          <a:p>
            <a:pPr lvl="1"/>
            <a:r>
              <a:rPr lang="en-US" altLang="ko-KR" dirty="0" smtClean="0">
                <a:latin typeface="Gill Sans MT" panose="020B0502020104020203" pitchFamily="34" charset="0"/>
                <a:cs typeface="Tahoma" panose="020B0604030504040204" pitchFamily="34" charset="0"/>
              </a:rPr>
              <a:t>Memory- or compute-intensive</a:t>
            </a:r>
          </a:p>
          <a:p>
            <a:pPr lvl="1"/>
            <a:r>
              <a:rPr lang="en-US" altLang="ko-KR" dirty="0" smtClean="0">
                <a:latin typeface="Gill Sans MT" panose="020B0502020104020203" pitchFamily="34" charset="0"/>
                <a:cs typeface="Tahoma" panose="020B0604030504040204" pitchFamily="34" charset="0"/>
              </a:rPr>
              <a:t>IPv4, IPv6, Aho-Corasick pattern match, ChaCha20, Poly1305, SHA-1, SHA-2, RSA</a:t>
            </a:r>
            <a:endParaRPr lang="en-US" altLang="ko-KR" dirty="0">
              <a:latin typeface="Gill Sans MT" panose="020B0502020104020203" pitchFamily="34" charset="0"/>
              <a:cs typeface="Tahoma" panose="020B0604030504040204" pitchFamily="34" charset="0"/>
            </a:endParaRPr>
          </a:p>
          <a:p>
            <a:r>
              <a:rPr lang="en-US" altLang="ko-KR" dirty="0" smtClean="0">
                <a:latin typeface="Gill Sans MT" panose="020B0502020104020203" pitchFamily="34" charset="0"/>
                <a:cs typeface="Tahoma" panose="020B0604030504040204" pitchFamily="34" charset="0"/>
              </a:rPr>
              <a:t>Test </a:t>
            </a:r>
            <a:r>
              <a:rPr lang="en-US" altLang="ko-KR" dirty="0">
                <a:latin typeface="Gill Sans MT" panose="020B0502020104020203" pitchFamily="34" charset="0"/>
                <a:cs typeface="Tahoma" panose="020B0604030504040204" pitchFamily="34" charset="0"/>
              </a:rPr>
              <a:t>platform</a:t>
            </a:r>
          </a:p>
          <a:p>
            <a:pPr lvl="1"/>
            <a:r>
              <a:rPr lang="en-US" altLang="ko-KR" dirty="0">
                <a:latin typeface="Gill Sans MT" panose="020B0502020104020203" pitchFamily="34" charset="0"/>
                <a:cs typeface="Tahoma" panose="020B0604030504040204" pitchFamily="34" charset="0"/>
              </a:rPr>
              <a:t>CPU-baseline, </a:t>
            </a:r>
            <a:r>
              <a:rPr lang="en-US" altLang="ko-KR" dirty="0" smtClean="0">
                <a:latin typeface="Gill Sans MT" panose="020B0502020104020203" pitchFamily="34" charset="0"/>
                <a:cs typeface="Tahoma" panose="020B0604030504040204" pitchFamily="34" charset="0"/>
              </a:rPr>
              <a:t>G-Opt (optimized CPU), </a:t>
            </a:r>
            <a:r>
              <a:rPr lang="en-US" altLang="ko-KR" dirty="0">
                <a:latin typeface="Gill Sans MT" panose="020B0502020104020203" pitchFamily="34" charset="0"/>
                <a:cs typeface="Tahoma" panose="020B0604030504040204" pitchFamily="34" charset="0"/>
              </a:rPr>
              <a:t>dGPU w/ copy, dGPU w/o copy, iGPU</a:t>
            </a:r>
          </a:p>
          <a:p>
            <a:pPr lvl="1"/>
            <a:endParaRPr lang="en-US" altLang="ko-KR" dirty="0">
              <a:latin typeface="Gill Sans MT" panose="020B0502020104020203" pitchFamily="34" charset="0"/>
              <a:cs typeface="Tahoma" panose="020B0604030504040204" pitchFamily="34" charset="0"/>
            </a:endParaRPr>
          </a:p>
          <a:p>
            <a:pPr lvl="1"/>
            <a:endParaRPr lang="en-US" altLang="ko-KR" dirty="0">
              <a:latin typeface="Gill Sans MT" panose="020B0502020104020203" pitchFamily="34" charset="0"/>
              <a:cs typeface="Tahoma" panose="020B0604030504040204" pitchFamily="34" charset="0"/>
            </a:endParaRPr>
          </a:p>
          <a:p>
            <a:endParaRPr lang="ko-KR" altLang="en-US" dirty="0">
              <a:latin typeface="Gill Sans MT" panose="020B0502020104020203" pitchFamily="34" charset="0"/>
              <a:cs typeface="Tahoma" panose="020B0604030504040204" pitchFamily="34" charset="0"/>
            </a:endParaRPr>
          </a:p>
        </p:txBody>
      </p:sp>
      <p:sp>
        <p:nvSpPr>
          <p:cNvPr id="4" name="슬라이드 번호 개체 틀 3"/>
          <p:cNvSpPr>
            <a:spLocks noGrp="1"/>
          </p:cNvSpPr>
          <p:nvPr>
            <p:ph type="sldNum" sz="quarter" idx="12"/>
          </p:nvPr>
        </p:nvSpPr>
        <p:spPr/>
        <p:txBody>
          <a:bodyPr/>
          <a:lstStyle/>
          <a:p>
            <a:fld id="{14891A8E-8BA3-45EB-9D24-E0EB9CB66E81}" type="slidenum">
              <a:rPr lang="ko-KR" altLang="en-US" sz="1400" b="1" smtClean="0"/>
              <a:t>8</a:t>
            </a:fld>
            <a:endParaRPr lang="ko-KR" altLang="en-US" sz="1400" b="1"/>
          </a:p>
        </p:txBody>
      </p:sp>
      <p:pic>
        <p:nvPicPr>
          <p:cNvPr id="5" name="Picture 2" descr="Image result for kaist logo"/>
          <p:cNvPicPr>
            <a:picLocks noChangeAspect="1" noChangeArrowheads="1"/>
          </p:cNvPicPr>
          <p:nvPr/>
        </p:nvPicPr>
        <p:blipFill rotWithShape="1">
          <a:blip r:embed="rId3">
            <a:extLst>
              <a:ext uri="{28A0092B-C50C-407E-A947-70E740481C1C}">
                <a14:useLocalDpi xmlns:a14="http://schemas.microsoft.com/office/drawing/2010/main" val="0"/>
              </a:ext>
            </a:extLst>
          </a:blip>
          <a:srcRect l="28446" t="19690" r="27890" b="20667"/>
          <a:stretch/>
        </p:blipFill>
        <p:spPr bwMode="auto">
          <a:xfrm>
            <a:off x="9442042" y="6275222"/>
            <a:ext cx="1539310" cy="49342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www.ndsl.kaist.edu/wp-content/uploads/2012/08/head-logo21.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18" t="14505" r="58568" b="11925"/>
          <a:stretch/>
        </p:blipFill>
        <p:spPr bwMode="auto">
          <a:xfrm>
            <a:off x="7942045" y="6287914"/>
            <a:ext cx="1468097" cy="4048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표 7"/>
          <p:cNvGraphicFramePr>
            <a:graphicFrameLocks noGrp="1"/>
          </p:cNvGraphicFramePr>
          <p:nvPr>
            <p:extLst>
              <p:ext uri="{D42A27DB-BD31-4B8C-83A1-F6EECF244321}">
                <p14:modId xmlns:p14="http://schemas.microsoft.com/office/powerpoint/2010/main" val="3061075758"/>
              </p:ext>
            </p:extLst>
          </p:nvPr>
        </p:nvGraphicFramePr>
        <p:xfrm>
          <a:off x="1278975" y="4159754"/>
          <a:ext cx="4731490" cy="1854200"/>
        </p:xfrm>
        <a:graphic>
          <a:graphicData uri="http://schemas.openxmlformats.org/drawingml/2006/table">
            <a:tbl>
              <a:tblPr firstRow="1" bandRow="1">
                <a:tableStyleId>{5940675A-B579-460E-94D1-54222C63F5DA}</a:tableStyleId>
              </a:tblPr>
              <a:tblGrid>
                <a:gridCol w="774244">
                  <a:extLst>
                    <a:ext uri="{9D8B030D-6E8A-4147-A177-3AD203B41FA5}">
                      <a16:colId xmlns:a16="http://schemas.microsoft.com/office/drawing/2014/main" val="20000"/>
                    </a:ext>
                  </a:extLst>
                </a:gridCol>
                <a:gridCol w="1978623">
                  <a:extLst>
                    <a:ext uri="{9D8B030D-6E8A-4147-A177-3AD203B41FA5}">
                      <a16:colId xmlns:a16="http://schemas.microsoft.com/office/drawing/2014/main" val="20001"/>
                    </a:ext>
                  </a:extLst>
                </a:gridCol>
                <a:gridCol w="1978623">
                  <a:extLst>
                    <a:ext uri="{9D8B030D-6E8A-4147-A177-3AD203B41FA5}">
                      <a16:colId xmlns:a16="http://schemas.microsoft.com/office/drawing/2014/main" val="20002"/>
                    </a:ext>
                  </a:extLst>
                </a:gridCol>
              </a:tblGrid>
              <a:tr h="370840">
                <a:tc gridSpan="3">
                  <a:txBody>
                    <a:bodyPr/>
                    <a:lstStyle/>
                    <a:p>
                      <a:pPr algn="ctr" latinLnBrk="1"/>
                      <a:r>
                        <a:rPr lang="en-US" altLang="ko-KR" sz="1800" b="1" dirty="0" smtClean="0">
                          <a:latin typeface="Gill Sans MT" panose="020B0502020104020203" pitchFamily="34" charset="0"/>
                          <a:cs typeface="Times New Roman" panose="02020603050405020304" pitchFamily="18" charset="0"/>
                        </a:rPr>
                        <a:t>CPU</a:t>
                      </a:r>
                      <a:r>
                        <a:rPr lang="en-US" altLang="ko-KR" sz="1800" b="1" baseline="0" dirty="0" smtClean="0">
                          <a:latin typeface="Gill Sans MT" panose="020B0502020104020203" pitchFamily="34" charset="0"/>
                          <a:cs typeface="Times New Roman" panose="02020603050405020304" pitchFamily="18" charset="0"/>
                        </a:rPr>
                        <a:t> / Discrete GPU</a:t>
                      </a:r>
                      <a:endParaRPr lang="ko-KR" altLang="en-US" sz="1800" b="1" dirty="0">
                        <a:latin typeface="Gill Sans MT" panose="020B0502020104020203" pitchFamily="34" charset="0"/>
                        <a:cs typeface="Times New Roman" panose="02020603050405020304" pitchFamily="18" charset="0"/>
                      </a:endParaRPr>
                    </a:p>
                  </a:txBody>
                  <a:tcPr>
                    <a:solidFill>
                      <a:srgbClr val="FFFF00"/>
                    </a:solidFill>
                  </a:tcPr>
                </a:tc>
                <a:tc hMerge="1">
                  <a:txBody>
                    <a:bodyPr/>
                    <a:lstStyle/>
                    <a:p>
                      <a:pPr algn="ctr" latinLnBrk="1"/>
                      <a:endParaRPr lang="ko-KR" altLang="en-US" dirty="0">
                        <a:latin typeface="Gill Sans MT" panose="020B0502020104020203" pitchFamily="34" charset="0"/>
                      </a:endParaRPr>
                    </a:p>
                  </a:txBody>
                  <a:tcPr/>
                </a:tc>
                <a:tc hMerge="1">
                  <a:txBody>
                    <a:bodyPr/>
                    <a:lstStyle/>
                    <a:p>
                      <a:pPr latinLnBrk="1"/>
                      <a:endParaRPr lang="ko-KR" altLang="en-US"/>
                    </a:p>
                  </a:txBody>
                  <a:tcPr/>
                </a:tc>
                <a:extLst>
                  <a:ext uri="{0D108BD9-81ED-4DB2-BD59-A6C34878D82A}">
                    <a16:rowId xmlns:a16="http://schemas.microsoft.com/office/drawing/2014/main" val="10000"/>
                  </a:ext>
                </a:extLst>
              </a:tr>
              <a:tr h="370840">
                <a:tc>
                  <a:txBody>
                    <a:bodyPr/>
                    <a:lstStyle/>
                    <a:p>
                      <a:pPr algn="ctr" latinLnBrk="1"/>
                      <a:r>
                        <a:rPr lang="en-US" altLang="ko-KR" sz="1800" dirty="0" smtClean="0">
                          <a:latin typeface="Gill Sans MT" panose="020B0502020104020203" pitchFamily="34" charset="0"/>
                          <a:cs typeface="Times New Roman" panose="02020603050405020304" pitchFamily="18" charset="0"/>
                        </a:rPr>
                        <a:t>CPU</a:t>
                      </a:r>
                      <a:endParaRPr lang="ko-KR" altLang="en-US" sz="1800" dirty="0">
                        <a:latin typeface="Gill Sans MT" panose="020B0502020104020203" pitchFamily="34" charset="0"/>
                        <a:cs typeface="Times New Roman" panose="02020603050405020304" pitchFamily="18" charset="0"/>
                      </a:endParaRPr>
                    </a:p>
                  </a:txBody>
                  <a:tcPr>
                    <a:solidFill>
                      <a:schemeClr val="bg1"/>
                    </a:solidFill>
                  </a:tcPr>
                </a:tc>
                <a:tc gridSpan="2">
                  <a:txBody>
                    <a:bodyPr/>
                    <a:lstStyle/>
                    <a:p>
                      <a:pPr algn="ctr" latinLnBrk="1"/>
                      <a:r>
                        <a:rPr lang="it-IT" altLang="ko-KR" sz="1800" dirty="0" smtClean="0">
                          <a:latin typeface="Gill Sans MT" panose="020B0502020104020203" pitchFamily="34" charset="0"/>
                          <a:cs typeface="Times New Roman" panose="02020603050405020304" pitchFamily="18" charset="0"/>
                        </a:rPr>
                        <a:t>Intel Xeon E5-2650 v2 (8 @ 2.6 GHz)</a:t>
                      </a:r>
                      <a:endParaRPr lang="ko-KR" altLang="en-US" sz="1800" dirty="0">
                        <a:latin typeface="Gill Sans MT" panose="020B0502020104020203" pitchFamily="34" charset="0"/>
                        <a:cs typeface="Times New Roman" panose="02020603050405020304" pitchFamily="18" charset="0"/>
                      </a:endParaRPr>
                    </a:p>
                  </a:txBody>
                  <a:tcPr>
                    <a:solidFill>
                      <a:schemeClr val="bg1"/>
                    </a:solidFill>
                  </a:tcPr>
                </a:tc>
                <a:tc hMerge="1">
                  <a:txBody>
                    <a:bodyPr/>
                    <a:lstStyle/>
                    <a:p>
                      <a:pPr latinLnBrk="1"/>
                      <a:endParaRPr lang="ko-KR" altLang="en-US"/>
                    </a:p>
                  </a:txBody>
                  <a:tcPr/>
                </a:tc>
                <a:extLst>
                  <a:ext uri="{0D108BD9-81ED-4DB2-BD59-A6C34878D82A}">
                    <a16:rowId xmlns:a16="http://schemas.microsoft.com/office/drawing/2014/main" val="10001"/>
                  </a:ext>
                </a:extLst>
              </a:tr>
              <a:tr h="370840">
                <a:tc>
                  <a:txBody>
                    <a:bodyPr/>
                    <a:lstStyle/>
                    <a:p>
                      <a:pPr algn="ctr" latinLnBrk="1"/>
                      <a:r>
                        <a:rPr lang="en-US" altLang="ko-KR" sz="1800" dirty="0" smtClean="0">
                          <a:latin typeface="Gill Sans MT" panose="020B0502020104020203" pitchFamily="34" charset="0"/>
                          <a:cs typeface="Times New Roman" panose="02020603050405020304" pitchFamily="18" charset="0"/>
                        </a:rPr>
                        <a:t>GPU</a:t>
                      </a:r>
                      <a:endParaRPr lang="ko-KR" altLang="en-US" sz="1800" dirty="0">
                        <a:latin typeface="Gill Sans MT" panose="020B0502020104020203" pitchFamily="34" charset="0"/>
                        <a:cs typeface="Times New Roman" panose="02020603050405020304" pitchFamily="18" charset="0"/>
                      </a:endParaRPr>
                    </a:p>
                  </a:txBody>
                  <a:tcPr>
                    <a:solidFill>
                      <a:schemeClr val="bg1"/>
                    </a:solidFill>
                  </a:tcPr>
                </a:tc>
                <a:tc gridSpan="2">
                  <a:txBody>
                    <a:bodyPr/>
                    <a:lstStyle/>
                    <a:p>
                      <a:pPr algn="ctr" latinLnBrk="1"/>
                      <a:r>
                        <a:rPr lang="en-US" altLang="ko-KR" sz="1800" dirty="0" smtClean="0">
                          <a:latin typeface="Gill Sans MT" panose="020B0502020104020203" pitchFamily="34" charset="0"/>
                          <a:cs typeface="Times New Roman" panose="02020603050405020304" pitchFamily="18" charset="0"/>
                        </a:rPr>
                        <a:t>NVIDIA GTX980 (2048 @ 1.2 GHz)</a:t>
                      </a:r>
                      <a:endParaRPr lang="ko-KR" altLang="en-US" sz="1800" dirty="0">
                        <a:latin typeface="Gill Sans MT" panose="020B0502020104020203" pitchFamily="34" charset="0"/>
                        <a:cs typeface="Times New Roman" panose="02020603050405020304" pitchFamily="18" charset="0"/>
                      </a:endParaRPr>
                    </a:p>
                  </a:txBody>
                  <a:tcPr>
                    <a:solidFill>
                      <a:schemeClr val="bg1"/>
                    </a:solidFill>
                  </a:tcPr>
                </a:tc>
                <a:tc hMerge="1">
                  <a:txBody>
                    <a:bodyPr/>
                    <a:lstStyle/>
                    <a:p>
                      <a:pPr latinLnBrk="1"/>
                      <a:endParaRPr lang="ko-KR" altLang="en-US"/>
                    </a:p>
                  </a:txBody>
                  <a:tcPr/>
                </a:tc>
                <a:extLst>
                  <a:ext uri="{0D108BD9-81ED-4DB2-BD59-A6C34878D82A}">
                    <a16:rowId xmlns:a16="http://schemas.microsoft.com/office/drawing/2014/main" val="10002"/>
                  </a:ext>
                </a:extLst>
              </a:tr>
              <a:tr h="370840">
                <a:tc>
                  <a:txBody>
                    <a:bodyPr/>
                    <a:lstStyle/>
                    <a:p>
                      <a:pPr algn="ctr" latinLnBrk="1"/>
                      <a:r>
                        <a:rPr lang="en-US" altLang="ko-KR" sz="1800" dirty="0" smtClean="0">
                          <a:latin typeface="Gill Sans MT" panose="020B0502020104020203" pitchFamily="34" charset="0"/>
                          <a:cs typeface="Times New Roman" panose="02020603050405020304" pitchFamily="18" charset="0"/>
                        </a:rPr>
                        <a:t>RAM</a:t>
                      </a:r>
                      <a:endParaRPr lang="ko-KR" altLang="en-US" sz="1800" dirty="0">
                        <a:latin typeface="Gill Sans MT" panose="020B0502020104020203" pitchFamily="34" charset="0"/>
                        <a:cs typeface="Times New Roman" panose="02020603050405020304" pitchFamily="18" charset="0"/>
                      </a:endParaRPr>
                    </a:p>
                  </a:txBody>
                  <a:tcPr>
                    <a:solidFill>
                      <a:schemeClr val="bg1"/>
                    </a:solidFill>
                  </a:tcPr>
                </a:tc>
                <a:tc gridSpan="2">
                  <a:txBody>
                    <a:bodyPr/>
                    <a:lstStyle/>
                    <a:p>
                      <a:pPr algn="ctr" latinLnBrk="1"/>
                      <a:r>
                        <a:rPr lang="de-DE" altLang="ko-KR" sz="1800" dirty="0" smtClean="0">
                          <a:latin typeface="Gill Sans MT" panose="020B0502020104020203" pitchFamily="34" charset="0"/>
                          <a:cs typeface="Times New Roman" panose="02020603050405020304" pitchFamily="18" charset="0"/>
                        </a:rPr>
                        <a:t>64 GB (DIMM DDR3 @ 1333 MHz)</a:t>
                      </a:r>
                      <a:endParaRPr lang="ko-KR" altLang="en-US" sz="1800" dirty="0">
                        <a:latin typeface="Gill Sans MT" panose="020B0502020104020203" pitchFamily="34" charset="0"/>
                        <a:cs typeface="Times New Roman" panose="02020603050405020304" pitchFamily="18" charset="0"/>
                      </a:endParaRPr>
                    </a:p>
                  </a:txBody>
                  <a:tcPr>
                    <a:solidFill>
                      <a:schemeClr val="bg1"/>
                    </a:solidFill>
                  </a:tcPr>
                </a:tc>
                <a:tc hMerge="1">
                  <a:txBody>
                    <a:bodyPr/>
                    <a:lstStyle/>
                    <a:p>
                      <a:pPr latinLnBrk="1"/>
                      <a:endParaRPr lang="ko-KR" altLang="en-US"/>
                    </a:p>
                  </a:txBody>
                  <a:tcPr/>
                </a:tc>
                <a:extLst>
                  <a:ext uri="{0D108BD9-81ED-4DB2-BD59-A6C34878D82A}">
                    <a16:rowId xmlns:a16="http://schemas.microsoft.com/office/drawing/2014/main" val="10003"/>
                  </a:ext>
                </a:extLst>
              </a:tr>
              <a:tr h="370840">
                <a:tc>
                  <a:txBody>
                    <a:bodyPr/>
                    <a:lstStyle/>
                    <a:p>
                      <a:pPr algn="ctr" latinLnBrk="1"/>
                      <a:r>
                        <a:rPr lang="en-US" altLang="ko-KR" sz="1800" dirty="0" smtClean="0">
                          <a:latin typeface="Gill Sans MT" panose="020B0502020104020203" pitchFamily="34" charset="0"/>
                          <a:cs typeface="Times New Roman" panose="02020603050405020304" pitchFamily="18" charset="0"/>
                        </a:rPr>
                        <a:t>Cost</a:t>
                      </a:r>
                      <a:endParaRPr lang="ko-KR" altLang="en-US" sz="1800" dirty="0">
                        <a:latin typeface="Gill Sans MT" panose="020B0502020104020203" pitchFamily="34" charset="0"/>
                        <a:cs typeface="Times New Roman" panose="02020603050405020304" pitchFamily="18" charset="0"/>
                      </a:endParaRPr>
                    </a:p>
                  </a:txBody>
                  <a:tcPr>
                    <a:solidFill>
                      <a:schemeClr val="bg1"/>
                    </a:solidFill>
                  </a:tcPr>
                </a:tc>
                <a:tc>
                  <a:txBody>
                    <a:bodyPr/>
                    <a:lstStyle/>
                    <a:p>
                      <a:pPr algn="ctr" latinLnBrk="1"/>
                      <a:r>
                        <a:rPr lang="en-US" altLang="ko-KR" sz="1800" dirty="0" smtClean="0">
                          <a:latin typeface="Gill Sans MT" panose="020B0502020104020203" pitchFamily="34" charset="0"/>
                          <a:cs typeface="Times New Roman" panose="02020603050405020304" pitchFamily="18" charset="0"/>
                        </a:rPr>
                        <a:t>CPU: $1143.9</a:t>
                      </a:r>
                      <a:endParaRPr lang="ko-KR" altLang="en-US" sz="1800" dirty="0">
                        <a:latin typeface="Gill Sans MT" panose="020B0502020104020203" pitchFamily="34" charset="0"/>
                        <a:cs typeface="Times New Roman" panose="02020603050405020304" pitchFamily="18" charset="0"/>
                      </a:endParaRPr>
                    </a:p>
                  </a:txBody>
                  <a:tcPr>
                    <a:solidFill>
                      <a:schemeClr val="bg1"/>
                    </a:solidFill>
                  </a:tcPr>
                </a:tc>
                <a:tc>
                  <a:txBody>
                    <a:bodyPr/>
                    <a:lstStyle/>
                    <a:p>
                      <a:pPr algn="ctr" latinLnBrk="1"/>
                      <a:r>
                        <a:rPr lang="en-US" altLang="ko-KR" sz="1800" dirty="0" err="1" smtClean="0">
                          <a:latin typeface="Gill Sans MT" panose="020B0502020104020203" pitchFamily="34" charset="0"/>
                          <a:cs typeface="Times New Roman" panose="02020603050405020304" pitchFamily="18" charset="0"/>
                        </a:rPr>
                        <a:t>dGPU</a:t>
                      </a:r>
                      <a:r>
                        <a:rPr lang="en-US" altLang="ko-KR" sz="1800" dirty="0" smtClean="0">
                          <a:latin typeface="Gill Sans MT" panose="020B0502020104020203" pitchFamily="34" charset="0"/>
                          <a:cs typeface="Times New Roman" panose="02020603050405020304" pitchFamily="18" charset="0"/>
                        </a:rPr>
                        <a:t>: $840</a:t>
                      </a:r>
                      <a:endParaRPr lang="ko-KR" altLang="en-US" sz="1800" dirty="0">
                        <a:latin typeface="Gill Sans MT" panose="020B0502020104020203"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0004"/>
                  </a:ext>
                </a:extLst>
              </a:tr>
            </a:tbl>
          </a:graphicData>
        </a:graphic>
      </p:graphicFrame>
      <p:graphicFrame>
        <p:nvGraphicFramePr>
          <p:cNvPr id="9" name="표 8"/>
          <p:cNvGraphicFramePr>
            <a:graphicFrameLocks noGrp="1"/>
          </p:cNvGraphicFramePr>
          <p:nvPr>
            <p:extLst>
              <p:ext uri="{D42A27DB-BD31-4B8C-83A1-F6EECF244321}">
                <p14:modId xmlns:p14="http://schemas.microsoft.com/office/powerpoint/2010/main" val="941228747"/>
              </p:ext>
            </p:extLst>
          </p:nvPr>
        </p:nvGraphicFramePr>
        <p:xfrm>
          <a:off x="6326372" y="4159754"/>
          <a:ext cx="4504660" cy="1854200"/>
        </p:xfrm>
        <a:graphic>
          <a:graphicData uri="http://schemas.openxmlformats.org/drawingml/2006/table">
            <a:tbl>
              <a:tblPr firstRow="1" bandRow="1">
                <a:tableStyleId>{5940675A-B579-460E-94D1-54222C63F5DA}</a:tableStyleId>
              </a:tblPr>
              <a:tblGrid>
                <a:gridCol w="737126">
                  <a:extLst>
                    <a:ext uri="{9D8B030D-6E8A-4147-A177-3AD203B41FA5}">
                      <a16:colId xmlns:a16="http://schemas.microsoft.com/office/drawing/2014/main" val="20000"/>
                    </a:ext>
                  </a:extLst>
                </a:gridCol>
                <a:gridCol w="3767534">
                  <a:extLst>
                    <a:ext uri="{9D8B030D-6E8A-4147-A177-3AD203B41FA5}">
                      <a16:colId xmlns:a16="http://schemas.microsoft.com/office/drawing/2014/main" val="20001"/>
                    </a:ext>
                  </a:extLst>
                </a:gridCol>
              </a:tblGrid>
              <a:tr h="370840">
                <a:tc gridSpan="2">
                  <a:txBody>
                    <a:bodyPr/>
                    <a:lstStyle/>
                    <a:p>
                      <a:pPr algn="ctr" latinLnBrk="1"/>
                      <a:r>
                        <a:rPr lang="en-US" altLang="ko-KR" sz="1800" b="1" dirty="0" smtClean="0">
                          <a:latin typeface="Gill Sans MT" panose="020B0502020104020203" pitchFamily="34" charset="0"/>
                          <a:cs typeface="Times New Roman" panose="02020603050405020304" pitchFamily="18" charset="0"/>
                        </a:rPr>
                        <a:t>APU / Integrated </a:t>
                      </a:r>
                      <a:r>
                        <a:rPr lang="en-US" altLang="ko-KR" sz="1800" b="1" baseline="0" dirty="0" smtClean="0">
                          <a:latin typeface="Gill Sans MT" panose="020B0502020104020203" pitchFamily="34" charset="0"/>
                          <a:cs typeface="Times New Roman" panose="02020603050405020304" pitchFamily="18" charset="0"/>
                        </a:rPr>
                        <a:t>GPU</a:t>
                      </a:r>
                      <a:endParaRPr lang="ko-KR" altLang="en-US" sz="1800" b="1" dirty="0">
                        <a:latin typeface="Gill Sans MT" panose="020B0502020104020203" pitchFamily="34" charset="0"/>
                        <a:cs typeface="Times New Roman" panose="02020603050405020304" pitchFamily="18" charset="0"/>
                      </a:endParaRPr>
                    </a:p>
                  </a:txBody>
                  <a:tcPr>
                    <a:solidFill>
                      <a:srgbClr val="FFFF00"/>
                    </a:solidFill>
                  </a:tcPr>
                </a:tc>
                <a:tc hMerge="1">
                  <a:txBody>
                    <a:bodyPr/>
                    <a:lstStyle/>
                    <a:p>
                      <a:pPr algn="ctr" latinLnBrk="1"/>
                      <a:endParaRPr lang="ko-KR" altLang="en-US" dirty="0">
                        <a:latin typeface="Gill Sans MT" panose="020B0502020104020203" pitchFamily="34" charset="0"/>
                      </a:endParaRPr>
                    </a:p>
                  </a:txBody>
                  <a:tcPr/>
                </a:tc>
                <a:extLst>
                  <a:ext uri="{0D108BD9-81ED-4DB2-BD59-A6C34878D82A}">
                    <a16:rowId xmlns:a16="http://schemas.microsoft.com/office/drawing/2014/main" val="10000"/>
                  </a:ext>
                </a:extLst>
              </a:tr>
              <a:tr h="370840">
                <a:tc>
                  <a:txBody>
                    <a:bodyPr/>
                    <a:lstStyle/>
                    <a:p>
                      <a:pPr algn="ctr" latinLnBrk="1"/>
                      <a:r>
                        <a:rPr lang="en-US" altLang="ko-KR" sz="1800" dirty="0" smtClean="0">
                          <a:latin typeface="Gill Sans MT" panose="020B0502020104020203" pitchFamily="34" charset="0"/>
                          <a:cs typeface="Times New Roman" panose="02020603050405020304" pitchFamily="18" charset="0"/>
                        </a:rPr>
                        <a:t>CPU</a:t>
                      </a:r>
                      <a:endParaRPr lang="ko-KR" altLang="en-US" sz="1800" dirty="0">
                        <a:latin typeface="Gill Sans MT" panose="020B0502020104020203" pitchFamily="34" charset="0"/>
                        <a:cs typeface="Times New Roman" panose="02020603050405020304" pitchFamily="18" charset="0"/>
                      </a:endParaRPr>
                    </a:p>
                  </a:txBody>
                  <a:tcPr>
                    <a:solidFill>
                      <a:schemeClr val="bg1"/>
                    </a:solidFill>
                  </a:tcPr>
                </a:tc>
                <a:tc>
                  <a:txBody>
                    <a:bodyPr/>
                    <a:lstStyle/>
                    <a:p>
                      <a:pPr algn="ctr" latinLnBrk="1"/>
                      <a:r>
                        <a:rPr lang="it-IT" altLang="ko-KR" sz="1800" dirty="0" smtClean="0">
                          <a:latin typeface="Gill Sans MT" panose="020B0502020104020203" pitchFamily="34" charset="0"/>
                          <a:cs typeface="Times New Roman" panose="02020603050405020304" pitchFamily="18" charset="0"/>
                        </a:rPr>
                        <a:t>AMD RX-421BD (4 @ 3.4 GHz)</a:t>
                      </a:r>
                      <a:endParaRPr lang="ko-KR" altLang="en-US" sz="1800" dirty="0">
                        <a:latin typeface="Gill Sans MT" panose="020B0502020104020203"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0001"/>
                  </a:ext>
                </a:extLst>
              </a:tr>
              <a:tr h="370840">
                <a:tc>
                  <a:txBody>
                    <a:bodyPr/>
                    <a:lstStyle/>
                    <a:p>
                      <a:pPr algn="ctr" latinLnBrk="1"/>
                      <a:r>
                        <a:rPr lang="en-US" altLang="ko-KR" sz="1800" dirty="0" smtClean="0">
                          <a:latin typeface="Gill Sans MT" panose="020B0502020104020203" pitchFamily="34" charset="0"/>
                          <a:cs typeface="Times New Roman" panose="02020603050405020304" pitchFamily="18" charset="0"/>
                        </a:rPr>
                        <a:t>GPU</a:t>
                      </a:r>
                      <a:endParaRPr lang="ko-KR" altLang="en-US" sz="1800" dirty="0">
                        <a:latin typeface="Gill Sans MT" panose="020B0502020104020203" pitchFamily="34" charset="0"/>
                        <a:cs typeface="Times New Roman" panose="02020603050405020304" pitchFamily="18" charset="0"/>
                      </a:endParaRPr>
                    </a:p>
                  </a:txBody>
                  <a:tcPr>
                    <a:solidFill>
                      <a:schemeClr val="bg1"/>
                    </a:solidFill>
                  </a:tcPr>
                </a:tc>
                <a:tc>
                  <a:txBody>
                    <a:bodyPr/>
                    <a:lstStyle/>
                    <a:p>
                      <a:pPr algn="ctr" latinLnBrk="1"/>
                      <a:r>
                        <a:rPr lang="fr-FR" altLang="ko-KR" sz="1800" dirty="0" smtClean="0">
                          <a:latin typeface="Gill Sans MT" panose="020B0502020104020203" pitchFamily="34" charset="0"/>
                          <a:cs typeface="Times New Roman" panose="02020603050405020304" pitchFamily="18" charset="0"/>
                        </a:rPr>
                        <a:t>AMD R7 Graphics (512 @ 800 MHz)</a:t>
                      </a:r>
                      <a:endParaRPr lang="ko-KR" altLang="en-US" sz="1800" dirty="0">
                        <a:latin typeface="Gill Sans MT" panose="020B0502020104020203"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0002"/>
                  </a:ext>
                </a:extLst>
              </a:tr>
              <a:tr h="370840">
                <a:tc>
                  <a:txBody>
                    <a:bodyPr/>
                    <a:lstStyle/>
                    <a:p>
                      <a:pPr algn="ctr" latinLnBrk="1"/>
                      <a:r>
                        <a:rPr lang="en-US" altLang="ko-KR" sz="1800" dirty="0" smtClean="0">
                          <a:latin typeface="Gill Sans MT" panose="020B0502020104020203" pitchFamily="34" charset="0"/>
                          <a:cs typeface="Times New Roman" panose="02020603050405020304" pitchFamily="18" charset="0"/>
                        </a:rPr>
                        <a:t>RAM</a:t>
                      </a:r>
                      <a:endParaRPr lang="ko-KR" altLang="en-US" sz="1800" dirty="0">
                        <a:latin typeface="Gill Sans MT" panose="020B0502020104020203" pitchFamily="34" charset="0"/>
                        <a:cs typeface="Times New Roman" panose="02020603050405020304" pitchFamily="18" charset="0"/>
                      </a:endParaRPr>
                    </a:p>
                  </a:txBody>
                  <a:tcPr>
                    <a:solidFill>
                      <a:schemeClr val="bg1"/>
                    </a:solidFill>
                  </a:tcPr>
                </a:tc>
                <a:tc>
                  <a:txBody>
                    <a:bodyPr/>
                    <a:lstStyle/>
                    <a:p>
                      <a:pPr algn="ctr" latinLnBrk="1"/>
                      <a:r>
                        <a:rPr lang="de-DE" altLang="ko-KR" sz="1800" dirty="0" smtClean="0">
                          <a:latin typeface="Gill Sans MT" panose="020B0502020104020203" pitchFamily="34" charset="0"/>
                          <a:cs typeface="Times New Roman" panose="02020603050405020304" pitchFamily="18" charset="0"/>
                        </a:rPr>
                        <a:t>16 GB (DIMM DDR3 @ 2133 MHz)</a:t>
                      </a:r>
                      <a:endParaRPr lang="ko-KR" altLang="en-US" sz="1800" dirty="0">
                        <a:latin typeface="Gill Sans MT" panose="020B0502020104020203"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0003"/>
                  </a:ext>
                </a:extLst>
              </a:tr>
              <a:tr h="370840">
                <a:tc>
                  <a:txBody>
                    <a:bodyPr/>
                    <a:lstStyle/>
                    <a:p>
                      <a:pPr algn="ctr" latinLnBrk="1"/>
                      <a:r>
                        <a:rPr lang="en-US" altLang="ko-KR" sz="1800" dirty="0" smtClean="0">
                          <a:latin typeface="Gill Sans MT" panose="020B0502020104020203" pitchFamily="34" charset="0"/>
                          <a:cs typeface="Times New Roman" panose="02020603050405020304" pitchFamily="18" charset="0"/>
                        </a:rPr>
                        <a:t>Cost</a:t>
                      </a:r>
                      <a:endParaRPr lang="ko-KR" altLang="en-US" sz="1800" dirty="0">
                        <a:latin typeface="Gill Sans MT" panose="020B0502020104020203" pitchFamily="34" charset="0"/>
                        <a:cs typeface="Times New Roman" panose="02020603050405020304" pitchFamily="18" charset="0"/>
                      </a:endParaRPr>
                    </a:p>
                  </a:txBody>
                  <a:tcPr>
                    <a:solidFill>
                      <a:schemeClr val="bg1"/>
                    </a:solidFill>
                  </a:tcPr>
                </a:tc>
                <a:tc>
                  <a:txBody>
                    <a:bodyPr/>
                    <a:lstStyle/>
                    <a:p>
                      <a:pPr algn="ctr" latinLnBrk="1"/>
                      <a:r>
                        <a:rPr lang="en-US" altLang="ko-KR" sz="1800" dirty="0" err="1" smtClean="0">
                          <a:latin typeface="Gill Sans MT" panose="020B0502020104020203" pitchFamily="34" charset="0"/>
                          <a:cs typeface="Times New Roman" panose="02020603050405020304" pitchFamily="18" charset="0"/>
                        </a:rPr>
                        <a:t>iGPU</a:t>
                      </a:r>
                      <a:r>
                        <a:rPr lang="en-US" altLang="ko-KR" sz="1800" dirty="0" smtClean="0">
                          <a:latin typeface="Gill Sans MT" panose="020B0502020104020203" pitchFamily="34" charset="0"/>
                          <a:cs typeface="Times New Roman" panose="02020603050405020304" pitchFamily="18" charset="0"/>
                        </a:rPr>
                        <a:t>: $67.5</a:t>
                      </a:r>
                      <a:endParaRPr lang="ko-KR" altLang="en-US" sz="1800" dirty="0">
                        <a:latin typeface="Gill Sans MT" panose="020B0502020104020203"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5496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4000" dirty="0">
                <a:latin typeface="Times New Roman" panose="02020603050405020304" pitchFamily="18" charset="0"/>
                <a:cs typeface="Times New Roman" panose="02020603050405020304" pitchFamily="18" charset="0"/>
              </a:rPr>
              <a:t>Cost Effectiveness of CPU-based Optimization</a:t>
            </a:r>
            <a:endParaRPr lang="ko-KR" altLang="en-US" sz="4000" dirty="0">
              <a:latin typeface="Times New Roman" panose="02020603050405020304" pitchFamily="18" charset="0"/>
              <a:cs typeface="Times New Roman" panose="02020603050405020304" pitchFamily="18" charset="0"/>
            </a:endParaRPr>
          </a:p>
        </p:txBody>
      </p:sp>
      <p:sp>
        <p:nvSpPr>
          <p:cNvPr id="3" name="내용 개체 틀 2"/>
          <p:cNvSpPr>
            <a:spLocks noGrp="1"/>
          </p:cNvSpPr>
          <p:nvPr>
            <p:ph idx="1"/>
          </p:nvPr>
        </p:nvSpPr>
        <p:spPr/>
        <p:txBody>
          <a:bodyPr>
            <a:normAutofit/>
          </a:bodyPr>
          <a:lstStyle/>
          <a:p>
            <a:r>
              <a:rPr lang="en-US" altLang="ko-KR" dirty="0" smtClean="0">
                <a:latin typeface="Gill Sans MT" panose="020B0502020104020203" pitchFamily="34" charset="0"/>
                <a:cs typeface="Tahoma" panose="020B0604030504040204" pitchFamily="34" charset="0"/>
              </a:rPr>
              <a:t>G-Opt helps memory-intensive, but not compute-intensive algorithms</a:t>
            </a:r>
          </a:p>
          <a:p>
            <a:pPr lvl="1"/>
            <a:r>
              <a:rPr lang="en-US" altLang="ko-KR" dirty="0" smtClean="0">
                <a:latin typeface="Gill Sans MT" panose="020B0502020104020203" pitchFamily="34" charset="0"/>
                <a:cs typeface="Tahoma" panose="020B0604030504040204" pitchFamily="34" charset="0"/>
              </a:rPr>
              <a:t>Computation capacity as bottleneck with more computations</a:t>
            </a:r>
            <a:endParaRPr lang="en-US" altLang="ko-KR" dirty="0">
              <a:latin typeface="Gill Sans MT" panose="020B0502020104020203" pitchFamily="34" charset="0"/>
              <a:cs typeface="Tahoma" panose="020B0604030504040204" pitchFamily="34" charset="0"/>
            </a:endParaRPr>
          </a:p>
        </p:txBody>
      </p:sp>
      <p:sp>
        <p:nvSpPr>
          <p:cNvPr id="4" name="슬라이드 번호 개체 틀 3"/>
          <p:cNvSpPr>
            <a:spLocks noGrp="1"/>
          </p:cNvSpPr>
          <p:nvPr>
            <p:ph type="sldNum" sz="quarter" idx="12"/>
          </p:nvPr>
        </p:nvSpPr>
        <p:spPr/>
        <p:txBody>
          <a:bodyPr/>
          <a:lstStyle/>
          <a:p>
            <a:fld id="{14891A8E-8BA3-45EB-9D24-E0EB9CB66E81}" type="slidenum">
              <a:rPr lang="ko-KR" altLang="en-US" sz="1400" b="1" smtClean="0"/>
              <a:t>9</a:t>
            </a:fld>
            <a:endParaRPr lang="ko-KR" altLang="en-US" sz="1400" b="1"/>
          </a:p>
        </p:txBody>
      </p:sp>
      <p:pic>
        <p:nvPicPr>
          <p:cNvPr id="5" name="Picture 2" descr="Image result for kaist logo"/>
          <p:cNvPicPr>
            <a:picLocks noChangeAspect="1" noChangeArrowheads="1"/>
          </p:cNvPicPr>
          <p:nvPr/>
        </p:nvPicPr>
        <p:blipFill rotWithShape="1">
          <a:blip r:embed="rId3">
            <a:extLst>
              <a:ext uri="{28A0092B-C50C-407E-A947-70E740481C1C}">
                <a14:useLocalDpi xmlns:a14="http://schemas.microsoft.com/office/drawing/2010/main" val="0"/>
              </a:ext>
            </a:extLst>
          </a:blip>
          <a:srcRect l="28446" t="19690" r="27890" b="20667"/>
          <a:stretch/>
        </p:blipFill>
        <p:spPr bwMode="auto">
          <a:xfrm>
            <a:off x="9442042" y="6275222"/>
            <a:ext cx="1539310" cy="49342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www.ndsl.kaist.edu/wp-content/uploads/2012/08/head-logo21.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18" t="14505" r="58568" b="11925"/>
          <a:stretch/>
        </p:blipFill>
        <p:spPr bwMode="auto">
          <a:xfrm>
            <a:off x="7942045" y="6287914"/>
            <a:ext cx="1468097" cy="4048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5" name="차트 14"/>
          <p:cNvGraphicFramePr>
            <a:graphicFrameLocks/>
          </p:cNvGraphicFramePr>
          <p:nvPr>
            <p:extLst>
              <p:ext uri="{D42A27DB-BD31-4B8C-83A1-F6EECF244321}">
                <p14:modId xmlns:p14="http://schemas.microsoft.com/office/powerpoint/2010/main" val="391512707"/>
              </p:ext>
            </p:extLst>
          </p:nvPr>
        </p:nvGraphicFramePr>
        <p:xfrm>
          <a:off x="1081409" y="2892583"/>
          <a:ext cx="2880000" cy="3240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6" name="차트 15"/>
          <p:cNvGraphicFramePr>
            <a:graphicFrameLocks/>
          </p:cNvGraphicFramePr>
          <p:nvPr>
            <p:extLst>
              <p:ext uri="{D42A27DB-BD31-4B8C-83A1-F6EECF244321}">
                <p14:modId xmlns:p14="http://schemas.microsoft.com/office/powerpoint/2010/main" val="2155657264"/>
              </p:ext>
            </p:extLst>
          </p:nvPr>
        </p:nvGraphicFramePr>
        <p:xfrm>
          <a:off x="4275091" y="2892583"/>
          <a:ext cx="2880000" cy="3240000"/>
        </p:xfrm>
        <a:graphic>
          <a:graphicData uri="http://schemas.openxmlformats.org/drawingml/2006/chart">
            <c:chart xmlns:c="http://schemas.openxmlformats.org/drawingml/2006/chart" xmlns:r="http://schemas.openxmlformats.org/officeDocument/2006/relationships" r:id="rId6"/>
          </a:graphicData>
        </a:graphic>
      </p:graphicFrame>
      <p:cxnSp>
        <p:nvCxnSpPr>
          <p:cNvPr id="17" name="직선 연결선 16"/>
          <p:cNvCxnSpPr/>
          <p:nvPr/>
        </p:nvCxnSpPr>
        <p:spPr>
          <a:xfrm flipH="1" flipV="1">
            <a:off x="7420079" y="2734902"/>
            <a:ext cx="6162" cy="3538042"/>
          </a:xfrm>
          <a:prstGeom prst="line">
            <a:avLst/>
          </a:prstGeom>
          <a:ln w="19050">
            <a:prstDash val="dash"/>
          </a:ln>
        </p:spPr>
        <p:style>
          <a:lnRef idx="1">
            <a:schemeClr val="dk1"/>
          </a:lnRef>
          <a:fillRef idx="0">
            <a:schemeClr val="dk1"/>
          </a:fillRef>
          <a:effectRef idx="0">
            <a:schemeClr val="dk1"/>
          </a:effectRef>
          <a:fontRef idx="minor">
            <a:schemeClr val="tx1"/>
          </a:fontRef>
        </p:style>
      </p:cxnSp>
      <p:graphicFrame>
        <p:nvGraphicFramePr>
          <p:cNvPr id="13" name="차트 12"/>
          <p:cNvGraphicFramePr>
            <a:graphicFrameLocks/>
          </p:cNvGraphicFramePr>
          <p:nvPr>
            <p:extLst>
              <p:ext uri="{D42A27DB-BD31-4B8C-83A1-F6EECF244321}">
                <p14:modId xmlns:p14="http://schemas.microsoft.com/office/powerpoint/2010/main" val="3569561153"/>
              </p:ext>
            </p:extLst>
          </p:nvPr>
        </p:nvGraphicFramePr>
        <p:xfrm>
          <a:off x="7654377" y="2892583"/>
          <a:ext cx="3315600" cy="3240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5" name="차트 24"/>
          <p:cNvGraphicFramePr>
            <a:graphicFrameLocks/>
          </p:cNvGraphicFramePr>
          <p:nvPr>
            <p:extLst>
              <p:ext uri="{D42A27DB-BD31-4B8C-83A1-F6EECF244321}">
                <p14:modId xmlns:p14="http://schemas.microsoft.com/office/powerpoint/2010/main" val="3218698653"/>
              </p:ext>
            </p:extLst>
          </p:nvPr>
        </p:nvGraphicFramePr>
        <p:xfrm>
          <a:off x="7654377" y="2883923"/>
          <a:ext cx="3315598" cy="3240000"/>
        </p:xfrm>
        <a:graphic>
          <a:graphicData uri="http://schemas.openxmlformats.org/drawingml/2006/chart">
            <c:chart xmlns:c="http://schemas.openxmlformats.org/drawingml/2006/chart" xmlns:r="http://schemas.openxmlformats.org/officeDocument/2006/relationships" r:id="rId8"/>
          </a:graphicData>
        </a:graphic>
      </p:graphicFrame>
      <p:sp>
        <p:nvSpPr>
          <p:cNvPr id="24" name="직사각형 23"/>
          <p:cNvSpPr/>
          <p:nvPr/>
        </p:nvSpPr>
        <p:spPr>
          <a:xfrm>
            <a:off x="1175732" y="3270660"/>
            <a:ext cx="9840536" cy="929573"/>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2400" dirty="0" smtClean="0">
                <a:latin typeface="Gill Sans MT" panose="020B0502020104020203" pitchFamily="34" charset="0"/>
              </a:rPr>
              <a:t>Detailed analysis on CPU-based optimization in the paper </a:t>
            </a:r>
            <a:r>
              <a:rPr lang="en-US" altLang="ko-KR" sz="2400" dirty="0" smtClean="0">
                <a:latin typeface="Gill Sans MT" panose="020B0502020104020203" pitchFamily="34" charset="0"/>
                <a:sym typeface="Wingdings" panose="05000000000000000000" pitchFamily="2" charset="2"/>
              </a:rPr>
              <a:t></a:t>
            </a:r>
            <a:endParaRPr lang="ko-KR" altLang="en-US" sz="2400" dirty="0">
              <a:latin typeface="Gill Sans MT" panose="020B0502020104020203" pitchFamily="34" charset="0"/>
            </a:endParaRPr>
          </a:p>
        </p:txBody>
      </p:sp>
    </p:spTree>
    <p:extLst>
      <p:ext uri="{BB962C8B-B14F-4D97-AF65-F5344CB8AC3E}">
        <p14:creationId xmlns:p14="http://schemas.microsoft.com/office/powerpoint/2010/main" val="967191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Graphic spid="25" grpId="0">
        <p:bldAsOne/>
      </p:bldGraphic>
      <p:bldP spid="24" grpId="0" animBg="1"/>
    </p:bld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9408</TotalTime>
  <Words>4243</Words>
  <Application>Microsoft Office PowerPoint</Application>
  <PresentationFormat>와이드스크린</PresentationFormat>
  <Paragraphs>546</Paragraphs>
  <Slides>22</Slides>
  <Notes>22</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22</vt:i4>
      </vt:variant>
    </vt:vector>
  </HeadingPairs>
  <TitlesOfParts>
    <vt:vector size="29" baseType="lpstr">
      <vt:lpstr>맑은 고딕</vt:lpstr>
      <vt:lpstr>Arial</vt:lpstr>
      <vt:lpstr>Gill Sans MT</vt:lpstr>
      <vt:lpstr>Tahoma</vt:lpstr>
      <vt:lpstr>Times New Roman</vt:lpstr>
      <vt:lpstr>Wingdings</vt:lpstr>
      <vt:lpstr>Office 테마</vt:lpstr>
      <vt:lpstr>APUNet: Revitalizing GPU as  Packet Processing Accelerator </vt:lpstr>
      <vt:lpstr>GPU-accelerated Networked Systems</vt:lpstr>
      <vt:lpstr>Source of GPU Benefits</vt:lpstr>
      <vt:lpstr>Memory Access Hiding in CPU vs. GPU</vt:lpstr>
      <vt:lpstr>Contributions</vt:lpstr>
      <vt:lpstr>Discrete GPU</vt:lpstr>
      <vt:lpstr>Integrated GPU</vt:lpstr>
      <vt:lpstr>CPU vs. GPU: Cost Efficiency Analysis</vt:lpstr>
      <vt:lpstr>Cost Effectiveness of CPU-based Optimization</vt:lpstr>
      <vt:lpstr>Cost Effectiveness of Discrete/Integrated GPUs</vt:lpstr>
      <vt:lpstr>Contents</vt:lpstr>
      <vt:lpstr>Research Challenges</vt:lpstr>
      <vt:lpstr>Persistent Thread Execution Architecture</vt:lpstr>
      <vt:lpstr>Data Synchronization Overhead</vt:lpstr>
      <vt:lpstr>Solution: Group Synchronization</vt:lpstr>
      <vt:lpstr>Zero-copy Based Packet Processing</vt:lpstr>
      <vt:lpstr>Evaluation</vt:lpstr>
      <vt:lpstr>Benefits of APUNet Design</vt:lpstr>
      <vt:lpstr>Real-world Network Applications</vt:lpstr>
      <vt:lpstr>Real-world Network Applications</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APUNet: Revitalizing GPU as Packet Processing Accelerator</dc:title>
  <dc:creator>yhwan</dc:creator>
  <cp:lastModifiedBy>Younghwan Go</cp:lastModifiedBy>
  <cp:revision>1164</cp:revision>
  <dcterms:created xsi:type="dcterms:W3CDTF">2017-02-27T06:16:32Z</dcterms:created>
  <dcterms:modified xsi:type="dcterms:W3CDTF">2017-03-28T13:32:32Z</dcterms:modified>
</cp:coreProperties>
</file>