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6" r:id="rId2"/>
    <p:sldId id="281" r:id="rId3"/>
    <p:sldId id="277" r:id="rId4"/>
    <p:sldId id="257" r:id="rId5"/>
    <p:sldId id="262" r:id="rId6"/>
    <p:sldId id="284" r:id="rId7"/>
    <p:sldId id="279" r:id="rId8"/>
    <p:sldId id="261" r:id="rId9"/>
    <p:sldId id="265" r:id="rId10"/>
    <p:sldId id="264" r:id="rId11"/>
    <p:sldId id="266" r:id="rId12"/>
    <p:sldId id="274" r:id="rId13"/>
    <p:sldId id="258" r:id="rId14"/>
    <p:sldId id="276" r:id="rId15"/>
    <p:sldId id="267" r:id="rId16"/>
    <p:sldId id="280" r:id="rId17"/>
    <p:sldId id="268" r:id="rId18"/>
    <p:sldId id="269" r:id="rId19"/>
    <p:sldId id="270" r:id="rId20"/>
    <p:sldId id="271" r:id="rId21"/>
    <p:sldId id="272" r:id="rId22"/>
    <p:sldId id="278" r:id="rId23"/>
    <p:sldId id="282" r:id="rId24"/>
  </p:sldIdLst>
  <p:sldSz cx="9144000" cy="6858000" type="screen4x3"/>
  <p:notesSz cx="6797675" cy="98742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456" autoAdjust="0"/>
  </p:normalViewPr>
  <p:slideViewPr>
    <p:cSldViewPr>
      <p:cViewPr varScale="1">
        <p:scale>
          <a:sx n="59" d="100"/>
          <a:sy n="59" d="100"/>
        </p:scale>
        <p:origin x="19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hinae\Dropbox\Accounting\Retransmission_SKT\Retranmission.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yhwan\Dropbox\Accounting\accounting_pap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382973935980038E-2"/>
          <c:y val="4.7139355547796274E-2"/>
          <c:w val="0.87684093265981256"/>
          <c:h val="0.70219835565314803"/>
        </c:manualLayout>
      </c:layout>
      <c:scatterChart>
        <c:scatterStyle val="smoothMarker"/>
        <c:varyColors val="0"/>
        <c:ser>
          <c:idx val="0"/>
          <c:order val="0"/>
          <c:tx>
            <c:strRef>
              <c:f>PercentileByFlowSize!$S$1</c:f>
              <c:strCache>
                <c:ptCount val="1"/>
                <c:pt idx="0">
                  <c:v>REA_Ratio (CUM)</c:v>
                </c:pt>
              </c:strCache>
            </c:strRef>
          </c:tx>
          <c:spPr>
            <a:ln w="57150">
              <a:solidFill>
                <a:schemeClr val="tx1"/>
              </a:solidFill>
            </a:ln>
          </c:spPr>
          <c:marker>
            <c:symbol val="none"/>
          </c:marker>
          <c:xVal>
            <c:numRef>
              <c:f>PercentileByFlowSize!$R$2:$R$862</c:f>
              <c:numCache>
                <c:formatCode>General</c:formatCode>
                <c:ptCount val="861"/>
                <c:pt idx="0">
                  <c:v>9.9999999999999995E-7</c:v>
                </c:pt>
                <c:pt idx="1">
                  <c:v>1.0009999999999999E-3</c:v>
                </c:pt>
                <c:pt idx="2">
                  <c:v>2.0010000000000002E-3</c:v>
                </c:pt>
                <c:pt idx="3">
                  <c:v>3.0010000000000002E-3</c:v>
                </c:pt>
                <c:pt idx="4">
                  <c:v>4.0010000000000002E-3</c:v>
                </c:pt>
                <c:pt idx="5">
                  <c:v>5.0010000000000002E-3</c:v>
                </c:pt>
                <c:pt idx="6">
                  <c:v>6.0010000000000003E-3</c:v>
                </c:pt>
                <c:pt idx="7">
                  <c:v>7.0010000000000003E-3</c:v>
                </c:pt>
                <c:pt idx="8">
                  <c:v>8.0009999999999994E-3</c:v>
                </c:pt>
                <c:pt idx="9">
                  <c:v>9.0010000000000003E-3</c:v>
                </c:pt>
                <c:pt idx="10">
                  <c:v>1.0000999999999999E-2</c:v>
                </c:pt>
                <c:pt idx="11">
                  <c:v>1.1001E-2</c:v>
                </c:pt>
                <c:pt idx="12">
                  <c:v>1.2001E-2</c:v>
                </c:pt>
                <c:pt idx="13">
                  <c:v>1.3001E-2</c:v>
                </c:pt>
                <c:pt idx="14">
                  <c:v>1.4001E-2</c:v>
                </c:pt>
                <c:pt idx="15">
                  <c:v>1.5001E-2</c:v>
                </c:pt>
                <c:pt idx="16">
                  <c:v>1.6001000000000001E-2</c:v>
                </c:pt>
                <c:pt idx="17">
                  <c:v>1.7000999999999999E-2</c:v>
                </c:pt>
                <c:pt idx="18">
                  <c:v>1.8001E-2</c:v>
                </c:pt>
                <c:pt idx="19">
                  <c:v>1.9001000000000001E-2</c:v>
                </c:pt>
                <c:pt idx="20">
                  <c:v>2.0001000000000001E-2</c:v>
                </c:pt>
                <c:pt idx="21">
                  <c:v>2.1000999999999999E-2</c:v>
                </c:pt>
                <c:pt idx="22">
                  <c:v>2.2001E-2</c:v>
                </c:pt>
                <c:pt idx="23">
                  <c:v>2.3001000000000001E-2</c:v>
                </c:pt>
                <c:pt idx="24">
                  <c:v>2.4001000000000001E-2</c:v>
                </c:pt>
                <c:pt idx="25">
                  <c:v>2.5000999999999999E-2</c:v>
                </c:pt>
                <c:pt idx="26">
                  <c:v>2.6001E-2</c:v>
                </c:pt>
                <c:pt idx="27">
                  <c:v>2.7001000000000001E-2</c:v>
                </c:pt>
                <c:pt idx="28">
                  <c:v>2.8001000000000002E-2</c:v>
                </c:pt>
                <c:pt idx="29">
                  <c:v>2.9000999999999999E-2</c:v>
                </c:pt>
                <c:pt idx="30">
                  <c:v>3.0001E-2</c:v>
                </c:pt>
                <c:pt idx="31">
                  <c:v>3.1001000000000001E-2</c:v>
                </c:pt>
                <c:pt idx="32">
                  <c:v>3.2001000000000002E-2</c:v>
                </c:pt>
                <c:pt idx="33">
                  <c:v>3.3001000000000003E-2</c:v>
                </c:pt>
                <c:pt idx="34">
                  <c:v>3.4001000000000003E-2</c:v>
                </c:pt>
                <c:pt idx="35">
                  <c:v>3.5000999999999997E-2</c:v>
                </c:pt>
                <c:pt idx="36">
                  <c:v>3.6000999999999998E-2</c:v>
                </c:pt>
                <c:pt idx="37">
                  <c:v>3.7000999999999999E-2</c:v>
                </c:pt>
                <c:pt idx="38">
                  <c:v>3.8001E-2</c:v>
                </c:pt>
                <c:pt idx="39">
                  <c:v>3.9001000000000001E-2</c:v>
                </c:pt>
                <c:pt idx="40">
                  <c:v>4.0001000000000002E-2</c:v>
                </c:pt>
                <c:pt idx="41">
                  <c:v>4.1001000000000003E-2</c:v>
                </c:pt>
                <c:pt idx="42">
                  <c:v>4.2000999999999997E-2</c:v>
                </c:pt>
                <c:pt idx="43">
                  <c:v>4.3000999999999998E-2</c:v>
                </c:pt>
                <c:pt idx="44">
                  <c:v>4.4000999999999998E-2</c:v>
                </c:pt>
                <c:pt idx="45">
                  <c:v>4.5000999999999999E-2</c:v>
                </c:pt>
                <c:pt idx="46">
                  <c:v>4.6001E-2</c:v>
                </c:pt>
                <c:pt idx="47">
                  <c:v>4.7001000000000001E-2</c:v>
                </c:pt>
                <c:pt idx="48">
                  <c:v>4.8001000000000002E-2</c:v>
                </c:pt>
                <c:pt idx="49">
                  <c:v>4.9001000000000003E-2</c:v>
                </c:pt>
                <c:pt idx="50">
                  <c:v>5.0000999999999997E-2</c:v>
                </c:pt>
                <c:pt idx="51">
                  <c:v>5.1000999999999998E-2</c:v>
                </c:pt>
                <c:pt idx="52">
                  <c:v>5.2000999999999999E-2</c:v>
                </c:pt>
                <c:pt idx="53">
                  <c:v>5.3001E-2</c:v>
                </c:pt>
                <c:pt idx="54">
                  <c:v>5.4001E-2</c:v>
                </c:pt>
                <c:pt idx="55">
                  <c:v>5.5001000000000001E-2</c:v>
                </c:pt>
                <c:pt idx="56">
                  <c:v>5.6001000000000002E-2</c:v>
                </c:pt>
                <c:pt idx="57">
                  <c:v>5.7001000000000003E-2</c:v>
                </c:pt>
                <c:pt idx="58">
                  <c:v>5.8000999999999997E-2</c:v>
                </c:pt>
                <c:pt idx="59">
                  <c:v>5.9000999999999998E-2</c:v>
                </c:pt>
                <c:pt idx="60">
                  <c:v>6.0000999999999999E-2</c:v>
                </c:pt>
                <c:pt idx="61">
                  <c:v>6.1001E-2</c:v>
                </c:pt>
                <c:pt idx="62">
                  <c:v>6.2001000000000001E-2</c:v>
                </c:pt>
                <c:pt idx="63">
                  <c:v>6.3001000000000001E-2</c:v>
                </c:pt>
                <c:pt idx="64">
                  <c:v>6.4001000000000002E-2</c:v>
                </c:pt>
                <c:pt idx="65">
                  <c:v>6.5001000000000003E-2</c:v>
                </c:pt>
                <c:pt idx="66">
                  <c:v>6.6001000000000004E-2</c:v>
                </c:pt>
                <c:pt idx="67">
                  <c:v>6.7001000000000005E-2</c:v>
                </c:pt>
                <c:pt idx="68">
                  <c:v>6.8001000000000006E-2</c:v>
                </c:pt>
                <c:pt idx="69">
                  <c:v>6.9001000000000007E-2</c:v>
                </c:pt>
                <c:pt idx="70">
                  <c:v>7.0000999999999994E-2</c:v>
                </c:pt>
                <c:pt idx="71">
                  <c:v>7.1000999999999995E-2</c:v>
                </c:pt>
                <c:pt idx="72">
                  <c:v>7.2000999999999996E-2</c:v>
                </c:pt>
                <c:pt idx="73">
                  <c:v>7.3000999999999996E-2</c:v>
                </c:pt>
                <c:pt idx="74">
                  <c:v>7.4000999999999997E-2</c:v>
                </c:pt>
                <c:pt idx="75">
                  <c:v>7.5000999999999998E-2</c:v>
                </c:pt>
                <c:pt idx="76">
                  <c:v>7.6000999999999999E-2</c:v>
                </c:pt>
                <c:pt idx="77">
                  <c:v>7.7001E-2</c:v>
                </c:pt>
                <c:pt idx="78">
                  <c:v>7.8001000000000001E-2</c:v>
                </c:pt>
                <c:pt idx="79">
                  <c:v>7.9001000000000002E-2</c:v>
                </c:pt>
                <c:pt idx="80">
                  <c:v>8.0002000000000004E-2</c:v>
                </c:pt>
                <c:pt idx="81">
                  <c:v>8.1001000000000004E-2</c:v>
                </c:pt>
                <c:pt idx="82">
                  <c:v>8.2001000000000004E-2</c:v>
                </c:pt>
                <c:pt idx="83">
                  <c:v>8.3001000000000005E-2</c:v>
                </c:pt>
                <c:pt idx="84">
                  <c:v>8.4001000000000006E-2</c:v>
                </c:pt>
                <c:pt idx="85">
                  <c:v>8.5000999999999993E-2</c:v>
                </c:pt>
                <c:pt idx="86">
                  <c:v>8.6000999999999994E-2</c:v>
                </c:pt>
                <c:pt idx="87">
                  <c:v>8.7000999999999995E-2</c:v>
                </c:pt>
                <c:pt idx="88">
                  <c:v>8.8000999999999996E-2</c:v>
                </c:pt>
                <c:pt idx="89">
                  <c:v>8.9000999999999997E-2</c:v>
                </c:pt>
                <c:pt idx="90">
                  <c:v>9.0000999999999998E-2</c:v>
                </c:pt>
                <c:pt idx="91">
                  <c:v>9.1000999999999999E-2</c:v>
                </c:pt>
                <c:pt idx="92">
                  <c:v>9.2000999999999999E-2</c:v>
                </c:pt>
                <c:pt idx="93">
                  <c:v>9.3001E-2</c:v>
                </c:pt>
                <c:pt idx="94">
                  <c:v>9.4001000000000001E-2</c:v>
                </c:pt>
                <c:pt idx="95">
                  <c:v>9.5001000000000002E-2</c:v>
                </c:pt>
                <c:pt idx="96">
                  <c:v>9.6001000000000003E-2</c:v>
                </c:pt>
                <c:pt idx="97">
                  <c:v>9.7001000000000004E-2</c:v>
                </c:pt>
                <c:pt idx="98">
                  <c:v>9.8001000000000005E-2</c:v>
                </c:pt>
                <c:pt idx="99">
                  <c:v>9.9001000000000006E-2</c:v>
                </c:pt>
                <c:pt idx="100">
                  <c:v>0.10000199999999999</c:v>
                </c:pt>
                <c:pt idx="101">
                  <c:v>0.10100099999999999</c:v>
                </c:pt>
                <c:pt idx="102">
                  <c:v>0.10200099999999999</c:v>
                </c:pt>
                <c:pt idx="103">
                  <c:v>0.103001</c:v>
                </c:pt>
                <c:pt idx="104">
                  <c:v>0.104001</c:v>
                </c:pt>
                <c:pt idx="105">
                  <c:v>0.105001</c:v>
                </c:pt>
                <c:pt idx="106">
                  <c:v>0.106001</c:v>
                </c:pt>
                <c:pt idx="107">
                  <c:v>0.107001</c:v>
                </c:pt>
                <c:pt idx="108">
                  <c:v>0.108001</c:v>
                </c:pt>
                <c:pt idx="109">
                  <c:v>0.109001</c:v>
                </c:pt>
                <c:pt idx="110">
                  <c:v>0.110001</c:v>
                </c:pt>
                <c:pt idx="111">
                  <c:v>0.111001</c:v>
                </c:pt>
                <c:pt idx="112">
                  <c:v>0.112001</c:v>
                </c:pt>
                <c:pt idx="113">
                  <c:v>0.113001</c:v>
                </c:pt>
                <c:pt idx="114">
                  <c:v>0.11400100000000001</c:v>
                </c:pt>
                <c:pt idx="115">
                  <c:v>0.11500100000000001</c:v>
                </c:pt>
                <c:pt idx="116">
                  <c:v>0.11600100000000001</c:v>
                </c:pt>
                <c:pt idx="117">
                  <c:v>0.11700099999999999</c:v>
                </c:pt>
                <c:pt idx="118">
                  <c:v>0.11800099999999999</c:v>
                </c:pt>
                <c:pt idx="119">
                  <c:v>0.119001</c:v>
                </c:pt>
                <c:pt idx="120">
                  <c:v>0.120002</c:v>
                </c:pt>
                <c:pt idx="121">
                  <c:v>0.121001</c:v>
                </c:pt>
                <c:pt idx="122">
                  <c:v>0.122001</c:v>
                </c:pt>
                <c:pt idx="123">
                  <c:v>0.123001</c:v>
                </c:pt>
                <c:pt idx="124">
                  <c:v>0.124001</c:v>
                </c:pt>
                <c:pt idx="125">
                  <c:v>0.125002</c:v>
                </c:pt>
                <c:pt idx="126">
                  <c:v>0.126001</c:v>
                </c:pt>
                <c:pt idx="127">
                  <c:v>0.127001</c:v>
                </c:pt>
                <c:pt idx="128">
                  <c:v>0.128001</c:v>
                </c:pt>
                <c:pt idx="129">
                  <c:v>0.129001</c:v>
                </c:pt>
                <c:pt idx="130">
                  <c:v>0.13000100000000001</c:v>
                </c:pt>
                <c:pt idx="131">
                  <c:v>0.13100100000000001</c:v>
                </c:pt>
                <c:pt idx="132">
                  <c:v>0.13200100000000001</c:v>
                </c:pt>
                <c:pt idx="133">
                  <c:v>0.13300100000000001</c:v>
                </c:pt>
                <c:pt idx="134">
                  <c:v>0.13400100000000001</c:v>
                </c:pt>
                <c:pt idx="135">
                  <c:v>0.13500100000000001</c:v>
                </c:pt>
                <c:pt idx="136">
                  <c:v>0.13600100000000001</c:v>
                </c:pt>
                <c:pt idx="137">
                  <c:v>0.13700100000000001</c:v>
                </c:pt>
                <c:pt idx="138">
                  <c:v>0.13800100000000001</c:v>
                </c:pt>
                <c:pt idx="139">
                  <c:v>0.13900100000000001</c:v>
                </c:pt>
                <c:pt idx="140">
                  <c:v>0.14000199999999999</c:v>
                </c:pt>
                <c:pt idx="141">
                  <c:v>0.14100099999999999</c:v>
                </c:pt>
                <c:pt idx="142">
                  <c:v>0.14200099999999999</c:v>
                </c:pt>
                <c:pt idx="143">
                  <c:v>0.14300099999999999</c:v>
                </c:pt>
                <c:pt idx="144">
                  <c:v>0.14400099999999999</c:v>
                </c:pt>
                <c:pt idx="145">
                  <c:v>0.14500099999999999</c:v>
                </c:pt>
                <c:pt idx="146">
                  <c:v>0.14600099999999999</c:v>
                </c:pt>
                <c:pt idx="147">
                  <c:v>0.14700199999999999</c:v>
                </c:pt>
                <c:pt idx="148">
                  <c:v>0.14800099999999999</c:v>
                </c:pt>
                <c:pt idx="149">
                  <c:v>0.14900099999999999</c:v>
                </c:pt>
                <c:pt idx="150">
                  <c:v>0.150003</c:v>
                </c:pt>
                <c:pt idx="151">
                  <c:v>0.151001</c:v>
                </c:pt>
                <c:pt idx="152">
                  <c:v>0.152002</c:v>
                </c:pt>
                <c:pt idx="153">
                  <c:v>0.153001</c:v>
                </c:pt>
                <c:pt idx="154">
                  <c:v>0.154001</c:v>
                </c:pt>
                <c:pt idx="155">
                  <c:v>0.155001</c:v>
                </c:pt>
                <c:pt idx="156">
                  <c:v>0.156001</c:v>
                </c:pt>
                <c:pt idx="157">
                  <c:v>0.157001</c:v>
                </c:pt>
                <c:pt idx="158">
                  <c:v>0.158001</c:v>
                </c:pt>
                <c:pt idx="159">
                  <c:v>0.159001</c:v>
                </c:pt>
                <c:pt idx="160">
                  <c:v>0.16000300000000001</c:v>
                </c:pt>
                <c:pt idx="161">
                  <c:v>0.16100400000000001</c:v>
                </c:pt>
                <c:pt idx="162">
                  <c:v>0.16200100000000001</c:v>
                </c:pt>
                <c:pt idx="163">
                  <c:v>0.16300100000000001</c:v>
                </c:pt>
                <c:pt idx="164">
                  <c:v>0.16400100000000001</c:v>
                </c:pt>
                <c:pt idx="165">
                  <c:v>0.16500100000000001</c:v>
                </c:pt>
                <c:pt idx="166">
                  <c:v>0.16600100000000001</c:v>
                </c:pt>
                <c:pt idx="167">
                  <c:v>0.16700100000000001</c:v>
                </c:pt>
                <c:pt idx="168">
                  <c:v>0.16800100000000001</c:v>
                </c:pt>
                <c:pt idx="169">
                  <c:v>0.16900200000000001</c:v>
                </c:pt>
                <c:pt idx="170">
                  <c:v>0.17000100000000001</c:v>
                </c:pt>
                <c:pt idx="171">
                  <c:v>0.17100099999999999</c:v>
                </c:pt>
                <c:pt idx="172">
                  <c:v>0.17200099999999999</c:v>
                </c:pt>
                <c:pt idx="173">
                  <c:v>0.17300099999999999</c:v>
                </c:pt>
                <c:pt idx="174">
                  <c:v>0.17400099999999999</c:v>
                </c:pt>
                <c:pt idx="175">
                  <c:v>0.17500099999999999</c:v>
                </c:pt>
                <c:pt idx="176">
                  <c:v>0.17600299999999999</c:v>
                </c:pt>
                <c:pt idx="177">
                  <c:v>0.17700099999999999</c:v>
                </c:pt>
                <c:pt idx="178">
                  <c:v>0.17800099999999999</c:v>
                </c:pt>
                <c:pt idx="179">
                  <c:v>0.17900099999999999</c:v>
                </c:pt>
                <c:pt idx="180">
                  <c:v>0.180002</c:v>
                </c:pt>
                <c:pt idx="181">
                  <c:v>0.181002</c:v>
                </c:pt>
                <c:pt idx="182">
                  <c:v>0.182001</c:v>
                </c:pt>
                <c:pt idx="183">
                  <c:v>0.183001</c:v>
                </c:pt>
                <c:pt idx="184">
                  <c:v>0.184001</c:v>
                </c:pt>
                <c:pt idx="185">
                  <c:v>0.185002</c:v>
                </c:pt>
                <c:pt idx="186">
                  <c:v>0.186001</c:v>
                </c:pt>
                <c:pt idx="187">
                  <c:v>0.187001</c:v>
                </c:pt>
                <c:pt idx="188">
                  <c:v>0.188001</c:v>
                </c:pt>
                <c:pt idx="189">
                  <c:v>0.189001</c:v>
                </c:pt>
                <c:pt idx="190">
                  <c:v>0.190001</c:v>
                </c:pt>
                <c:pt idx="191">
                  <c:v>0.19100200000000001</c:v>
                </c:pt>
                <c:pt idx="192">
                  <c:v>0.19200300000000001</c:v>
                </c:pt>
                <c:pt idx="193">
                  <c:v>0.19300200000000001</c:v>
                </c:pt>
                <c:pt idx="194">
                  <c:v>0.19400100000000001</c:v>
                </c:pt>
                <c:pt idx="195">
                  <c:v>0.19500100000000001</c:v>
                </c:pt>
                <c:pt idx="196">
                  <c:v>0.19600500000000001</c:v>
                </c:pt>
                <c:pt idx="197">
                  <c:v>0.19700200000000001</c:v>
                </c:pt>
                <c:pt idx="198">
                  <c:v>0.19800100000000001</c:v>
                </c:pt>
                <c:pt idx="199">
                  <c:v>0.19900100000000001</c:v>
                </c:pt>
                <c:pt idx="200">
                  <c:v>0.20000699999999999</c:v>
                </c:pt>
                <c:pt idx="201">
                  <c:v>0.20100100000000001</c:v>
                </c:pt>
                <c:pt idx="202">
                  <c:v>0.20200099999999999</c:v>
                </c:pt>
                <c:pt idx="203">
                  <c:v>0.20300099999999999</c:v>
                </c:pt>
                <c:pt idx="204">
                  <c:v>0.20400099999999999</c:v>
                </c:pt>
                <c:pt idx="205">
                  <c:v>0.20500199999999999</c:v>
                </c:pt>
                <c:pt idx="206">
                  <c:v>0.20600099999999999</c:v>
                </c:pt>
                <c:pt idx="207">
                  <c:v>0.20700099999999999</c:v>
                </c:pt>
                <c:pt idx="208">
                  <c:v>0.20800099999999999</c:v>
                </c:pt>
                <c:pt idx="209">
                  <c:v>0.20900199999999999</c:v>
                </c:pt>
                <c:pt idx="210">
                  <c:v>0.210003</c:v>
                </c:pt>
                <c:pt idx="211">
                  <c:v>0.21100099999999999</c:v>
                </c:pt>
                <c:pt idx="212">
                  <c:v>0.212001</c:v>
                </c:pt>
                <c:pt idx="213">
                  <c:v>0.213001</c:v>
                </c:pt>
                <c:pt idx="214">
                  <c:v>0.214001</c:v>
                </c:pt>
                <c:pt idx="215">
                  <c:v>0.215004</c:v>
                </c:pt>
                <c:pt idx="216">
                  <c:v>0.216005</c:v>
                </c:pt>
                <c:pt idx="217">
                  <c:v>0.217001</c:v>
                </c:pt>
                <c:pt idx="218">
                  <c:v>0.218001</c:v>
                </c:pt>
                <c:pt idx="219">
                  <c:v>0.219002</c:v>
                </c:pt>
                <c:pt idx="220">
                  <c:v>0.220001</c:v>
                </c:pt>
                <c:pt idx="221">
                  <c:v>0.221001</c:v>
                </c:pt>
                <c:pt idx="222">
                  <c:v>0.222001</c:v>
                </c:pt>
                <c:pt idx="223">
                  <c:v>0.223001</c:v>
                </c:pt>
                <c:pt idx="224">
                  <c:v>0.22400200000000001</c:v>
                </c:pt>
                <c:pt idx="225">
                  <c:v>0.22500400000000001</c:v>
                </c:pt>
                <c:pt idx="226">
                  <c:v>0.22600100000000001</c:v>
                </c:pt>
                <c:pt idx="227">
                  <c:v>0.22700200000000001</c:v>
                </c:pt>
                <c:pt idx="228">
                  <c:v>0.22800500000000001</c:v>
                </c:pt>
                <c:pt idx="229">
                  <c:v>0.22900200000000001</c:v>
                </c:pt>
                <c:pt idx="230">
                  <c:v>0.23000100000000001</c:v>
                </c:pt>
                <c:pt idx="231">
                  <c:v>0.23100100000000001</c:v>
                </c:pt>
                <c:pt idx="232">
                  <c:v>0.23200200000000001</c:v>
                </c:pt>
                <c:pt idx="233">
                  <c:v>0.23300100000000001</c:v>
                </c:pt>
                <c:pt idx="234">
                  <c:v>0.23400299999999999</c:v>
                </c:pt>
                <c:pt idx="235">
                  <c:v>0.23500199999999999</c:v>
                </c:pt>
                <c:pt idx="236">
                  <c:v>0.23600299999999999</c:v>
                </c:pt>
                <c:pt idx="237">
                  <c:v>0.23700099999999999</c:v>
                </c:pt>
                <c:pt idx="238">
                  <c:v>0.23800199999999999</c:v>
                </c:pt>
                <c:pt idx="239">
                  <c:v>0.23900199999999999</c:v>
                </c:pt>
                <c:pt idx="240">
                  <c:v>0.24000299999999999</c:v>
                </c:pt>
                <c:pt idx="241">
                  <c:v>0.24100099999999999</c:v>
                </c:pt>
                <c:pt idx="242">
                  <c:v>0.24200199999999999</c:v>
                </c:pt>
                <c:pt idx="243">
                  <c:v>0.24300099999999999</c:v>
                </c:pt>
                <c:pt idx="244">
                  <c:v>0.244002</c:v>
                </c:pt>
                <c:pt idx="245">
                  <c:v>0.245002</c:v>
                </c:pt>
                <c:pt idx="246">
                  <c:v>0.246006</c:v>
                </c:pt>
                <c:pt idx="247">
                  <c:v>0.247002</c:v>
                </c:pt>
                <c:pt idx="248">
                  <c:v>0.248004</c:v>
                </c:pt>
                <c:pt idx="249">
                  <c:v>0.24900800000000001</c:v>
                </c:pt>
                <c:pt idx="250">
                  <c:v>0.25000899999999998</c:v>
                </c:pt>
                <c:pt idx="251">
                  <c:v>0.25100099999999997</c:v>
                </c:pt>
                <c:pt idx="252">
                  <c:v>0.25200099999999998</c:v>
                </c:pt>
                <c:pt idx="253">
                  <c:v>0.25300099999999998</c:v>
                </c:pt>
                <c:pt idx="254">
                  <c:v>0.25400099999999998</c:v>
                </c:pt>
                <c:pt idx="255">
                  <c:v>0.25500400000000001</c:v>
                </c:pt>
                <c:pt idx="256">
                  <c:v>0.25600400000000001</c:v>
                </c:pt>
                <c:pt idx="257">
                  <c:v>0.25700099999999998</c:v>
                </c:pt>
                <c:pt idx="258">
                  <c:v>0.25800099999999998</c:v>
                </c:pt>
                <c:pt idx="259">
                  <c:v>0.25900299999999998</c:v>
                </c:pt>
                <c:pt idx="260">
                  <c:v>0.26000200000000001</c:v>
                </c:pt>
                <c:pt idx="261">
                  <c:v>0.26100099999999998</c:v>
                </c:pt>
                <c:pt idx="262">
                  <c:v>0.26200099999999998</c:v>
                </c:pt>
                <c:pt idx="263">
                  <c:v>0.26300099999999998</c:v>
                </c:pt>
                <c:pt idx="264">
                  <c:v>0.26400099999999999</c:v>
                </c:pt>
                <c:pt idx="265">
                  <c:v>0.26500200000000002</c:v>
                </c:pt>
                <c:pt idx="266">
                  <c:v>0.26600200000000002</c:v>
                </c:pt>
                <c:pt idx="267">
                  <c:v>0.26700200000000002</c:v>
                </c:pt>
                <c:pt idx="268">
                  <c:v>0.26800200000000002</c:v>
                </c:pt>
                <c:pt idx="269">
                  <c:v>0.26900499999999999</c:v>
                </c:pt>
                <c:pt idx="270">
                  <c:v>0.27000200000000002</c:v>
                </c:pt>
                <c:pt idx="271">
                  <c:v>0.27100099999999999</c:v>
                </c:pt>
                <c:pt idx="272">
                  <c:v>0.27200099999999999</c:v>
                </c:pt>
                <c:pt idx="273">
                  <c:v>0.27300200000000002</c:v>
                </c:pt>
                <c:pt idx="274">
                  <c:v>0.27400200000000002</c:v>
                </c:pt>
                <c:pt idx="275">
                  <c:v>0.275003</c:v>
                </c:pt>
                <c:pt idx="276">
                  <c:v>0.276001</c:v>
                </c:pt>
                <c:pt idx="277">
                  <c:v>0.277001</c:v>
                </c:pt>
                <c:pt idx="278">
                  <c:v>0.27800200000000003</c:v>
                </c:pt>
                <c:pt idx="279">
                  <c:v>0.279001</c:v>
                </c:pt>
                <c:pt idx="280">
                  <c:v>0.28000399999999998</c:v>
                </c:pt>
                <c:pt idx="281">
                  <c:v>0.28100199999999997</c:v>
                </c:pt>
                <c:pt idx="282">
                  <c:v>0.28200399999999998</c:v>
                </c:pt>
                <c:pt idx="283">
                  <c:v>0.283003</c:v>
                </c:pt>
                <c:pt idx="284">
                  <c:v>0.28400300000000001</c:v>
                </c:pt>
                <c:pt idx="285">
                  <c:v>0.28500399999999998</c:v>
                </c:pt>
                <c:pt idx="286">
                  <c:v>0.28600199999999998</c:v>
                </c:pt>
                <c:pt idx="287">
                  <c:v>0.28700100000000001</c:v>
                </c:pt>
                <c:pt idx="288">
                  <c:v>0.28800199999999998</c:v>
                </c:pt>
                <c:pt idx="289">
                  <c:v>0.28900399999999998</c:v>
                </c:pt>
                <c:pt idx="290">
                  <c:v>0.29000300000000001</c:v>
                </c:pt>
                <c:pt idx="291">
                  <c:v>0.29100100000000001</c:v>
                </c:pt>
                <c:pt idx="292">
                  <c:v>0.29200199999999998</c:v>
                </c:pt>
                <c:pt idx="293">
                  <c:v>0.29300199999999998</c:v>
                </c:pt>
                <c:pt idx="294">
                  <c:v>0.29400399999999999</c:v>
                </c:pt>
                <c:pt idx="295">
                  <c:v>0.29500199999999999</c:v>
                </c:pt>
                <c:pt idx="296">
                  <c:v>0.29600199999999999</c:v>
                </c:pt>
                <c:pt idx="297">
                  <c:v>0.29700100000000001</c:v>
                </c:pt>
                <c:pt idx="298">
                  <c:v>0.29800399999999999</c:v>
                </c:pt>
                <c:pt idx="299">
                  <c:v>0.29900100000000002</c:v>
                </c:pt>
                <c:pt idx="300">
                  <c:v>0.30000900000000003</c:v>
                </c:pt>
                <c:pt idx="301">
                  <c:v>0.30100199999999999</c:v>
                </c:pt>
                <c:pt idx="302">
                  <c:v>0.30200100000000002</c:v>
                </c:pt>
                <c:pt idx="303">
                  <c:v>0.30300100000000002</c:v>
                </c:pt>
                <c:pt idx="304">
                  <c:v>0.304004</c:v>
                </c:pt>
                <c:pt idx="305">
                  <c:v>0.30500100000000002</c:v>
                </c:pt>
                <c:pt idx="306">
                  <c:v>0.306002</c:v>
                </c:pt>
                <c:pt idx="307">
                  <c:v>0.307002</c:v>
                </c:pt>
                <c:pt idx="308">
                  <c:v>0.30800100000000002</c:v>
                </c:pt>
                <c:pt idx="309">
                  <c:v>0.30900100000000003</c:v>
                </c:pt>
                <c:pt idx="310">
                  <c:v>0.31000499999999998</c:v>
                </c:pt>
                <c:pt idx="311">
                  <c:v>0.31100100000000003</c:v>
                </c:pt>
                <c:pt idx="312">
                  <c:v>0.312002</c:v>
                </c:pt>
                <c:pt idx="313">
                  <c:v>0.313002</c:v>
                </c:pt>
                <c:pt idx="314">
                  <c:v>0.31400400000000001</c:v>
                </c:pt>
                <c:pt idx="315">
                  <c:v>0.31500099999999998</c:v>
                </c:pt>
                <c:pt idx="316">
                  <c:v>0.31600299999999998</c:v>
                </c:pt>
                <c:pt idx="317">
                  <c:v>0.31700200000000001</c:v>
                </c:pt>
                <c:pt idx="318">
                  <c:v>0.31800299999999998</c:v>
                </c:pt>
                <c:pt idx="319">
                  <c:v>0.31900099999999998</c:v>
                </c:pt>
                <c:pt idx="320">
                  <c:v>0.32000499999999998</c:v>
                </c:pt>
                <c:pt idx="321">
                  <c:v>0.32100099999999998</c:v>
                </c:pt>
                <c:pt idx="322">
                  <c:v>0.32200400000000001</c:v>
                </c:pt>
                <c:pt idx="323">
                  <c:v>0.32300099999999998</c:v>
                </c:pt>
                <c:pt idx="324">
                  <c:v>0.32400200000000001</c:v>
                </c:pt>
                <c:pt idx="325">
                  <c:v>0.32500499999999999</c:v>
                </c:pt>
                <c:pt idx="326">
                  <c:v>0.32600099999999999</c:v>
                </c:pt>
                <c:pt idx="327">
                  <c:v>0.32700200000000001</c:v>
                </c:pt>
                <c:pt idx="328">
                  <c:v>0.32800099999999999</c:v>
                </c:pt>
                <c:pt idx="329">
                  <c:v>0.32900200000000002</c:v>
                </c:pt>
                <c:pt idx="330">
                  <c:v>0.33000299999999999</c:v>
                </c:pt>
                <c:pt idx="331">
                  <c:v>0.33100099999999999</c:v>
                </c:pt>
                <c:pt idx="332">
                  <c:v>0.33201000000000003</c:v>
                </c:pt>
                <c:pt idx="333">
                  <c:v>0.33300200000000002</c:v>
                </c:pt>
                <c:pt idx="334">
                  <c:v>0.33400299999999999</c:v>
                </c:pt>
                <c:pt idx="335">
                  <c:v>0.335003</c:v>
                </c:pt>
                <c:pt idx="336">
                  <c:v>0.33600400000000002</c:v>
                </c:pt>
                <c:pt idx="337">
                  <c:v>0.337001</c:v>
                </c:pt>
                <c:pt idx="338">
                  <c:v>0.33800400000000003</c:v>
                </c:pt>
                <c:pt idx="339">
                  <c:v>0.339005</c:v>
                </c:pt>
                <c:pt idx="340">
                  <c:v>0.34000200000000003</c:v>
                </c:pt>
                <c:pt idx="341">
                  <c:v>0.341001</c:v>
                </c:pt>
                <c:pt idx="342">
                  <c:v>0.342001</c:v>
                </c:pt>
                <c:pt idx="343">
                  <c:v>0.343001</c:v>
                </c:pt>
                <c:pt idx="344">
                  <c:v>0.34400399999999998</c:v>
                </c:pt>
                <c:pt idx="345">
                  <c:v>0.345003</c:v>
                </c:pt>
                <c:pt idx="346">
                  <c:v>0.34600500000000001</c:v>
                </c:pt>
                <c:pt idx="347">
                  <c:v>0.34700300000000001</c:v>
                </c:pt>
                <c:pt idx="348">
                  <c:v>0.34800199999999998</c:v>
                </c:pt>
                <c:pt idx="349">
                  <c:v>0.34900100000000001</c:v>
                </c:pt>
                <c:pt idx="350">
                  <c:v>0.35000399999999998</c:v>
                </c:pt>
                <c:pt idx="351">
                  <c:v>0.35100300000000001</c:v>
                </c:pt>
                <c:pt idx="352">
                  <c:v>0.35200199999999998</c:v>
                </c:pt>
                <c:pt idx="353">
                  <c:v>0.35300100000000001</c:v>
                </c:pt>
                <c:pt idx="354">
                  <c:v>0.35400399999999999</c:v>
                </c:pt>
                <c:pt idx="355">
                  <c:v>0.35500500000000001</c:v>
                </c:pt>
                <c:pt idx="356">
                  <c:v>0.35600199999999999</c:v>
                </c:pt>
                <c:pt idx="357">
                  <c:v>0.35700199999999999</c:v>
                </c:pt>
                <c:pt idx="358">
                  <c:v>0.35800599999999999</c:v>
                </c:pt>
                <c:pt idx="359">
                  <c:v>0.35900100000000001</c:v>
                </c:pt>
                <c:pt idx="360">
                  <c:v>0.36000599999999999</c:v>
                </c:pt>
                <c:pt idx="361">
                  <c:v>0.36100100000000002</c:v>
                </c:pt>
                <c:pt idx="362">
                  <c:v>0.36200100000000002</c:v>
                </c:pt>
                <c:pt idx="363">
                  <c:v>0.36300100000000002</c:v>
                </c:pt>
                <c:pt idx="364">
                  <c:v>0.36400199999999999</c:v>
                </c:pt>
                <c:pt idx="365">
                  <c:v>0.36500300000000002</c:v>
                </c:pt>
                <c:pt idx="366">
                  <c:v>0.36600100000000002</c:v>
                </c:pt>
                <c:pt idx="367">
                  <c:v>0.36700199999999999</c:v>
                </c:pt>
                <c:pt idx="368">
                  <c:v>0.368002</c:v>
                </c:pt>
                <c:pt idx="369">
                  <c:v>0.369002</c:v>
                </c:pt>
                <c:pt idx="370">
                  <c:v>0.37000100000000002</c:v>
                </c:pt>
                <c:pt idx="371">
                  <c:v>0.37100100000000003</c:v>
                </c:pt>
                <c:pt idx="372">
                  <c:v>0.37200299999999997</c:v>
                </c:pt>
                <c:pt idx="373">
                  <c:v>0.37300499999999998</c:v>
                </c:pt>
                <c:pt idx="374">
                  <c:v>0.37400299999999997</c:v>
                </c:pt>
                <c:pt idx="375">
                  <c:v>0.37500800000000001</c:v>
                </c:pt>
                <c:pt idx="376">
                  <c:v>0.376002</c:v>
                </c:pt>
                <c:pt idx="377">
                  <c:v>0.37700299999999998</c:v>
                </c:pt>
                <c:pt idx="378">
                  <c:v>0.37800099999999998</c:v>
                </c:pt>
                <c:pt idx="379">
                  <c:v>0.37900200000000001</c:v>
                </c:pt>
                <c:pt idx="380">
                  <c:v>0.38000699999999998</c:v>
                </c:pt>
                <c:pt idx="381">
                  <c:v>0.38100499999999998</c:v>
                </c:pt>
                <c:pt idx="382">
                  <c:v>0.38200400000000001</c:v>
                </c:pt>
                <c:pt idx="383">
                  <c:v>0.38300099999999998</c:v>
                </c:pt>
                <c:pt idx="384">
                  <c:v>0.38400299999999998</c:v>
                </c:pt>
                <c:pt idx="385">
                  <c:v>0.38500099999999998</c:v>
                </c:pt>
                <c:pt idx="386">
                  <c:v>0.38600099999999998</c:v>
                </c:pt>
                <c:pt idx="387">
                  <c:v>0.38700299999999999</c:v>
                </c:pt>
                <c:pt idx="388">
                  <c:v>0.38800400000000002</c:v>
                </c:pt>
                <c:pt idx="389">
                  <c:v>0.38900099999999999</c:v>
                </c:pt>
                <c:pt idx="390">
                  <c:v>0.39000299999999999</c:v>
                </c:pt>
                <c:pt idx="391">
                  <c:v>0.39100200000000002</c:v>
                </c:pt>
                <c:pt idx="392">
                  <c:v>0.39200200000000002</c:v>
                </c:pt>
                <c:pt idx="393">
                  <c:v>0.39300099999999999</c:v>
                </c:pt>
                <c:pt idx="394">
                  <c:v>0.39400400000000002</c:v>
                </c:pt>
                <c:pt idx="395">
                  <c:v>0.39500099999999999</c:v>
                </c:pt>
                <c:pt idx="396">
                  <c:v>0.39600200000000002</c:v>
                </c:pt>
                <c:pt idx="397">
                  <c:v>0.39700200000000002</c:v>
                </c:pt>
                <c:pt idx="398">
                  <c:v>0.39800200000000002</c:v>
                </c:pt>
                <c:pt idx="399">
                  <c:v>0.39900099999999999</c:v>
                </c:pt>
                <c:pt idx="400">
                  <c:v>0.40000999999999998</c:v>
                </c:pt>
                <c:pt idx="401">
                  <c:v>0.401003</c:v>
                </c:pt>
                <c:pt idx="402">
                  <c:v>0.402001</c:v>
                </c:pt>
                <c:pt idx="403">
                  <c:v>0.40300399999999997</c:v>
                </c:pt>
                <c:pt idx="404">
                  <c:v>0.40400599999999998</c:v>
                </c:pt>
                <c:pt idx="405">
                  <c:v>0.405003</c:v>
                </c:pt>
                <c:pt idx="406">
                  <c:v>0.40600199999999997</c:v>
                </c:pt>
                <c:pt idx="407">
                  <c:v>0.40700199999999997</c:v>
                </c:pt>
                <c:pt idx="408">
                  <c:v>0.40800399999999998</c:v>
                </c:pt>
                <c:pt idx="409">
                  <c:v>0.40900199999999998</c:v>
                </c:pt>
                <c:pt idx="410">
                  <c:v>0.41000300000000001</c:v>
                </c:pt>
                <c:pt idx="411">
                  <c:v>0.41100100000000001</c:v>
                </c:pt>
                <c:pt idx="412">
                  <c:v>0.41200199999999998</c:v>
                </c:pt>
                <c:pt idx="413">
                  <c:v>0.41300199999999998</c:v>
                </c:pt>
                <c:pt idx="414">
                  <c:v>0.41400300000000001</c:v>
                </c:pt>
                <c:pt idx="415">
                  <c:v>0.41500199999999998</c:v>
                </c:pt>
                <c:pt idx="416">
                  <c:v>0.41600199999999998</c:v>
                </c:pt>
                <c:pt idx="417">
                  <c:v>0.41700199999999998</c:v>
                </c:pt>
                <c:pt idx="418">
                  <c:v>0.41800199999999998</c:v>
                </c:pt>
                <c:pt idx="419">
                  <c:v>0.41900199999999999</c:v>
                </c:pt>
                <c:pt idx="420">
                  <c:v>0.42000399999999999</c:v>
                </c:pt>
                <c:pt idx="421">
                  <c:v>0.42101100000000002</c:v>
                </c:pt>
                <c:pt idx="422">
                  <c:v>0.42200199999999999</c:v>
                </c:pt>
                <c:pt idx="423">
                  <c:v>0.42300100000000002</c:v>
                </c:pt>
                <c:pt idx="424">
                  <c:v>0.42400100000000002</c:v>
                </c:pt>
                <c:pt idx="425">
                  <c:v>0.42500399999999999</c:v>
                </c:pt>
                <c:pt idx="426">
                  <c:v>0.42600399999999999</c:v>
                </c:pt>
                <c:pt idx="427">
                  <c:v>0.42700199999999999</c:v>
                </c:pt>
                <c:pt idx="428">
                  <c:v>0.42800100000000002</c:v>
                </c:pt>
                <c:pt idx="429">
                  <c:v>0.42900199999999999</c:v>
                </c:pt>
                <c:pt idx="430">
                  <c:v>0.430008</c:v>
                </c:pt>
                <c:pt idx="431">
                  <c:v>0.431002</c:v>
                </c:pt>
                <c:pt idx="432">
                  <c:v>0.43200699999999997</c:v>
                </c:pt>
                <c:pt idx="433">
                  <c:v>0.433002</c:v>
                </c:pt>
                <c:pt idx="434">
                  <c:v>0.43400100000000003</c:v>
                </c:pt>
                <c:pt idx="435">
                  <c:v>0.435002</c:v>
                </c:pt>
                <c:pt idx="436">
                  <c:v>0.436002</c:v>
                </c:pt>
                <c:pt idx="437">
                  <c:v>0.437002</c:v>
                </c:pt>
                <c:pt idx="438">
                  <c:v>0.43800099999999997</c:v>
                </c:pt>
                <c:pt idx="439">
                  <c:v>0.43900499999999998</c:v>
                </c:pt>
                <c:pt idx="440">
                  <c:v>0.44000600000000001</c:v>
                </c:pt>
                <c:pt idx="441">
                  <c:v>0.44100200000000001</c:v>
                </c:pt>
                <c:pt idx="442">
                  <c:v>0.44200099999999998</c:v>
                </c:pt>
                <c:pt idx="443">
                  <c:v>0.44300299999999998</c:v>
                </c:pt>
                <c:pt idx="444">
                  <c:v>0.44400200000000001</c:v>
                </c:pt>
                <c:pt idx="445">
                  <c:v>0.44500299999999998</c:v>
                </c:pt>
                <c:pt idx="446">
                  <c:v>0.44600099999999998</c:v>
                </c:pt>
                <c:pt idx="447">
                  <c:v>0.44700099999999998</c:v>
                </c:pt>
                <c:pt idx="448">
                  <c:v>0.44800600000000002</c:v>
                </c:pt>
                <c:pt idx="449">
                  <c:v>0.44900800000000002</c:v>
                </c:pt>
                <c:pt idx="450">
                  <c:v>0.45000600000000002</c:v>
                </c:pt>
                <c:pt idx="451">
                  <c:v>0.45100099999999999</c:v>
                </c:pt>
                <c:pt idx="452">
                  <c:v>0.45200200000000001</c:v>
                </c:pt>
                <c:pt idx="453">
                  <c:v>0.45300499999999999</c:v>
                </c:pt>
                <c:pt idx="454">
                  <c:v>0.45400299999999999</c:v>
                </c:pt>
                <c:pt idx="455">
                  <c:v>0.45500200000000002</c:v>
                </c:pt>
                <c:pt idx="456">
                  <c:v>0.45600200000000002</c:v>
                </c:pt>
                <c:pt idx="457">
                  <c:v>0.45700200000000002</c:v>
                </c:pt>
                <c:pt idx="458">
                  <c:v>0.45801500000000001</c:v>
                </c:pt>
                <c:pt idx="459">
                  <c:v>0.45900200000000002</c:v>
                </c:pt>
                <c:pt idx="460">
                  <c:v>0.460003</c:v>
                </c:pt>
                <c:pt idx="461">
                  <c:v>0.46100099999999999</c:v>
                </c:pt>
                <c:pt idx="462">
                  <c:v>0.46200200000000002</c:v>
                </c:pt>
                <c:pt idx="463">
                  <c:v>0.46300999999999998</c:v>
                </c:pt>
                <c:pt idx="464">
                  <c:v>0.46400400000000003</c:v>
                </c:pt>
                <c:pt idx="465">
                  <c:v>0.465001</c:v>
                </c:pt>
                <c:pt idx="466">
                  <c:v>0.46600200000000003</c:v>
                </c:pt>
                <c:pt idx="467">
                  <c:v>0.46700199999999997</c:v>
                </c:pt>
                <c:pt idx="468">
                  <c:v>0.46800199999999997</c:v>
                </c:pt>
                <c:pt idx="469">
                  <c:v>0.469001</c:v>
                </c:pt>
                <c:pt idx="470">
                  <c:v>0.47002100000000002</c:v>
                </c:pt>
                <c:pt idx="471">
                  <c:v>0.471001</c:v>
                </c:pt>
                <c:pt idx="472">
                  <c:v>0.472001</c:v>
                </c:pt>
                <c:pt idx="473">
                  <c:v>0.47300199999999998</c:v>
                </c:pt>
                <c:pt idx="474">
                  <c:v>0.47401199999999999</c:v>
                </c:pt>
                <c:pt idx="475">
                  <c:v>0.47500399999999998</c:v>
                </c:pt>
                <c:pt idx="476">
                  <c:v>0.47600199999999998</c:v>
                </c:pt>
                <c:pt idx="477">
                  <c:v>0.47700599999999999</c:v>
                </c:pt>
                <c:pt idx="478">
                  <c:v>0.47800300000000001</c:v>
                </c:pt>
                <c:pt idx="479">
                  <c:v>0.47900100000000001</c:v>
                </c:pt>
                <c:pt idx="480">
                  <c:v>0.48000799999999999</c:v>
                </c:pt>
                <c:pt idx="481">
                  <c:v>0.48100300000000001</c:v>
                </c:pt>
                <c:pt idx="482">
                  <c:v>0.48200300000000001</c:v>
                </c:pt>
                <c:pt idx="483">
                  <c:v>0.48300399999999999</c:v>
                </c:pt>
                <c:pt idx="484">
                  <c:v>0.48400100000000001</c:v>
                </c:pt>
                <c:pt idx="485">
                  <c:v>0.48500500000000002</c:v>
                </c:pt>
                <c:pt idx="486">
                  <c:v>0.48600399999999999</c:v>
                </c:pt>
                <c:pt idx="487">
                  <c:v>0.48700199999999999</c:v>
                </c:pt>
                <c:pt idx="488">
                  <c:v>0.488006</c:v>
                </c:pt>
                <c:pt idx="489">
                  <c:v>0.489008</c:v>
                </c:pt>
                <c:pt idx="490">
                  <c:v>0.49000500000000002</c:v>
                </c:pt>
                <c:pt idx="491">
                  <c:v>0.49100100000000002</c:v>
                </c:pt>
                <c:pt idx="492">
                  <c:v>0.49200300000000002</c:v>
                </c:pt>
                <c:pt idx="493">
                  <c:v>0.493002</c:v>
                </c:pt>
                <c:pt idx="494">
                  <c:v>0.49400500000000003</c:v>
                </c:pt>
                <c:pt idx="495">
                  <c:v>0.495004</c:v>
                </c:pt>
                <c:pt idx="496">
                  <c:v>0.496002</c:v>
                </c:pt>
                <c:pt idx="497">
                  <c:v>0.49700100000000003</c:v>
                </c:pt>
                <c:pt idx="498">
                  <c:v>0.49801099999999998</c:v>
                </c:pt>
                <c:pt idx="499">
                  <c:v>0.499002</c:v>
                </c:pt>
                <c:pt idx="500">
                  <c:v>0.50004599999999999</c:v>
                </c:pt>
                <c:pt idx="501">
                  <c:v>0.50100199999999995</c:v>
                </c:pt>
                <c:pt idx="502">
                  <c:v>0.50200100000000003</c:v>
                </c:pt>
                <c:pt idx="503">
                  <c:v>0.50300500000000004</c:v>
                </c:pt>
                <c:pt idx="504">
                  <c:v>0.50400299999999998</c:v>
                </c:pt>
                <c:pt idx="505">
                  <c:v>0.50500100000000003</c:v>
                </c:pt>
                <c:pt idx="506">
                  <c:v>0.50601099999999999</c:v>
                </c:pt>
                <c:pt idx="507">
                  <c:v>0.50701099999999999</c:v>
                </c:pt>
                <c:pt idx="508">
                  <c:v>0.50800500000000004</c:v>
                </c:pt>
                <c:pt idx="509">
                  <c:v>0.50900199999999995</c:v>
                </c:pt>
                <c:pt idx="510">
                  <c:v>0.51000400000000001</c:v>
                </c:pt>
                <c:pt idx="511">
                  <c:v>0.51100199999999996</c:v>
                </c:pt>
                <c:pt idx="512">
                  <c:v>0.51200100000000004</c:v>
                </c:pt>
                <c:pt idx="513">
                  <c:v>0.51300199999999996</c:v>
                </c:pt>
                <c:pt idx="514">
                  <c:v>0.51400299999999999</c:v>
                </c:pt>
                <c:pt idx="515">
                  <c:v>0.51501799999999998</c:v>
                </c:pt>
                <c:pt idx="516">
                  <c:v>0.51600699999999999</c:v>
                </c:pt>
                <c:pt idx="517">
                  <c:v>0.51700699999999999</c:v>
                </c:pt>
                <c:pt idx="518">
                  <c:v>0.51800100000000004</c:v>
                </c:pt>
                <c:pt idx="519">
                  <c:v>0.51900800000000002</c:v>
                </c:pt>
                <c:pt idx="520">
                  <c:v>0.52000400000000002</c:v>
                </c:pt>
                <c:pt idx="521">
                  <c:v>0.52100500000000005</c:v>
                </c:pt>
                <c:pt idx="522">
                  <c:v>0.52200500000000005</c:v>
                </c:pt>
                <c:pt idx="523">
                  <c:v>0.52300100000000005</c:v>
                </c:pt>
                <c:pt idx="524">
                  <c:v>0.524003</c:v>
                </c:pt>
                <c:pt idx="525">
                  <c:v>0.52500899999999995</c:v>
                </c:pt>
                <c:pt idx="526">
                  <c:v>0.52600199999999997</c:v>
                </c:pt>
                <c:pt idx="527">
                  <c:v>0.527003</c:v>
                </c:pt>
                <c:pt idx="528">
                  <c:v>0.52800999999999998</c:v>
                </c:pt>
                <c:pt idx="529">
                  <c:v>0.52900199999999997</c:v>
                </c:pt>
                <c:pt idx="530">
                  <c:v>0.53001500000000001</c:v>
                </c:pt>
                <c:pt idx="531">
                  <c:v>0.53102199999999999</c:v>
                </c:pt>
                <c:pt idx="532">
                  <c:v>0.53200700000000001</c:v>
                </c:pt>
                <c:pt idx="533">
                  <c:v>0.53301699999999996</c:v>
                </c:pt>
                <c:pt idx="534">
                  <c:v>0.53401200000000004</c:v>
                </c:pt>
                <c:pt idx="535">
                  <c:v>0.53500199999999998</c:v>
                </c:pt>
                <c:pt idx="536">
                  <c:v>0.53600899999999996</c:v>
                </c:pt>
                <c:pt idx="537">
                  <c:v>0.53700199999999998</c:v>
                </c:pt>
                <c:pt idx="538">
                  <c:v>0.53800300000000001</c:v>
                </c:pt>
                <c:pt idx="539">
                  <c:v>0.53900700000000001</c:v>
                </c:pt>
                <c:pt idx="540">
                  <c:v>0.54001200000000005</c:v>
                </c:pt>
                <c:pt idx="541">
                  <c:v>0.54100700000000002</c:v>
                </c:pt>
                <c:pt idx="542">
                  <c:v>0.54200300000000001</c:v>
                </c:pt>
                <c:pt idx="543">
                  <c:v>0.54300099999999996</c:v>
                </c:pt>
                <c:pt idx="544">
                  <c:v>0.54400199999999999</c:v>
                </c:pt>
                <c:pt idx="545">
                  <c:v>0.54500400000000004</c:v>
                </c:pt>
                <c:pt idx="546">
                  <c:v>0.54600599999999999</c:v>
                </c:pt>
                <c:pt idx="547">
                  <c:v>0.54702499999999998</c:v>
                </c:pt>
                <c:pt idx="548">
                  <c:v>0.54800099999999996</c:v>
                </c:pt>
                <c:pt idx="549">
                  <c:v>0.54900199999999999</c:v>
                </c:pt>
                <c:pt idx="550">
                  <c:v>0.55001199999999995</c:v>
                </c:pt>
                <c:pt idx="551">
                  <c:v>0.55101299999999998</c:v>
                </c:pt>
                <c:pt idx="552">
                  <c:v>0.55200199999999999</c:v>
                </c:pt>
                <c:pt idx="553">
                  <c:v>0.55300300000000002</c:v>
                </c:pt>
                <c:pt idx="554">
                  <c:v>0.55400700000000003</c:v>
                </c:pt>
                <c:pt idx="555">
                  <c:v>0.55503499999999995</c:v>
                </c:pt>
                <c:pt idx="556">
                  <c:v>0.55601999999999996</c:v>
                </c:pt>
                <c:pt idx="557">
                  <c:v>0.55700300000000003</c:v>
                </c:pt>
                <c:pt idx="558">
                  <c:v>0.55802600000000002</c:v>
                </c:pt>
                <c:pt idx="559">
                  <c:v>0.55900700000000003</c:v>
                </c:pt>
                <c:pt idx="560">
                  <c:v>0.56002099999999999</c:v>
                </c:pt>
                <c:pt idx="561">
                  <c:v>0.56100300000000003</c:v>
                </c:pt>
                <c:pt idx="562">
                  <c:v>0.56200399999999995</c:v>
                </c:pt>
                <c:pt idx="563">
                  <c:v>0.56300600000000001</c:v>
                </c:pt>
                <c:pt idx="564">
                  <c:v>0.56400399999999995</c:v>
                </c:pt>
                <c:pt idx="565">
                  <c:v>0.56500300000000003</c:v>
                </c:pt>
                <c:pt idx="566">
                  <c:v>0.56600899999999998</c:v>
                </c:pt>
                <c:pt idx="567">
                  <c:v>0.56701000000000001</c:v>
                </c:pt>
                <c:pt idx="568">
                  <c:v>0.56800799999999996</c:v>
                </c:pt>
                <c:pt idx="569">
                  <c:v>0.56900200000000001</c:v>
                </c:pt>
                <c:pt idx="570">
                  <c:v>0.57000399999999996</c:v>
                </c:pt>
                <c:pt idx="571">
                  <c:v>0.57100399999999996</c:v>
                </c:pt>
                <c:pt idx="572">
                  <c:v>0.57200200000000001</c:v>
                </c:pt>
                <c:pt idx="573">
                  <c:v>0.57301599999999997</c:v>
                </c:pt>
                <c:pt idx="574">
                  <c:v>0.57400600000000002</c:v>
                </c:pt>
                <c:pt idx="575">
                  <c:v>0.57500899999999999</c:v>
                </c:pt>
                <c:pt idx="576">
                  <c:v>0.57601500000000005</c:v>
                </c:pt>
                <c:pt idx="577">
                  <c:v>0.57702100000000001</c:v>
                </c:pt>
                <c:pt idx="578">
                  <c:v>0.57800200000000002</c:v>
                </c:pt>
                <c:pt idx="579">
                  <c:v>0.57900700000000005</c:v>
                </c:pt>
                <c:pt idx="580">
                  <c:v>0.58001599999999998</c:v>
                </c:pt>
                <c:pt idx="581">
                  <c:v>0.58100600000000002</c:v>
                </c:pt>
                <c:pt idx="582">
                  <c:v>0.58201400000000003</c:v>
                </c:pt>
                <c:pt idx="583">
                  <c:v>0.58300300000000005</c:v>
                </c:pt>
                <c:pt idx="584">
                  <c:v>0.58400300000000005</c:v>
                </c:pt>
                <c:pt idx="585">
                  <c:v>0.585009</c:v>
                </c:pt>
                <c:pt idx="586">
                  <c:v>0.58601400000000003</c:v>
                </c:pt>
                <c:pt idx="587">
                  <c:v>0.58701199999999998</c:v>
                </c:pt>
                <c:pt idx="588">
                  <c:v>0.58801599999999998</c:v>
                </c:pt>
                <c:pt idx="589">
                  <c:v>0.589005</c:v>
                </c:pt>
                <c:pt idx="590">
                  <c:v>0.59000300000000006</c:v>
                </c:pt>
                <c:pt idx="591">
                  <c:v>0.59100600000000003</c:v>
                </c:pt>
                <c:pt idx="592">
                  <c:v>0.59200399999999997</c:v>
                </c:pt>
                <c:pt idx="593">
                  <c:v>0.59300600000000003</c:v>
                </c:pt>
                <c:pt idx="594">
                  <c:v>0.59400799999999998</c:v>
                </c:pt>
                <c:pt idx="595">
                  <c:v>0.59502699999999997</c:v>
                </c:pt>
                <c:pt idx="596">
                  <c:v>0.59600600000000004</c:v>
                </c:pt>
                <c:pt idx="597">
                  <c:v>0.59701499999999996</c:v>
                </c:pt>
                <c:pt idx="598">
                  <c:v>0.59802</c:v>
                </c:pt>
                <c:pt idx="599">
                  <c:v>0.59900699999999996</c:v>
                </c:pt>
                <c:pt idx="600">
                  <c:v>0.60001599999999999</c:v>
                </c:pt>
                <c:pt idx="601">
                  <c:v>0.60100299999999995</c:v>
                </c:pt>
                <c:pt idx="602">
                  <c:v>0.60200699999999996</c:v>
                </c:pt>
                <c:pt idx="603">
                  <c:v>0.60301499999999997</c:v>
                </c:pt>
                <c:pt idx="604">
                  <c:v>0.60400399999999999</c:v>
                </c:pt>
                <c:pt idx="605">
                  <c:v>0.60500600000000004</c:v>
                </c:pt>
                <c:pt idx="606">
                  <c:v>0.60601000000000005</c:v>
                </c:pt>
                <c:pt idx="607">
                  <c:v>0.60701099999999997</c:v>
                </c:pt>
                <c:pt idx="608">
                  <c:v>0.60801099999999997</c:v>
                </c:pt>
                <c:pt idx="609">
                  <c:v>0.60900299999999996</c:v>
                </c:pt>
                <c:pt idx="610">
                  <c:v>0.61000799999999999</c:v>
                </c:pt>
                <c:pt idx="611">
                  <c:v>0.611012</c:v>
                </c:pt>
                <c:pt idx="612">
                  <c:v>0.61200299999999996</c:v>
                </c:pt>
                <c:pt idx="613">
                  <c:v>0.61300299999999996</c:v>
                </c:pt>
                <c:pt idx="614">
                  <c:v>0.61400399999999999</c:v>
                </c:pt>
                <c:pt idx="615">
                  <c:v>0.61500900000000003</c:v>
                </c:pt>
                <c:pt idx="616">
                  <c:v>0.61600299999999997</c:v>
                </c:pt>
                <c:pt idx="617">
                  <c:v>0.61700699999999997</c:v>
                </c:pt>
                <c:pt idx="618">
                  <c:v>0.618004</c:v>
                </c:pt>
                <c:pt idx="619">
                  <c:v>0.61900500000000003</c:v>
                </c:pt>
                <c:pt idx="620">
                  <c:v>0.62000599999999995</c:v>
                </c:pt>
                <c:pt idx="621">
                  <c:v>0.62101899999999999</c:v>
                </c:pt>
                <c:pt idx="622">
                  <c:v>0.62200999999999995</c:v>
                </c:pt>
                <c:pt idx="623">
                  <c:v>0.62300599999999995</c:v>
                </c:pt>
                <c:pt idx="624">
                  <c:v>0.62400800000000001</c:v>
                </c:pt>
                <c:pt idx="625">
                  <c:v>0.62501399999999996</c:v>
                </c:pt>
                <c:pt idx="626">
                  <c:v>0.62600800000000001</c:v>
                </c:pt>
                <c:pt idx="627">
                  <c:v>0.62701200000000001</c:v>
                </c:pt>
                <c:pt idx="628">
                  <c:v>0.62800299999999998</c:v>
                </c:pt>
                <c:pt idx="629">
                  <c:v>0.62900699999999998</c:v>
                </c:pt>
                <c:pt idx="630">
                  <c:v>0.63003100000000001</c:v>
                </c:pt>
                <c:pt idx="631">
                  <c:v>0.63102800000000003</c:v>
                </c:pt>
                <c:pt idx="632">
                  <c:v>0.63201600000000002</c:v>
                </c:pt>
                <c:pt idx="633">
                  <c:v>0.63300500000000004</c:v>
                </c:pt>
                <c:pt idx="634">
                  <c:v>0.63400500000000004</c:v>
                </c:pt>
                <c:pt idx="635">
                  <c:v>0.635015</c:v>
                </c:pt>
                <c:pt idx="636">
                  <c:v>0.63600199999999996</c:v>
                </c:pt>
                <c:pt idx="637">
                  <c:v>0.63700400000000001</c:v>
                </c:pt>
                <c:pt idx="638">
                  <c:v>0.63800299999999999</c:v>
                </c:pt>
                <c:pt idx="639">
                  <c:v>0.63900800000000002</c:v>
                </c:pt>
                <c:pt idx="640">
                  <c:v>0.64001699999999995</c:v>
                </c:pt>
                <c:pt idx="641">
                  <c:v>0.64100900000000005</c:v>
                </c:pt>
                <c:pt idx="642">
                  <c:v>0.64200299999999999</c:v>
                </c:pt>
                <c:pt idx="643">
                  <c:v>0.64300199999999996</c:v>
                </c:pt>
                <c:pt idx="644">
                  <c:v>0.64400999999999997</c:v>
                </c:pt>
                <c:pt idx="645">
                  <c:v>0.64500900000000005</c:v>
                </c:pt>
                <c:pt idx="646">
                  <c:v>0.646007</c:v>
                </c:pt>
                <c:pt idx="647">
                  <c:v>0.64700899999999995</c:v>
                </c:pt>
                <c:pt idx="648">
                  <c:v>0.64801299999999995</c:v>
                </c:pt>
                <c:pt idx="649">
                  <c:v>0.64900500000000005</c:v>
                </c:pt>
                <c:pt idx="650">
                  <c:v>0.65001699999999996</c:v>
                </c:pt>
                <c:pt idx="651">
                  <c:v>0.65101100000000001</c:v>
                </c:pt>
                <c:pt idx="652">
                  <c:v>0.65202000000000004</c:v>
                </c:pt>
                <c:pt idx="653">
                  <c:v>0.65300599999999998</c:v>
                </c:pt>
                <c:pt idx="654">
                  <c:v>0.65404200000000001</c:v>
                </c:pt>
                <c:pt idx="655">
                  <c:v>0.65501500000000001</c:v>
                </c:pt>
                <c:pt idx="656">
                  <c:v>0.656003</c:v>
                </c:pt>
                <c:pt idx="657">
                  <c:v>0.65703500000000004</c:v>
                </c:pt>
                <c:pt idx="658">
                  <c:v>0.65800899999999996</c:v>
                </c:pt>
                <c:pt idx="659">
                  <c:v>0.65902099999999997</c:v>
                </c:pt>
                <c:pt idx="660">
                  <c:v>0.66002099999999997</c:v>
                </c:pt>
                <c:pt idx="661">
                  <c:v>0.66101699999999997</c:v>
                </c:pt>
                <c:pt idx="662">
                  <c:v>0.66200700000000001</c:v>
                </c:pt>
                <c:pt idx="663">
                  <c:v>0.66301100000000002</c:v>
                </c:pt>
                <c:pt idx="664">
                  <c:v>0.66400099999999995</c:v>
                </c:pt>
                <c:pt idx="665">
                  <c:v>0.66501699999999997</c:v>
                </c:pt>
                <c:pt idx="666">
                  <c:v>0.66600899999999996</c:v>
                </c:pt>
                <c:pt idx="667">
                  <c:v>0.66701900000000003</c:v>
                </c:pt>
                <c:pt idx="668">
                  <c:v>0.66801100000000002</c:v>
                </c:pt>
                <c:pt idx="669">
                  <c:v>0.669014</c:v>
                </c:pt>
                <c:pt idx="670">
                  <c:v>0.67001100000000002</c:v>
                </c:pt>
                <c:pt idx="671">
                  <c:v>0.67101500000000003</c:v>
                </c:pt>
                <c:pt idx="672">
                  <c:v>0.67201</c:v>
                </c:pt>
                <c:pt idx="673">
                  <c:v>0.67300099999999996</c:v>
                </c:pt>
                <c:pt idx="674">
                  <c:v>0.67401999999999995</c:v>
                </c:pt>
                <c:pt idx="675">
                  <c:v>0.67502499999999999</c:v>
                </c:pt>
                <c:pt idx="676">
                  <c:v>0.67600099999999996</c:v>
                </c:pt>
                <c:pt idx="677">
                  <c:v>0.67702399999999996</c:v>
                </c:pt>
                <c:pt idx="678">
                  <c:v>0.67801100000000003</c:v>
                </c:pt>
                <c:pt idx="679">
                  <c:v>0.67902099999999999</c:v>
                </c:pt>
                <c:pt idx="680">
                  <c:v>0.68000499999999997</c:v>
                </c:pt>
                <c:pt idx="681">
                  <c:v>0.68100400000000005</c:v>
                </c:pt>
                <c:pt idx="682">
                  <c:v>0.68200799999999995</c:v>
                </c:pt>
                <c:pt idx="683">
                  <c:v>0.68306100000000003</c:v>
                </c:pt>
                <c:pt idx="684">
                  <c:v>0.68401000000000001</c:v>
                </c:pt>
                <c:pt idx="685">
                  <c:v>0.68501800000000002</c:v>
                </c:pt>
                <c:pt idx="686">
                  <c:v>0.68600300000000003</c:v>
                </c:pt>
                <c:pt idx="687">
                  <c:v>0.68700399999999995</c:v>
                </c:pt>
                <c:pt idx="688">
                  <c:v>0.68800300000000003</c:v>
                </c:pt>
                <c:pt idx="689">
                  <c:v>0.68900300000000003</c:v>
                </c:pt>
                <c:pt idx="690">
                  <c:v>0.69000499999999998</c:v>
                </c:pt>
                <c:pt idx="691">
                  <c:v>0.69101699999999999</c:v>
                </c:pt>
                <c:pt idx="692">
                  <c:v>0.69200499999999998</c:v>
                </c:pt>
                <c:pt idx="693">
                  <c:v>0.69300899999999999</c:v>
                </c:pt>
                <c:pt idx="694">
                  <c:v>0.69402600000000003</c:v>
                </c:pt>
                <c:pt idx="695">
                  <c:v>0.69500399999999996</c:v>
                </c:pt>
                <c:pt idx="696">
                  <c:v>0.69600499999999998</c:v>
                </c:pt>
                <c:pt idx="697">
                  <c:v>0.697017</c:v>
                </c:pt>
                <c:pt idx="698">
                  <c:v>0.69803300000000001</c:v>
                </c:pt>
                <c:pt idx="699">
                  <c:v>0.69900099999999998</c:v>
                </c:pt>
                <c:pt idx="700">
                  <c:v>0.700013</c:v>
                </c:pt>
                <c:pt idx="701">
                  <c:v>0.70100899999999999</c:v>
                </c:pt>
                <c:pt idx="702">
                  <c:v>0.70200499999999999</c:v>
                </c:pt>
                <c:pt idx="703">
                  <c:v>0.70303199999999999</c:v>
                </c:pt>
                <c:pt idx="704">
                  <c:v>0.70404199999999995</c:v>
                </c:pt>
                <c:pt idx="705">
                  <c:v>0.70500300000000005</c:v>
                </c:pt>
                <c:pt idx="706">
                  <c:v>0.70600399999999996</c:v>
                </c:pt>
                <c:pt idx="707">
                  <c:v>0.70702699999999996</c:v>
                </c:pt>
                <c:pt idx="708">
                  <c:v>0.70804400000000001</c:v>
                </c:pt>
                <c:pt idx="709">
                  <c:v>0.70900600000000003</c:v>
                </c:pt>
                <c:pt idx="710">
                  <c:v>0.71000700000000005</c:v>
                </c:pt>
                <c:pt idx="711">
                  <c:v>0.711009</c:v>
                </c:pt>
                <c:pt idx="712">
                  <c:v>0.71200200000000002</c:v>
                </c:pt>
                <c:pt idx="713">
                  <c:v>0.71301199999999998</c:v>
                </c:pt>
                <c:pt idx="714">
                  <c:v>0.714032</c:v>
                </c:pt>
                <c:pt idx="715">
                  <c:v>0.71501300000000001</c:v>
                </c:pt>
                <c:pt idx="716">
                  <c:v>0.71600799999999998</c:v>
                </c:pt>
                <c:pt idx="717">
                  <c:v>0.71702200000000005</c:v>
                </c:pt>
                <c:pt idx="718">
                  <c:v>0.71801599999999999</c:v>
                </c:pt>
                <c:pt idx="719">
                  <c:v>0.71901999999999999</c:v>
                </c:pt>
                <c:pt idx="720">
                  <c:v>0.72002200000000005</c:v>
                </c:pt>
                <c:pt idx="721">
                  <c:v>0.72100299999999995</c:v>
                </c:pt>
                <c:pt idx="722">
                  <c:v>0.72201000000000004</c:v>
                </c:pt>
                <c:pt idx="723">
                  <c:v>0.72300500000000001</c:v>
                </c:pt>
                <c:pt idx="724">
                  <c:v>0.72400699999999996</c:v>
                </c:pt>
                <c:pt idx="725">
                  <c:v>0.72501800000000005</c:v>
                </c:pt>
                <c:pt idx="726">
                  <c:v>0.72603799999999996</c:v>
                </c:pt>
                <c:pt idx="727">
                  <c:v>0.72702</c:v>
                </c:pt>
                <c:pt idx="728">
                  <c:v>0.72800299999999996</c:v>
                </c:pt>
                <c:pt idx="729">
                  <c:v>0.72901400000000005</c:v>
                </c:pt>
                <c:pt idx="730">
                  <c:v>0.73001000000000005</c:v>
                </c:pt>
                <c:pt idx="731">
                  <c:v>0.73100100000000001</c:v>
                </c:pt>
                <c:pt idx="732">
                  <c:v>0.732101</c:v>
                </c:pt>
                <c:pt idx="733">
                  <c:v>0.73302900000000004</c:v>
                </c:pt>
                <c:pt idx="734">
                  <c:v>0.73405100000000001</c:v>
                </c:pt>
                <c:pt idx="735">
                  <c:v>0.73501700000000003</c:v>
                </c:pt>
                <c:pt idx="736">
                  <c:v>0.73601099999999997</c:v>
                </c:pt>
                <c:pt idx="737">
                  <c:v>0.73702100000000004</c:v>
                </c:pt>
                <c:pt idx="738">
                  <c:v>0.73805200000000004</c:v>
                </c:pt>
                <c:pt idx="739">
                  <c:v>0.73900500000000002</c:v>
                </c:pt>
                <c:pt idx="740">
                  <c:v>0.740093</c:v>
                </c:pt>
                <c:pt idx="741">
                  <c:v>0.741004</c:v>
                </c:pt>
                <c:pt idx="742">
                  <c:v>0.74211800000000006</c:v>
                </c:pt>
                <c:pt idx="743">
                  <c:v>0.74302400000000002</c:v>
                </c:pt>
                <c:pt idx="744">
                  <c:v>0.74402500000000005</c:v>
                </c:pt>
                <c:pt idx="745">
                  <c:v>0.74501700000000004</c:v>
                </c:pt>
                <c:pt idx="746">
                  <c:v>0.74600699999999998</c:v>
                </c:pt>
                <c:pt idx="747">
                  <c:v>0.74703299999999995</c:v>
                </c:pt>
                <c:pt idx="748">
                  <c:v>0.748031</c:v>
                </c:pt>
                <c:pt idx="749">
                  <c:v>0.74901200000000001</c:v>
                </c:pt>
                <c:pt idx="750">
                  <c:v>0.75005200000000005</c:v>
                </c:pt>
                <c:pt idx="751">
                  <c:v>0.75100299999999998</c:v>
                </c:pt>
                <c:pt idx="752">
                  <c:v>0.75201200000000001</c:v>
                </c:pt>
                <c:pt idx="753">
                  <c:v>0.75300999999999996</c:v>
                </c:pt>
                <c:pt idx="754">
                  <c:v>0.75403100000000001</c:v>
                </c:pt>
                <c:pt idx="755">
                  <c:v>0.75500500000000004</c:v>
                </c:pt>
                <c:pt idx="756">
                  <c:v>0.75600699999999998</c:v>
                </c:pt>
                <c:pt idx="757">
                  <c:v>0.75700299999999998</c:v>
                </c:pt>
                <c:pt idx="758">
                  <c:v>0.75800299999999998</c:v>
                </c:pt>
                <c:pt idx="759">
                  <c:v>0.759015</c:v>
                </c:pt>
                <c:pt idx="760">
                  <c:v>0.76003399999999999</c:v>
                </c:pt>
                <c:pt idx="761">
                  <c:v>0.76105699999999998</c:v>
                </c:pt>
                <c:pt idx="762">
                  <c:v>0.76200999999999997</c:v>
                </c:pt>
                <c:pt idx="763">
                  <c:v>0.763069</c:v>
                </c:pt>
                <c:pt idx="764">
                  <c:v>0.76400699999999999</c:v>
                </c:pt>
                <c:pt idx="765">
                  <c:v>0.76501300000000005</c:v>
                </c:pt>
                <c:pt idx="766">
                  <c:v>0.76605100000000004</c:v>
                </c:pt>
                <c:pt idx="767">
                  <c:v>0.76703100000000002</c:v>
                </c:pt>
                <c:pt idx="768">
                  <c:v>0.76802800000000004</c:v>
                </c:pt>
                <c:pt idx="769">
                  <c:v>0.769042</c:v>
                </c:pt>
                <c:pt idx="770">
                  <c:v>0.77001799999999998</c:v>
                </c:pt>
                <c:pt idx="771">
                  <c:v>0.77105199999999996</c:v>
                </c:pt>
                <c:pt idx="772">
                  <c:v>0.77203100000000002</c:v>
                </c:pt>
                <c:pt idx="773">
                  <c:v>0.77304700000000004</c:v>
                </c:pt>
                <c:pt idx="774">
                  <c:v>0.77401799999999998</c:v>
                </c:pt>
                <c:pt idx="775">
                  <c:v>0.77503100000000003</c:v>
                </c:pt>
                <c:pt idx="776">
                  <c:v>0.77603500000000003</c:v>
                </c:pt>
                <c:pt idx="777">
                  <c:v>0.77702700000000002</c:v>
                </c:pt>
                <c:pt idx="778">
                  <c:v>0.77803199999999995</c:v>
                </c:pt>
                <c:pt idx="779">
                  <c:v>0.77905100000000005</c:v>
                </c:pt>
                <c:pt idx="780">
                  <c:v>0.78003999999999996</c:v>
                </c:pt>
                <c:pt idx="781">
                  <c:v>0.78101299999999996</c:v>
                </c:pt>
                <c:pt idx="782">
                  <c:v>0.78201200000000004</c:v>
                </c:pt>
                <c:pt idx="783">
                  <c:v>0.78303500000000004</c:v>
                </c:pt>
                <c:pt idx="784">
                  <c:v>0.78402899999999998</c:v>
                </c:pt>
                <c:pt idx="785">
                  <c:v>0.78503400000000001</c:v>
                </c:pt>
                <c:pt idx="786">
                  <c:v>0.786103</c:v>
                </c:pt>
                <c:pt idx="787">
                  <c:v>0.78703599999999996</c:v>
                </c:pt>
                <c:pt idx="788">
                  <c:v>0.78803100000000004</c:v>
                </c:pt>
                <c:pt idx="789">
                  <c:v>0.789018</c:v>
                </c:pt>
                <c:pt idx="790">
                  <c:v>0.79005499999999995</c:v>
                </c:pt>
                <c:pt idx="791">
                  <c:v>0.79106600000000005</c:v>
                </c:pt>
                <c:pt idx="792">
                  <c:v>0.79206200000000004</c:v>
                </c:pt>
                <c:pt idx="793">
                  <c:v>0.79312800000000006</c:v>
                </c:pt>
                <c:pt idx="794">
                  <c:v>0.79400300000000001</c:v>
                </c:pt>
                <c:pt idx="795">
                  <c:v>0.79512300000000002</c:v>
                </c:pt>
                <c:pt idx="796">
                  <c:v>0.79607700000000003</c:v>
                </c:pt>
                <c:pt idx="797">
                  <c:v>0.79713500000000004</c:v>
                </c:pt>
                <c:pt idx="798">
                  <c:v>0.79802700000000004</c:v>
                </c:pt>
                <c:pt idx="799">
                  <c:v>0.79911699999999997</c:v>
                </c:pt>
                <c:pt idx="800">
                  <c:v>0.80005400000000004</c:v>
                </c:pt>
                <c:pt idx="801">
                  <c:v>0.801041</c:v>
                </c:pt>
                <c:pt idx="802">
                  <c:v>0.80204399999999998</c:v>
                </c:pt>
                <c:pt idx="803">
                  <c:v>0.80335299999999998</c:v>
                </c:pt>
                <c:pt idx="804">
                  <c:v>0.80409900000000001</c:v>
                </c:pt>
                <c:pt idx="805">
                  <c:v>0.80501699999999998</c:v>
                </c:pt>
                <c:pt idx="806">
                  <c:v>0.806168</c:v>
                </c:pt>
                <c:pt idx="807">
                  <c:v>0.807203</c:v>
                </c:pt>
                <c:pt idx="808">
                  <c:v>0.80800399999999994</c:v>
                </c:pt>
                <c:pt idx="809">
                  <c:v>0.80915899999999996</c:v>
                </c:pt>
                <c:pt idx="810">
                  <c:v>0.81008899999999995</c:v>
                </c:pt>
                <c:pt idx="811">
                  <c:v>0.81105799999999995</c:v>
                </c:pt>
                <c:pt idx="812">
                  <c:v>0.81209699999999996</c:v>
                </c:pt>
                <c:pt idx="813">
                  <c:v>0.81342999999999999</c:v>
                </c:pt>
                <c:pt idx="814">
                  <c:v>0.81422499999999998</c:v>
                </c:pt>
                <c:pt idx="815">
                  <c:v>0.81519600000000003</c:v>
                </c:pt>
                <c:pt idx="816">
                  <c:v>0.81608499999999995</c:v>
                </c:pt>
                <c:pt idx="817">
                  <c:v>0.81744600000000001</c:v>
                </c:pt>
                <c:pt idx="818">
                  <c:v>0.81812099999999999</c:v>
                </c:pt>
                <c:pt idx="819">
                  <c:v>0.81928000000000001</c:v>
                </c:pt>
                <c:pt idx="820">
                  <c:v>0.82079999999999997</c:v>
                </c:pt>
                <c:pt idx="821">
                  <c:v>0.82142899999999996</c:v>
                </c:pt>
                <c:pt idx="822">
                  <c:v>0.82200799999999996</c:v>
                </c:pt>
                <c:pt idx="823">
                  <c:v>0.82313400000000003</c:v>
                </c:pt>
                <c:pt idx="824">
                  <c:v>0.82419399999999998</c:v>
                </c:pt>
                <c:pt idx="825">
                  <c:v>0.82527700000000004</c:v>
                </c:pt>
                <c:pt idx="826">
                  <c:v>0.82615799999999995</c:v>
                </c:pt>
                <c:pt idx="827">
                  <c:v>0.82743500000000003</c:v>
                </c:pt>
                <c:pt idx="828">
                  <c:v>0.82835400000000003</c:v>
                </c:pt>
                <c:pt idx="829">
                  <c:v>0.83038500000000004</c:v>
                </c:pt>
                <c:pt idx="830">
                  <c:v>0.83247899999999997</c:v>
                </c:pt>
                <c:pt idx="831">
                  <c:v>0.83350400000000002</c:v>
                </c:pt>
                <c:pt idx="832">
                  <c:v>0.83414600000000005</c:v>
                </c:pt>
                <c:pt idx="833">
                  <c:v>0.83547899999999997</c:v>
                </c:pt>
                <c:pt idx="834">
                  <c:v>0.83608199999999999</c:v>
                </c:pt>
                <c:pt idx="835">
                  <c:v>0.83784999999999998</c:v>
                </c:pt>
                <c:pt idx="836">
                  <c:v>0.83812699999999996</c:v>
                </c:pt>
                <c:pt idx="837">
                  <c:v>0.83949300000000004</c:v>
                </c:pt>
                <c:pt idx="838">
                  <c:v>0.84173600000000004</c:v>
                </c:pt>
                <c:pt idx="839">
                  <c:v>0.84252099999999996</c:v>
                </c:pt>
                <c:pt idx="840">
                  <c:v>0.84367199999999998</c:v>
                </c:pt>
                <c:pt idx="841">
                  <c:v>0.844167</c:v>
                </c:pt>
                <c:pt idx="842">
                  <c:v>0.84548800000000002</c:v>
                </c:pt>
                <c:pt idx="843">
                  <c:v>0.84607200000000005</c:v>
                </c:pt>
                <c:pt idx="844">
                  <c:v>0.84889899999999996</c:v>
                </c:pt>
                <c:pt idx="845">
                  <c:v>0.84955800000000004</c:v>
                </c:pt>
                <c:pt idx="846">
                  <c:v>0.85258900000000004</c:v>
                </c:pt>
                <c:pt idx="847">
                  <c:v>0.85358699999999998</c:v>
                </c:pt>
                <c:pt idx="848">
                  <c:v>0.85482199999999997</c:v>
                </c:pt>
                <c:pt idx="849">
                  <c:v>0.85543499999999995</c:v>
                </c:pt>
                <c:pt idx="850">
                  <c:v>0.85607</c:v>
                </c:pt>
                <c:pt idx="851">
                  <c:v>0.85827500000000001</c:v>
                </c:pt>
                <c:pt idx="852">
                  <c:v>0.85962899999999998</c:v>
                </c:pt>
                <c:pt idx="853">
                  <c:v>0.86246400000000001</c:v>
                </c:pt>
                <c:pt idx="854">
                  <c:v>0.86944200000000005</c:v>
                </c:pt>
                <c:pt idx="855">
                  <c:v>0.874274</c:v>
                </c:pt>
                <c:pt idx="856">
                  <c:v>0.88104300000000002</c:v>
                </c:pt>
                <c:pt idx="857">
                  <c:v>0.91394500000000001</c:v>
                </c:pt>
                <c:pt idx="858">
                  <c:v>0.92275600000000002</c:v>
                </c:pt>
                <c:pt idx="859">
                  <c:v>0.92387799999999998</c:v>
                </c:pt>
                <c:pt idx="860">
                  <c:v>0.92910899999999996</c:v>
                </c:pt>
              </c:numCache>
            </c:numRef>
          </c:xVal>
          <c:yVal>
            <c:numRef>
              <c:f>PercentileByFlowSize!$S$2:$S$862</c:f>
              <c:numCache>
                <c:formatCode>General</c:formatCode>
                <c:ptCount val="861"/>
                <c:pt idx="0">
                  <c:v>3.5974196239690099E-8</c:v>
                </c:pt>
                <c:pt idx="1">
                  <c:v>1.4067792287168621E-2</c:v>
                </c:pt>
                <c:pt idx="2">
                  <c:v>2.8873708615839138E-2</c:v>
                </c:pt>
                <c:pt idx="3">
                  <c:v>4.5671068652577439E-2</c:v>
                </c:pt>
                <c:pt idx="4">
                  <c:v>6.2216958024621911E-2</c:v>
                </c:pt>
                <c:pt idx="5">
                  <c:v>7.8466306279674006E-2</c:v>
                </c:pt>
                <c:pt idx="6">
                  <c:v>9.4229688144706447E-2</c:v>
                </c:pt>
                <c:pt idx="7">
                  <c:v>0.10894571217855985</c:v>
                </c:pt>
                <c:pt idx="8">
                  <c:v>0.12305410669550781</c:v>
                </c:pt>
                <c:pt idx="9">
                  <c:v>0.13651045713710111</c:v>
                </c:pt>
                <c:pt idx="10">
                  <c:v>0.15040804246288528</c:v>
                </c:pt>
                <c:pt idx="11">
                  <c:v>0.16332542020796315</c:v>
                </c:pt>
                <c:pt idx="12">
                  <c:v>0.17664940178909602</c:v>
                </c:pt>
                <c:pt idx="13">
                  <c:v>0.18915568942163502</c:v>
                </c:pt>
                <c:pt idx="14">
                  <c:v>0.2009537686995726</c:v>
                </c:pt>
                <c:pt idx="15">
                  <c:v>0.21171571122029686</c:v>
                </c:pt>
                <c:pt idx="16">
                  <c:v>0.22365066689873705</c:v>
                </c:pt>
                <c:pt idx="17">
                  <c:v>0.2358127229973809</c:v>
                </c:pt>
                <c:pt idx="18">
                  <c:v>0.24741407397298842</c:v>
                </c:pt>
                <c:pt idx="19">
                  <c:v>0.25871804606077697</c:v>
                </c:pt>
                <c:pt idx="20">
                  <c:v>0.27088736052187773</c:v>
                </c:pt>
                <c:pt idx="21">
                  <c:v>0.28318221108648212</c:v>
                </c:pt>
                <c:pt idx="22">
                  <c:v>0.2950514102136545</c:v>
                </c:pt>
                <c:pt idx="23">
                  <c:v>0.30688460558957831</c:v>
                </c:pt>
                <c:pt idx="24">
                  <c:v>0.3179134099135984</c:v>
                </c:pt>
                <c:pt idx="25">
                  <c:v>0.32942538500464447</c:v>
                </c:pt>
                <c:pt idx="26">
                  <c:v>0.34094535352197508</c:v>
                </c:pt>
                <c:pt idx="27">
                  <c:v>0.35177887446263634</c:v>
                </c:pt>
                <c:pt idx="28">
                  <c:v>0.36211625547046145</c:v>
                </c:pt>
                <c:pt idx="29">
                  <c:v>0.37249414395818475</c:v>
                </c:pt>
                <c:pt idx="30">
                  <c:v>0.38299732889974752</c:v>
                </c:pt>
                <c:pt idx="31">
                  <c:v>0.39246550318342571</c:v>
                </c:pt>
                <c:pt idx="32">
                  <c:v>0.40104388795278539</c:v>
                </c:pt>
                <c:pt idx="33">
                  <c:v>0.40969551351102768</c:v>
                </c:pt>
                <c:pt idx="34">
                  <c:v>0.41859362262712707</c:v>
                </c:pt>
                <c:pt idx="35">
                  <c:v>0.42700528190815329</c:v>
                </c:pt>
                <c:pt idx="36">
                  <c:v>0.43469566945381904</c:v>
                </c:pt>
                <c:pt idx="37">
                  <c:v>0.44238983562742068</c:v>
                </c:pt>
                <c:pt idx="38">
                  <c:v>0.45002204875204166</c:v>
                </c:pt>
                <c:pt idx="39">
                  <c:v>0.45699471925425456</c:v>
                </c:pt>
                <c:pt idx="40">
                  <c:v>0.46438368977514022</c:v>
                </c:pt>
                <c:pt idx="41">
                  <c:v>0.47148395841108653</c:v>
                </c:pt>
                <c:pt idx="42">
                  <c:v>0.47987186542814608</c:v>
                </c:pt>
                <c:pt idx="43">
                  <c:v>0.48709520178942839</c:v>
                </c:pt>
                <c:pt idx="44">
                  <c:v>0.49409273233350598</c:v>
                </c:pt>
                <c:pt idx="45">
                  <c:v>0.50121322595679096</c:v>
                </c:pt>
                <c:pt idx="46">
                  <c:v>0.50904838122404383</c:v>
                </c:pt>
                <c:pt idx="47">
                  <c:v>0.51579872337011079</c:v>
                </c:pt>
                <c:pt idx="48">
                  <c:v>0.52294039556440097</c:v>
                </c:pt>
                <c:pt idx="49">
                  <c:v>0.52869248606135333</c:v>
                </c:pt>
                <c:pt idx="50">
                  <c:v>0.53488449938733185</c:v>
                </c:pt>
                <c:pt idx="51">
                  <c:v>0.54063031118344262</c:v>
                </c:pt>
                <c:pt idx="52">
                  <c:v>0.54675418149149191</c:v>
                </c:pt>
                <c:pt idx="53">
                  <c:v>0.55319502218113914</c:v>
                </c:pt>
                <c:pt idx="54">
                  <c:v>0.55908866345064301</c:v>
                </c:pt>
                <c:pt idx="55">
                  <c:v>0.56384513075513487</c:v>
                </c:pt>
                <c:pt idx="56">
                  <c:v>0.56945469663530879</c:v>
                </c:pt>
                <c:pt idx="57">
                  <c:v>0.57464664515918895</c:v>
                </c:pt>
                <c:pt idx="58">
                  <c:v>0.57963330472563168</c:v>
                </c:pt>
                <c:pt idx="59">
                  <c:v>0.58437022787785198</c:v>
                </c:pt>
                <c:pt idx="60">
                  <c:v>0.58944278640272962</c:v>
                </c:pt>
                <c:pt idx="61">
                  <c:v>0.59528671942388101</c:v>
                </c:pt>
                <c:pt idx="62">
                  <c:v>0.59974856809115029</c:v>
                </c:pt>
                <c:pt idx="63">
                  <c:v>0.60367008560136359</c:v>
                </c:pt>
                <c:pt idx="64">
                  <c:v>0.60846180955729989</c:v>
                </c:pt>
                <c:pt idx="65">
                  <c:v>0.61286697465980577</c:v>
                </c:pt>
                <c:pt idx="66">
                  <c:v>0.61727447353814269</c:v>
                </c:pt>
                <c:pt idx="67">
                  <c:v>0.62149406113555505</c:v>
                </c:pt>
                <c:pt idx="68">
                  <c:v>0.62572443764851249</c:v>
                </c:pt>
                <c:pt idx="69">
                  <c:v>0.63036069797866801</c:v>
                </c:pt>
                <c:pt idx="70">
                  <c:v>0.63466097202058647</c:v>
                </c:pt>
                <c:pt idx="71">
                  <c:v>0.63852704781133851</c:v>
                </c:pt>
                <c:pt idx="72">
                  <c:v>0.64257648969711312</c:v>
                </c:pt>
                <c:pt idx="73">
                  <c:v>0.64624332039599552</c:v>
                </c:pt>
                <c:pt idx="74">
                  <c:v>0.65075829318859657</c:v>
                </c:pt>
                <c:pt idx="75">
                  <c:v>0.65578404092584941</c:v>
                </c:pt>
                <c:pt idx="76">
                  <c:v>0.65877496161229965</c:v>
                </c:pt>
                <c:pt idx="77">
                  <c:v>0.66323972907072137</c:v>
                </c:pt>
                <c:pt idx="78">
                  <c:v>0.66727750548753362</c:v>
                </c:pt>
                <c:pt idx="79">
                  <c:v>0.67042673831418831</c:v>
                </c:pt>
                <c:pt idx="80">
                  <c:v>0.67332532326887162</c:v>
                </c:pt>
                <c:pt idx="81">
                  <c:v>0.67631858053954752</c:v>
                </c:pt>
                <c:pt idx="82">
                  <c:v>0.68099055495511851</c:v>
                </c:pt>
                <c:pt idx="83">
                  <c:v>0.68443223593124503</c:v>
                </c:pt>
                <c:pt idx="84">
                  <c:v>0.68790241261651852</c:v>
                </c:pt>
                <c:pt idx="85">
                  <c:v>0.69136382289835419</c:v>
                </c:pt>
                <c:pt idx="86">
                  <c:v>0.69531453861753922</c:v>
                </c:pt>
                <c:pt idx="87">
                  <c:v>0.6985331924153545</c:v>
                </c:pt>
                <c:pt idx="88">
                  <c:v>0.70158071034187053</c:v>
                </c:pt>
                <c:pt idx="89">
                  <c:v>0.70559947178817517</c:v>
                </c:pt>
                <c:pt idx="90">
                  <c:v>0.7091252566237175</c:v>
                </c:pt>
                <c:pt idx="91">
                  <c:v>0.71221901342837801</c:v>
                </c:pt>
                <c:pt idx="92">
                  <c:v>0.71557416041457944</c:v>
                </c:pt>
                <c:pt idx="93">
                  <c:v>0.71815507696789815</c:v>
                </c:pt>
                <c:pt idx="94">
                  <c:v>0.72119151912143065</c:v>
                </c:pt>
                <c:pt idx="95">
                  <c:v>0.72408077151371775</c:v>
                </c:pt>
                <c:pt idx="96">
                  <c:v>0.72856543350505854</c:v>
                </c:pt>
                <c:pt idx="97">
                  <c:v>0.7319570253610449</c:v>
                </c:pt>
                <c:pt idx="98">
                  <c:v>0.73401672743181601</c:v>
                </c:pt>
                <c:pt idx="99">
                  <c:v>0.7367282992568831</c:v>
                </c:pt>
                <c:pt idx="100">
                  <c:v>0.73915060243625386</c:v>
                </c:pt>
                <c:pt idx="101">
                  <c:v>0.74184889530285059</c:v>
                </c:pt>
                <c:pt idx="102">
                  <c:v>0.74424230244312461</c:v>
                </c:pt>
                <c:pt idx="103">
                  <c:v>0.74697150356347874</c:v>
                </c:pt>
                <c:pt idx="104">
                  <c:v>0.74942508516974882</c:v>
                </c:pt>
                <c:pt idx="105">
                  <c:v>0.75185387821448091</c:v>
                </c:pt>
                <c:pt idx="106">
                  <c:v>0.75463490237111397</c:v>
                </c:pt>
                <c:pt idx="107">
                  <c:v>0.75714620404031818</c:v>
                </c:pt>
                <c:pt idx="108">
                  <c:v>0.75953775396256151</c:v>
                </c:pt>
                <c:pt idx="109">
                  <c:v>0.76211936780011513</c:v>
                </c:pt>
                <c:pt idx="110">
                  <c:v>0.76467662128942582</c:v>
                </c:pt>
                <c:pt idx="111">
                  <c:v>0.76664541502836892</c:v>
                </c:pt>
                <c:pt idx="112">
                  <c:v>0.76920576490635117</c:v>
                </c:pt>
                <c:pt idx="113">
                  <c:v>0.7717902156904175</c:v>
                </c:pt>
                <c:pt idx="114">
                  <c:v>0.77418902992623939</c:v>
                </c:pt>
                <c:pt idx="115">
                  <c:v>0.77669193409468351</c:v>
                </c:pt>
                <c:pt idx="116">
                  <c:v>0.77947988301662663</c:v>
                </c:pt>
                <c:pt idx="117">
                  <c:v>0.78211426625253977</c:v>
                </c:pt>
                <c:pt idx="118">
                  <c:v>0.78389334672428612</c:v>
                </c:pt>
                <c:pt idx="119">
                  <c:v>0.78628204365204801</c:v>
                </c:pt>
                <c:pt idx="120">
                  <c:v>0.78873993507401408</c:v>
                </c:pt>
                <c:pt idx="121">
                  <c:v>0.79074806472428227</c:v>
                </c:pt>
                <c:pt idx="122">
                  <c:v>0.79252117702337921</c:v>
                </c:pt>
                <c:pt idx="123">
                  <c:v>0.79430780940167445</c:v>
                </c:pt>
                <c:pt idx="124">
                  <c:v>0.79571319808060037</c:v>
                </c:pt>
                <c:pt idx="125">
                  <c:v>0.79694440879518247</c:v>
                </c:pt>
                <c:pt idx="126">
                  <c:v>0.7993110144905925</c:v>
                </c:pt>
                <c:pt idx="127">
                  <c:v>0.80083931048203505</c:v>
                </c:pt>
                <c:pt idx="128">
                  <c:v>0.8022631936423541</c:v>
                </c:pt>
                <c:pt idx="129">
                  <c:v>0.80431056813172574</c:v>
                </c:pt>
                <c:pt idx="130">
                  <c:v>0.8061122260224054</c:v>
                </c:pt>
                <c:pt idx="131">
                  <c:v>0.8078166180447699</c:v>
                </c:pt>
                <c:pt idx="132">
                  <c:v>0.80967501921202956</c:v>
                </c:pt>
                <c:pt idx="133">
                  <c:v>0.81111236227166472</c:v>
                </c:pt>
                <c:pt idx="134">
                  <c:v>0.81279683475302589</c:v>
                </c:pt>
                <c:pt idx="135">
                  <c:v>0.81410327152393724</c:v>
                </c:pt>
                <c:pt idx="136">
                  <c:v>0.81536976577031117</c:v>
                </c:pt>
                <c:pt idx="137">
                  <c:v>0.81716266695320061</c:v>
                </c:pt>
                <c:pt idx="138">
                  <c:v>0.81898532093610943</c:v>
                </c:pt>
                <c:pt idx="139">
                  <c:v>0.82018211470920321</c:v>
                </c:pt>
                <c:pt idx="140">
                  <c:v>0.82160171359684298</c:v>
                </c:pt>
                <c:pt idx="141">
                  <c:v>0.82335468890496222</c:v>
                </c:pt>
                <c:pt idx="142">
                  <c:v>0.82448919188620318</c:v>
                </c:pt>
                <c:pt idx="143">
                  <c:v>0.82655666692429053</c:v>
                </c:pt>
                <c:pt idx="144">
                  <c:v>0.82830556270506306</c:v>
                </c:pt>
                <c:pt idx="145">
                  <c:v>0.82998428546674718</c:v>
                </c:pt>
                <c:pt idx="146">
                  <c:v>0.8311523025575106</c:v>
                </c:pt>
                <c:pt idx="147">
                  <c:v>0.83233991087458681</c:v>
                </c:pt>
                <c:pt idx="148">
                  <c:v>0.83342612658822679</c:v>
                </c:pt>
                <c:pt idx="149">
                  <c:v>0.83581436748621485</c:v>
                </c:pt>
                <c:pt idx="150">
                  <c:v>0.83697316796115506</c:v>
                </c:pt>
                <c:pt idx="151">
                  <c:v>0.83888335879829223</c:v>
                </c:pt>
                <c:pt idx="152">
                  <c:v>0.84013727070176536</c:v>
                </c:pt>
                <c:pt idx="153">
                  <c:v>0.84134701846196569</c:v>
                </c:pt>
                <c:pt idx="154">
                  <c:v>0.84319034898192924</c:v>
                </c:pt>
                <c:pt idx="155">
                  <c:v>0.84440590978441588</c:v>
                </c:pt>
                <c:pt idx="156">
                  <c:v>0.84564601027119446</c:v>
                </c:pt>
                <c:pt idx="157">
                  <c:v>0.84678108810404329</c:v>
                </c:pt>
                <c:pt idx="158">
                  <c:v>0.84811835502859834</c:v>
                </c:pt>
                <c:pt idx="159">
                  <c:v>0.84941468826595623</c:v>
                </c:pt>
                <c:pt idx="160">
                  <c:v>0.85054898696993042</c:v>
                </c:pt>
                <c:pt idx="161">
                  <c:v>0.8516699316911811</c:v>
                </c:pt>
                <c:pt idx="162">
                  <c:v>0.85302492914695827</c:v>
                </c:pt>
                <c:pt idx="163">
                  <c:v>0.85444419316698694</c:v>
                </c:pt>
                <c:pt idx="164">
                  <c:v>0.85554247802286565</c:v>
                </c:pt>
                <c:pt idx="165">
                  <c:v>0.85633944488330382</c:v>
                </c:pt>
                <c:pt idx="166">
                  <c:v>0.85774906688260877</c:v>
                </c:pt>
                <c:pt idx="167">
                  <c:v>0.85913989737936858</c:v>
                </c:pt>
                <c:pt idx="168">
                  <c:v>0.86061421636281565</c:v>
                </c:pt>
                <c:pt idx="169">
                  <c:v>0.86248086511606215</c:v>
                </c:pt>
                <c:pt idx="170">
                  <c:v>0.86386805847447579</c:v>
                </c:pt>
                <c:pt idx="171">
                  <c:v>0.86494787258658157</c:v>
                </c:pt>
                <c:pt idx="172">
                  <c:v>0.86643188681651484</c:v>
                </c:pt>
                <c:pt idx="173">
                  <c:v>0.86768925485062187</c:v>
                </c:pt>
                <c:pt idx="174">
                  <c:v>0.86857471749827786</c:v>
                </c:pt>
                <c:pt idx="175">
                  <c:v>0.86951304797183393</c:v>
                </c:pt>
                <c:pt idx="176">
                  <c:v>0.87068038670159209</c:v>
                </c:pt>
                <c:pt idx="177">
                  <c:v>0.87210660657986983</c:v>
                </c:pt>
                <c:pt idx="178">
                  <c:v>0.87289293377087074</c:v>
                </c:pt>
                <c:pt idx="179">
                  <c:v>0.87421345437274345</c:v>
                </c:pt>
                <c:pt idx="180">
                  <c:v>0.87522026019091148</c:v>
                </c:pt>
                <c:pt idx="181">
                  <c:v>0.87627816822410298</c:v>
                </c:pt>
                <c:pt idx="182">
                  <c:v>0.8771562839780086</c:v>
                </c:pt>
                <c:pt idx="183">
                  <c:v>0.87802571483878344</c:v>
                </c:pt>
                <c:pt idx="184">
                  <c:v>0.87872796284412014</c:v>
                </c:pt>
                <c:pt idx="185">
                  <c:v>0.88015828438256805</c:v>
                </c:pt>
                <c:pt idx="186">
                  <c:v>0.88095290857392583</c:v>
                </c:pt>
                <c:pt idx="187">
                  <c:v>0.88212491987033637</c:v>
                </c:pt>
                <c:pt idx="188">
                  <c:v>0.88291358404676212</c:v>
                </c:pt>
                <c:pt idx="189">
                  <c:v>0.88385856031844112</c:v>
                </c:pt>
                <c:pt idx="190">
                  <c:v>0.88480297671661612</c:v>
                </c:pt>
                <c:pt idx="191">
                  <c:v>0.88598098159495964</c:v>
                </c:pt>
                <c:pt idx="192">
                  <c:v>0.88687660728738593</c:v>
                </c:pt>
                <c:pt idx="193">
                  <c:v>0.88771504878529561</c:v>
                </c:pt>
                <c:pt idx="194">
                  <c:v>0.88945701966702506</c:v>
                </c:pt>
                <c:pt idx="195">
                  <c:v>0.89175398473470446</c:v>
                </c:pt>
                <c:pt idx="196">
                  <c:v>0.89244240012665477</c:v>
                </c:pt>
                <c:pt idx="197">
                  <c:v>0.89309087346213323</c:v>
                </c:pt>
                <c:pt idx="198">
                  <c:v>0.8937990269861753</c:v>
                </c:pt>
                <c:pt idx="199">
                  <c:v>0.89494011030320053</c:v>
                </c:pt>
                <c:pt idx="200">
                  <c:v>0.89577133462843928</c:v>
                </c:pt>
                <c:pt idx="201">
                  <c:v>0.89665597180871115</c:v>
                </c:pt>
                <c:pt idx="202">
                  <c:v>0.89738181788378313</c:v>
                </c:pt>
                <c:pt idx="203">
                  <c:v>0.8983042486318662</c:v>
                </c:pt>
                <c:pt idx="204">
                  <c:v>0.89893583743153305</c:v>
                </c:pt>
                <c:pt idx="205">
                  <c:v>0.89955038248616648</c:v>
                </c:pt>
                <c:pt idx="206">
                  <c:v>0.90032277241765246</c:v>
                </c:pt>
                <c:pt idx="207">
                  <c:v>0.90093628545417304</c:v>
                </c:pt>
                <c:pt idx="208">
                  <c:v>0.90153010683084411</c:v>
                </c:pt>
                <c:pt idx="209">
                  <c:v>0.90206278464481637</c:v>
                </c:pt>
                <c:pt idx="210">
                  <c:v>0.90270586579598455</c:v>
                </c:pt>
                <c:pt idx="211">
                  <c:v>0.90333841861049735</c:v>
                </c:pt>
                <c:pt idx="212">
                  <c:v>0.90399562277641676</c:v>
                </c:pt>
                <c:pt idx="213">
                  <c:v>0.90458753056656738</c:v>
                </c:pt>
                <c:pt idx="214">
                  <c:v>0.90572055018057906</c:v>
                </c:pt>
                <c:pt idx="215">
                  <c:v>0.90638619096418205</c:v>
                </c:pt>
                <c:pt idx="216">
                  <c:v>0.90708818915614109</c:v>
                </c:pt>
                <c:pt idx="217">
                  <c:v>0.90826381365267816</c:v>
                </c:pt>
                <c:pt idx="218">
                  <c:v>0.90910845006765983</c:v>
                </c:pt>
                <c:pt idx="219">
                  <c:v>0.90971573910016523</c:v>
                </c:pt>
                <c:pt idx="220">
                  <c:v>0.9102556143611803</c:v>
                </c:pt>
                <c:pt idx="221">
                  <c:v>0.91082498498605213</c:v>
                </c:pt>
                <c:pt idx="222">
                  <c:v>0.9115546653888843</c:v>
                </c:pt>
                <c:pt idx="223">
                  <c:v>0.91230213242396196</c:v>
                </c:pt>
                <c:pt idx="224">
                  <c:v>0.91324350458936332</c:v>
                </c:pt>
                <c:pt idx="225">
                  <c:v>0.91462531793317614</c:v>
                </c:pt>
                <c:pt idx="226">
                  <c:v>0.9156086319994009</c:v>
                </c:pt>
                <c:pt idx="227">
                  <c:v>0.91709127252322342</c:v>
                </c:pt>
                <c:pt idx="228">
                  <c:v>0.91760219791758069</c:v>
                </c:pt>
                <c:pt idx="229">
                  <c:v>0.91819959845931143</c:v>
                </c:pt>
                <c:pt idx="230">
                  <c:v>0.91884467805063386</c:v>
                </c:pt>
                <c:pt idx="231">
                  <c:v>0.91950605796484497</c:v>
                </c:pt>
                <c:pt idx="232">
                  <c:v>0.92015274897281274</c:v>
                </c:pt>
                <c:pt idx="233">
                  <c:v>0.92082085291899352</c:v>
                </c:pt>
                <c:pt idx="234">
                  <c:v>0.9213836145223373</c:v>
                </c:pt>
                <c:pt idx="235">
                  <c:v>0.92200939462604248</c:v>
                </c:pt>
                <c:pt idx="236">
                  <c:v>0.92263136480827301</c:v>
                </c:pt>
                <c:pt idx="237">
                  <c:v>0.92331343082145356</c:v>
                </c:pt>
                <c:pt idx="238">
                  <c:v>0.92381859385835841</c:v>
                </c:pt>
                <c:pt idx="239">
                  <c:v>0.92440410740229384</c:v>
                </c:pt>
                <c:pt idx="240">
                  <c:v>0.92488055032595762</c:v>
                </c:pt>
                <c:pt idx="241">
                  <c:v>0.92557252542480561</c:v>
                </c:pt>
                <c:pt idx="242">
                  <c:v>0.92618277290031925</c:v>
                </c:pt>
                <c:pt idx="243">
                  <c:v>0.92666025138602237</c:v>
                </c:pt>
                <c:pt idx="244">
                  <c:v>0.92733691745837432</c:v>
                </c:pt>
                <c:pt idx="245">
                  <c:v>0.92809494686517402</c:v>
                </c:pt>
                <c:pt idx="246">
                  <c:v>0.92890819813426539</c:v>
                </c:pt>
                <c:pt idx="247">
                  <c:v>0.92927826502531574</c:v>
                </c:pt>
                <c:pt idx="248">
                  <c:v>0.93019114743269182</c:v>
                </c:pt>
                <c:pt idx="249">
                  <c:v>0.93069876159619802</c:v>
                </c:pt>
                <c:pt idx="250">
                  <c:v>0.93109905456860798</c:v>
                </c:pt>
                <c:pt idx="251">
                  <c:v>0.93153679019324931</c:v>
                </c:pt>
                <c:pt idx="252">
                  <c:v>0.9319194058601995</c:v>
                </c:pt>
                <c:pt idx="253">
                  <c:v>0.93248919680811515</c:v>
                </c:pt>
                <c:pt idx="254">
                  <c:v>0.93292270399363464</c:v>
                </c:pt>
                <c:pt idx="255">
                  <c:v>0.93357010733080781</c:v>
                </c:pt>
                <c:pt idx="256">
                  <c:v>0.93395797763760435</c:v>
                </c:pt>
                <c:pt idx="257">
                  <c:v>0.93431782718825729</c:v>
                </c:pt>
                <c:pt idx="258">
                  <c:v>0.93479855344846885</c:v>
                </c:pt>
                <c:pt idx="259">
                  <c:v>0.93518701605903909</c:v>
                </c:pt>
                <c:pt idx="260">
                  <c:v>0.93557707082869246</c:v>
                </c:pt>
                <c:pt idx="261">
                  <c:v>0.93598873900243296</c:v>
                </c:pt>
                <c:pt idx="262">
                  <c:v>0.93644572617138544</c:v>
                </c:pt>
                <c:pt idx="263">
                  <c:v>0.9369673552933212</c:v>
                </c:pt>
                <c:pt idx="264">
                  <c:v>0.93736063650705803</c:v>
                </c:pt>
                <c:pt idx="265">
                  <c:v>0.93767509631770418</c:v>
                </c:pt>
                <c:pt idx="266">
                  <c:v>0.93805129145989052</c:v>
                </c:pt>
                <c:pt idx="267">
                  <c:v>0.93846830527883252</c:v>
                </c:pt>
                <c:pt idx="268">
                  <c:v>0.93879289597144533</c:v>
                </c:pt>
                <c:pt idx="269">
                  <c:v>0.93913731760690167</c:v>
                </c:pt>
                <c:pt idx="270">
                  <c:v>0.9396268632957141</c:v>
                </c:pt>
                <c:pt idx="271">
                  <c:v>0.94026667046069179</c:v>
                </c:pt>
                <c:pt idx="272">
                  <c:v>0.94062901185966641</c:v>
                </c:pt>
                <c:pt idx="273">
                  <c:v>0.94102535830226908</c:v>
                </c:pt>
                <c:pt idx="274">
                  <c:v>0.94137539866585884</c:v>
                </c:pt>
                <c:pt idx="275">
                  <c:v>0.94173645141295625</c:v>
                </c:pt>
                <c:pt idx="276">
                  <c:v>0.94210269280262915</c:v>
                </c:pt>
                <c:pt idx="277">
                  <c:v>0.94249491585343759</c:v>
                </c:pt>
                <c:pt idx="278">
                  <c:v>0.94277544537724267</c:v>
                </c:pt>
                <c:pt idx="279">
                  <c:v>0.94307820728865654</c:v>
                </c:pt>
                <c:pt idx="280">
                  <c:v>0.94339901086128342</c:v>
                </c:pt>
                <c:pt idx="281">
                  <c:v>0.94394984962636863</c:v>
                </c:pt>
                <c:pt idx="282">
                  <c:v>0.94425586713567566</c:v>
                </c:pt>
                <c:pt idx="283">
                  <c:v>0.94454774277386833</c:v>
                </c:pt>
                <c:pt idx="284">
                  <c:v>0.94485975373137521</c:v>
                </c:pt>
                <c:pt idx="285">
                  <c:v>0.94525130604396346</c:v>
                </c:pt>
                <c:pt idx="286">
                  <c:v>0.94554274999180121</c:v>
                </c:pt>
                <c:pt idx="287">
                  <c:v>0.94589306892137903</c:v>
                </c:pt>
                <c:pt idx="288">
                  <c:v>0.94625876829091304</c:v>
                </c:pt>
                <c:pt idx="289">
                  <c:v>0.94652732155009756</c:v>
                </c:pt>
                <c:pt idx="290">
                  <c:v>0.94677866169131353</c:v>
                </c:pt>
                <c:pt idx="291">
                  <c:v>0.94704959292510926</c:v>
                </c:pt>
                <c:pt idx="292">
                  <c:v>0.94734016800918142</c:v>
                </c:pt>
                <c:pt idx="293">
                  <c:v>0.94757815991819605</c:v>
                </c:pt>
                <c:pt idx="294">
                  <c:v>0.94782930888798633</c:v>
                </c:pt>
                <c:pt idx="295">
                  <c:v>0.94810453402324246</c:v>
                </c:pt>
                <c:pt idx="296">
                  <c:v>0.9485147297958656</c:v>
                </c:pt>
                <c:pt idx="297">
                  <c:v>0.94889743533143978</c:v>
                </c:pt>
                <c:pt idx="298">
                  <c:v>0.94948877723009828</c:v>
                </c:pt>
                <c:pt idx="299">
                  <c:v>0.94978956116251778</c:v>
                </c:pt>
                <c:pt idx="300">
                  <c:v>0.95004603190615633</c:v>
                </c:pt>
                <c:pt idx="301">
                  <c:v>0.95030852398134014</c:v>
                </c:pt>
                <c:pt idx="302">
                  <c:v>0.95107435036054222</c:v>
                </c:pt>
                <c:pt idx="303">
                  <c:v>0.9513584240113423</c:v>
                </c:pt>
                <c:pt idx="304">
                  <c:v>0.95166643387594885</c:v>
                </c:pt>
                <c:pt idx="305">
                  <c:v>0.95192403700437045</c:v>
                </c:pt>
                <c:pt idx="306">
                  <c:v>0.95219464019094169</c:v>
                </c:pt>
                <c:pt idx="307">
                  <c:v>0.95248230390604682</c:v>
                </c:pt>
                <c:pt idx="308">
                  <c:v>0.95273283195318603</c:v>
                </c:pt>
                <c:pt idx="309">
                  <c:v>0.95298624174741686</c:v>
                </c:pt>
                <c:pt idx="310">
                  <c:v>0.95328400144015701</c:v>
                </c:pt>
                <c:pt idx="311">
                  <c:v>0.95350938673371843</c:v>
                </c:pt>
                <c:pt idx="312">
                  <c:v>0.95424999159056356</c:v>
                </c:pt>
                <c:pt idx="313">
                  <c:v>0.95451246935630873</c:v>
                </c:pt>
                <c:pt idx="314">
                  <c:v>0.95475889688000892</c:v>
                </c:pt>
                <c:pt idx="315">
                  <c:v>0.95502859690028163</c:v>
                </c:pt>
                <c:pt idx="316">
                  <c:v>0.95534651972881479</c:v>
                </c:pt>
                <c:pt idx="317">
                  <c:v>0.95562270914638325</c:v>
                </c:pt>
                <c:pt idx="318">
                  <c:v>0.95588761831310176</c:v>
                </c:pt>
                <c:pt idx="319">
                  <c:v>0.95612604131067247</c:v>
                </c:pt>
                <c:pt idx="320">
                  <c:v>0.95639108113460181</c:v>
                </c:pt>
                <c:pt idx="321">
                  <c:v>0.95667469755203027</c:v>
                </c:pt>
                <c:pt idx="322">
                  <c:v>0.95692215334931741</c:v>
                </c:pt>
                <c:pt idx="323">
                  <c:v>0.95713982939937126</c:v>
                </c:pt>
                <c:pt idx="324">
                  <c:v>0.95741099352931103</c:v>
                </c:pt>
                <c:pt idx="325">
                  <c:v>0.95761456094091879</c:v>
                </c:pt>
                <c:pt idx="326">
                  <c:v>0.95781747479900603</c:v>
                </c:pt>
                <c:pt idx="327">
                  <c:v>0.95802475530934461</c:v>
                </c:pt>
                <c:pt idx="328">
                  <c:v>0.95829469330761807</c:v>
                </c:pt>
                <c:pt idx="329">
                  <c:v>0.95850629139017085</c:v>
                </c:pt>
                <c:pt idx="330">
                  <c:v>0.95869713410002322</c:v>
                </c:pt>
                <c:pt idx="331">
                  <c:v>0.95929132591730237</c:v>
                </c:pt>
                <c:pt idx="332">
                  <c:v>0.95947172333873687</c:v>
                </c:pt>
                <c:pt idx="333">
                  <c:v>0.95969766850580218</c:v>
                </c:pt>
                <c:pt idx="334">
                  <c:v>0.9599489148332685</c:v>
                </c:pt>
                <c:pt idx="335">
                  <c:v>0.96013373219958342</c:v>
                </c:pt>
                <c:pt idx="336">
                  <c:v>0.96035023547746645</c:v>
                </c:pt>
                <c:pt idx="337">
                  <c:v>0.960576422166459</c:v>
                </c:pt>
                <c:pt idx="338">
                  <c:v>0.96080333783442429</c:v>
                </c:pt>
                <c:pt idx="339">
                  <c:v>0.96102643615872962</c:v>
                </c:pt>
                <c:pt idx="340">
                  <c:v>0.96126313125814966</c:v>
                </c:pt>
                <c:pt idx="341">
                  <c:v>0.96145781759021065</c:v>
                </c:pt>
                <c:pt idx="342">
                  <c:v>0.96166900049844284</c:v>
                </c:pt>
                <c:pt idx="343">
                  <c:v>0.96185724370485093</c:v>
                </c:pt>
                <c:pt idx="344">
                  <c:v>0.96206599547957583</c:v>
                </c:pt>
                <c:pt idx="345">
                  <c:v>0.96226064035438463</c:v>
                </c:pt>
                <c:pt idx="346">
                  <c:v>0.96247266885682803</c:v>
                </c:pt>
                <c:pt idx="347">
                  <c:v>0.96266978003694192</c:v>
                </c:pt>
                <c:pt idx="348">
                  <c:v>0.96284300575494985</c:v>
                </c:pt>
                <c:pt idx="349">
                  <c:v>0.96304624297960406</c:v>
                </c:pt>
                <c:pt idx="350">
                  <c:v>0.96320956275467151</c:v>
                </c:pt>
                <c:pt idx="351">
                  <c:v>0.96337688522743636</c:v>
                </c:pt>
                <c:pt idx="352">
                  <c:v>0.96357679156247811</c:v>
                </c:pt>
                <c:pt idx="353">
                  <c:v>0.96374396746379642</c:v>
                </c:pt>
                <c:pt idx="354">
                  <c:v>0.96438177812774928</c:v>
                </c:pt>
                <c:pt idx="355">
                  <c:v>0.96456258824944252</c:v>
                </c:pt>
                <c:pt idx="356">
                  <c:v>0.9647407323354884</c:v>
                </c:pt>
                <c:pt idx="357">
                  <c:v>0.96490795845357513</c:v>
                </c:pt>
                <c:pt idx="358">
                  <c:v>0.96529397669106409</c:v>
                </c:pt>
                <c:pt idx="359">
                  <c:v>0.96547587526622647</c:v>
                </c:pt>
                <c:pt idx="360">
                  <c:v>0.96564574976719508</c:v>
                </c:pt>
                <c:pt idx="361">
                  <c:v>0.96581844730643707</c:v>
                </c:pt>
                <c:pt idx="362">
                  <c:v>0.96604178126841433</c:v>
                </c:pt>
                <c:pt idx="363">
                  <c:v>0.96624308611705156</c:v>
                </c:pt>
                <c:pt idx="364">
                  <c:v>0.96640838079525282</c:v>
                </c:pt>
                <c:pt idx="365">
                  <c:v>0.96656549475400289</c:v>
                </c:pt>
                <c:pt idx="366">
                  <c:v>0.96674147042516057</c:v>
                </c:pt>
                <c:pt idx="367">
                  <c:v>0.96691970565029461</c:v>
                </c:pt>
                <c:pt idx="368">
                  <c:v>0.9670732248640822</c:v>
                </c:pt>
                <c:pt idx="369">
                  <c:v>0.96723781042267165</c:v>
                </c:pt>
                <c:pt idx="370">
                  <c:v>0.96748130718610936</c:v>
                </c:pt>
                <c:pt idx="371">
                  <c:v>0.96807704816728912</c:v>
                </c:pt>
                <c:pt idx="372">
                  <c:v>0.96824907302918128</c:v>
                </c:pt>
                <c:pt idx="373">
                  <c:v>0.96844891918434084</c:v>
                </c:pt>
                <c:pt idx="374">
                  <c:v>0.96864256607610344</c:v>
                </c:pt>
                <c:pt idx="375">
                  <c:v>0.96881731561559481</c:v>
                </c:pt>
                <c:pt idx="376">
                  <c:v>0.9689928884158745</c:v>
                </c:pt>
                <c:pt idx="377">
                  <c:v>0.96919916024452113</c:v>
                </c:pt>
                <c:pt idx="378">
                  <c:v>0.96936822746580353</c:v>
                </c:pt>
                <c:pt idx="379">
                  <c:v>0.96951803063873265</c:v>
                </c:pt>
                <c:pt idx="380">
                  <c:v>0.96969625603448606</c:v>
                </c:pt>
                <c:pt idx="381">
                  <c:v>0.9698383129867133</c:v>
                </c:pt>
                <c:pt idx="382">
                  <c:v>0.97002384742975767</c:v>
                </c:pt>
                <c:pt idx="383">
                  <c:v>0.97020820114351358</c:v>
                </c:pt>
                <c:pt idx="384">
                  <c:v>0.97036032445150056</c:v>
                </c:pt>
                <c:pt idx="385">
                  <c:v>0.97050489311141064</c:v>
                </c:pt>
                <c:pt idx="386">
                  <c:v>0.97065560961435171</c:v>
                </c:pt>
                <c:pt idx="387">
                  <c:v>0.97087751383606136</c:v>
                </c:pt>
                <c:pt idx="388">
                  <c:v>0.9711405833037815</c:v>
                </c:pt>
                <c:pt idx="389">
                  <c:v>0.97129380168502455</c:v>
                </c:pt>
                <c:pt idx="390">
                  <c:v>0.9714459595630105</c:v>
                </c:pt>
                <c:pt idx="391">
                  <c:v>0.97160705007464232</c:v>
                </c:pt>
                <c:pt idx="392">
                  <c:v>0.97173821627359058</c:v>
                </c:pt>
                <c:pt idx="393">
                  <c:v>0.97187769271246971</c:v>
                </c:pt>
                <c:pt idx="394">
                  <c:v>0.97204593921389215</c:v>
                </c:pt>
                <c:pt idx="395">
                  <c:v>0.97221248797397164</c:v>
                </c:pt>
                <c:pt idx="396">
                  <c:v>0.97240854888140826</c:v>
                </c:pt>
                <c:pt idx="397">
                  <c:v>0.97255798308479302</c:v>
                </c:pt>
                <c:pt idx="398">
                  <c:v>0.97271542990515814</c:v>
                </c:pt>
                <c:pt idx="399">
                  <c:v>0.97287446707920977</c:v>
                </c:pt>
                <c:pt idx="400">
                  <c:v>0.97302919015810707</c:v>
                </c:pt>
                <c:pt idx="401">
                  <c:v>0.97317405583916905</c:v>
                </c:pt>
                <c:pt idx="402">
                  <c:v>0.97332066546635021</c:v>
                </c:pt>
                <c:pt idx="403">
                  <c:v>0.97347693998261031</c:v>
                </c:pt>
                <c:pt idx="404">
                  <c:v>0.97361908539926445</c:v>
                </c:pt>
                <c:pt idx="405">
                  <c:v>0.97380125999948641</c:v>
                </c:pt>
                <c:pt idx="406">
                  <c:v>0.97398307191561839</c:v>
                </c:pt>
                <c:pt idx="407">
                  <c:v>0.97415147943165892</c:v>
                </c:pt>
                <c:pt idx="408">
                  <c:v>0.97430882514982198</c:v>
                </c:pt>
                <c:pt idx="409">
                  <c:v>0.97443227167408297</c:v>
                </c:pt>
                <c:pt idx="410">
                  <c:v>0.97459098146957557</c:v>
                </c:pt>
                <c:pt idx="411">
                  <c:v>0.97472588804880123</c:v>
                </c:pt>
                <c:pt idx="412">
                  <c:v>0.97485774263873504</c:v>
                </c:pt>
                <c:pt idx="413">
                  <c:v>0.97501301495935722</c:v>
                </c:pt>
                <c:pt idx="414">
                  <c:v>0.97516016386514925</c:v>
                </c:pt>
                <c:pt idx="415">
                  <c:v>0.9752936124864291</c:v>
                </c:pt>
                <c:pt idx="416">
                  <c:v>0.97544145232413515</c:v>
                </c:pt>
                <c:pt idx="417">
                  <c:v>0.97557070754435782</c:v>
                </c:pt>
                <c:pt idx="418">
                  <c:v>0.97571021948936754</c:v>
                </c:pt>
                <c:pt idx="419">
                  <c:v>0.97583735236574509</c:v>
                </c:pt>
                <c:pt idx="420">
                  <c:v>0.9759696111638877</c:v>
                </c:pt>
                <c:pt idx="421">
                  <c:v>0.97610267108999516</c:v>
                </c:pt>
                <c:pt idx="422">
                  <c:v>0.9762378582412049</c:v>
                </c:pt>
                <c:pt idx="423">
                  <c:v>0.97635727077422996</c:v>
                </c:pt>
                <c:pt idx="424">
                  <c:v>0.97645993237078188</c:v>
                </c:pt>
                <c:pt idx="425">
                  <c:v>0.97656373959169096</c:v>
                </c:pt>
                <c:pt idx="426">
                  <c:v>0.976671699491937</c:v>
                </c:pt>
                <c:pt idx="427">
                  <c:v>0.97678835411469456</c:v>
                </c:pt>
                <c:pt idx="428">
                  <c:v>0.97690832103816772</c:v>
                </c:pt>
                <c:pt idx="429">
                  <c:v>0.97701792471846238</c:v>
                </c:pt>
                <c:pt idx="430">
                  <c:v>0.97714316065808693</c:v>
                </c:pt>
                <c:pt idx="431">
                  <c:v>0.97727416744721385</c:v>
                </c:pt>
                <c:pt idx="432">
                  <c:v>0.97737886118465411</c:v>
                </c:pt>
                <c:pt idx="433">
                  <c:v>0.97747169406911438</c:v>
                </c:pt>
                <c:pt idx="434">
                  <c:v>0.97757863231556053</c:v>
                </c:pt>
                <c:pt idx="435">
                  <c:v>0.97769201783338477</c:v>
                </c:pt>
                <c:pt idx="436">
                  <c:v>0.97779538299962598</c:v>
                </c:pt>
                <c:pt idx="437">
                  <c:v>0.97790876818311756</c:v>
                </c:pt>
                <c:pt idx="438">
                  <c:v>0.97801249048352623</c:v>
                </c:pt>
                <c:pt idx="439">
                  <c:v>0.97811430193894244</c:v>
                </c:pt>
                <c:pt idx="440">
                  <c:v>0.97823303209897006</c:v>
                </c:pt>
                <c:pt idx="441">
                  <c:v>0.97834770780660185</c:v>
                </c:pt>
                <c:pt idx="442">
                  <c:v>0.97843397232438778</c:v>
                </c:pt>
                <c:pt idx="443">
                  <c:v>0.97853928337368612</c:v>
                </c:pt>
                <c:pt idx="444">
                  <c:v>0.9786389089620483</c:v>
                </c:pt>
                <c:pt idx="445">
                  <c:v>0.97873011464936088</c:v>
                </c:pt>
                <c:pt idx="446">
                  <c:v>0.97883396600218353</c:v>
                </c:pt>
                <c:pt idx="447">
                  <c:v>0.9789337096768479</c:v>
                </c:pt>
                <c:pt idx="448">
                  <c:v>0.97903866071671775</c:v>
                </c:pt>
                <c:pt idx="449">
                  <c:v>0.97913679250667096</c:v>
                </c:pt>
                <c:pt idx="450">
                  <c:v>0.97922612559664957</c:v>
                </c:pt>
                <c:pt idx="451">
                  <c:v>0.97932739055186901</c:v>
                </c:pt>
                <c:pt idx="452">
                  <c:v>0.97942184260949272</c:v>
                </c:pt>
                <c:pt idx="453">
                  <c:v>0.97952606694385191</c:v>
                </c:pt>
                <c:pt idx="454">
                  <c:v>0.97962634989712716</c:v>
                </c:pt>
                <c:pt idx="455">
                  <c:v>0.97972039079242257</c:v>
                </c:pt>
                <c:pt idx="456">
                  <c:v>0.97981727478595193</c:v>
                </c:pt>
                <c:pt idx="457">
                  <c:v>0.97992308526140592</c:v>
                </c:pt>
                <c:pt idx="458">
                  <c:v>0.98001468164988692</c:v>
                </c:pt>
                <c:pt idx="459">
                  <c:v>0.98010745716285952</c:v>
                </c:pt>
                <c:pt idx="460">
                  <c:v>0.98019302720480506</c:v>
                </c:pt>
                <c:pt idx="461">
                  <c:v>0.98027670672918499</c:v>
                </c:pt>
                <c:pt idx="462">
                  <c:v>0.98036748674413088</c:v>
                </c:pt>
                <c:pt idx="463">
                  <c:v>0.98046158046398946</c:v>
                </c:pt>
                <c:pt idx="464">
                  <c:v>0.98057171004958787</c:v>
                </c:pt>
                <c:pt idx="465">
                  <c:v>0.98068362356749395</c:v>
                </c:pt>
                <c:pt idx="466">
                  <c:v>0.98081109773066999</c:v>
                </c:pt>
                <c:pt idx="467">
                  <c:v>0.98104665716884676</c:v>
                </c:pt>
                <c:pt idx="468">
                  <c:v>0.98118213759668227</c:v>
                </c:pt>
                <c:pt idx="469">
                  <c:v>0.98130255132234734</c:v>
                </c:pt>
                <c:pt idx="470">
                  <c:v>0.98146854495644698</c:v>
                </c:pt>
                <c:pt idx="471">
                  <c:v>0.98157044480942346</c:v>
                </c:pt>
                <c:pt idx="472">
                  <c:v>0.98166224514083855</c:v>
                </c:pt>
                <c:pt idx="473">
                  <c:v>0.98176587155463491</c:v>
                </c:pt>
                <c:pt idx="474">
                  <c:v>0.98195332319499262</c:v>
                </c:pt>
                <c:pt idx="475">
                  <c:v>0.98205433017911714</c:v>
                </c:pt>
                <c:pt idx="476">
                  <c:v>0.98217841888958757</c:v>
                </c:pt>
                <c:pt idx="477">
                  <c:v>0.98226375810825173</c:v>
                </c:pt>
                <c:pt idx="478">
                  <c:v>0.98236188047002337</c:v>
                </c:pt>
                <c:pt idx="479">
                  <c:v>0.98246906893104635</c:v>
                </c:pt>
                <c:pt idx="480">
                  <c:v>0.98258718465447692</c:v>
                </c:pt>
                <c:pt idx="481">
                  <c:v>0.98268866177721426</c:v>
                </c:pt>
                <c:pt idx="482">
                  <c:v>0.98277584417193664</c:v>
                </c:pt>
                <c:pt idx="483">
                  <c:v>0.98289996337354746</c:v>
                </c:pt>
                <c:pt idx="484">
                  <c:v>0.98295828363050675</c:v>
                </c:pt>
                <c:pt idx="485">
                  <c:v>0.98304874161621636</c:v>
                </c:pt>
                <c:pt idx="486">
                  <c:v>0.98312281342240548</c:v>
                </c:pt>
                <c:pt idx="487">
                  <c:v>0.98318118262566889</c:v>
                </c:pt>
                <c:pt idx="488">
                  <c:v>0.98325585957400652</c:v>
                </c:pt>
                <c:pt idx="489">
                  <c:v>0.98332442251378038</c:v>
                </c:pt>
                <c:pt idx="490">
                  <c:v>0.98339448125795914</c:v>
                </c:pt>
                <c:pt idx="491">
                  <c:v>0.98346706822585506</c:v>
                </c:pt>
                <c:pt idx="492">
                  <c:v>0.98351606548233272</c:v>
                </c:pt>
                <c:pt idx="493">
                  <c:v>0.98357098818374333</c:v>
                </c:pt>
                <c:pt idx="494">
                  <c:v>0.98365624288310627</c:v>
                </c:pt>
                <c:pt idx="495">
                  <c:v>0.98370987586277514</c:v>
                </c:pt>
                <c:pt idx="496">
                  <c:v>0.98378788530552208</c:v>
                </c:pt>
                <c:pt idx="497">
                  <c:v>0.98384274414939121</c:v>
                </c:pt>
                <c:pt idx="498">
                  <c:v>0.98390784674593934</c:v>
                </c:pt>
                <c:pt idx="499">
                  <c:v>0.98401768519464106</c:v>
                </c:pt>
                <c:pt idx="500">
                  <c:v>0.9840936266560365</c:v>
                </c:pt>
                <c:pt idx="501">
                  <c:v>0.98416578213417705</c:v>
                </c:pt>
                <c:pt idx="502">
                  <c:v>0.98422804531015062</c:v>
                </c:pt>
                <c:pt idx="503">
                  <c:v>0.98430278932562365</c:v>
                </c:pt>
                <c:pt idx="504">
                  <c:v>0.98436470419381239</c:v>
                </c:pt>
                <c:pt idx="505">
                  <c:v>0.98446860389114044</c:v>
                </c:pt>
                <c:pt idx="506">
                  <c:v>0.98452493460119472</c:v>
                </c:pt>
                <c:pt idx="507">
                  <c:v>0.98460904581592956</c:v>
                </c:pt>
                <c:pt idx="508">
                  <c:v>0.98467547323915072</c:v>
                </c:pt>
                <c:pt idx="509">
                  <c:v>0.98473403648910096</c:v>
                </c:pt>
                <c:pt idx="510">
                  <c:v>0.98480443812487506</c:v>
                </c:pt>
                <c:pt idx="511">
                  <c:v>0.98487974428731428</c:v>
                </c:pt>
                <c:pt idx="512">
                  <c:v>0.9849325405660212</c:v>
                </c:pt>
                <c:pt idx="513">
                  <c:v>0.98499329576788031</c:v>
                </c:pt>
                <c:pt idx="514">
                  <c:v>0.98506689369093037</c:v>
                </c:pt>
                <c:pt idx="515">
                  <c:v>0.98512913165821991</c:v>
                </c:pt>
                <c:pt idx="516">
                  <c:v>0.98518674700815922</c:v>
                </c:pt>
                <c:pt idx="517">
                  <c:v>0.98524206308539974</c:v>
                </c:pt>
                <c:pt idx="518">
                  <c:v>0.98530201294670217</c:v>
                </c:pt>
                <c:pt idx="519">
                  <c:v>0.98535537959695918</c:v>
                </c:pt>
                <c:pt idx="520">
                  <c:v>0.98543988004179861</c:v>
                </c:pt>
                <c:pt idx="521">
                  <c:v>0.98550999769539538</c:v>
                </c:pt>
                <c:pt idx="522">
                  <c:v>0.98558113018240534</c:v>
                </c:pt>
                <c:pt idx="523">
                  <c:v>0.98563834707465803</c:v>
                </c:pt>
                <c:pt idx="524">
                  <c:v>0.98569507537313394</c:v>
                </c:pt>
                <c:pt idx="525">
                  <c:v>0.98574976136700809</c:v>
                </c:pt>
                <c:pt idx="526">
                  <c:v>0.98580576235817452</c:v>
                </c:pt>
                <c:pt idx="527">
                  <c:v>0.98586343581513336</c:v>
                </c:pt>
                <c:pt idx="528">
                  <c:v>0.98591949899217801</c:v>
                </c:pt>
                <c:pt idx="529">
                  <c:v>0.98596863887497643</c:v>
                </c:pt>
                <c:pt idx="530">
                  <c:v>0.98602165648191675</c:v>
                </c:pt>
                <c:pt idx="531">
                  <c:v>0.98608842840153021</c:v>
                </c:pt>
                <c:pt idx="532">
                  <c:v>0.98614450595488001</c:v>
                </c:pt>
                <c:pt idx="533">
                  <c:v>0.98619969672423258</c:v>
                </c:pt>
                <c:pt idx="534">
                  <c:v>0.98626476989950507</c:v>
                </c:pt>
                <c:pt idx="535">
                  <c:v>0.98632709974141475</c:v>
                </c:pt>
                <c:pt idx="536">
                  <c:v>0.98639099833911992</c:v>
                </c:pt>
                <c:pt idx="537">
                  <c:v>0.98644537654632991</c:v>
                </c:pt>
                <c:pt idx="538">
                  <c:v>0.98757929792244281</c:v>
                </c:pt>
                <c:pt idx="539">
                  <c:v>0.98763550038248149</c:v>
                </c:pt>
                <c:pt idx="540">
                  <c:v>0.98769851580698231</c:v>
                </c:pt>
                <c:pt idx="541">
                  <c:v>0.98776354384734311</c:v>
                </c:pt>
                <c:pt idx="542">
                  <c:v>0.9878326540897121</c:v>
                </c:pt>
                <c:pt idx="543">
                  <c:v>0.98788565805587913</c:v>
                </c:pt>
                <c:pt idx="544">
                  <c:v>0.98794380138398474</c:v>
                </c:pt>
                <c:pt idx="545">
                  <c:v>0.98800243711725977</c:v>
                </c:pt>
                <c:pt idx="546">
                  <c:v>0.9880652846398893</c:v>
                </c:pt>
                <c:pt idx="547">
                  <c:v>0.9881224769252569</c:v>
                </c:pt>
                <c:pt idx="548">
                  <c:v>0.98818760218956059</c:v>
                </c:pt>
                <c:pt idx="549">
                  <c:v>0.98827761905673384</c:v>
                </c:pt>
                <c:pt idx="550">
                  <c:v>0.98841385755048528</c:v>
                </c:pt>
                <c:pt idx="551">
                  <c:v>0.98849221831001111</c:v>
                </c:pt>
                <c:pt idx="552">
                  <c:v>0.98856802811119771</c:v>
                </c:pt>
                <c:pt idx="553">
                  <c:v>0.98864182703505421</c:v>
                </c:pt>
                <c:pt idx="554">
                  <c:v>0.98871254334474568</c:v>
                </c:pt>
                <c:pt idx="555">
                  <c:v>0.98878452744395517</c:v>
                </c:pt>
                <c:pt idx="556">
                  <c:v>0.98884860069705183</c:v>
                </c:pt>
                <c:pt idx="557">
                  <c:v>0.98892795522703214</c:v>
                </c:pt>
                <c:pt idx="558">
                  <c:v>0.98899022863358566</c:v>
                </c:pt>
                <c:pt idx="559">
                  <c:v>0.98904958779591101</c:v>
                </c:pt>
                <c:pt idx="560">
                  <c:v>0.98916038196800837</c:v>
                </c:pt>
                <c:pt idx="561">
                  <c:v>0.98922085265275772</c:v>
                </c:pt>
                <c:pt idx="562">
                  <c:v>0.98926831498790702</c:v>
                </c:pt>
                <c:pt idx="563">
                  <c:v>0.98932324497777013</c:v>
                </c:pt>
                <c:pt idx="564">
                  <c:v>0.98939249149413899</c:v>
                </c:pt>
                <c:pt idx="565">
                  <c:v>0.98946330328924348</c:v>
                </c:pt>
                <c:pt idx="566">
                  <c:v>0.98953259066106569</c:v>
                </c:pt>
                <c:pt idx="567">
                  <c:v>0.98960765844430487</c:v>
                </c:pt>
                <c:pt idx="568">
                  <c:v>0.9896735194411016</c:v>
                </c:pt>
                <c:pt idx="569">
                  <c:v>0.98973554597640512</c:v>
                </c:pt>
                <c:pt idx="570">
                  <c:v>0.98980177193075403</c:v>
                </c:pt>
                <c:pt idx="571">
                  <c:v>0.98986040625983185</c:v>
                </c:pt>
                <c:pt idx="572">
                  <c:v>0.98990460490623711</c:v>
                </c:pt>
                <c:pt idx="573">
                  <c:v>0.98996119024405949</c:v>
                </c:pt>
                <c:pt idx="574">
                  <c:v>0.99002543942301169</c:v>
                </c:pt>
                <c:pt idx="575">
                  <c:v>0.9900808626873091</c:v>
                </c:pt>
                <c:pt idx="576">
                  <c:v>0.99012789901575904</c:v>
                </c:pt>
                <c:pt idx="577">
                  <c:v>0.99018498170687452</c:v>
                </c:pt>
                <c:pt idx="578">
                  <c:v>0.99023435936707405</c:v>
                </c:pt>
                <c:pt idx="579">
                  <c:v>0.99028683415147711</c:v>
                </c:pt>
                <c:pt idx="580">
                  <c:v>0.99033486973343743</c:v>
                </c:pt>
                <c:pt idx="581">
                  <c:v>0.9903884013434382</c:v>
                </c:pt>
                <c:pt idx="582">
                  <c:v>0.99047196251404979</c:v>
                </c:pt>
                <c:pt idx="583">
                  <c:v>0.99051027035238759</c:v>
                </c:pt>
                <c:pt idx="584">
                  <c:v>0.990561802652969</c:v>
                </c:pt>
                <c:pt idx="585">
                  <c:v>0.99061402829265977</c:v>
                </c:pt>
                <c:pt idx="586">
                  <c:v>0.99069733570476826</c:v>
                </c:pt>
                <c:pt idx="587">
                  <c:v>0.99075437653743226</c:v>
                </c:pt>
                <c:pt idx="588">
                  <c:v>0.99079504830840881</c:v>
                </c:pt>
                <c:pt idx="589">
                  <c:v>0.9908403614193656</c:v>
                </c:pt>
                <c:pt idx="590">
                  <c:v>0.99088964145442304</c:v>
                </c:pt>
                <c:pt idx="591">
                  <c:v>0.99095866289803247</c:v>
                </c:pt>
                <c:pt idx="592">
                  <c:v>0.99102058070834886</c:v>
                </c:pt>
                <c:pt idx="593">
                  <c:v>0.99106158159641444</c:v>
                </c:pt>
                <c:pt idx="594">
                  <c:v>0.99110608221209517</c:v>
                </c:pt>
                <c:pt idx="595">
                  <c:v>0.9911782475864831</c:v>
                </c:pt>
                <c:pt idx="596">
                  <c:v>0.99121758082314682</c:v>
                </c:pt>
                <c:pt idx="597">
                  <c:v>0.99127932865872925</c:v>
                </c:pt>
                <c:pt idx="598">
                  <c:v>0.99132372021509019</c:v>
                </c:pt>
                <c:pt idx="599">
                  <c:v>0.99137596377501258</c:v>
                </c:pt>
                <c:pt idx="600">
                  <c:v>0.99148233318783896</c:v>
                </c:pt>
                <c:pt idx="601">
                  <c:v>0.99153986395161053</c:v>
                </c:pt>
                <c:pt idx="602">
                  <c:v>0.99159769013173704</c:v>
                </c:pt>
                <c:pt idx="603">
                  <c:v>0.99165061920738407</c:v>
                </c:pt>
                <c:pt idx="604">
                  <c:v>0.99169152902322788</c:v>
                </c:pt>
                <c:pt idx="605">
                  <c:v>0.99174248279454191</c:v>
                </c:pt>
                <c:pt idx="606">
                  <c:v>0.9917808243336137</c:v>
                </c:pt>
                <c:pt idx="607">
                  <c:v>0.99182871983018162</c:v>
                </c:pt>
                <c:pt idx="608">
                  <c:v>0.99188387328800731</c:v>
                </c:pt>
                <c:pt idx="609">
                  <c:v>0.99193571330838626</c:v>
                </c:pt>
                <c:pt idx="610">
                  <c:v>0.99199607312841942</c:v>
                </c:pt>
                <c:pt idx="611">
                  <c:v>0.99205080452467131</c:v>
                </c:pt>
                <c:pt idx="612">
                  <c:v>0.99210489059198659</c:v>
                </c:pt>
                <c:pt idx="613">
                  <c:v>0.99214900565522213</c:v>
                </c:pt>
                <c:pt idx="614">
                  <c:v>0.99219447576880493</c:v>
                </c:pt>
                <c:pt idx="615">
                  <c:v>0.99225040354111471</c:v>
                </c:pt>
                <c:pt idx="616">
                  <c:v>0.99228887038807445</c:v>
                </c:pt>
                <c:pt idx="617">
                  <c:v>0.99233550993050124</c:v>
                </c:pt>
                <c:pt idx="618">
                  <c:v>0.99238226053824385</c:v>
                </c:pt>
                <c:pt idx="619">
                  <c:v>0.99244576963837827</c:v>
                </c:pt>
                <c:pt idx="620">
                  <c:v>0.99248407827911445</c:v>
                </c:pt>
                <c:pt idx="621">
                  <c:v>0.99252184637077556</c:v>
                </c:pt>
                <c:pt idx="622">
                  <c:v>0.99259011342612857</c:v>
                </c:pt>
                <c:pt idx="623">
                  <c:v>0.99262484236687276</c:v>
                </c:pt>
                <c:pt idx="624">
                  <c:v>0.99266270139702251</c:v>
                </c:pt>
                <c:pt idx="625">
                  <c:v>0.99271101521063809</c:v>
                </c:pt>
                <c:pt idx="626">
                  <c:v>0.99276427280157531</c:v>
                </c:pt>
                <c:pt idx="627">
                  <c:v>0.99279981096113534</c:v>
                </c:pt>
                <c:pt idx="628">
                  <c:v>0.99283927692787244</c:v>
                </c:pt>
                <c:pt idx="629">
                  <c:v>0.99287995892942893</c:v>
                </c:pt>
                <c:pt idx="630">
                  <c:v>0.992917055547338</c:v>
                </c:pt>
                <c:pt idx="631">
                  <c:v>0.99296104135755991</c:v>
                </c:pt>
                <c:pt idx="632">
                  <c:v>0.99300081424169617</c:v>
                </c:pt>
                <c:pt idx="633">
                  <c:v>0.99303231687208993</c:v>
                </c:pt>
                <c:pt idx="634">
                  <c:v>0.99308345084871785</c:v>
                </c:pt>
                <c:pt idx="635">
                  <c:v>0.99316497653511437</c:v>
                </c:pt>
                <c:pt idx="636">
                  <c:v>0.99321492791019084</c:v>
                </c:pt>
                <c:pt idx="637">
                  <c:v>0.99327985351101877</c:v>
                </c:pt>
                <c:pt idx="638">
                  <c:v>0.99332759568262019</c:v>
                </c:pt>
                <c:pt idx="639">
                  <c:v>0.99337903610858158</c:v>
                </c:pt>
                <c:pt idx="640">
                  <c:v>0.99341169225358361</c:v>
                </c:pt>
                <c:pt idx="641">
                  <c:v>0.99345542570949963</c:v>
                </c:pt>
                <c:pt idx="642">
                  <c:v>0.99351798523795964</c:v>
                </c:pt>
                <c:pt idx="643">
                  <c:v>0.99355813324336162</c:v>
                </c:pt>
                <c:pt idx="644">
                  <c:v>0.99360003602726155</c:v>
                </c:pt>
                <c:pt idx="645">
                  <c:v>0.99365924025982355</c:v>
                </c:pt>
                <c:pt idx="646">
                  <c:v>0.99370748038651679</c:v>
                </c:pt>
                <c:pt idx="647">
                  <c:v>0.99374337775310695</c:v>
                </c:pt>
                <c:pt idx="648">
                  <c:v>0.99379289442883434</c:v>
                </c:pt>
                <c:pt idx="649">
                  <c:v>0.99383823455387166</c:v>
                </c:pt>
                <c:pt idx="650">
                  <c:v>0.99389205576283879</c:v>
                </c:pt>
                <c:pt idx="651">
                  <c:v>0.99393544960361968</c:v>
                </c:pt>
                <c:pt idx="652">
                  <c:v>0.99398334336165761</c:v>
                </c:pt>
                <c:pt idx="653">
                  <c:v>0.99402418002551141</c:v>
                </c:pt>
                <c:pt idx="654">
                  <c:v>0.99405944456720707</c:v>
                </c:pt>
                <c:pt idx="655">
                  <c:v>0.99409201144538395</c:v>
                </c:pt>
                <c:pt idx="656">
                  <c:v>0.99412875821757773</c:v>
                </c:pt>
                <c:pt idx="657">
                  <c:v>0.99427643643886698</c:v>
                </c:pt>
                <c:pt idx="658">
                  <c:v>0.99431229208073868</c:v>
                </c:pt>
                <c:pt idx="659">
                  <c:v>0.99434799593557432</c:v>
                </c:pt>
                <c:pt idx="660">
                  <c:v>0.99439476646954461</c:v>
                </c:pt>
                <c:pt idx="661">
                  <c:v>0.99443435587190676</c:v>
                </c:pt>
                <c:pt idx="662">
                  <c:v>0.99448286259547813</c:v>
                </c:pt>
                <c:pt idx="663">
                  <c:v>0.99453708152659992</c:v>
                </c:pt>
                <c:pt idx="664">
                  <c:v>0.99457913830413169</c:v>
                </c:pt>
                <c:pt idx="665">
                  <c:v>0.99462113737584312</c:v>
                </c:pt>
                <c:pt idx="666">
                  <c:v>0.99465696272717419</c:v>
                </c:pt>
                <c:pt idx="667">
                  <c:v>0.99475534947922828</c:v>
                </c:pt>
                <c:pt idx="668">
                  <c:v>0.99479038065671421</c:v>
                </c:pt>
                <c:pt idx="669">
                  <c:v>0.99483248617995046</c:v>
                </c:pt>
                <c:pt idx="670">
                  <c:v>0.99487904320907206</c:v>
                </c:pt>
                <c:pt idx="671">
                  <c:v>0.99491074269454705</c:v>
                </c:pt>
                <c:pt idx="672">
                  <c:v>0.99495397505264405</c:v>
                </c:pt>
                <c:pt idx="673">
                  <c:v>0.9949919696212618</c:v>
                </c:pt>
                <c:pt idx="674">
                  <c:v>0.99503955138004396</c:v>
                </c:pt>
                <c:pt idx="675">
                  <c:v>0.99507390653685324</c:v>
                </c:pt>
                <c:pt idx="676">
                  <c:v>0.99511234764019674</c:v>
                </c:pt>
                <c:pt idx="677">
                  <c:v>0.99514972710355198</c:v>
                </c:pt>
                <c:pt idx="678">
                  <c:v>0.99519358519869072</c:v>
                </c:pt>
                <c:pt idx="679">
                  <c:v>0.99522273452822485</c:v>
                </c:pt>
                <c:pt idx="680">
                  <c:v>0.99526257046750433</c:v>
                </c:pt>
                <c:pt idx="681">
                  <c:v>0.99530380893237147</c:v>
                </c:pt>
                <c:pt idx="682">
                  <c:v>0.99534014922289449</c:v>
                </c:pt>
                <c:pt idx="683">
                  <c:v>0.99537435499986282</c:v>
                </c:pt>
                <c:pt idx="684">
                  <c:v>0.99540323472352477</c:v>
                </c:pt>
                <c:pt idx="685">
                  <c:v>0.99543762705812799</c:v>
                </c:pt>
                <c:pt idx="686">
                  <c:v>0.99548507281037635</c:v>
                </c:pt>
                <c:pt idx="687">
                  <c:v>0.99551696841540072</c:v>
                </c:pt>
                <c:pt idx="688">
                  <c:v>0.99554206061787753</c:v>
                </c:pt>
                <c:pt idx="689">
                  <c:v>0.99558101070929128</c:v>
                </c:pt>
                <c:pt idx="690">
                  <c:v>0.99560748591232717</c:v>
                </c:pt>
                <c:pt idx="691">
                  <c:v>0.99564101232529234</c:v>
                </c:pt>
                <c:pt idx="692">
                  <c:v>0.99566355691275654</c:v>
                </c:pt>
                <c:pt idx="693">
                  <c:v>0.99569365247063824</c:v>
                </c:pt>
                <c:pt idx="694">
                  <c:v>0.99572170813111349</c:v>
                </c:pt>
                <c:pt idx="695">
                  <c:v>0.995759208823498</c:v>
                </c:pt>
                <c:pt idx="696">
                  <c:v>0.99578268004741488</c:v>
                </c:pt>
                <c:pt idx="697">
                  <c:v>0.99581334022632451</c:v>
                </c:pt>
                <c:pt idx="698">
                  <c:v>0.99584170233613312</c:v>
                </c:pt>
                <c:pt idx="699">
                  <c:v>0.9958746721520545</c:v>
                </c:pt>
                <c:pt idx="700">
                  <c:v>0.99590718834539738</c:v>
                </c:pt>
                <c:pt idx="701">
                  <c:v>0.99594176717076877</c:v>
                </c:pt>
                <c:pt idx="702">
                  <c:v>0.99596613748212548</c:v>
                </c:pt>
                <c:pt idx="703">
                  <c:v>0.99600323951622383</c:v>
                </c:pt>
                <c:pt idx="704">
                  <c:v>0.9960273477107604</c:v>
                </c:pt>
                <c:pt idx="705">
                  <c:v>0.99605597340845298</c:v>
                </c:pt>
                <c:pt idx="706">
                  <c:v>0.9960926454907264</c:v>
                </c:pt>
                <c:pt idx="707">
                  <c:v>0.99612229558374676</c:v>
                </c:pt>
                <c:pt idx="708">
                  <c:v>0.99615249772688652</c:v>
                </c:pt>
                <c:pt idx="709">
                  <c:v>0.99618601183640898</c:v>
                </c:pt>
                <c:pt idx="710">
                  <c:v>0.99621584073054603</c:v>
                </c:pt>
                <c:pt idx="711">
                  <c:v>0.99623884977296773</c:v>
                </c:pt>
                <c:pt idx="712">
                  <c:v>0.99628377739834584</c:v>
                </c:pt>
                <c:pt idx="713">
                  <c:v>0.99631671719119275</c:v>
                </c:pt>
                <c:pt idx="714">
                  <c:v>0.99634638487011207</c:v>
                </c:pt>
                <c:pt idx="715">
                  <c:v>0.9963743971342055</c:v>
                </c:pt>
                <c:pt idx="716">
                  <c:v>0.99640336772948956</c:v>
                </c:pt>
                <c:pt idx="717">
                  <c:v>0.99645125914719879</c:v>
                </c:pt>
                <c:pt idx="718">
                  <c:v>0.99648535185285525</c:v>
                </c:pt>
                <c:pt idx="719">
                  <c:v>0.99659937467563187</c:v>
                </c:pt>
                <c:pt idx="720">
                  <c:v>0.99662643683311869</c:v>
                </c:pt>
                <c:pt idx="721">
                  <c:v>0.99665240411794898</c:v>
                </c:pt>
                <c:pt idx="722">
                  <c:v>0.99674040903792771</c:v>
                </c:pt>
                <c:pt idx="723">
                  <c:v>0.99677678536951353</c:v>
                </c:pt>
                <c:pt idx="724">
                  <c:v>0.99679662828146687</c:v>
                </c:pt>
                <c:pt idx="725">
                  <c:v>0.99681722110161886</c:v>
                </c:pt>
                <c:pt idx="726">
                  <c:v>0.99687093846685593</c:v>
                </c:pt>
                <c:pt idx="727">
                  <c:v>0.99690534511089768</c:v>
                </c:pt>
                <c:pt idx="728">
                  <c:v>0.99693060314238324</c:v>
                </c:pt>
                <c:pt idx="729">
                  <c:v>0.99700994149066191</c:v>
                </c:pt>
                <c:pt idx="730">
                  <c:v>0.99703527882585874</c:v>
                </c:pt>
                <c:pt idx="731">
                  <c:v>0.99705075408256272</c:v>
                </c:pt>
                <c:pt idx="732">
                  <c:v>0.99707908603556372</c:v>
                </c:pt>
                <c:pt idx="733">
                  <c:v>0.99710035180053158</c:v>
                </c:pt>
                <c:pt idx="734">
                  <c:v>0.99712101743834092</c:v>
                </c:pt>
                <c:pt idx="735">
                  <c:v>0.997135088631527</c:v>
                </c:pt>
                <c:pt idx="736">
                  <c:v>0.99715859188451439</c:v>
                </c:pt>
                <c:pt idx="737">
                  <c:v>0.99718360605374401</c:v>
                </c:pt>
                <c:pt idx="738">
                  <c:v>0.9972115378105284</c:v>
                </c:pt>
                <c:pt idx="739">
                  <c:v>0.99722324139341623</c:v>
                </c:pt>
                <c:pt idx="740">
                  <c:v>0.99724112431347334</c:v>
                </c:pt>
                <c:pt idx="741">
                  <c:v>0.9972690682399673</c:v>
                </c:pt>
                <c:pt idx="742">
                  <c:v>0.99728741187045589</c:v>
                </c:pt>
                <c:pt idx="743">
                  <c:v>0.99732189099782242</c:v>
                </c:pt>
                <c:pt idx="744">
                  <c:v>0.99733563334138564</c:v>
                </c:pt>
                <c:pt idx="745">
                  <c:v>0.99735991164438909</c:v>
                </c:pt>
                <c:pt idx="746">
                  <c:v>0.99739424928216602</c:v>
                </c:pt>
                <c:pt idx="747">
                  <c:v>0.99741302386747754</c:v>
                </c:pt>
                <c:pt idx="748">
                  <c:v>0.9974557604770784</c:v>
                </c:pt>
                <c:pt idx="749">
                  <c:v>0.99747066897302528</c:v>
                </c:pt>
                <c:pt idx="750">
                  <c:v>0.99749704895811431</c:v>
                </c:pt>
                <c:pt idx="751">
                  <c:v>0.99755842280916218</c:v>
                </c:pt>
                <c:pt idx="752">
                  <c:v>0.99758239339236809</c:v>
                </c:pt>
                <c:pt idx="753">
                  <c:v>0.99763982231840576</c:v>
                </c:pt>
                <c:pt idx="754">
                  <c:v>0.99766148259593457</c:v>
                </c:pt>
                <c:pt idx="755">
                  <c:v>0.99771158829897555</c:v>
                </c:pt>
                <c:pt idx="756">
                  <c:v>0.99776816220262032</c:v>
                </c:pt>
                <c:pt idx="757">
                  <c:v>0.99783380093505214</c:v>
                </c:pt>
                <c:pt idx="758">
                  <c:v>0.99786059863539012</c:v>
                </c:pt>
                <c:pt idx="759">
                  <c:v>0.99789741909450635</c:v>
                </c:pt>
                <c:pt idx="760">
                  <c:v>0.99795665642600362</c:v>
                </c:pt>
                <c:pt idx="761">
                  <c:v>0.99798702627041502</c:v>
                </c:pt>
                <c:pt idx="762">
                  <c:v>0.99801189299893323</c:v>
                </c:pt>
                <c:pt idx="763">
                  <c:v>0.99803882082154971</c:v>
                </c:pt>
                <c:pt idx="764">
                  <c:v>0.99805486658353681</c:v>
                </c:pt>
                <c:pt idx="765">
                  <c:v>0.99808007072059446</c:v>
                </c:pt>
                <c:pt idx="766">
                  <c:v>0.99808893856056724</c:v>
                </c:pt>
                <c:pt idx="767">
                  <c:v>0.99810921603813652</c:v>
                </c:pt>
                <c:pt idx="768">
                  <c:v>0.99812433202094375</c:v>
                </c:pt>
                <c:pt idx="769">
                  <c:v>0.9981390108972068</c:v>
                </c:pt>
                <c:pt idx="770">
                  <c:v>0.99815368803493998</c:v>
                </c:pt>
                <c:pt idx="771">
                  <c:v>0.99819234832678772</c:v>
                </c:pt>
                <c:pt idx="772">
                  <c:v>0.9982134800243514</c:v>
                </c:pt>
                <c:pt idx="773">
                  <c:v>0.99822520079193888</c:v>
                </c:pt>
                <c:pt idx="774">
                  <c:v>0.99823000207667267</c:v>
                </c:pt>
                <c:pt idx="775">
                  <c:v>0.9982983777901463</c:v>
                </c:pt>
                <c:pt idx="776">
                  <c:v>0.99831469482966895</c:v>
                </c:pt>
                <c:pt idx="777">
                  <c:v>0.99833183018185634</c:v>
                </c:pt>
                <c:pt idx="778">
                  <c:v>0.99834683931193946</c:v>
                </c:pt>
                <c:pt idx="779">
                  <c:v>0.99836845385275785</c:v>
                </c:pt>
                <c:pt idx="780">
                  <c:v>0.99846734932541603</c:v>
                </c:pt>
                <c:pt idx="781">
                  <c:v>0.99848025837821053</c:v>
                </c:pt>
                <c:pt idx="782">
                  <c:v>0.99850308300272661</c:v>
                </c:pt>
                <c:pt idx="783">
                  <c:v>0.99852890438477582</c:v>
                </c:pt>
                <c:pt idx="784">
                  <c:v>0.99862347038297661</c:v>
                </c:pt>
                <c:pt idx="785">
                  <c:v>0.99864634448872902</c:v>
                </c:pt>
                <c:pt idx="786">
                  <c:v>0.9986582905965421</c:v>
                </c:pt>
                <c:pt idx="787">
                  <c:v>0.99867626559181899</c:v>
                </c:pt>
                <c:pt idx="788">
                  <c:v>0.99871985227568894</c:v>
                </c:pt>
                <c:pt idx="789">
                  <c:v>0.99873009321997352</c:v>
                </c:pt>
                <c:pt idx="790">
                  <c:v>0.9987377655531533</c:v>
                </c:pt>
                <c:pt idx="791">
                  <c:v>0.99874454896260667</c:v>
                </c:pt>
                <c:pt idx="792">
                  <c:v>0.99875444380570211</c:v>
                </c:pt>
                <c:pt idx="793">
                  <c:v>0.9987792657336414</c:v>
                </c:pt>
                <c:pt idx="794">
                  <c:v>0.998793180994066</c:v>
                </c:pt>
                <c:pt idx="795">
                  <c:v>0.99879720355112445</c:v>
                </c:pt>
                <c:pt idx="796">
                  <c:v>0.9988013119648147</c:v>
                </c:pt>
                <c:pt idx="797">
                  <c:v>0.99881573407358037</c:v>
                </c:pt>
                <c:pt idx="798">
                  <c:v>0.99891061019877392</c:v>
                </c:pt>
                <c:pt idx="799">
                  <c:v>0.99891557082646243</c:v>
                </c:pt>
                <c:pt idx="800">
                  <c:v>0.99892501612583806</c:v>
                </c:pt>
                <c:pt idx="801">
                  <c:v>0.99893444751697413</c:v>
                </c:pt>
                <c:pt idx="802">
                  <c:v>0.99936688329999102</c:v>
                </c:pt>
                <c:pt idx="803">
                  <c:v>0.99938372604421788</c:v>
                </c:pt>
                <c:pt idx="804">
                  <c:v>0.99939023576894037</c:v>
                </c:pt>
                <c:pt idx="805">
                  <c:v>0.99941505147829179</c:v>
                </c:pt>
                <c:pt idx="806">
                  <c:v>0.99956383453535136</c:v>
                </c:pt>
                <c:pt idx="807">
                  <c:v>0.99957132572708574</c:v>
                </c:pt>
                <c:pt idx="808">
                  <c:v>0.99958574663225386</c:v>
                </c:pt>
                <c:pt idx="809">
                  <c:v>0.9996156298220179</c:v>
                </c:pt>
                <c:pt idx="810">
                  <c:v>0.99961975053915075</c:v>
                </c:pt>
                <c:pt idx="811">
                  <c:v>0.99962316895705849</c:v>
                </c:pt>
                <c:pt idx="812">
                  <c:v>0.99963525334486747</c:v>
                </c:pt>
                <c:pt idx="813">
                  <c:v>0.99965173099780902</c:v>
                </c:pt>
                <c:pt idx="814">
                  <c:v>0.99965485139156696</c:v>
                </c:pt>
                <c:pt idx="815">
                  <c:v>0.99966043902676127</c:v>
                </c:pt>
                <c:pt idx="816">
                  <c:v>0.99966287203253146</c:v>
                </c:pt>
                <c:pt idx="817">
                  <c:v>0.99967965921066715</c:v>
                </c:pt>
                <c:pt idx="818">
                  <c:v>0.99968136296999832</c:v>
                </c:pt>
                <c:pt idx="819">
                  <c:v>0.99968843490855352</c:v>
                </c:pt>
                <c:pt idx="820">
                  <c:v>0.99969049199065974</c:v>
                </c:pt>
                <c:pt idx="821">
                  <c:v>0.99969261219477557</c:v>
                </c:pt>
                <c:pt idx="822">
                  <c:v>0.99969941492865788</c:v>
                </c:pt>
                <c:pt idx="823">
                  <c:v>0.99985650849311447</c:v>
                </c:pt>
                <c:pt idx="824">
                  <c:v>0.99986824945439579</c:v>
                </c:pt>
                <c:pt idx="825">
                  <c:v>0.99986898124176316</c:v>
                </c:pt>
                <c:pt idx="826">
                  <c:v>0.999885054552763</c:v>
                </c:pt>
                <c:pt idx="827">
                  <c:v>0.99988870947760766</c:v>
                </c:pt>
                <c:pt idx="828">
                  <c:v>0.99988985322970192</c:v>
                </c:pt>
                <c:pt idx="829">
                  <c:v>0.99989345399265261</c:v>
                </c:pt>
                <c:pt idx="830">
                  <c:v>0.99990960306343746</c:v>
                </c:pt>
                <c:pt idx="831">
                  <c:v>0.99991124637542039</c:v>
                </c:pt>
                <c:pt idx="832">
                  <c:v>0.99991188668936681</c:v>
                </c:pt>
                <c:pt idx="833">
                  <c:v>0.99991648229263663</c:v>
                </c:pt>
                <c:pt idx="834">
                  <c:v>0.99991835328517376</c:v>
                </c:pt>
                <c:pt idx="835">
                  <c:v>0.99993200502458102</c:v>
                </c:pt>
                <c:pt idx="836">
                  <c:v>0.99993255446690532</c:v>
                </c:pt>
                <c:pt idx="837">
                  <c:v>0.99994563302636796</c:v>
                </c:pt>
                <c:pt idx="838">
                  <c:v>0.9999461465613626</c:v>
                </c:pt>
                <c:pt idx="839">
                  <c:v>0.99994671679917957</c:v>
                </c:pt>
                <c:pt idx="840">
                  <c:v>0.9999490212874681</c:v>
                </c:pt>
                <c:pt idx="841">
                  <c:v>0.99995039338878189</c:v>
                </c:pt>
                <c:pt idx="842">
                  <c:v>0.99995258875088411</c:v>
                </c:pt>
                <c:pt idx="843">
                  <c:v>0.99995654022881486</c:v>
                </c:pt>
                <c:pt idx="844">
                  <c:v>0.99995866284012613</c:v>
                </c:pt>
                <c:pt idx="845">
                  <c:v>0.99996004938461169</c:v>
                </c:pt>
                <c:pt idx="846">
                  <c:v>0.99997072128371922</c:v>
                </c:pt>
                <c:pt idx="847">
                  <c:v>0.99997217222067869</c:v>
                </c:pt>
                <c:pt idx="848">
                  <c:v>0.99997326990172974</c:v>
                </c:pt>
                <c:pt idx="849">
                  <c:v>0.99997576509337815</c:v>
                </c:pt>
                <c:pt idx="850">
                  <c:v>0.99997769405920189</c:v>
                </c:pt>
                <c:pt idx="851">
                  <c:v>0.9999792049754439</c:v>
                </c:pt>
                <c:pt idx="852">
                  <c:v>0.99998039412991591</c:v>
                </c:pt>
                <c:pt idx="853">
                  <c:v>0.99998158328438791</c:v>
                </c:pt>
                <c:pt idx="854">
                  <c:v>0.9999834016529614</c:v>
                </c:pt>
                <c:pt idx="855">
                  <c:v>0.99998440786059151</c:v>
                </c:pt>
                <c:pt idx="856">
                  <c:v>0.99998884024264756</c:v>
                </c:pt>
                <c:pt idx="857">
                  <c:v>0.99999121855159157</c:v>
                </c:pt>
                <c:pt idx="858">
                  <c:v>0.99999405422764009</c:v>
                </c:pt>
                <c:pt idx="859">
                  <c:v>0.99999661548342589</c:v>
                </c:pt>
                <c:pt idx="860">
                  <c:v>1</c:v>
                </c:pt>
              </c:numCache>
            </c:numRef>
          </c:yVal>
          <c:smooth val="1"/>
        </c:ser>
        <c:dLbls>
          <c:showLegendKey val="0"/>
          <c:showVal val="0"/>
          <c:showCatName val="0"/>
          <c:showSerName val="0"/>
          <c:showPercent val="0"/>
          <c:showBubbleSize val="0"/>
        </c:dLbls>
        <c:axId val="155637552"/>
        <c:axId val="292783648"/>
      </c:scatterChart>
      <c:valAx>
        <c:axId val="155637552"/>
        <c:scaling>
          <c:orientation val="minMax"/>
          <c:max val="1"/>
        </c:scaling>
        <c:delete val="0"/>
        <c:axPos val="b"/>
        <c:majorGridlines/>
        <c:title>
          <c:tx>
            <c:rich>
              <a:bodyPr/>
              <a:lstStyle/>
              <a:p>
                <a:pPr>
                  <a:defRPr sz="2000" b="1"/>
                </a:pPr>
                <a:r>
                  <a:rPr lang="en-US" sz="2000" b="1" dirty="0"/>
                  <a:t>Retransmission Ratio</a:t>
                </a:r>
                <a:endParaRPr lang="ko-KR" sz="2000" b="1" dirty="0"/>
              </a:p>
            </c:rich>
          </c:tx>
          <c:layout>
            <c:manualLayout>
              <c:xMode val="edge"/>
              <c:yMode val="edge"/>
              <c:x val="0.33910043245637367"/>
              <c:y val="0.87738079673864278"/>
            </c:manualLayout>
          </c:layout>
          <c:overlay val="0"/>
        </c:title>
        <c:numFmt formatCode="General" sourceLinked="1"/>
        <c:majorTickMark val="out"/>
        <c:minorTickMark val="none"/>
        <c:tickLblPos val="nextTo"/>
        <c:txPr>
          <a:bodyPr/>
          <a:lstStyle/>
          <a:p>
            <a:pPr>
              <a:defRPr sz="1600"/>
            </a:pPr>
            <a:endParaRPr lang="ko-KR"/>
          </a:p>
        </c:txPr>
        <c:crossAx val="292783648"/>
        <c:crosses val="autoZero"/>
        <c:crossBetween val="midCat"/>
        <c:majorUnit val="0.1"/>
      </c:valAx>
      <c:valAx>
        <c:axId val="292783648"/>
        <c:scaling>
          <c:orientation val="minMax"/>
          <c:max val="1"/>
        </c:scaling>
        <c:delete val="0"/>
        <c:axPos val="l"/>
        <c:majorGridlines/>
        <c:numFmt formatCode="General" sourceLinked="1"/>
        <c:majorTickMark val="out"/>
        <c:minorTickMark val="none"/>
        <c:tickLblPos val="nextTo"/>
        <c:txPr>
          <a:bodyPr/>
          <a:lstStyle/>
          <a:p>
            <a:pPr>
              <a:defRPr sz="1600"/>
            </a:pPr>
            <a:endParaRPr lang="ko-KR"/>
          </a:p>
        </c:txPr>
        <c:crossAx val="155637552"/>
        <c:crosses val="autoZero"/>
        <c:crossBetween val="midCat"/>
      </c:valAx>
    </c:plotArea>
    <c:plotVisOnly val="1"/>
    <c:dispBlanksAs val="gap"/>
    <c:showDLblsOverMax val="0"/>
  </c:chart>
  <c:txPr>
    <a:bodyPr/>
    <a:lstStyle/>
    <a:p>
      <a:pPr>
        <a:defRPr b="0">
          <a:latin typeface="Times New Roman" pitchFamily="18" charset="0"/>
          <a:cs typeface="Times New Roman" pitchFamily="18" charset="0"/>
        </a:defRPr>
      </a:pPr>
      <a:endParaRPr lang="ko-K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SKT!$N$37</c:f>
              <c:strCache>
                <c:ptCount val="1"/>
                <c:pt idx="0">
                  <c:v>Accounting</c:v>
                </c:pt>
              </c:strCache>
            </c:strRef>
          </c:tx>
          <c:spPr>
            <a:solidFill>
              <a:schemeClr val="tx1"/>
            </a:solidFill>
            <a:ln>
              <a:solidFill>
                <a:schemeClr val="tx1"/>
              </a:solidFill>
            </a:ln>
          </c:spPr>
          <c:invertIfNegative val="0"/>
          <c:cat>
            <c:strRef>
              <c:f>hotmobile2!$O$2</c:f>
              <c:strCache>
                <c:ptCount val="1"/>
                <c:pt idx="0">
                  <c:v>ISP-1</c:v>
                </c:pt>
              </c:strCache>
            </c:strRef>
          </c:cat>
          <c:val>
            <c:numRef>
              <c:f>SKT!$N$39</c:f>
              <c:numCache>
                <c:formatCode>@</c:formatCode>
                <c:ptCount val="1"/>
                <c:pt idx="0">
                  <c:v>560.92805989633337</c:v>
                </c:pt>
              </c:numCache>
            </c:numRef>
          </c:val>
        </c:ser>
        <c:ser>
          <c:idx val="1"/>
          <c:order val="1"/>
          <c:tx>
            <c:strRef>
              <c:f>SKT!$O$37</c:f>
              <c:strCache>
                <c:ptCount val="1"/>
                <c:pt idx="0">
                  <c:v>Total = (1)</c:v>
                </c:pt>
              </c:strCache>
            </c:strRef>
          </c:tx>
          <c:spPr>
            <a:solidFill>
              <a:srgbClr val="FFFF00"/>
            </a:solidFill>
            <a:ln>
              <a:solidFill>
                <a:schemeClr val="tx1"/>
              </a:solidFill>
            </a:ln>
          </c:spPr>
          <c:invertIfNegative val="0"/>
          <c:dPt>
            <c:idx val="2"/>
            <c:invertIfNegative val="0"/>
            <c:bubble3D val="0"/>
          </c:dPt>
          <c:cat>
            <c:strRef>
              <c:f>hotmobile2!$O$2</c:f>
              <c:strCache>
                <c:ptCount val="1"/>
                <c:pt idx="0">
                  <c:v>ISP-1</c:v>
                </c:pt>
              </c:strCache>
            </c:strRef>
          </c:cat>
          <c:val>
            <c:numRef>
              <c:f>SKT!$O$39</c:f>
              <c:numCache>
                <c:formatCode>General</c:formatCode>
                <c:ptCount val="1"/>
                <c:pt idx="0">
                  <c:v>12694.250651041666</c:v>
                </c:pt>
              </c:numCache>
            </c:numRef>
          </c:val>
        </c:ser>
        <c:dLbls>
          <c:showLegendKey val="0"/>
          <c:showVal val="0"/>
          <c:showCatName val="0"/>
          <c:showSerName val="0"/>
          <c:showPercent val="0"/>
          <c:showBubbleSize val="0"/>
        </c:dLbls>
        <c:gapWidth val="150"/>
        <c:axId val="212924400"/>
        <c:axId val="212922160"/>
      </c:barChart>
      <c:catAx>
        <c:axId val="212924400"/>
        <c:scaling>
          <c:orientation val="minMax"/>
        </c:scaling>
        <c:delete val="0"/>
        <c:axPos val="b"/>
        <c:numFmt formatCode="General" sourceLinked="0"/>
        <c:majorTickMark val="out"/>
        <c:minorTickMark val="none"/>
        <c:tickLblPos val="nextTo"/>
        <c:crossAx val="212922160"/>
        <c:crosses val="autoZero"/>
        <c:auto val="1"/>
        <c:lblAlgn val="ctr"/>
        <c:lblOffset val="100"/>
        <c:noMultiLvlLbl val="0"/>
      </c:catAx>
      <c:valAx>
        <c:axId val="212922160"/>
        <c:scaling>
          <c:orientation val="minMax"/>
          <c:max val="14000"/>
          <c:min val="0"/>
        </c:scaling>
        <c:delete val="0"/>
        <c:axPos val="l"/>
        <c:title>
          <c:tx>
            <c:rich>
              <a:bodyPr rot="-5400000" vert="horz"/>
              <a:lstStyle/>
              <a:p>
                <a:pPr>
                  <a:defRPr/>
                </a:pPr>
                <a:r>
                  <a:rPr lang="en-US"/>
                  <a:t>Volume (KB)</a:t>
                </a:r>
              </a:p>
            </c:rich>
          </c:tx>
          <c:overlay val="0"/>
        </c:title>
        <c:numFmt formatCode="@" sourceLinked="1"/>
        <c:majorTickMark val="out"/>
        <c:minorTickMark val="none"/>
        <c:tickLblPos val="nextTo"/>
        <c:crossAx val="212924400"/>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SKT!$N$47</c:f>
              <c:strCache>
                <c:ptCount val="1"/>
                <c:pt idx="0">
                  <c:v>Accounting</c:v>
                </c:pt>
              </c:strCache>
            </c:strRef>
          </c:tx>
          <c:spPr>
            <a:solidFill>
              <a:schemeClr val="tx1"/>
            </a:solidFill>
            <a:ln>
              <a:solidFill>
                <a:schemeClr val="tx1"/>
              </a:solidFill>
            </a:ln>
          </c:spPr>
          <c:invertIfNegative val="0"/>
          <c:cat>
            <c:strRef>
              <c:f>hotmobile2!$O$2</c:f>
              <c:strCache>
                <c:ptCount val="1"/>
                <c:pt idx="0">
                  <c:v>ISP-1</c:v>
                </c:pt>
              </c:strCache>
            </c:strRef>
          </c:cat>
          <c:val>
            <c:numRef>
              <c:f>SKT!$N$49</c:f>
              <c:numCache>
                <c:formatCode>General</c:formatCode>
                <c:ptCount val="1"/>
                <c:pt idx="0">
                  <c:v>560.92805989633337</c:v>
                </c:pt>
              </c:numCache>
            </c:numRef>
          </c:val>
        </c:ser>
        <c:ser>
          <c:idx val="1"/>
          <c:order val="1"/>
          <c:tx>
            <c:strRef>
              <c:f>SKT!$O$47</c:f>
              <c:strCache>
                <c:ptCount val="1"/>
                <c:pt idx="0">
                  <c:v>(1) - Payload of Retransmitted Data Packet = (2)</c:v>
                </c:pt>
              </c:strCache>
            </c:strRef>
          </c:tx>
          <c:spPr>
            <a:solidFill>
              <a:srgbClr val="7030A0"/>
            </a:solidFill>
            <a:ln>
              <a:solidFill>
                <a:schemeClr val="tx1"/>
              </a:solidFill>
            </a:ln>
          </c:spPr>
          <c:invertIfNegative val="0"/>
          <c:cat>
            <c:strRef>
              <c:f>hotmobile2!$O$2</c:f>
              <c:strCache>
                <c:ptCount val="1"/>
                <c:pt idx="0">
                  <c:v>ISP-1</c:v>
                </c:pt>
              </c:strCache>
            </c:strRef>
          </c:cat>
          <c:val>
            <c:numRef>
              <c:f>SKT!$O$49</c:f>
              <c:numCache>
                <c:formatCode>@</c:formatCode>
                <c:ptCount val="1"/>
                <c:pt idx="0">
                  <c:v>911.7578125</c:v>
                </c:pt>
              </c:numCache>
            </c:numRef>
          </c:val>
        </c:ser>
        <c:dLbls>
          <c:showLegendKey val="0"/>
          <c:showVal val="0"/>
          <c:showCatName val="0"/>
          <c:showSerName val="0"/>
          <c:showPercent val="0"/>
          <c:showBubbleSize val="0"/>
        </c:dLbls>
        <c:gapWidth val="150"/>
        <c:axId val="72616720"/>
        <c:axId val="72618960"/>
      </c:barChart>
      <c:catAx>
        <c:axId val="72616720"/>
        <c:scaling>
          <c:orientation val="minMax"/>
        </c:scaling>
        <c:delete val="0"/>
        <c:axPos val="b"/>
        <c:numFmt formatCode="General" sourceLinked="0"/>
        <c:majorTickMark val="out"/>
        <c:minorTickMark val="none"/>
        <c:tickLblPos val="nextTo"/>
        <c:crossAx val="72618960"/>
        <c:crosses val="autoZero"/>
        <c:auto val="1"/>
        <c:lblAlgn val="ctr"/>
        <c:lblOffset val="100"/>
        <c:noMultiLvlLbl val="0"/>
      </c:catAx>
      <c:valAx>
        <c:axId val="72618960"/>
        <c:scaling>
          <c:orientation val="minMax"/>
          <c:max val="14000"/>
          <c:min val="0"/>
        </c:scaling>
        <c:delete val="0"/>
        <c:axPos val="l"/>
        <c:title>
          <c:tx>
            <c:rich>
              <a:bodyPr rot="-5400000" vert="horz"/>
              <a:lstStyle/>
              <a:p>
                <a:pPr>
                  <a:defRPr/>
                </a:pPr>
                <a:r>
                  <a:rPr lang="en-US"/>
                  <a:t>Volume (KB)</a:t>
                </a:r>
              </a:p>
            </c:rich>
          </c:tx>
          <c:overlay val="0"/>
        </c:title>
        <c:numFmt formatCode="General" sourceLinked="1"/>
        <c:majorTickMark val="out"/>
        <c:minorTickMark val="none"/>
        <c:tickLblPos val="nextTo"/>
        <c:crossAx val="72616720"/>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SKT!$N$57</c:f>
              <c:strCache>
                <c:ptCount val="1"/>
                <c:pt idx="0">
                  <c:v>Accounting</c:v>
                </c:pt>
              </c:strCache>
            </c:strRef>
          </c:tx>
          <c:spPr>
            <a:solidFill>
              <a:schemeClr val="tx1"/>
            </a:solidFill>
            <a:ln>
              <a:solidFill>
                <a:schemeClr val="tx1"/>
              </a:solidFill>
            </a:ln>
          </c:spPr>
          <c:invertIfNegative val="0"/>
          <c:cat>
            <c:strRef>
              <c:f>hotmobile2!$O$2</c:f>
              <c:strCache>
                <c:ptCount val="1"/>
                <c:pt idx="0">
                  <c:v>ISP-1</c:v>
                </c:pt>
              </c:strCache>
            </c:strRef>
          </c:cat>
          <c:val>
            <c:numRef>
              <c:f>SKT!$N$59</c:f>
              <c:numCache>
                <c:formatCode>General</c:formatCode>
                <c:ptCount val="1"/>
                <c:pt idx="0">
                  <c:v>560.92805989633337</c:v>
                </c:pt>
              </c:numCache>
            </c:numRef>
          </c:val>
        </c:ser>
        <c:ser>
          <c:idx val="1"/>
          <c:order val="1"/>
          <c:tx>
            <c:strRef>
              <c:f>SKT!$O$57</c:f>
              <c:strCache>
                <c:ptCount val="1"/>
                <c:pt idx="0">
                  <c:v>(3) - TCP/IP Header for Data Packet = (4)</c:v>
                </c:pt>
              </c:strCache>
            </c:strRef>
          </c:tx>
          <c:spPr>
            <a:solidFill>
              <a:srgbClr val="FF0000"/>
            </a:solidFill>
            <a:ln>
              <a:solidFill>
                <a:schemeClr val="tx1"/>
              </a:solidFill>
            </a:ln>
          </c:spPr>
          <c:invertIfNegative val="0"/>
          <c:cat>
            <c:strRef>
              <c:f>hotmobile2!$O$2</c:f>
              <c:strCache>
                <c:ptCount val="1"/>
                <c:pt idx="0">
                  <c:v>ISP-1</c:v>
                </c:pt>
              </c:strCache>
            </c:strRef>
          </c:cat>
          <c:val>
            <c:numRef>
              <c:f>SKT!$O$59</c:f>
              <c:numCache>
                <c:formatCode>@</c:formatCode>
                <c:ptCount val="1"/>
                <c:pt idx="0">
                  <c:v>561.27604166666674</c:v>
                </c:pt>
              </c:numCache>
            </c:numRef>
          </c:val>
        </c:ser>
        <c:dLbls>
          <c:showLegendKey val="0"/>
          <c:showVal val="0"/>
          <c:showCatName val="0"/>
          <c:showSerName val="0"/>
          <c:showPercent val="0"/>
          <c:showBubbleSize val="0"/>
        </c:dLbls>
        <c:gapWidth val="150"/>
        <c:axId val="239498688"/>
        <c:axId val="239499248"/>
      </c:barChart>
      <c:catAx>
        <c:axId val="239498688"/>
        <c:scaling>
          <c:orientation val="minMax"/>
        </c:scaling>
        <c:delete val="0"/>
        <c:axPos val="b"/>
        <c:numFmt formatCode="General" sourceLinked="0"/>
        <c:majorTickMark val="out"/>
        <c:minorTickMark val="none"/>
        <c:tickLblPos val="nextTo"/>
        <c:crossAx val="239499248"/>
        <c:crosses val="autoZero"/>
        <c:auto val="1"/>
        <c:lblAlgn val="ctr"/>
        <c:lblOffset val="100"/>
        <c:noMultiLvlLbl val="0"/>
      </c:catAx>
      <c:valAx>
        <c:axId val="239499248"/>
        <c:scaling>
          <c:orientation val="minMax"/>
          <c:max val="14000"/>
          <c:min val="0"/>
        </c:scaling>
        <c:delete val="0"/>
        <c:axPos val="l"/>
        <c:title>
          <c:tx>
            <c:rich>
              <a:bodyPr rot="-5400000" vert="horz"/>
              <a:lstStyle/>
              <a:p>
                <a:pPr>
                  <a:defRPr/>
                </a:pPr>
                <a:r>
                  <a:rPr lang="en-US"/>
                  <a:t>Volume (KB)</a:t>
                </a:r>
              </a:p>
            </c:rich>
          </c:tx>
          <c:overlay val="0"/>
        </c:title>
        <c:numFmt formatCode="General" sourceLinked="1"/>
        <c:majorTickMark val="out"/>
        <c:minorTickMark val="none"/>
        <c:tickLblPos val="nextTo"/>
        <c:crossAx val="239498688"/>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KT!$N$22</c:f>
              <c:strCache>
                <c:ptCount val="1"/>
                <c:pt idx="0">
                  <c:v>Accounting</c:v>
                </c:pt>
              </c:strCache>
            </c:strRef>
          </c:tx>
          <c:spPr>
            <a:solidFill>
              <a:schemeClr val="tx1"/>
            </a:solidFill>
            <a:ln>
              <a:solidFill>
                <a:schemeClr val="tx1"/>
              </a:solidFill>
            </a:ln>
          </c:spPr>
          <c:invertIfNegative val="0"/>
          <c:cat>
            <c:strRef>
              <c:f>hotmobile2!$O$3</c:f>
              <c:strCache>
                <c:ptCount val="1"/>
                <c:pt idx="0">
                  <c:v>ISP-2</c:v>
                </c:pt>
              </c:strCache>
            </c:strRef>
          </c:cat>
          <c:val>
            <c:numRef>
              <c:f>KT!$N$24</c:f>
              <c:numCache>
                <c:formatCode>General</c:formatCode>
                <c:ptCount val="1"/>
                <c:pt idx="0">
                  <c:v>7.5649998346666667</c:v>
                </c:pt>
              </c:numCache>
            </c:numRef>
          </c:val>
        </c:ser>
        <c:ser>
          <c:idx val="1"/>
          <c:order val="1"/>
          <c:tx>
            <c:strRef>
              <c:f>KT!$O$22</c:f>
              <c:strCache>
                <c:ptCount val="1"/>
                <c:pt idx="0">
                  <c:v>Total = (1)</c:v>
                </c:pt>
              </c:strCache>
            </c:strRef>
          </c:tx>
          <c:spPr>
            <a:solidFill>
              <a:srgbClr val="FFFF00"/>
            </a:solidFill>
            <a:ln>
              <a:solidFill>
                <a:schemeClr val="tx1"/>
              </a:solidFill>
            </a:ln>
          </c:spPr>
          <c:invertIfNegative val="0"/>
          <c:dPt>
            <c:idx val="2"/>
            <c:invertIfNegative val="0"/>
            <c:bubble3D val="0"/>
          </c:dPt>
          <c:cat>
            <c:strRef>
              <c:f>hotmobile2!$O$3</c:f>
              <c:strCache>
                <c:ptCount val="1"/>
                <c:pt idx="0">
                  <c:v>ISP-2</c:v>
                </c:pt>
              </c:strCache>
            </c:strRef>
          </c:cat>
          <c:val>
            <c:numRef>
              <c:f>KT!$O$24</c:f>
              <c:numCache>
                <c:formatCode>General</c:formatCode>
                <c:ptCount val="1"/>
                <c:pt idx="0">
                  <c:v>104.66518147766666</c:v>
                </c:pt>
              </c:numCache>
            </c:numRef>
          </c:val>
        </c:ser>
        <c:dLbls>
          <c:showLegendKey val="0"/>
          <c:showVal val="0"/>
          <c:showCatName val="0"/>
          <c:showSerName val="0"/>
          <c:showPercent val="0"/>
          <c:showBubbleSize val="0"/>
        </c:dLbls>
        <c:gapWidth val="150"/>
        <c:axId val="239502048"/>
        <c:axId val="239502608"/>
      </c:barChart>
      <c:catAx>
        <c:axId val="239502048"/>
        <c:scaling>
          <c:orientation val="minMax"/>
        </c:scaling>
        <c:delete val="0"/>
        <c:axPos val="b"/>
        <c:numFmt formatCode="General" sourceLinked="0"/>
        <c:majorTickMark val="out"/>
        <c:minorTickMark val="none"/>
        <c:tickLblPos val="nextTo"/>
        <c:crossAx val="239502608"/>
        <c:crosses val="autoZero"/>
        <c:auto val="1"/>
        <c:lblAlgn val="ctr"/>
        <c:lblOffset val="100"/>
        <c:noMultiLvlLbl val="0"/>
      </c:catAx>
      <c:valAx>
        <c:axId val="239502608"/>
        <c:scaling>
          <c:orientation val="minMax"/>
          <c:max val="120"/>
          <c:min val="0"/>
        </c:scaling>
        <c:delete val="0"/>
        <c:axPos val="l"/>
        <c:title>
          <c:tx>
            <c:rich>
              <a:bodyPr rot="-5400000" vert="horz"/>
              <a:lstStyle/>
              <a:p>
                <a:pPr>
                  <a:defRPr/>
                </a:pPr>
                <a:r>
                  <a:rPr lang="en-US"/>
                  <a:t>Volume (MB)</a:t>
                </a:r>
              </a:p>
            </c:rich>
          </c:tx>
          <c:overlay val="0"/>
        </c:title>
        <c:numFmt formatCode="General" sourceLinked="1"/>
        <c:majorTickMark val="out"/>
        <c:minorTickMark val="none"/>
        <c:tickLblPos val="nextTo"/>
        <c:crossAx val="239502048"/>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KT!$N$37</c:f>
              <c:strCache>
                <c:ptCount val="1"/>
                <c:pt idx="0">
                  <c:v>Accounting</c:v>
                </c:pt>
              </c:strCache>
            </c:strRef>
          </c:tx>
          <c:spPr>
            <a:solidFill>
              <a:schemeClr val="tx1"/>
            </a:solidFill>
            <a:ln>
              <a:solidFill>
                <a:schemeClr val="tx1"/>
              </a:solidFill>
            </a:ln>
          </c:spPr>
          <c:invertIfNegative val="0"/>
          <c:cat>
            <c:strRef>
              <c:f>hotmobile2!$O$3</c:f>
              <c:strCache>
                <c:ptCount val="1"/>
                <c:pt idx="0">
                  <c:v>ISP-2</c:v>
                </c:pt>
              </c:strCache>
            </c:strRef>
          </c:cat>
          <c:val>
            <c:numRef>
              <c:f>KT!$N$39</c:f>
              <c:numCache>
                <c:formatCode>General</c:formatCode>
                <c:ptCount val="1"/>
                <c:pt idx="0">
                  <c:v>7.5649998346666667</c:v>
                </c:pt>
              </c:numCache>
            </c:numRef>
          </c:val>
        </c:ser>
        <c:ser>
          <c:idx val="1"/>
          <c:order val="1"/>
          <c:tx>
            <c:strRef>
              <c:f>KT!$O$37</c:f>
              <c:strCache>
                <c:ptCount val="1"/>
                <c:pt idx="0">
                  <c:v>(3) - Duplicate ACK = (4)</c:v>
                </c:pt>
              </c:strCache>
            </c:strRef>
          </c:tx>
          <c:spPr>
            <a:solidFill>
              <a:srgbClr val="7030A0"/>
            </a:solidFill>
            <a:ln>
              <a:solidFill>
                <a:schemeClr val="tx1"/>
              </a:solidFill>
            </a:ln>
          </c:spPr>
          <c:invertIfNegative val="0"/>
          <c:cat>
            <c:strRef>
              <c:f>hotmobile2!$O$3</c:f>
              <c:strCache>
                <c:ptCount val="1"/>
                <c:pt idx="0">
                  <c:v>ISP-2</c:v>
                </c:pt>
              </c:strCache>
            </c:strRef>
          </c:cat>
          <c:val>
            <c:numRef>
              <c:f>KT!$O$39</c:f>
              <c:numCache>
                <c:formatCode>General</c:formatCode>
                <c:ptCount val="1"/>
                <c:pt idx="0">
                  <c:v>7.5606586613333313</c:v>
                </c:pt>
              </c:numCache>
            </c:numRef>
          </c:val>
        </c:ser>
        <c:dLbls>
          <c:showLegendKey val="0"/>
          <c:showVal val="0"/>
          <c:showCatName val="0"/>
          <c:showSerName val="0"/>
          <c:showPercent val="0"/>
          <c:showBubbleSize val="0"/>
        </c:dLbls>
        <c:gapWidth val="150"/>
        <c:axId val="92165376"/>
        <c:axId val="92165936"/>
      </c:barChart>
      <c:catAx>
        <c:axId val="92165376"/>
        <c:scaling>
          <c:orientation val="minMax"/>
        </c:scaling>
        <c:delete val="0"/>
        <c:axPos val="b"/>
        <c:numFmt formatCode="General" sourceLinked="0"/>
        <c:majorTickMark val="out"/>
        <c:minorTickMark val="none"/>
        <c:tickLblPos val="nextTo"/>
        <c:crossAx val="92165936"/>
        <c:crosses val="autoZero"/>
        <c:auto val="1"/>
        <c:lblAlgn val="ctr"/>
        <c:lblOffset val="100"/>
        <c:noMultiLvlLbl val="0"/>
      </c:catAx>
      <c:valAx>
        <c:axId val="92165936"/>
        <c:scaling>
          <c:orientation val="minMax"/>
          <c:max val="120"/>
        </c:scaling>
        <c:delete val="0"/>
        <c:axPos val="l"/>
        <c:title>
          <c:tx>
            <c:rich>
              <a:bodyPr rot="-5400000" vert="horz"/>
              <a:lstStyle/>
              <a:p>
                <a:pPr>
                  <a:defRPr/>
                </a:pPr>
                <a:r>
                  <a:rPr lang="en-US"/>
                  <a:t>Volume (MB)</a:t>
                </a:r>
              </a:p>
            </c:rich>
          </c:tx>
          <c:overlay val="0"/>
        </c:title>
        <c:numFmt formatCode="General" sourceLinked="1"/>
        <c:majorTickMark val="out"/>
        <c:minorTickMark val="none"/>
        <c:tickLblPos val="nextTo"/>
        <c:crossAx val="92165376"/>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SKT!$N$57</c:f>
              <c:strCache>
                <c:ptCount val="1"/>
                <c:pt idx="0">
                  <c:v>Accounting</c:v>
                </c:pt>
              </c:strCache>
            </c:strRef>
          </c:tx>
          <c:spPr>
            <a:solidFill>
              <a:schemeClr val="tx1"/>
            </a:solidFill>
            <a:ln>
              <a:solidFill>
                <a:schemeClr val="tx1"/>
              </a:solidFill>
            </a:ln>
          </c:spPr>
          <c:invertIfNegative val="0"/>
          <c:cat>
            <c:strRef>
              <c:f>hotmobile2!$O$2</c:f>
              <c:strCache>
                <c:ptCount val="1"/>
                <c:pt idx="0">
                  <c:v>ISP-1</c:v>
                </c:pt>
              </c:strCache>
            </c:strRef>
          </c:cat>
          <c:val>
            <c:numRef>
              <c:f>SKT!$N$59</c:f>
              <c:numCache>
                <c:formatCode>General</c:formatCode>
                <c:ptCount val="1"/>
                <c:pt idx="0">
                  <c:v>560.92805989633337</c:v>
                </c:pt>
              </c:numCache>
            </c:numRef>
          </c:val>
        </c:ser>
        <c:ser>
          <c:idx val="1"/>
          <c:order val="1"/>
          <c:tx>
            <c:strRef>
              <c:f>SKT!$O$57</c:f>
              <c:strCache>
                <c:ptCount val="1"/>
                <c:pt idx="0">
                  <c:v>(3) - TCP/IP Header for Data Packet = (4)</c:v>
                </c:pt>
              </c:strCache>
            </c:strRef>
          </c:tx>
          <c:spPr>
            <a:pattFill prst="plaid">
              <a:fgClr>
                <a:schemeClr val="tx1">
                  <a:lumMod val="75000"/>
                  <a:lumOff val="25000"/>
                </a:schemeClr>
              </a:fgClr>
              <a:bgClr>
                <a:schemeClr val="bg1"/>
              </a:bgClr>
            </a:pattFill>
            <a:ln>
              <a:solidFill>
                <a:schemeClr val="tx1"/>
              </a:solidFill>
            </a:ln>
          </c:spPr>
          <c:invertIfNegative val="0"/>
          <c:cat>
            <c:strRef>
              <c:f>hotmobile2!$O$2</c:f>
              <c:strCache>
                <c:ptCount val="1"/>
                <c:pt idx="0">
                  <c:v>ISP-1</c:v>
                </c:pt>
              </c:strCache>
            </c:strRef>
          </c:cat>
          <c:val>
            <c:numLit>
              <c:formatCode>General</c:formatCode>
              <c:ptCount val="1"/>
              <c:pt idx="0">
                <c:v>0</c:v>
              </c:pt>
            </c:numLit>
          </c:val>
        </c:ser>
        <c:dLbls>
          <c:showLegendKey val="0"/>
          <c:showVal val="0"/>
          <c:showCatName val="0"/>
          <c:showSerName val="0"/>
          <c:showPercent val="0"/>
          <c:showBubbleSize val="0"/>
        </c:dLbls>
        <c:gapWidth val="150"/>
        <c:axId val="92168736"/>
        <c:axId val="92169296"/>
      </c:barChart>
      <c:catAx>
        <c:axId val="92168736"/>
        <c:scaling>
          <c:orientation val="minMax"/>
        </c:scaling>
        <c:delete val="0"/>
        <c:axPos val="b"/>
        <c:numFmt formatCode="General" sourceLinked="0"/>
        <c:majorTickMark val="out"/>
        <c:minorTickMark val="none"/>
        <c:tickLblPos val="nextTo"/>
        <c:crossAx val="92169296"/>
        <c:crosses val="autoZero"/>
        <c:auto val="1"/>
        <c:lblAlgn val="ctr"/>
        <c:lblOffset val="100"/>
        <c:noMultiLvlLbl val="0"/>
      </c:catAx>
      <c:valAx>
        <c:axId val="92169296"/>
        <c:scaling>
          <c:orientation val="minMax"/>
          <c:max val="14000"/>
          <c:min val="0"/>
        </c:scaling>
        <c:delete val="0"/>
        <c:axPos val="l"/>
        <c:title>
          <c:tx>
            <c:rich>
              <a:bodyPr rot="-5400000" vert="horz"/>
              <a:lstStyle/>
              <a:p>
                <a:pPr>
                  <a:defRPr/>
                </a:pPr>
                <a:r>
                  <a:rPr lang="en-US"/>
                  <a:t>Volume (KB)</a:t>
                </a:r>
              </a:p>
            </c:rich>
          </c:tx>
          <c:overlay val="0"/>
        </c:title>
        <c:numFmt formatCode="General" sourceLinked="1"/>
        <c:majorTickMark val="out"/>
        <c:minorTickMark val="none"/>
        <c:tickLblPos val="nextTo"/>
        <c:crossAx val="92168736"/>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KT!$N$37</c:f>
              <c:strCache>
                <c:ptCount val="1"/>
                <c:pt idx="0">
                  <c:v>Accounting</c:v>
                </c:pt>
              </c:strCache>
            </c:strRef>
          </c:tx>
          <c:spPr>
            <a:solidFill>
              <a:schemeClr val="tx1"/>
            </a:solidFill>
            <a:ln>
              <a:solidFill>
                <a:schemeClr val="tx1"/>
              </a:solidFill>
            </a:ln>
          </c:spPr>
          <c:invertIfNegative val="0"/>
          <c:cat>
            <c:strRef>
              <c:f>hotmobile2!$O$3</c:f>
              <c:strCache>
                <c:ptCount val="1"/>
                <c:pt idx="0">
                  <c:v>ISP-2</c:v>
                </c:pt>
              </c:strCache>
            </c:strRef>
          </c:cat>
          <c:val>
            <c:numRef>
              <c:f>KT!$N$39</c:f>
              <c:numCache>
                <c:formatCode>General</c:formatCode>
                <c:ptCount val="1"/>
                <c:pt idx="0">
                  <c:v>7.5649998346666667</c:v>
                </c:pt>
              </c:numCache>
            </c:numRef>
          </c:val>
        </c:ser>
        <c:ser>
          <c:idx val="1"/>
          <c:order val="1"/>
          <c:tx>
            <c:strRef>
              <c:f>KT!$O$37</c:f>
              <c:strCache>
                <c:ptCount val="1"/>
                <c:pt idx="0">
                  <c:v>(3) - Duplicate ACK = (4)</c:v>
                </c:pt>
              </c:strCache>
            </c:strRef>
          </c:tx>
          <c:spPr>
            <a:solidFill>
              <a:schemeClr val="tx1">
                <a:lumMod val="75000"/>
                <a:lumOff val="25000"/>
              </a:schemeClr>
            </a:solidFill>
          </c:spPr>
          <c:invertIfNegative val="0"/>
          <c:cat>
            <c:strRef>
              <c:f>hotmobile2!$O$3</c:f>
              <c:strCache>
                <c:ptCount val="1"/>
                <c:pt idx="0">
                  <c:v>ISP-2</c:v>
                </c:pt>
              </c:strCache>
            </c:strRef>
          </c:cat>
          <c:val>
            <c:numLit>
              <c:formatCode>General</c:formatCode>
              <c:ptCount val="1"/>
              <c:pt idx="0">
                <c:v>0</c:v>
              </c:pt>
            </c:numLit>
          </c:val>
        </c:ser>
        <c:dLbls>
          <c:showLegendKey val="0"/>
          <c:showVal val="0"/>
          <c:showCatName val="0"/>
          <c:showSerName val="0"/>
          <c:showPercent val="0"/>
          <c:showBubbleSize val="0"/>
        </c:dLbls>
        <c:gapWidth val="150"/>
        <c:axId val="242241568"/>
        <c:axId val="242242128"/>
      </c:barChart>
      <c:catAx>
        <c:axId val="242241568"/>
        <c:scaling>
          <c:orientation val="minMax"/>
        </c:scaling>
        <c:delete val="0"/>
        <c:axPos val="b"/>
        <c:numFmt formatCode="General" sourceLinked="0"/>
        <c:majorTickMark val="out"/>
        <c:minorTickMark val="none"/>
        <c:tickLblPos val="nextTo"/>
        <c:crossAx val="242242128"/>
        <c:crosses val="autoZero"/>
        <c:auto val="1"/>
        <c:lblAlgn val="ctr"/>
        <c:lblOffset val="100"/>
        <c:noMultiLvlLbl val="0"/>
      </c:catAx>
      <c:valAx>
        <c:axId val="242242128"/>
        <c:scaling>
          <c:orientation val="minMax"/>
          <c:max val="120"/>
        </c:scaling>
        <c:delete val="0"/>
        <c:axPos val="l"/>
        <c:title>
          <c:tx>
            <c:rich>
              <a:bodyPr rot="-5400000" vert="horz"/>
              <a:lstStyle/>
              <a:p>
                <a:pPr>
                  <a:defRPr/>
                </a:pPr>
                <a:r>
                  <a:rPr lang="en-US"/>
                  <a:t>Volume (MB)</a:t>
                </a:r>
              </a:p>
            </c:rich>
          </c:tx>
          <c:overlay val="0"/>
        </c:title>
        <c:numFmt formatCode="General" sourceLinked="1"/>
        <c:majorTickMark val="out"/>
        <c:minorTickMark val="none"/>
        <c:tickLblPos val="nextTo"/>
        <c:crossAx val="242241568"/>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[accounting_paper.xlsx]KT!$N$42</c:f>
              <c:strCache>
                <c:ptCount val="1"/>
                <c:pt idx="0">
                  <c:v>Accounting</c:v>
                </c:pt>
              </c:strCache>
            </c:strRef>
          </c:tx>
          <c:spPr>
            <a:solidFill>
              <a:schemeClr val="tx1"/>
            </a:solidFill>
            <a:ln>
              <a:solidFill>
                <a:schemeClr val="tx1"/>
              </a:solidFill>
            </a:ln>
          </c:spPr>
          <c:invertIfNegative val="0"/>
          <c:cat>
            <c:strRef>
              <c:f>[accounting_paper.xlsx]hotmobile2!$O$3</c:f>
              <c:strCache>
                <c:ptCount val="1"/>
                <c:pt idx="0">
                  <c:v>ISP-2</c:v>
                </c:pt>
              </c:strCache>
            </c:strRef>
          </c:cat>
          <c:val>
            <c:numRef>
              <c:f>[accounting_paper.xlsx]KT!$N$44</c:f>
              <c:numCache>
                <c:formatCode>General</c:formatCode>
                <c:ptCount val="1"/>
                <c:pt idx="0">
                  <c:v>7.5649998346666667</c:v>
                </c:pt>
              </c:numCache>
            </c:numRef>
          </c:val>
        </c:ser>
        <c:ser>
          <c:idx val="1"/>
          <c:order val="1"/>
          <c:tx>
            <c:strRef>
              <c:f>[accounting_paper.xlsx]KT!$O$42</c:f>
              <c:strCache>
                <c:ptCount val="1"/>
                <c:pt idx="0">
                  <c:v>(4) - Normal ACK = (5)</c:v>
                </c:pt>
              </c:strCache>
            </c:strRef>
          </c:tx>
          <c:spPr>
            <a:solidFill>
              <a:srgbClr val="FF0000"/>
            </a:solidFill>
            <a:ln>
              <a:solidFill>
                <a:schemeClr val="tx1"/>
              </a:solidFill>
            </a:ln>
          </c:spPr>
          <c:invertIfNegative val="0"/>
          <c:cat>
            <c:strRef>
              <c:f>[accounting_paper.xlsx]hotmobile2!$O$3</c:f>
              <c:strCache>
                <c:ptCount val="1"/>
                <c:pt idx="0">
                  <c:v>ISP-2</c:v>
                </c:pt>
              </c:strCache>
            </c:strRef>
          </c:cat>
          <c:val>
            <c:numLit>
              <c:formatCode>General</c:formatCode>
              <c:ptCount val="1"/>
              <c:pt idx="0">
                <c:v>4.62</c:v>
              </c:pt>
            </c:numLit>
          </c:val>
        </c:ser>
        <c:dLbls>
          <c:showLegendKey val="0"/>
          <c:showVal val="0"/>
          <c:showCatName val="0"/>
          <c:showSerName val="0"/>
          <c:showPercent val="0"/>
          <c:showBubbleSize val="0"/>
        </c:dLbls>
        <c:gapWidth val="150"/>
        <c:axId val="242244928"/>
        <c:axId val="242245488"/>
      </c:barChart>
      <c:catAx>
        <c:axId val="242244928"/>
        <c:scaling>
          <c:orientation val="minMax"/>
        </c:scaling>
        <c:delete val="0"/>
        <c:axPos val="b"/>
        <c:numFmt formatCode="General" sourceLinked="0"/>
        <c:majorTickMark val="out"/>
        <c:minorTickMark val="none"/>
        <c:tickLblPos val="nextTo"/>
        <c:crossAx val="242245488"/>
        <c:crosses val="autoZero"/>
        <c:auto val="1"/>
        <c:lblAlgn val="ctr"/>
        <c:lblOffset val="100"/>
        <c:noMultiLvlLbl val="0"/>
      </c:catAx>
      <c:valAx>
        <c:axId val="242245488"/>
        <c:scaling>
          <c:orientation val="minMax"/>
          <c:max val="120"/>
        </c:scaling>
        <c:delete val="0"/>
        <c:axPos val="l"/>
        <c:title>
          <c:tx>
            <c:rich>
              <a:bodyPr rot="-5400000" vert="horz"/>
              <a:lstStyle/>
              <a:p>
                <a:pPr>
                  <a:defRPr/>
                </a:pPr>
                <a:r>
                  <a:rPr lang="en-US"/>
                  <a:t>Volume (MB)</a:t>
                </a:r>
              </a:p>
            </c:rich>
          </c:tx>
          <c:overlay val="0"/>
        </c:title>
        <c:numFmt formatCode="General" sourceLinked="1"/>
        <c:majorTickMark val="out"/>
        <c:minorTickMark val="none"/>
        <c:tickLblPos val="nextTo"/>
        <c:crossAx val="242244928"/>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SKT!$N$37</c:f>
              <c:strCache>
                <c:ptCount val="1"/>
                <c:pt idx="0">
                  <c:v>Accounting</c:v>
                </c:pt>
              </c:strCache>
            </c:strRef>
          </c:tx>
          <c:spPr>
            <a:solidFill>
              <a:schemeClr val="tx1"/>
            </a:solidFill>
            <a:ln>
              <a:solidFill>
                <a:schemeClr val="tx1"/>
              </a:solidFill>
            </a:ln>
          </c:spPr>
          <c:invertIfNegative val="0"/>
          <c:cat>
            <c:strRef>
              <c:f>hotmobile3!$O$2</c:f>
              <c:strCache>
                <c:ptCount val="1"/>
                <c:pt idx="0">
                  <c:v>ISP-1</c:v>
                </c:pt>
              </c:strCache>
            </c:strRef>
          </c:cat>
          <c:val>
            <c:numRef>
              <c:f>SKT!$N$40</c:f>
              <c:numCache>
                <c:formatCode>@</c:formatCode>
                <c:ptCount val="1"/>
                <c:pt idx="0">
                  <c:v>5469.3736979169998</c:v>
                </c:pt>
              </c:numCache>
            </c:numRef>
          </c:val>
        </c:ser>
        <c:ser>
          <c:idx val="1"/>
          <c:order val="1"/>
          <c:tx>
            <c:strRef>
              <c:f>SKT!$O$37</c:f>
              <c:strCache>
                <c:ptCount val="1"/>
                <c:pt idx="0">
                  <c:v>Total = (1)</c:v>
                </c:pt>
              </c:strCache>
            </c:strRef>
          </c:tx>
          <c:spPr>
            <a:solidFill>
              <a:srgbClr val="FFFF00"/>
            </a:solidFill>
            <a:ln>
              <a:solidFill>
                <a:schemeClr val="tx1"/>
              </a:solidFill>
            </a:ln>
          </c:spPr>
          <c:invertIfNegative val="0"/>
          <c:dPt>
            <c:idx val="2"/>
            <c:invertIfNegative val="0"/>
            <c:bubble3D val="0"/>
          </c:dPt>
          <c:cat>
            <c:strRef>
              <c:f>hotmobile3!$O$2</c:f>
              <c:strCache>
                <c:ptCount val="1"/>
                <c:pt idx="0">
                  <c:v>ISP-1</c:v>
                </c:pt>
              </c:strCache>
            </c:strRef>
          </c:cat>
          <c:val>
            <c:numRef>
              <c:f>SKT!$O$40</c:f>
              <c:numCache>
                <c:formatCode>General</c:formatCode>
                <c:ptCount val="1"/>
                <c:pt idx="0">
                  <c:v>10982.80859375</c:v>
                </c:pt>
              </c:numCache>
            </c:numRef>
          </c:val>
        </c:ser>
        <c:dLbls>
          <c:showLegendKey val="0"/>
          <c:showVal val="0"/>
          <c:showCatName val="0"/>
          <c:showSerName val="0"/>
          <c:showPercent val="0"/>
          <c:showBubbleSize val="0"/>
        </c:dLbls>
        <c:gapWidth val="150"/>
        <c:axId val="242248288"/>
        <c:axId val="242248848"/>
      </c:barChart>
      <c:catAx>
        <c:axId val="242248288"/>
        <c:scaling>
          <c:orientation val="minMax"/>
        </c:scaling>
        <c:delete val="0"/>
        <c:axPos val="b"/>
        <c:numFmt formatCode="General" sourceLinked="0"/>
        <c:majorTickMark val="out"/>
        <c:minorTickMark val="none"/>
        <c:tickLblPos val="nextTo"/>
        <c:crossAx val="242248848"/>
        <c:crosses val="autoZero"/>
        <c:auto val="1"/>
        <c:lblAlgn val="ctr"/>
        <c:lblOffset val="100"/>
        <c:noMultiLvlLbl val="0"/>
      </c:catAx>
      <c:valAx>
        <c:axId val="242248848"/>
        <c:scaling>
          <c:orientation val="minMax"/>
          <c:max val="14000"/>
          <c:min val="0"/>
        </c:scaling>
        <c:delete val="0"/>
        <c:axPos val="l"/>
        <c:title>
          <c:tx>
            <c:rich>
              <a:bodyPr rot="-5400000" vert="horz"/>
              <a:lstStyle/>
              <a:p>
                <a:pPr>
                  <a:defRPr/>
                </a:pPr>
                <a:r>
                  <a:rPr lang="en-US"/>
                  <a:t>Volume (KB)</a:t>
                </a:r>
              </a:p>
            </c:rich>
          </c:tx>
          <c:overlay val="0"/>
        </c:title>
        <c:numFmt formatCode="@" sourceLinked="1"/>
        <c:majorTickMark val="out"/>
        <c:minorTickMark val="none"/>
        <c:tickLblPos val="nextTo"/>
        <c:crossAx val="242248288"/>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SKT!$N$47</c:f>
              <c:strCache>
                <c:ptCount val="1"/>
                <c:pt idx="0">
                  <c:v>Accounting</c:v>
                </c:pt>
              </c:strCache>
            </c:strRef>
          </c:tx>
          <c:spPr>
            <a:solidFill>
              <a:schemeClr val="tx1"/>
            </a:solidFill>
            <a:ln>
              <a:solidFill>
                <a:schemeClr val="tx1"/>
              </a:solidFill>
            </a:ln>
          </c:spPr>
          <c:invertIfNegative val="0"/>
          <c:cat>
            <c:strRef>
              <c:f>hotmobile3!$O$2</c:f>
              <c:strCache>
                <c:ptCount val="1"/>
                <c:pt idx="0">
                  <c:v>ISP-1</c:v>
                </c:pt>
              </c:strCache>
            </c:strRef>
          </c:cat>
          <c:val>
            <c:numRef>
              <c:f>SKT!$N$50</c:f>
              <c:numCache>
                <c:formatCode>General</c:formatCode>
                <c:ptCount val="1"/>
                <c:pt idx="0">
                  <c:v>5469.3736979169998</c:v>
                </c:pt>
              </c:numCache>
            </c:numRef>
          </c:val>
        </c:ser>
        <c:ser>
          <c:idx val="1"/>
          <c:order val="1"/>
          <c:tx>
            <c:strRef>
              <c:f>SKT!$O$47</c:f>
              <c:strCache>
                <c:ptCount val="1"/>
                <c:pt idx="0">
                  <c:v>(1) - Payload of Retransmitted Data Packet = (2)</c:v>
                </c:pt>
              </c:strCache>
            </c:strRef>
          </c:tx>
          <c:spPr>
            <a:solidFill>
              <a:srgbClr val="92D050"/>
            </a:solidFill>
            <a:ln>
              <a:solidFill>
                <a:schemeClr val="tx1"/>
              </a:solidFill>
            </a:ln>
          </c:spPr>
          <c:invertIfNegative val="0"/>
          <c:cat>
            <c:strRef>
              <c:f>hotmobile3!$O$2</c:f>
              <c:strCache>
                <c:ptCount val="1"/>
                <c:pt idx="0">
                  <c:v>ISP-1</c:v>
                </c:pt>
              </c:strCache>
            </c:strRef>
          </c:cat>
          <c:val>
            <c:numRef>
              <c:f>SKT!$O$50</c:f>
              <c:numCache>
                <c:formatCode>@</c:formatCode>
                <c:ptCount val="1"/>
                <c:pt idx="0">
                  <c:v>5704.430989583333</c:v>
                </c:pt>
              </c:numCache>
            </c:numRef>
          </c:val>
        </c:ser>
        <c:dLbls>
          <c:showLegendKey val="0"/>
          <c:showVal val="0"/>
          <c:showCatName val="0"/>
          <c:showSerName val="0"/>
          <c:showPercent val="0"/>
          <c:showBubbleSize val="0"/>
        </c:dLbls>
        <c:gapWidth val="150"/>
        <c:axId val="242057984"/>
        <c:axId val="242058544"/>
      </c:barChart>
      <c:catAx>
        <c:axId val="242057984"/>
        <c:scaling>
          <c:orientation val="minMax"/>
        </c:scaling>
        <c:delete val="0"/>
        <c:axPos val="b"/>
        <c:numFmt formatCode="General" sourceLinked="0"/>
        <c:majorTickMark val="out"/>
        <c:minorTickMark val="none"/>
        <c:tickLblPos val="nextTo"/>
        <c:crossAx val="242058544"/>
        <c:crosses val="autoZero"/>
        <c:auto val="1"/>
        <c:lblAlgn val="ctr"/>
        <c:lblOffset val="100"/>
        <c:noMultiLvlLbl val="0"/>
      </c:catAx>
      <c:valAx>
        <c:axId val="242058544"/>
        <c:scaling>
          <c:orientation val="minMax"/>
          <c:max val="14000"/>
          <c:min val="0"/>
        </c:scaling>
        <c:delete val="0"/>
        <c:axPos val="l"/>
        <c:title>
          <c:tx>
            <c:rich>
              <a:bodyPr rot="-5400000" vert="horz"/>
              <a:lstStyle/>
              <a:p>
                <a:pPr>
                  <a:defRPr/>
                </a:pPr>
                <a:r>
                  <a:rPr lang="en-US"/>
                  <a:t>Volume (KB)</a:t>
                </a:r>
              </a:p>
            </c:rich>
          </c:tx>
          <c:overlay val="0"/>
        </c:title>
        <c:numFmt formatCode="General" sourceLinked="1"/>
        <c:majorTickMark val="out"/>
        <c:minorTickMark val="none"/>
        <c:tickLblPos val="nextTo"/>
        <c:crossAx val="242057984"/>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SKT!$N$37</c:f>
              <c:strCache>
                <c:ptCount val="1"/>
                <c:pt idx="0">
                  <c:v>Accounting</c:v>
                </c:pt>
              </c:strCache>
            </c:strRef>
          </c:tx>
          <c:spPr>
            <a:solidFill>
              <a:schemeClr val="tx1"/>
            </a:solidFill>
            <a:ln>
              <a:solidFill>
                <a:schemeClr val="tx1"/>
              </a:solidFill>
            </a:ln>
          </c:spPr>
          <c:invertIfNegative val="0"/>
          <c:cat>
            <c:strRef>
              <c:f>hotmobile!$P$5:$P$6</c:f>
              <c:strCache>
                <c:ptCount val="2"/>
                <c:pt idx="0">
                  <c:v>ISP-1</c:v>
                </c:pt>
                <c:pt idx="1">
                  <c:v>ISP-2</c:v>
                </c:pt>
              </c:strCache>
            </c:strRef>
          </c:cat>
          <c:val>
            <c:numRef>
              <c:f>SKT!$N$38</c:f>
              <c:numCache>
                <c:formatCode>@</c:formatCode>
                <c:ptCount val="1"/>
                <c:pt idx="0">
                  <c:v>1092.8082682293332</c:v>
                </c:pt>
              </c:numCache>
            </c:numRef>
          </c:val>
        </c:ser>
        <c:ser>
          <c:idx val="1"/>
          <c:order val="1"/>
          <c:tx>
            <c:strRef>
              <c:f>SKT!$O$37</c:f>
              <c:strCache>
                <c:ptCount val="1"/>
                <c:pt idx="0">
                  <c:v>Total = (1)</c:v>
                </c:pt>
              </c:strCache>
            </c:strRef>
          </c:tx>
          <c:spPr>
            <a:solidFill>
              <a:srgbClr val="FFFF00"/>
            </a:solidFill>
            <a:ln>
              <a:solidFill>
                <a:schemeClr val="tx1"/>
              </a:solidFill>
            </a:ln>
          </c:spPr>
          <c:invertIfNegative val="0"/>
          <c:dPt>
            <c:idx val="2"/>
            <c:invertIfNegative val="0"/>
            <c:bubble3D val="0"/>
          </c:dPt>
          <c:cat>
            <c:strRef>
              <c:f>hotmobile!$P$5:$P$6</c:f>
              <c:strCache>
                <c:ptCount val="2"/>
                <c:pt idx="0">
                  <c:v>ISP-1</c:v>
                </c:pt>
                <c:pt idx="1">
                  <c:v>ISP-2</c:v>
                </c:pt>
              </c:strCache>
            </c:strRef>
          </c:cat>
          <c:val>
            <c:numRef>
              <c:f>SKT!$O$38</c:f>
              <c:numCache>
                <c:formatCode>General</c:formatCode>
                <c:ptCount val="1"/>
                <c:pt idx="0">
                  <c:v>11112.555013020667</c:v>
                </c:pt>
              </c:numCache>
            </c:numRef>
          </c:val>
        </c:ser>
        <c:dLbls>
          <c:showLegendKey val="0"/>
          <c:showVal val="0"/>
          <c:showCatName val="0"/>
          <c:showSerName val="0"/>
          <c:showPercent val="0"/>
          <c:showBubbleSize val="0"/>
        </c:dLbls>
        <c:gapWidth val="150"/>
        <c:axId val="292787008"/>
        <c:axId val="292780288"/>
      </c:barChart>
      <c:catAx>
        <c:axId val="292787008"/>
        <c:scaling>
          <c:orientation val="minMax"/>
        </c:scaling>
        <c:delete val="0"/>
        <c:axPos val="b"/>
        <c:numFmt formatCode="General" sourceLinked="0"/>
        <c:majorTickMark val="out"/>
        <c:minorTickMark val="none"/>
        <c:tickLblPos val="nextTo"/>
        <c:crossAx val="292780288"/>
        <c:crosses val="autoZero"/>
        <c:auto val="1"/>
        <c:lblAlgn val="ctr"/>
        <c:lblOffset val="100"/>
        <c:noMultiLvlLbl val="0"/>
      </c:catAx>
      <c:valAx>
        <c:axId val="292780288"/>
        <c:scaling>
          <c:orientation val="minMax"/>
          <c:max val="12000"/>
          <c:min val="0"/>
        </c:scaling>
        <c:delete val="0"/>
        <c:axPos val="l"/>
        <c:title>
          <c:tx>
            <c:rich>
              <a:bodyPr rot="-5400000" vert="horz"/>
              <a:lstStyle/>
              <a:p>
                <a:pPr>
                  <a:defRPr/>
                </a:pPr>
                <a:r>
                  <a:rPr lang="en-US"/>
                  <a:t>Volume (KB)</a:t>
                </a:r>
              </a:p>
            </c:rich>
          </c:tx>
          <c:overlay val="0"/>
        </c:title>
        <c:numFmt formatCode="@" sourceLinked="1"/>
        <c:majorTickMark val="out"/>
        <c:minorTickMark val="none"/>
        <c:tickLblPos val="nextTo"/>
        <c:crossAx val="292787008"/>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SKT!$N$52</c:f>
              <c:strCache>
                <c:ptCount val="1"/>
                <c:pt idx="0">
                  <c:v>Accounting</c:v>
                </c:pt>
              </c:strCache>
            </c:strRef>
          </c:tx>
          <c:spPr>
            <a:solidFill>
              <a:schemeClr val="tx1"/>
            </a:solidFill>
            <a:ln>
              <a:solidFill>
                <a:schemeClr val="tx1"/>
              </a:solidFill>
            </a:ln>
          </c:spPr>
          <c:invertIfNegative val="0"/>
          <c:cat>
            <c:strRef>
              <c:f>hotmobile3!$O$2</c:f>
              <c:strCache>
                <c:ptCount val="1"/>
                <c:pt idx="0">
                  <c:v>ISP-1</c:v>
                </c:pt>
              </c:strCache>
            </c:strRef>
          </c:cat>
          <c:val>
            <c:numRef>
              <c:f>SKT!$N$55</c:f>
              <c:numCache>
                <c:formatCode>General</c:formatCode>
                <c:ptCount val="1"/>
                <c:pt idx="0">
                  <c:v>5469.3736979169998</c:v>
                </c:pt>
              </c:numCache>
            </c:numRef>
          </c:val>
        </c:ser>
        <c:ser>
          <c:idx val="1"/>
          <c:order val="1"/>
          <c:tx>
            <c:strRef>
              <c:f>SKT!$O$52</c:f>
              <c:strCache>
                <c:ptCount val="1"/>
                <c:pt idx="0">
                  <c:v>(2) - Duplicate ACK = (3)</c:v>
                </c:pt>
              </c:strCache>
            </c:strRef>
          </c:tx>
          <c:spPr>
            <a:solidFill>
              <a:srgbClr val="FF0000"/>
            </a:solidFill>
            <a:ln>
              <a:solidFill>
                <a:schemeClr val="tx1"/>
              </a:solidFill>
            </a:ln>
          </c:spPr>
          <c:invertIfNegative val="0"/>
          <c:dPt>
            <c:idx val="0"/>
            <c:invertIfNegative val="0"/>
            <c:bubble3D val="0"/>
          </c:dPt>
          <c:cat>
            <c:strRef>
              <c:f>hotmobile3!$O$2</c:f>
              <c:strCache>
                <c:ptCount val="1"/>
                <c:pt idx="0">
                  <c:v>ISP-1</c:v>
                </c:pt>
              </c:strCache>
            </c:strRef>
          </c:cat>
          <c:val>
            <c:numRef>
              <c:f>SKT!$O$55</c:f>
              <c:numCache>
                <c:formatCode>@</c:formatCode>
                <c:ptCount val="1"/>
                <c:pt idx="0">
                  <c:v>5483.354817708333</c:v>
                </c:pt>
              </c:numCache>
            </c:numRef>
          </c:val>
        </c:ser>
        <c:dLbls>
          <c:showLegendKey val="0"/>
          <c:showVal val="0"/>
          <c:showCatName val="0"/>
          <c:showSerName val="0"/>
          <c:showPercent val="0"/>
          <c:showBubbleSize val="0"/>
        </c:dLbls>
        <c:gapWidth val="150"/>
        <c:axId val="242061344"/>
        <c:axId val="242061904"/>
      </c:barChart>
      <c:catAx>
        <c:axId val="242061344"/>
        <c:scaling>
          <c:orientation val="minMax"/>
        </c:scaling>
        <c:delete val="0"/>
        <c:axPos val="b"/>
        <c:numFmt formatCode="General" sourceLinked="0"/>
        <c:majorTickMark val="out"/>
        <c:minorTickMark val="none"/>
        <c:tickLblPos val="nextTo"/>
        <c:crossAx val="242061904"/>
        <c:crosses val="autoZero"/>
        <c:auto val="1"/>
        <c:lblAlgn val="ctr"/>
        <c:lblOffset val="100"/>
        <c:noMultiLvlLbl val="0"/>
      </c:catAx>
      <c:valAx>
        <c:axId val="242061904"/>
        <c:scaling>
          <c:orientation val="minMax"/>
          <c:max val="14000"/>
          <c:min val="0"/>
        </c:scaling>
        <c:delete val="0"/>
        <c:axPos val="l"/>
        <c:title>
          <c:tx>
            <c:rich>
              <a:bodyPr rot="-5400000" vert="horz"/>
              <a:lstStyle/>
              <a:p>
                <a:pPr>
                  <a:defRPr/>
                </a:pPr>
                <a:r>
                  <a:rPr lang="en-US"/>
                  <a:t>Volume (KB)</a:t>
                </a:r>
              </a:p>
            </c:rich>
          </c:tx>
          <c:overlay val="0"/>
        </c:title>
        <c:numFmt formatCode="General" sourceLinked="1"/>
        <c:majorTickMark val="out"/>
        <c:minorTickMark val="none"/>
        <c:tickLblPos val="nextTo"/>
        <c:crossAx val="242061344"/>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SKT!$N$57</c:f>
              <c:strCache>
                <c:ptCount val="1"/>
                <c:pt idx="0">
                  <c:v>Accounting</c:v>
                </c:pt>
              </c:strCache>
            </c:strRef>
          </c:tx>
          <c:spPr>
            <a:solidFill>
              <a:schemeClr val="tx1"/>
            </a:solidFill>
            <a:ln>
              <a:solidFill>
                <a:schemeClr val="tx1"/>
              </a:solidFill>
            </a:ln>
          </c:spPr>
          <c:invertIfNegative val="0"/>
          <c:cat>
            <c:strRef>
              <c:f>hotmobile3!$O$2</c:f>
              <c:strCache>
                <c:ptCount val="1"/>
                <c:pt idx="0">
                  <c:v>ISP-1</c:v>
                </c:pt>
              </c:strCache>
            </c:strRef>
          </c:cat>
          <c:val>
            <c:numRef>
              <c:f>SKT!$N$60</c:f>
              <c:numCache>
                <c:formatCode>General</c:formatCode>
                <c:ptCount val="1"/>
                <c:pt idx="0">
                  <c:v>5469.3736979169998</c:v>
                </c:pt>
              </c:numCache>
            </c:numRef>
          </c:val>
        </c:ser>
        <c:ser>
          <c:idx val="1"/>
          <c:order val="1"/>
          <c:tx>
            <c:strRef>
              <c:f>SKT!$O$57</c:f>
              <c:strCache>
                <c:ptCount val="1"/>
                <c:pt idx="0">
                  <c:v>(3) - TCP/IP Header for Data Packet = (4)</c:v>
                </c:pt>
              </c:strCache>
            </c:strRef>
          </c:tx>
          <c:spPr>
            <a:solidFill>
              <a:srgbClr val="00B0F0"/>
            </a:solidFill>
            <a:ln>
              <a:solidFill>
                <a:schemeClr val="tx1"/>
              </a:solidFill>
            </a:ln>
          </c:spPr>
          <c:invertIfNegative val="0"/>
          <c:cat>
            <c:strRef>
              <c:f>hotmobile3!$O$2</c:f>
              <c:strCache>
                <c:ptCount val="1"/>
                <c:pt idx="0">
                  <c:v>ISP-1</c:v>
                </c:pt>
              </c:strCache>
            </c:strRef>
          </c:cat>
          <c:val>
            <c:numRef>
              <c:f>SKT!$O$60</c:f>
              <c:numCache>
                <c:formatCode>@</c:formatCode>
                <c:ptCount val="1"/>
                <c:pt idx="0">
                  <c:v>5331.076171875</c:v>
                </c:pt>
              </c:numCache>
            </c:numRef>
          </c:val>
        </c:ser>
        <c:dLbls>
          <c:showLegendKey val="0"/>
          <c:showVal val="0"/>
          <c:showCatName val="0"/>
          <c:showSerName val="0"/>
          <c:showPercent val="0"/>
          <c:showBubbleSize val="0"/>
        </c:dLbls>
        <c:gapWidth val="150"/>
        <c:axId val="222918912"/>
        <c:axId val="222919472"/>
      </c:barChart>
      <c:catAx>
        <c:axId val="222918912"/>
        <c:scaling>
          <c:orientation val="minMax"/>
        </c:scaling>
        <c:delete val="0"/>
        <c:axPos val="b"/>
        <c:numFmt formatCode="General" sourceLinked="0"/>
        <c:majorTickMark val="out"/>
        <c:minorTickMark val="none"/>
        <c:tickLblPos val="nextTo"/>
        <c:crossAx val="222919472"/>
        <c:crosses val="autoZero"/>
        <c:auto val="1"/>
        <c:lblAlgn val="ctr"/>
        <c:lblOffset val="100"/>
        <c:noMultiLvlLbl val="0"/>
      </c:catAx>
      <c:valAx>
        <c:axId val="222919472"/>
        <c:scaling>
          <c:orientation val="minMax"/>
          <c:max val="14000"/>
          <c:min val="0"/>
        </c:scaling>
        <c:delete val="0"/>
        <c:axPos val="l"/>
        <c:title>
          <c:tx>
            <c:rich>
              <a:bodyPr rot="-5400000" vert="horz"/>
              <a:lstStyle/>
              <a:p>
                <a:pPr>
                  <a:defRPr/>
                </a:pPr>
                <a:r>
                  <a:rPr lang="en-US"/>
                  <a:t>Volume (KB)</a:t>
                </a:r>
              </a:p>
            </c:rich>
          </c:tx>
          <c:overlay val="0"/>
        </c:title>
        <c:numFmt formatCode="General" sourceLinked="1"/>
        <c:majorTickMark val="out"/>
        <c:minorTickMark val="none"/>
        <c:tickLblPos val="nextTo"/>
        <c:crossAx val="222918912"/>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[accounting_paper.xlsx]KT!$N$22</c:f>
              <c:strCache>
                <c:ptCount val="1"/>
                <c:pt idx="0">
                  <c:v>Accounting</c:v>
                </c:pt>
              </c:strCache>
            </c:strRef>
          </c:tx>
          <c:spPr>
            <a:solidFill>
              <a:schemeClr val="tx1"/>
            </a:solidFill>
            <a:ln>
              <a:solidFill>
                <a:schemeClr val="tx1"/>
              </a:solidFill>
            </a:ln>
          </c:spPr>
          <c:invertIfNegative val="0"/>
          <c:cat>
            <c:strRef>
              <c:f>[accounting_paper.xlsx]hotmobile3!$O$3</c:f>
              <c:strCache>
                <c:ptCount val="1"/>
                <c:pt idx="0">
                  <c:v>ISP-2</c:v>
                </c:pt>
              </c:strCache>
            </c:strRef>
          </c:cat>
          <c:val>
            <c:numRef>
              <c:f>[accounting_paper.xlsx]KT!$N$25</c:f>
              <c:numCache>
                <c:formatCode>General</c:formatCode>
                <c:ptCount val="1"/>
                <c:pt idx="0">
                  <c:v>55.810605239999333</c:v>
                </c:pt>
              </c:numCache>
            </c:numRef>
          </c:val>
        </c:ser>
        <c:ser>
          <c:idx val="1"/>
          <c:order val="1"/>
          <c:tx>
            <c:strRef>
              <c:f>[accounting_paper.xlsx]KT!$O$22</c:f>
              <c:strCache>
                <c:ptCount val="1"/>
                <c:pt idx="0">
                  <c:v>Total = (1)</c:v>
                </c:pt>
              </c:strCache>
            </c:strRef>
          </c:tx>
          <c:spPr>
            <a:solidFill>
              <a:srgbClr val="FFFF00"/>
            </a:solidFill>
            <a:ln>
              <a:solidFill>
                <a:schemeClr val="tx1"/>
              </a:solidFill>
            </a:ln>
          </c:spPr>
          <c:invertIfNegative val="0"/>
          <c:dPt>
            <c:idx val="2"/>
            <c:invertIfNegative val="0"/>
            <c:bubble3D val="0"/>
          </c:dPt>
          <c:cat>
            <c:strRef>
              <c:f>[accounting_paper.xlsx]hotmobile3!$O$3</c:f>
              <c:strCache>
                <c:ptCount val="1"/>
                <c:pt idx="0">
                  <c:v>ISP-2</c:v>
                </c:pt>
              </c:strCache>
            </c:strRef>
          </c:cat>
          <c:val>
            <c:numRef>
              <c:f>[accounting_paper.xlsx]KT!$O$25</c:f>
              <c:numCache>
                <c:formatCode>General</c:formatCode>
                <c:ptCount val="1"/>
                <c:pt idx="0">
                  <c:v>107.50507768</c:v>
                </c:pt>
              </c:numCache>
            </c:numRef>
          </c:val>
        </c:ser>
        <c:dLbls>
          <c:showLegendKey val="0"/>
          <c:showVal val="0"/>
          <c:showCatName val="0"/>
          <c:showSerName val="0"/>
          <c:showPercent val="0"/>
          <c:showBubbleSize val="0"/>
        </c:dLbls>
        <c:gapWidth val="150"/>
        <c:axId val="222922272"/>
        <c:axId val="222922832"/>
      </c:barChart>
      <c:catAx>
        <c:axId val="222922272"/>
        <c:scaling>
          <c:orientation val="minMax"/>
        </c:scaling>
        <c:delete val="0"/>
        <c:axPos val="b"/>
        <c:numFmt formatCode="General" sourceLinked="0"/>
        <c:majorTickMark val="out"/>
        <c:minorTickMark val="none"/>
        <c:tickLblPos val="nextTo"/>
        <c:crossAx val="222922832"/>
        <c:crosses val="autoZero"/>
        <c:auto val="1"/>
        <c:lblAlgn val="ctr"/>
        <c:lblOffset val="100"/>
        <c:noMultiLvlLbl val="0"/>
      </c:catAx>
      <c:valAx>
        <c:axId val="222922832"/>
        <c:scaling>
          <c:orientation val="minMax"/>
          <c:max val="120"/>
          <c:min val="0"/>
        </c:scaling>
        <c:delete val="0"/>
        <c:axPos val="l"/>
        <c:title>
          <c:tx>
            <c:rich>
              <a:bodyPr rot="-5400000" vert="horz"/>
              <a:lstStyle/>
              <a:p>
                <a:pPr>
                  <a:defRPr/>
                </a:pPr>
                <a:r>
                  <a:rPr lang="en-US"/>
                  <a:t>Volume (MB)</a:t>
                </a:r>
              </a:p>
            </c:rich>
          </c:tx>
          <c:overlay val="0"/>
        </c:title>
        <c:numFmt formatCode="General" sourceLinked="1"/>
        <c:majorTickMark val="out"/>
        <c:minorTickMark val="none"/>
        <c:tickLblPos val="nextTo"/>
        <c:crossAx val="222922272"/>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[accounting_paper.xlsx]KT!$N$32</c:f>
              <c:strCache>
                <c:ptCount val="1"/>
                <c:pt idx="0">
                  <c:v>Accounting</c:v>
                </c:pt>
              </c:strCache>
            </c:strRef>
          </c:tx>
          <c:spPr>
            <a:solidFill>
              <a:schemeClr val="tx1"/>
            </a:solidFill>
            <a:ln>
              <a:solidFill>
                <a:schemeClr val="tx1"/>
              </a:solidFill>
            </a:ln>
          </c:spPr>
          <c:invertIfNegative val="0"/>
          <c:cat>
            <c:strRef>
              <c:f>[accounting_paper.xlsx]hotmobile3!$O$3</c:f>
              <c:strCache>
                <c:ptCount val="1"/>
                <c:pt idx="0">
                  <c:v>ISP-2</c:v>
                </c:pt>
              </c:strCache>
            </c:strRef>
          </c:cat>
          <c:val>
            <c:numRef>
              <c:f>[accounting_paper.xlsx]KT!$N$35</c:f>
              <c:numCache>
                <c:formatCode>General</c:formatCode>
                <c:ptCount val="1"/>
                <c:pt idx="0">
                  <c:v>55.810605239999333</c:v>
                </c:pt>
              </c:numCache>
            </c:numRef>
          </c:val>
        </c:ser>
        <c:ser>
          <c:idx val="1"/>
          <c:order val="1"/>
          <c:tx>
            <c:strRef>
              <c:f>[accounting_paper.xlsx]KT!$O$32</c:f>
              <c:strCache>
                <c:ptCount val="1"/>
                <c:pt idx="0">
                  <c:v>(2) - Retransmitted Data = (3)</c:v>
                </c:pt>
              </c:strCache>
            </c:strRef>
          </c:tx>
          <c:spPr>
            <a:solidFill>
              <a:srgbClr val="92D050"/>
            </a:solidFill>
            <a:ln>
              <a:solidFill>
                <a:schemeClr val="tx1"/>
              </a:solidFill>
            </a:ln>
          </c:spPr>
          <c:invertIfNegative val="0"/>
          <c:cat>
            <c:strRef>
              <c:f>[accounting_paper.xlsx]hotmobile3!$O$3</c:f>
              <c:strCache>
                <c:ptCount val="1"/>
                <c:pt idx="0">
                  <c:v>ISP-2</c:v>
                </c:pt>
              </c:strCache>
            </c:strRef>
          </c:cat>
          <c:val>
            <c:numRef>
              <c:f>[accounting_paper.xlsx]KT!$O$35</c:f>
              <c:numCache>
                <c:formatCode>General</c:formatCode>
                <c:ptCount val="1"/>
                <c:pt idx="0">
                  <c:v>55.808235168166675</c:v>
                </c:pt>
              </c:numCache>
            </c:numRef>
          </c:val>
        </c:ser>
        <c:dLbls>
          <c:showLegendKey val="0"/>
          <c:showVal val="0"/>
          <c:showCatName val="0"/>
          <c:showSerName val="0"/>
          <c:showPercent val="0"/>
          <c:showBubbleSize val="0"/>
        </c:dLbls>
        <c:gapWidth val="150"/>
        <c:axId val="216696352"/>
        <c:axId val="216696912"/>
      </c:barChart>
      <c:catAx>
        <c:axId val="216696352"/>
        <c:scaling>
          <c:orientation val="minMax"/>
        </c:scaling>
        <c:delete val="0"/>
        <c:axPos val="b"/>
        <c:numFmt formatCode="General" sourceLinked="0"/>
        <c:majorTickMark val="out"/>
        <c:minorTickMark val="none"/>
        <c:tickLblPos val="nextTo"/>
        <c:crossAx val="216696912"/>
        <c:crosses val="autoZero"/>
        <c:auto val="1"/>
        <c:lblAlgn val="ctr"/>
        <c:lblOffset val="100"/>
        <c:noMultiLvlLbl val="0"/>
      </c:catAx>
      <c:valAx>
        <c:axId val="216696912"/>
        <c:scaling>
          <c:orientation val="minMax"/>
          <c:max val="120"/>
        </c:scaling>
        <c:delete val="0"/>
        <c:axPos val="l"/>
        <c:title>
          <c:tx>
            <c:rich>
              <a:bodyPr rot="-5400000" vert="horz"/>
              <a:lstStyle/>
              <a:p>
                <a:pPr>
                  <a:defRPr/>
                </a:pPr>
                <a:r>
                  <a:rPr lang="en-US"/>
                  <a:t>Volume (MB)</a:t>
                </a:r>
              </a:p>
            </c:rich>
          </c:tx>
          <c:overlay val="0"/>
        </c:title>
        <c:numFmt formatCode="General" sourceLinked="1"/>
        <c:majorTickMark val="out"/>
        <c:minorTickMark val="none"/>
        <c:tickLblPos val="nextTo"/>
        <c:crossAx val="216696352"/>
        <c:crosses val="autoZero"/>
        <c:crossBetween val="between"/>
        <c:majorUnit val="20"/>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[accounting_paper.xlsx]KT!$N$37</c:f>
              <c:strCache>
                <c:ptCount val="1"/>
                <c:pt idx="0">
                  <c:v>Accounting</c:v>
                </c:pt>
              </c:strCache>
            </c:strRef>
          </c:tx>
          <c:spPr>
            <a:solidFill>
              <a:schemeClr val="tx1"/>
            </a:solidFill>
            <a:ln>
              <a:solidFill>
                <a:schemeClr val="tx1"/>
              </a:solidFill>
            </a:ln>
          </c:spPr>
          <c:invertIfNegative val="0"/>
          <c:cat>
            <c:strRef>
              <c:f>[accounting_paper.xlsx]hotmobile3!$O$3</c:f>
              <c:strCache>
                <c:ptCount val="1"/>
                <c:pt idx="0">
                  <c:v>ISP-2</c:v>
                </c:pt>
              </c:strCache>
            </c:strRef>
          </c:cat>
          <c:val>
            <c:numRef>
              <c:f>[accounting_paper.xlsx]KT!$N$40</c:f>
              <c:numCache>
                <c:formatCode>General</c:formatCode>
                <c:ptCount val="1"/>
                <c:pt idx="0">
                  <c:v>55.810605239999333</c:v>
                </c:pt>
              </c:numCache>
            </c:numRef>
          </c:val>
        </c:ser>
        <c:ser>
          <c:idx val="1"/>
          <c:order val="1"/>
          <c:tx>
            <c:strRef>
              <c:f>[accounting_paper.xlsx]KT!$O$37</c:f>
              <c:strCache>
                <c:ptCount val="1"/>
                <c:pt idx="0">
                  <c:v>(3) - Duplicate ACK = (4)</c:v>
                </c:pt>
              </c:strCache>
            </c:strRef>
          </c:tx>
          <c:spPr>
            <a:solidFill>
              <a:srgbClr val="FF0000"/>
            </a:solidFill>
            <a:ln>
              <a:solidFill>
                <a:schemeClr val="tx1"/>
              </a:solidFill>
            </a:ln>
          </c:spPr>
          <c:invertIfNegative val="0"/>
          <c:cat>
            <c:strRef>
              <c:f>[accounting_paper.xlsx]hotmobile3!$O$3</c:f>
              <c:strCache>
                <c:ptCount val="1"/>
                <c:pt idx="0">
                  <c:v>ISP-2</c:v>
                </c:pt>
              </c:strCache>
            </c:strRef>
          </c:cat>
          <c:val>
            <c:numRef>
              <c:f>[accounting_paper.xlsx]KT!$O$40</c:f>
              <c:numCache>
                <c:formatCode>General</c:formatCode>
                <c:ptCount val="1"/>
                <c:pt idx="0">
                  <c:v>53.648616154833348</c:v>
                </c:pt>
              </c:numCache>
            </c:numRef>
          </c:val>
        </c:ser>
        <c:dLbls>
          <c:showLegendKey val="0"/>
          <c:showVal val="0"/>
          <c:showCatName val="0"/>
          <c:showSerName val="0"/>
          <c:showPercent val="0"/>
          <c:showBubbleSize val="0"/>
        </c:dLbls>
        <c:gapWidth val="150"/>
        <c:axId val="216699712"/>
        <c:axId val="216700272"/>
      </c:barChart>
      <c:catAx>
        <c:axId val="216699712"/>
        <c:scaling>
          <c:orientation val="minMax"/>
        </c:scaling>
        <c:delete val="0"/>
        <c:axPos val="b"/>
        <c:numFmt formatCode="General" sourceLinked="0"/>
        <c:majorTickMark val="out"/>
        <c:minorTickMark val="none"/>
        <c:tickLblPos val="nextTo"/>
        <c:crossAx val="216700272"/>
        <c:crosses val="autoZero"/>
        <c:auto val="1"/>
        <c:lblAlgn val="ctr"/>
        <c:lblOffset val="100"/>
        <c:noMultiLvlLbl val="0"/>
      </c:catAx>
      <c:valAx>
        <c:axId val="216700272"/>
        <c:scaling>
          <c:orientation val="minMax"/>
          <c:max val="120"/>
        </c:scaling>
        <c:delete val="0"/>
        <c:axPos val="l"/>
        <c:title>
          <c:tx>
            <c:rich>
              <a:bodyPr rot="-5400000" vert="horz"/>
              <a:lstStyle/>
              <a:p>
                <a:pPr>
                  <a:defRPr/>
                </a:pPr>
                <a:r>
                  <a:rPr lang="en-US"/>
                  <a:t>Volume (MB)</a:t>
                </a:r>
              </a:p>
            </c:rich>
          </c:tx>
          <c:overlay val="0"/>
        </c:title>
        <c:numFmt formatCode="General" sourceLinked="1"/>
        <c:majorTickMark val="out"/>
        <c:minorTickMark val="none"/>
        <c:tickLblPos val="nextTo"/>
        <c:crossAx val="216699712"/>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[accounting_paper.xlsx]KT!$N$42</c:f>
              <c:strCache>
                <c:ptCount val="1"/>
                <c:pt idx="0">
                  <c:v>Accounting</c:v>
                </c:pt>
              </c:strCache>
            </c:strRef>
          </c:tx>
          <c:spPr>
            <a:solidFill>
              <a:schemeClr val="tx1"/>
            </a:solidFill>
            <a:ln>
              <a:solidFill>
                <a:schemeClr val="tx1"/>
              </a:solidFill>
            </a:ln>
          </c:spPr>
          <c:invertIfNegative val="0"/>
          <c:cat>
            <c:strRef>
              <c:f>[accounting_paper.xlsx]hotmobile3!$O$3</c:f>
              <c:strCache>
                <c:ptCount val="1"/>
                <c:pt idx="0">
                  <c:v>ISP-2</c:v>
                </c:pt>
              </c:strCache>
            </c:strRef>
          </c:cat>
          <c:val>
            <c:numRef>
              <c:f>[accounting_paper.xlsx]KT!$N$45</c:f>
              <c:numCache>
                <c:formatCode>General</c:formatCode>
                <c:ptCount val="1"/>
                <c:pt idx="0">
                  <c:v>55.810605239999333</c:v>
                </c:pt>
              </c:numCache>
            </c:numRef>
          </c:val>
        </c:ser>
        <c:ser>
          <c:idx val="1"/>
          <c:order val="1"/>
          <c:tx>
            <c:strRef>
              <c:f>[accounting_paper.xlsx]KT!$O$42</c:f>
              <c:strCache>
                <c:ptCount val="1"/>
                <c:pt idx="0">
                  <c:v>(4) - Normal ACK = (5)</c:v>
                </c:pt>
              </c:strCache>
            </c:strRef>
          </c:tx>
          <c:spPr>
            <a:solidFill>
              <a:schemeClr val="tx1">
                <a:lumMod val="75000"/>
                <a:lumOff val="25000"/>
              </a:schemeClr>
            </a:solidFill>
            <a:ln>
              <a:solidFill>
                <a:schemeClr val="tx1"/>
              </a:solidFill>
            </a:ln>
          </c:spPr>
          <c:invertIfNegative val="0"/>
          <c:dPt>
            <c:idx val="0"/>
            <c:invertIfNegative val="0"/>
            <c:bubble3D val="0"/>
            <c:spPr>
              <a:solidFill>
                <a:srgbClr val="00B0F0"/>
              </a:solidFill>
              <a:ln>
                <a:solidFill>
                  <a:schemeClr val="tx1"/>
                </a:solidFill>
              </a:ln>
            </c:spPr>
          </c:dPt>
          <c:cat>
            <c:strRef>
              <c:f>[accounting_paper.xlsx]hotmobile3!$O$3</c:f>
              <c:strCache>
                <c:ptCount val="1"/>
                <c:pt idx="0">
                  <c:v>ISP-2</c:v>
                </c:pt>
              </c:strCache>
            </c:strRef>
          </c:cat>
          <c:val>
            <c:numRef>
              <c:f>[accounting_paper.xlsx]KT!$O$45</c:f>
              <c:numCache>
                <c:formatCode>General</c:formatCode>
                <c:ptCount val="1"/>
                <c:pt idx="0">
                  <c:v>51.488997141500022</c:v>
                </c:pt>
              </c:numCache>
            </c:numRef>
          </c:val>
        </c:ser>
        <c:dLbls>
          <c:showLegendKey val="0"/>
          <c:showVal val="0"/>
          <c:showCatName val="0"/>
          <c:showSerName val="0"/>
          <c:showPercent val="0"/>
          <c:showBubbleSize val="0"/>
        </c:dLbls>
        <c:gapWidth val="150"/>
        <c:axId val="216703072"/>
        <c:axId val="216703632"/>
      </c:barChart>
      <c:catAx>
        <c:axId val="216703072"/>
        <c:scaling>
          <c:orientation val="minMax"/>
        </c:scaling>
        <c:delete val="0"/>
        <c:axPos val="b"/>
        <c:numFmt formatCode="General" sourceLinked="0"/>
        <c:majorTickMark val="out"/>
        <c:minorTickMark val="none"/>
        <c:tickLblPos val="nextTo"/>
        <c:crossAx val="216703632"/>
        <c:crosses val="autoZero"/>
        <c:auto val="1"/>
        <c:lblAlgn val="ctr"/>
        <c:lblOffset val="100"/>
        <c:noMultiLvlLbl val="0"/>
      </c:catAx>
      <c:valAx>
        <c:axId val="216703632"/>
        <c:scaling>
          <c:orientation val="minMax"/>
          <c:max val="120"/>
        </c:scaling>
        <c:delete val="0"/>
        <c:axPos val="l"/>
        <c:title>
          <c:tx>
            <c:rich>
              <a:bodyPr rot="-5400000" vert="horz"/>
              <a:lstStyle/>
              <a:p>
                <a:pPr>
                  <a:defRPr/>
                </a:pPr>
                <a:r>
                  <a:rPr lang="en-US"/>
                  <a:t>Volume (MB)</a:t>
                </a:r>
              </a:p>
            </c:rich>
          </c:tx>
          <c:overlay val="0"/>
        </c:title>
        <c:numFmt formatCode="General" sourceLinked="1"/>
        <c:majorTickMark val="out"/>
        <c:minorTickMark val="none"/>
        <c:tickLblPos val="nextTo"/>
        <c:crossAx val="216703072"/>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KT!$N$42</c:f>
              <c:strCache>
                <c:ptCount val="1"/>
                <c:pt idx="0">
                  <c:v>Accounting</c:v>
                </c:pt>
              </c:strCache>
            </c:strRef>
          </c:tx>
          <c:spPr>
            <a:solidFill>
              <a:schemeClr val="tx1"/>
            </a:solidFill>
            <a:ln>
              <a:solidFill>
                <a:schemeClr val="tx1"/>
              </a:solidFill>
            </a:ln>
          </c:spPr>
          <c:invertIfNegative val="0"/>
          <c:cat>
            <c:strRef>
              <c:f>hotmobile3!$O$3</c:f>
              <c:strCache>
                <c:ptCount val="1"/>
                <c:pt idx="0">
                  <c:v>ISP-2</c:v>
                </c:pt>
              </c:strCache>
            </c:strRef>
          </c:cat>
          <c:val>
            <c:numRef>
              <c:f>KT!$N$45</c:f>
              <c:numCache>
                <c:formatCode>General</c:formatCode>
                <c:ptCount val="1"/>
                <c:pt idx="0">
                  <c:v>55.810605239999333</c:v>
                </c:pt>
              </c:numCache>
            </c:numRef>
          </c:val>
        </c:ser>
        <c:ser>
          <c:idx val="1"/>
          <c:order val="1"/>
          <c:tx>
            <c:strRef>
              <c:f>KT!$O$42</c:f>
              <c:strCache>
                <c:ptCount val="1"/>
                <c:pt idx="0">
                  <c:v>(4) - Normal ACK = (5)</c:v>
                </c:pt>
              </c:strCache>
            </c:strRef>
          </c:tx>
          <c:spPr>
            <a:solidFill>
              <a:schemeClr val="tx1">
                <a:lumMod val="75000"/>
                <a:lumOff val="25000"/>
              </a:schemeClr>
            </a:solidFill>
          </c:spPr>
          <c:invertIfNegative val="0"/>
          <c:cat>
            <c:strRef>
              <c:f>hotmobile3!$O$3</c:f>
              <c:strCache>
                <c:ptCount val="1"/>
                <c:pt idx="0">
                  <c:v>ISP-2</c:v>
                </c:pt>
              </c:strCache>
            </c:strRef>
          </c:cat>
          <c:val>
            <c:numLit>
              <c:formatCode>General</c:formatCode>
              <c:ptCount val="1"/>
              <c:pt idx="0">
                <c:v>0</c:v>
              </c:pt>
            </c:numLit>
          </c:val>
        </c:ser>
        <c:dLbls>
          <c:showLegendKey val="0"/>
          <c:showVal val="0"/>
          <c:showCatName val="0"/>
          <c:showSerName val="0"/>
          <c:showPercent val="0"/>
          <c:showBubbleSize val="0"/>
        </c:dLbls>
        <c:gapWidth val="150"/>
        <c:axId val="253252784"/>
        <c:axId val="253253344"/>
      </c:barChart>
      <c:catAx>
        <c:axId val="253252784"/>
        <c:scaling>
          <c:orientation val="minMax"/>
        </c:scaling>
        <c:delete val="0"/>
        <c:axPos val="b"/>
        <c:numFmt formatCode="General" sourceLinked="0"/>
        <c:majorTickMark val="out"/>
        <c:minorTickMark val="none"/>
        <c:tickLblPos val="nextTo"/>
        <c:crossAx val="253253344"/>
        <c:crosses val="autoZero"/>
        <c:auto val="1"/>
        <c:lblAlgn val="ctr"/>
        <c:lblOffset val="100"/>
        <c:noMultiLvlLbl val="0"/>
      </c:catAx>
      <c:valAx>
        <c:axId val="253253344"/>
        <c:scaling>
          <c:orientation val="minMax"/>
          <c:max val="120"/>
        </c:scaling>
        <c:delete val="0"/>
        <c:axPos val="l"/>
        <c:title>
          <c:tx>
            <c:rich>
              <a:bodyPr rot="-5400000" vert="horz"/>
              <a:lstStyle/>
              <a:p>
                <a:pPr>
                  <a:defRPr/>
                </a:pPr>
                <a:r>
                  <a:rPr lang="en-US"/>
                  <a:t>Volume (MB)</a:t>
                </a:r>
              </a:p>
            </c:rich>
          </c:tx>
          <c:overlay val="0"/>
        </c:title>
        <c:numFmt formatCode="General" sourceLinked="1"/>
        <c:majorTickMark val="out"/>
        <c:minorTickMark val="none"/>
        <c:tickLblPos val="nextTo"/>
        <c:crossAx val="253252784"/>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SKT!$N$62</c:f>
              <c:strCache>
                <c:ptCount val="1"/>
                <c:pt idx="0">
                  <c:v>Accounting</c:v>
                </c:pt>
              </c:strCache>
            </c:strRef>
          </c:tx>
          <c:spPr>
            <a:solidFill>
              <a:schemeClr val="tx1"/>
            </a:solidFill>
            <a:ln>
              <a:solidFill>
                <a:schemeClr val="tx1"/>
              </a:solidFill>
            </a:ln>
          </c:spPr>
          <c:invertIfNegative val="0"/>
          <c:cat>
            <c:strRef>
              <c:f>hotmobile3!$O$2</c:f>
              <c:strCache>
                <c:ptCount val="1"/>
                <c:pt idx="0">
                  <c:v>ISP-1</c:v>
                </c:pt>
              </c:strCache>
            </c:strRef>
          </c:cat>
          <c:val>
            <c:numRef>
              <c:f>SKT!$N$65</c:f>
              <c:numCache>
                <c:formatCode>General</c:formatCode>
                <c:ptCount val="1"/>
                <c:pt idx="0">
                  <c:v>5469.3736979169998</c:v>
                </c:pt>
              </c:numCache>
            </c:numRef>
          </c:val>
        </c:ser>
        <c:ser>
          <c:idx val="1"/>
          <c:order val="1"/>
          <c:tx>
            <c:strRef>
              <c:f>SKT!$O$62</c:f>
              <c:strCache>
                <c:ptCount val="1"/>
                <c:pt idx="0">
                  <c:v>(4) - Data Packet Payload = (5)</c:v>
                </c:pt>
              </c:strCache>
            </c:strRef>
          </c:tx>
          <c:spPr>
            <a:pattFill prst="openDmnd">
              <a:fgClr>
                <a:schemeClr val="tx1">
                  <a:lumMod val="75000"/>
                  <a:lumOff val="25000"/>
                </a:schemeClr>
              </a:fgClr>
              <a:bgClr>
                <a:schemeClr val="bg1"/>
              </a:bgClr>
            </a:pattFill>
            <a:ln>
              <a:solidFill>
                <a:schemeClr val="tx1"/>
              </a:solidFill>
            </a:ln>
          </c:spPr>
          <c:invertIfNegative val="0"/>
          <c:cat>
            <c:strRef>
              <c:f>hotmobile3!$O$2</c:f>
              <c:strCache>
                <c:ptCount val="1"/>
                <c:pt idx="0">
                  <c:v>ISP-1</c:v>
                </c:pt>
              </c:strCache>
            </c:strRef>
          </c:cat>
          <c:val>
            <c:numLit>
              <c:formatCode>General</c:formatCode>
              <c:ptCount val="1"/>
              <c:pt idx="0">
                <c:v>0</c:v>
              </c:pt>
            </c:numLit>
          </c:val>
        </c:ser>
        <c:dLbls>
          <c:showLegendKey val="0"/>
          <c:showVal val="0"/>
          <c:showCatName val="0"/>
          <c:showSerName val="0"/>
          <c:showPercent val="0"/>
          <c:showBubbleSize val="0"/>
        </c:dLbls>
        <c:gapWidth val="150"/>
        <c:axId val="253256144"/>
        <c:axId val="253256704"/>
      </c:barChart>
      <c:catAx>
        <c:axId val="253256144"/>
        <c:scaling>
          <c:orientation val="minMax"/>
        </c:scaling>
        <c:delete val="0"/>
        <c:axPos val="b"/>
        <c:numFmt formatCode="General" sourceLinked="0"/>
        <c:majorTickMark val="out"/>
        <c:minorTickMark val="none"/>
        <c:tickLblPos val="nextTo"/>
        <c:crossAx val="253256704"/>
        <c:crosses val="autoZero"/>
        <c:auto val="1"/>
        <c:lblAlgn val="ctr"/>
        <c:lblOffset val="100"/>
        <c:noMultiLvlLbl val="0"/>
      </c:catAx>
      <c:valAx>
        <c:axId val="253256704"/>
        <c:scaling>
          <c:orientation val="minMax"/>
          <c:max val="14000"/>
          <c:min val="0"/>
        </c:scaling>
        <c:delete val="0"/>
        <c:axPos val="l"/>
        <c:title>
          <c:tx>
            <c:rich>
              <a:bodyPr rot="-5400000" vert="horz"/>
              <a:lstStyle/>
              <a:p>
                <a:pPr>
                  <a:defRPr/>
                </a:pPr>
                <a:r>
                  <a:rPr lang="en-US"/>
                  <a:t>Volume (KB)</a:t>
                </a:r>
              </a:p>
            </c:rich>
          </c:tx>
          <c:overlay val="0"/>
        </c:title>
        <c:numFmt formatCode="General" sourceLinked="1"/>
        <c:majorTickMark val="out"/>
        <c:minorTickMark val="none"/>
        <c:tickLblPos val="nextTo"/>
        <c:crossAx val="253256144"/>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SKT!$N$47</c:f>
              <c:strCache>
                <c:ptCount val="1"/>
                <c:pt idx="0">
                  <c:v>Accounting</c:v>
                </c:pt>
              </c:strCache>
            </c:strRef>
          </c:tx>
          <c:spPr>
            <a:solidFill>
              <a:schemeClr val="tx1"/>
            </a:solidFill>
            <a:ln>
              <a:solidFill>
                <a:schemeClr val="tx1"/>
              </a:solidFill>
            </a:ln>
          </c:spPr>
          <c:invertIfNegative val="0"/>
          <c:cat>
            <c:strRef>
              <c:f>hotmobile!$P$5</c:f>
              <c:strCache>
                <c:ptCount val="1"/>
                <c:pt idx="0">
                  <c:v>ISP-1</c:v>
                </c:pt>
              </c:strCache>
            </c:strRef>
          </c:cat>
          <c:val>
            <c:numRef>
              <c:f>SKT!$N$48</c:f>
              <c:numCache>
                <c:formatCode>@</c:formatCode>
                <c:ptCount val="1"/>
                <c:pt idx="0">
                  <c:v>1092.8082682293332</c:v>
                </c:pt>
              </c:numCache>
            </c:numRef>
          </c:val>
        </c:ser>
        <c:ser>
          <c:idx val="1"/>
          <c:order val="1"/>
          <c:tx>
            <c:strRef>
              <c:f>SKT!$O$47</c:f>
              <c:strCache>
                <c:ptCount val="1"/>
                <c:pt idx="0">
                  <c:v>(1) - Payload of Retransmitted Data Packet = (2)</c:v>
                </c:pt>
              </c:strCache>
            </c:strRef>
          </c:tx>
          <c:spPr>
            <a:solidFill>
              <a:srgbClr val="92D050"/>
            </a:solidFill>
            <a:ln>
              <a:solidFill>
                <a:schemeClr val="tx1"/>
              </a:solidFill>
            </a:ln>
          </c:spPr>
          <c:invertIfNegative val="0"/>
          <c:cat>
            <c:strRef>
              <c:f>hotmobile!$P$5</c:f>
              <c:strCache>
                <c:ptCount val="1"/>
                <c:pt idx="0">
                  <c:v>ISP-1</c:v>
                </c:pt>
              </c:strCache>
            </c:strRef>
          </c:cat>
          <c:val>
            <c:numRef>
              <c:f>SKT!$O$48</c:f>
              <c:numCache>
                <c:formatCode>@</c:formatCode>
                <c:ptCount val="1"/>
                <c:pt idx="0">
                  <c:v>1524.1067708333339</c:v>
                </c:pt>
              </c:numCache>
            </c:numRef>
          </c:val>
        </c:ser>
        <c:dLbls>
          <c:showLegendKey val="0"/>
          <c:showVal val="0"/>
          <c:showCatName val="0"/>
          <c:showSerName val="0"/>
          <c:showPercent val="0"/>
          <c:showBubbleSize val="0"/>
        </c:dLbls>
        <c:gapWidth val="150"/>
        <c:axId val="222613744"/>
        <c:axId val="222612064"/>
      </c:barChart>
      <c:catAx>
        <c:axId val="222613744"/>
        <c:scaling>
          <c:orientation val="minMax"/>
        </c:scaling>
        <c:delete val="0"/>
        <c:axPos val="b"/>
        <c:numFmt formatCode="General" sourceLinked="0"/>
        <c:majorTickMark val="out"/>
        <c:minorTickMark val="none"/>
        <c:tickLblPos val="nextTo"/>
        <c:crossAx val="222612064"/>
        <c:crosses val="autoZero"/>
        <c:auto val="1"/>
        <c:lblAlgn val="ctr"/>
        <c:lblOffset val="100"/>
        <c:noMultiLvlLbl val="0"/>
      </c:catAx>
      <c:valAx>
        <c:axId val="222612064"/>
        <c:scaling>
          <c:orientation val="minMax"/>
          <c:max val="12000"/>
          <c:min val="0"/>
        </c:scaling>
        <c:delete val="0"/>
        <c:axPos val="l"/>
        <c:title>
          <c:tx>
            <c:rich>
              <a:bodyPr rot="-5400000" vert="horz"/>
              <a:lstStyle/>
              <a:p>
                <a:pPr>
                  <a:defRPr/>
                </a:pPr>
                <a:r>
                  <a:rPr lang="en-US"/>
                  <a:t>Volume (KB)</a:t>
                </a:r>
              </a:p>
            </c:rich>
          </c:tx>
          <c:overlay val="0"/>
        </c:title>
        <c:numFmt formatCode="@" sourceLinked="1"/>
        <c:majorTickMark val="out"/>
        <c:minorTickMark val="none"/>
        <c:tickLblPos val="nextTo"/>
        <c:crossAx val="222613744"/>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SKT!$N$52</c:f>
              <c:strCache>
                <c:ptCount val="1"/>
                <c:pt idx="0">
                  <c:v>Accounting</c:v>
                </c:pt>
              </c:strCache>
            </c:strRef>
          </c:tx>
          <c:spPr>
            <a:solidFill>
              <a:schemeClr val="tx1"/>
            </a:solidFill>
            <a:ln>
              <a:solidFill>
                <a:schemeClr val="tx1"/>
              </a:solidFill>
            </a:ln>
          </c:spPr>
          <c:invertIfNegative val="0"/>
          <c:cat>
            <c:strRef>
              <c:f>hotmobile!$P$5</c:f>
              <c:strCache>
                <c:ptCount val="1"/>
                <c:pt idx="0">
                  <c:v>ISP-1</c:v>
                </c:pt>
              </c:strCache>
            </c:strRef>
          </c:cat>
          <c:val>
            <c:numRef>
              <c:f>SKT!$N$53</c:f>
              <c:numCache>
                <c:formatCode>@</c:formatCode>
                <c:ptCount val="1"/>
                <c:pt idx="0">
                  <c:v>1092.8082682293332</c:v>
                </c:pt>
              </c:numCache>
            </c:numRef>
          </c:val>
        </c:ser>
        <c:ser>
          <c:idx val="1"/>
          <c:order val="1"/>
          <c:tx>
            <c:strRef>
              <c:f>SKT!$O$52</c:f>
              <c:strCache>
                <c:ptCount val="1"/>
                <c:pt idx="0">
                  <c:v>(2) - Duplicate ACK = (3)</c:v>
                </c:pt>
              </c:strCache>
            </c:strRef>
          </c:tx>
          <c:spPr>
            <a:solidFill>
              <a:srgbClr val="00B0F0"/>
            </a:solidFill>
            <a:ln>
              <a:solidFill>
                <a:schemeClr val="tx1"/>
              </a:solidFill>
            </a:ln>
          </c:spPr>
          <c:invertIfNegative val="0"/>
          <c:cat>
            <c:strRef>
              <c:f>hotmobile!$P$5</c:f>
              <c:strCache>
                <c:ptCount val="1"/>
                <c:pt idx="0">
                  <c:v>ISP-1</c:v>
                </c:pt>
              </c:strCache>
            </c:strRef>
          </c:cat>
          <c:val>
            <c:numRef>
              <c:f>SKT!$O$53</c:f>
              <c:numCache>
                <c:formatCode>@</c:formatCode>
                <c:ptCount val="1"/>
                <c:pt idx="0">
                  <c:v>1092.4770833333339</c:v>
                </c:pt>
              </c:numCache>
            </c:numRef>
          </c:val>
        </c:ser>
        <c:dLbls>
          <c:showLegendKey val="0"/>
          <c:showVal val="0"/>
          <c:showCatName val="0"/>
          <c:showSerName val="0"/>
          <c:showPercent val="0"/>
          <c:showBubbleSize val="0"/>
        </c:dLbls>
        <c:gapWidth val="150"/>
        <c:axId val="253260976"/>
        <c:axId val="253258736"/>
      </c:barChart>
      <c:catAx>
        <c:axId val="253260976"/>
        <c:scaling>
          <c:orientation val="minMax"/>
        </c:scaling>
        <c:delete val="0"/>
        <c:axPos val="b"/>
        <c:numFmt formatCode="General" sourceLinked="0"/>
        <c:majorTickMark val="out"/>
        <c:minorTickMark val="none"/>
        <c:tickLblPos val="nextTo"/>
        <c:crossAx val="253258736"/>
        <c:crosses val="autoZero"/>
        <c:auto val="1"/>
        <c:lblAlgn val="ctr"/>
        <c:lblOffset val="100"/>
        <c:noMultiLvlLbl val="0"/>
      </c:catAx>
      <c:valAx>
        <c:axId val="253258736"/>
        <c:scaling>
          <c:orientation val="minMax"/>
          <c:max val="12000"/>
          <c:min val="0"/>
        </c:scaling>
        <c:delete val="0"/>
        <c:axPos val="l"/>
        <c:title>
          <c:tx>
            <c:rich>
              <a:bodyPr rot="-5400000" vert="horz"/>
              <a:lstStyle/>
              <a:p>
                <a:pPr>
                  <a:defRPr/>
                </a:pPr>
                <a:r>
                  <a:rPr lang="en-US"/>
                  <a:t>Volume (KB)</a:t>
                </a:r>
              </a:p>
            </c:rich>
          </c:tx>
          <c:overlay val="0"/>
        </c:title>
        <c:numFmt formatCode="@" sourceLinked="1"/>
        <c:majorTickMark val="out"/>
        <c:minorTickMark val="none"/>
        <c:tickLblPos val="nextTo"/>
        <c:crossAx val="253260976"/>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SKT!$N$62</c:f>
              <c:strCache>
                <c:ptCount val="1"/>
                <c:pt idx="0">
                  <c:v>Accounting</c:v>
                </c:pt>
              </c:strCache>
            </c:strRef>
          </c:tx>
          <c:spPr>
            <a:solidFill>
              <a:schemeClr val="tx1"/>
            </a:solidFill>
            <a:ln>
              <a:solidFill>
                <a:schemeClr val="tx1"/>
              </a:solidFill>
            </a:ln>
          </c:spPr>
          <c:invertIfNegative val="0"/>
          <c:cat>
            <c:strRef>
              <c:f>hotmobile!$P$5</c:f>
              <c:strCache>
                <c:ptCount val="1"/>
                <c:pt idx="0">
                  <c:v>ISP-1</c:v>
                </c:pt>
              </c:strCache>
            </c:strRef>
          </c:cat>
          <c:val>
            <c:numRef>
              <c:f>SKT!$N$63</c:f>
              <c:numCache>
                <c:formatCode>@</c:formatCode>
                <c:ptCount val="1"/>
                <c:pt idx="0">
                  <c:v>1092.8082682293332</c:v>
                </c:pt>
              </c:numCache>
            </c:numRef>
          </c:val>
        </c:ser>
        <c:ser>
          <c:idx val="1"/>
          <c:order val="1"/>
          <c:tx>
            <c:strRef>
              <c:f>SKT!$O$62</c:f>
              <c:strCache>
                <c:ptCount val="1"/>
                <c:pt idx="0">
                  <c:v>(4) - Data Packet Payload = (5)</c:v>
                </c:pt>
              </c:strCache>
            </c:strRef>
          </c:tx>
          <c:spPr>
            <a:pattFill prst="openDmnd">
              <a:fgClr>
                <a:schemeClr val="tx1">
                  <a:lumMod val="75000"/>
                  <a:lumOff val="25000"/>
                </a:schemeClr>
              </a:fgClr>
              <a:bgClr>
                <a:schemeClr val="bg1"/>
              </a:bgClr>
            </a:pattFill>
            <a:ln>
              <a:solidFill>
                <a:schemeClr val="tx1"/>
              </a:solidFill>
            </a:ln>
          </c:spPr>
          <c:invertIfNegative val="0"/>
          <c:cat>
            <c:strRef>
              <c:f>hotmobile!$P$5</c:f>
              <c:strCache>
                <c:ptCount val="1"/>
                <c:pt idx="0">
                  <c:v>ISP-1</c:v>
                </c:pt>
              </c:strCache>
            </c:strRef>
          </c:cat>
          <c:val>
            <c:numLit>
              <c:formatCode>General</c:formatCode>
              <c:ptCount val="1"/>
              <c:pt idx="0">
                <c:v>0</c:v>
              </c:pt>
            </c:numLit>
          </c:val>
        </c:ser>
        <c:dLbls>
          <c:showLegendKey val="0"/>
          <c:showVal val="0"/>
          <c:showCatName val="0"/>
          <c:showSerName val="0"/>
          <c:showPercent val="0"/>
          <c:showBubbleSize val="0"/>
        </c:dLbls>
        <c:gapWidth val="150"/>
        <c:axId val="216579232"/>
        <c:axId val="216580912"/>
      </c:barChart>
      <c:catAx>
        <c:axId val="216579232"/>
        <c:scaling>
          <c:orientation val="minMax"/>
        </c:scaling>
        <c:delete val="0"/>
        <c:axPos val="b"/>
        <c:numFmt formatCode="General" sourceLinked="0"/>
        <c:majorTickMark val="out"/>
        <c:minorTickMark val="none"/>
        <c:tickLblPos val="nextTo"/>
        <c:crossAx val="216580912"/>
        <c:crosses val="autoZero"/>
        <c:auto val="1"/>
        <c:lblAlgn val="ctr"/>
        <c:lblOffset val="100"/>
        <c:noMultiLvlLbl val="0"/>
      </c:catAx>
      <c:valAx>
        <c:axId val="216580912"/>
        <c:scaling>
          <c:orientation val="minMax"/>
          <c:max val="12000"/>
          <c:min val="0"/>
        </c:scaling>
        <c:delete val="0"/>
        <c:axPos val="l"/>
        <c:title>
          <c:tx>
            <c:rich>
              <a:bodyPr rot="-5400000" vert="horz"/>
              <a:lstStyle/>
              <a:p>
                <a:pPr>
                  <a:defRPr/>
                </a:pPr>
                <a:r>
                  <a:rPr lang="en-US"/>
                  <a:t>Volume (KB)</a:t>
                </a:r>
              </a:p>
            </c:rich>
          </c:tx>
          <c:overlay val="0"/>
        </c:title>
        <c:numFmt formatCode="@" sourceLinked="1"/>
        <c:majorTickMark val="out"/>
        <c:minorTickMark val="none"/>
        <c:tickLblPos val="nextTo"/>
        <c:crossAx val="216579232"/>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KT!$N$22</c:f>
              <c:strCache>
                <c:ptCount val="1"/>
                <c:pt idx="0">
                  <c:v>Accounting</c:v>
                </c:pt>
              </c:strCache>
            </c:strRef>
          </c:tx>
          <c:spPr>
            <a:solidFill>
              <a:schemeClr val="tx1"/>
            </a:solidFill>
            <a:ln>
              <a:solidFill>
                <a:schemeClr val="tx1"/>
              </a:solidFill>
            </a:ln>
          </c:spPr>
          <c:invertIfNegative val="0"/>
          <c:cat>
            <c:strRef>
              <c:f>hotmobile!$P$6</c:f>
              <c:strCache>
                <c:ptCount val="1"/>
                <c:pt idx="0">
                  <c:v>ISP-2</c:v>
                </c:pt>
              </c:strCache>
            </c:strRef>
          </c:cat>
          <c:val>
            <c:numRef>
              <c:f>KT!$N$23</c:f>
              <c:numCache>
                <c:formatCode>General</c:formatCode>
                <c:ptCount val="1"/>
                <c:pt idx="0">
                  <c:v>14.969181696666666</c:v>
                </c:pt>
              </c:numCache>
            </c:numRef>
          </c:val>
        </c:ser>
        <c:ser>
          <c:idx val="1"/>
          <c:order val="1"/>
          <c:tx>
            <c:strRef>
              <c:f>KT!$O$22</c:f>
              <c:strCache>
                <c:ptCount val="1"/>
                <c:pt idx="0">
                  <c:v>Total = (1)</c:v>
                </c:pt>
              </c:strCache>
            </c:strRef>
          </c:tx>
          <c:spPr>
            <a:solidFill>
              <a:srgbClr val="FFFF00"/>
            </a:solidFill>
            <a:ln>
              <a:solidFill>
                <a:schemeClr val="tx1"/>
              </a:solidFill>
            </a:ln>
          </c:spPr>
          <c:invertIfNegative val="0"/>
          <c:dPt>
            <c:idx val="2"/>
            <c:invertIfNegative val="0"/>
            <c:bubble3D val="0"/>
          </c:dPt>
          <c:cat>
            <c:strRef>
              <c:f>hotmobile!$P$6</c:f>
              <c:strCache>
                <c:ptCount val="1"/>
                <c:pt idx="0">
                  <c:v>ISP-2</c:v>
                </c:pt>
              </c:strCache>
            </c:strRef>
          </c:cat>
          <c:val>
            <c:numRef>
              <c:f>KT!$O$23</c:f>
              <c:numCache>
                <c:formatCode>@</c:formatCode>
                <c:ptCount val="1"/>
                <c:pt idx="0">
                  <c:v>107.81050650266666</c:v>
                </c:pt>
              </c:numCache>
            </c:numRef>
          </c:val>
        </c:ser>
        <c:dLbls>
          <c:showLegendKey val="0"/>
          <c:showVal val="0"/>
          <c:showCatName val="0"/>
          <c:showSerName val="0"/>
          <c:showPercent val="0"/>
          <c:showBubbleSize val="0"/>
        </c:dLbls>
        <c:gapWidth val="150"/>
        <c:axId val="213882528"/>
        <c:axId val="213880848"/>
      </c:barChart>
      <c:catAx>
        <c:axId val="213882528"/>
        <c:scaling>
          <c:orientation val="minMax"/>
        </c:scaling>
        <c:delete val="0"/>
        <c:axPos val="b"/>
        <c:numFmt formatCode="General" sourceLinked="1"/>
        <c:majorTickMark val="out"/>
        <c:minorTickMark val="none"/>
        <c:tickLblPos val="nextTo"/>
        <c:crossAx val="213880848"/>
        <c:crosses val="autoZero"/>
        <c:auto val="1"/>
        <c:lblAlgn val="ctr"/>
        <c:lblOffset val="100"/>
        <c:noMultiLvlLbl val="0"/>
      </c:catAx>
      <c:valAx>
        <c:axId val="213880848"/>
        <c:scaling>
          <c:orientation val="minMax"/>
          <c:max val="120"/>
          <c:min val="0"/>
        </c:scaling>
        <c:delete val="0"/>
        <c:axPos val="l"/>
        <c:title>
          <c:tx>
            <c:rich>
              <a:bodyPr rot="-5400000" vert="horz"/>
              <a:lstStyle/>
              <a:p>
                <a:pPr>
                  <a:defRPr/>
                </a:pPr>
                <a:r>
                  <a:rPr lang="en-US"/>
                  <a:t>Volume (MB)</a:t>
                </a:r>
              </a:p>
            </c:rich>
          </c:tx>
          <c:overlay val="0"/>
        </c:title>
        <c:numFmt formatCode="General" sourceLinked="1"/>
        <c:majorTickMark val="out"/>
        <c:minorTickMark val="none"/>
        <c:tickLblPos val="nextTo"/>
        <c:crossAx val="213882528"/>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KT!$N$32</c:f>
              <c:strCache>
                <c:ptCount val="1"/>
                <c:pt idx="0">
                  <c:v>Accounting</c:v>
                </c:pt>
              </c:strCache>
            </c:strRef>
          </c:tx>
          <c:spPr>
            <a:solidFill>
              <a:schemeClr val="tx1"/>
            </a:solidFill>
            <a:ln>
              <a:solidFill>
                <a:schemeClr val="tx1"/>
              </a:solidFill>
            </a:ln>
          </c:spPr>
          <c:invertIfNegative val="0"/>
          <c:cat>
            <c:strRef>
              <c:f>hotmobile!$P$6</c:f>
              <c:strCache>
                <c:ptCount val="1"/>
                <c:pt idx="0">
                  <c:v>ISP-2</c:v>
                </c:pt>
              </c:strCache>
            </c:strRef>
          </c:cat>
          <c:val>
            <c:numRef>
              <c:f>KT!$N$33</c:f>
              <c:numCache>
                <c:formatCode>@</c:formatCode>
                <c:ptCount val="1"/>
                <c:pt idx="0">
                  <c:v>14.969181696666666</c:v>
                </c:pt>
              </c:numCache>
            </c:numRef>
          </c:val>
        </c:ser>
        <c:ser>
          <c:idx val="1"/>
          <c:order val="1"/>
          <c:tx>
            <c:strRef>
              <c:f>KT!$O$32</c:f>
              <c:strCache>
                <c:ptCount val="1"/>
                <c:pt idx="0">
                  <c:v>(2) - Retransmitted Data = (3)</c:v>
                </c:pt>
              </c:strCache>
            </c:strRef>
          </c:tx>
          <c:spPr>
            <a:solidFill>
              <a:srgbClr val="92D050"/>
            </a:solidFill>
            <a:ln>
              <a:solidFill>
                <a:schemeClr val="tx1"/>
              </a:solidFill>
            </a:ln>
          </c:spPr>
          <c:invertIfNegative val="0"/>
          <c:cat>
            <c:strRef>
              <c:f>hotmobile!$P$6</c:f>
              <c:strCache>
                <c:ptCount val="1"/>
                <c:pt idx="0">
                  <c:v>ISP-2</c:v>
                </c:pt>
              </c:strCache>
            </c:strRef>
          </c:cat>
          <c:val>
            <c:numRef>
              <c:f>KT!$O$33</c:f>
              <c:numCache>
                <c:formatCode>General</c:formatCode>
                <c:ptCount val="1"/>
                <c:pt idx="0">
                  <c:v>14.971385954799999</c:v>
                </c:pt>
              </c:numCache>
            </c:numRef>
          </c:val>
        </c:ser>
        <c:dLbls>
          <c:showLegendKey val="0"/>
          <c:showVal val="0"/>
          <c:showCatName val="0"/>
          <c:showSerName val="0"/>
          <c:showPercent val="0"/>
          <c:showBubbleSize val="0"/>
        </c:dLbls>
        <c:gapWidth val="150"/>
        <c:axId val="197586848"/>
        <c:axId val="197585728"/>
      </c:barChart>
      <c:catAx>
        <c:axId val="197586848"/>
        <c:scaling>
          <c:orientation val="minMax"/>
        </c:scaling>
        <c:delete val="0"/>
        <c:axPos val="b"/>
        <c:numFmt formatCode="General" sourceLinked="0"/>
        <c:majorTickMark val="out"/>
        <c:minorTickMark val="none"/>
        <c:tickLblPos val="nextTo"/>
        <c:crossAx val="197585728"/>
        <c:crosses val="autoZero"/>
        <c:auto val="1"/>
        <c:lblAlgn val="ctr"/>
        <c:lblOffset val="100"/>
        <c:noMultiLvlLbl val="0"/>
      </c:catAx>
      <c:valAx>
        <c:axId val="197585728"/>
        <c:scaling>
          <c:orientation val="minMax"/>
          <c:max val="120"/>
        </c:scaling>
        <c:delete val="0"/>
        <c:axPos val="l"/>
        <c:title>
          <c:tx>
            <c:rich>
              <a:bodyPr rot="-5400000" vert="horz"/>
              <a:lstStyle/>
              <a:p>
                <a:pPr>
                  <a:defRPr/>
                </a:pPr>
                <a:r>
                  <a:rPr lang="en-US"/>
                  <a:t>Volume (MB)</a:t>
                </a:r>
              </a:p>
            </c:rich>
          </c:tx>
          <c:overlay val="0"/>
        </c:title>
        <c:numFmt formatCode="@" sourceLinked="1"/>
        <c:majorTickMark val="out"/>
        <c:minorTickMark val="none"/>
        <c:tickLblPos val="nextTo"/>
        <c:crossAx val="197586848"/>
        <c:crosses val="autoZero"/>
        <c:crossBetween val="between"/>
        <c:majorUnit val="20"/>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KT!$N$37</c:f>
              <c:strCache>
                <c:ptCount val="1"/>
                <c:pt idx="0">
                  <c:v>Accounting</c:v>
                </c:pt>
              </c:strCache>
            </c:strRef>
          </c:tx>
          <c:spPr>
            <a:solidFill>
              <a:schemeClr val="tx1"/>
            </a:solidFill>
            <a:ln>
              <a:solidFill>
                <a:schemeClr val="tx1"/>
              </a:solidFill>
            </a:ln>
          </c:spPr>
          <c:invertIfNegative val="0"/>
          <c:cat>
            <c:strRef>
              <c:f>hotmobile!$P$6</c:f>
              <c:strCache>
                <c:ptCount val="1"/>
                <c:pt idx="0">
                  <c:v>ISP-2</c:v>
                </c:pt>
              </c:strCache>
            </c:strRef>
          </c:cat>
          <c:val>
            <c:numRef>
              <c:f>KT!$N$38</c:f>
              <c:numCache>
                <c:formatCode>@</c:formatCode>
                <c:ptCount val="1"/>
                <c:pt idx="0">
                  <c:v>14.969181696666666</c:v>
                </c:pt>
              </c:numCache>
            </c:numRef>
          </c:val>
        </c:ser>
        <c:ser>
          <c:idx val="1"/>
          <c:order val="1"/>
          <c:tx>
            <c:strRef>
              <c:f>KT!$O$37</c:f>
              <c:strCache>
                <c:ptCount val="1"/>
                <c:pt idx="0">
                  <c:v>(3) - Duplicate ACK = (4)</c:v>
                </c:pt>
              </c:strCache>
            </c:strRef>
          </c:tx>
          <c:spPr>
            <a:solidFill>
              <a:srgbClr val="00B0F0"/>
            </a:solidFill>
            <a:ln>
              <a:solidFill>
                <a:schemeClr val="tx1"/>
              </a:solidFill>
            </a:ln>
          </c:spPr>
          <c:invertIfNegative val="0"/>
          <c:cat>
            <c:strRef>
              <c:f>hotmobile!$P$6</c:f>
              <c:strCache>
                <c:ptCount val="1"/>
                <c:pt idx="0">
                  <c:v>ISP-2</c:v>
                </c:pt>
              </c:strCache>
            </c:strRef>
          </c:cat>
          <c:val>
            <c:numRef>
              <c:f>KT!$O$38</c:f>
              <c:numCache>
                <c:formatCode>General</c:formatCode>
                <c:ptCount val="1"/>
                <c:pt idx="0">
                  <c:v>10.765050505600005</c:v>
                </c:pt>
              </c:numCache>
            </c:numRef>
          </c:val>
        </c:ser>
        <c:dLbls>
          <c:showLegendKey val="0"/>
          <c:showVal val="0"/>
          <c:showCatName val="0"/>
          <c:showSerName val="0"/>
          <c:showPercent val="0"/>
          <c:showBubbleSize val="0"/>
        </c:dLbls>
        <c:gapWidth val="150"/>
        <c:axId val="214375024"/>
        <c:axId val="214374464"/>
      </c:barChart>
      <c:catAx>
        <c:axId val="214375024"/>
        <c:scaling>
          <c:orientation val="minMax"/>
        </c:scaling>
        <c:delete val="0"/>
        <c:axPos val="b"/>
        <c:numFmt formatCode="General" sourceLinked="0"/>
        <c:majorTickMark val="out"/>
        <c:minorTickMark val="none"/>
        <c:tickLblPos val="nextTo"/>
        <c:crossAx val="214374464"/>
        <c:crosses val="autoZero"/>
        <c:auto val="1"/>
        <c:lblAlgn val="ctr"/>
        <c:lblOffset val="100"/>
        <c:noMultiLvlLbl val="0"/>
      </c:catAx>
      <c:valAx>
        <c:axId val="214374464"/>
        <c:scaling>
          <c:orientation val="minMax"/>
          <c:max val="120"/>
        </c:scaling>
        <c:delete val="0"/>
        <c:axPos val="l"/>
        <c:title>
          <c:tx>
            <c:rich>
              <a:bodyPr rot="-5400000" vert="horz"/>
              <a:lstStyle/>
              <a:p>
                <a:pPr>
                  <a:defRPr/>
                </a:pPr>
                <a:r>
                  <a:rPr lang="en-US"/>
                  <a:t>Volume (MB)</a:t>
                </a:r>
              </a:p>
            </c:rich>
          </c:tx>
          <c:overlay val="0"/>
        </c:title>
        <c:numFmt formatCode="@" sourceLinked="1"/>
        <c:majorTickMark val="out"/>
        <c:minorTickMark val="none"/>
        <c:tickLblPos val="nextTo"/>
        <c:crossAx val="214375024"/>
        <c:crosses val="autoZero"/>
        <c:crossBetween val="between"/>
      </c:valAx>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KT!$N$52</c:f>
              <c:strCache>
                <c:ptCount val="1"/>
                <c:pt idx="0">
                  <c:v>Accounting</c:v>
                </c:pt>
              </c:strCache>
            </c:strRef>
          </c:tx>
          <c:spPr>
            <a:solidFill>
              <a:schemeClr val="tx1"/>
            </a:solidFill>
            <a:ln>
              <a:solidFill>
                <a:schemeClr val="tx1"/>
              </a:solidFill>
            </a:ln>
          </c:spPr>
          <c:invertIfNegative val="0"/>
          <c:cat>
            <c:strRef>
              <c:f>hotmobile!$P$6</c:f>
              <c:strCache>
                <c:ptCount val="1"/>
                <c:pt idx="0">
                  <c:v>ISP-2</c:v>
                </c:pt>
              </c:strCache>
            </c:strRef>
          </c:cat>
          <c:val>
            <c:numRef>
              <c:f>KT!$N$53</c:f>
              <c:numCache>
                <c:formatCode>@</c:formatCode>
                <c:ptCount val="1"/>
                <c:pt idx="0">
                  <c:v>14.969181696666666</c:v>
                </c:pt>
              </c:numCache>
            </c:numRef>
          </c:val>
        </c:ser>
        <c:ser>
          <c:idx val="1"/>
          <c:order val="1"/>
          <c:tx>
            <c:strRef>
              <c:f>KT!$O$52</c:f>
              <c:strCache>
                <c:ptCount val="1"/>
                <c:pt idx="0">
                  <c:v>(6) - Normal Data = (7)</c:v>
                </c:pt>
              </c:strCache>
            </c:strRef>
          </c:tx>
          <c:spPr>
            <a:solidFill>
              <a:schemeClr val="tx1">
                <a:lumMod val="75000"/>
                <a:lumOff val="25000"/>
              </a:schemeClr>
            </a:solidFill>
          </c:spPr>
          <c:invertIfNegative val="0"/>
          <c:cat>
            <c:strRef>
              <c:f>hotmobile!$P$6</c:f>
              <c:strCache>
                <c:ptCount val="1"/>
                <c:pt idx="0">
                  <c:v>ISP-2</c:v>
                </c:pt>
              </c:strCache>
            </c:strRef>
          </c:cat>
          <c:val>
            <c:numRef>
              <c:f>KT!$O$53</c:f>
              <c:numCache>
                <c:formatCode>General</c:formatCode>
                <c:ptCount val="1"/>
                <c:pt idx="0">
                  <c:v>-9.999947536698528E-10</c:v>
                </c:pt>
              </c:numCache>
            </c:numRef>
          </c:val>
        </c:ser>
        <c:dLbls>
          <c:showLegendKey val="0"/>
          <c:showVal val="0"/>
          <c:showCatName val="0"/>
          <c:showSerName val="0"/>
          <c:showPercent val="0"/>
          <c:showBubbleSize val="0"/>
        </c:dLbls>
        <c:gapWidth val="150"/>
        <c:axId val="197593184"/>
        <c:axId val="197592624"/>
      </c:barChart>
      <c:catAx>
        <c:axId val="197593184"/>
        <c:scaling>
          <c:orientation val="minMax"/>
        </c:scaling>
        <c:delete val="0"/>
        <c:axPos val="b"/>
        <c:numFmt formatCode="General" sourceLinked="0"/>
        <c:majorTickMark val="out"/>
        <c:minorTickMark val="none"/>
        <c:tickLblPos val="nextTo"/>
        <c:crossAx val="197592624"/>
        <c:crosses val="autoZero"/>
        <c:auto val="1"/>
        <c:lblAlgn val="ctr"/>
        <c:lblOffset val="100"/>
        <c:noMultiLvlLbl val="0"/>
      </c:catAx>
      <c:valAx>
        <c:axId val="197592624"/>
        <c:scaling>
          <c:orientation val="minMax"/>
          <c:max val="120"/>
          <c:min val="0"/>
        </c:scaling>
        <c:delete val="0"/>
        <c:axPos val="l"/>
        <c:title>
          <c:tx>
            <c:rich>
              <a:bodyPr rot="-5400000" vert="horz"/>
              <a:lstStyle/>
              <a:p>
                <a:pPr>
                  <a:defRPr/>
                </a:pPr>
                <a:r>
                  <a:rPr lang="en-US"/>
                  <a:t>Volume (MB)</a:t>
                </a:r>
              </a:p>
            </c:rich>
          </c:tx>
          <c:overlay val="0"/>
        </c:title>
        <c:numFmt formatCode="@" sourceLinked="1"/>
        <c:majorTickMark val="out"/>
        <c:minorTickMark val="none"/>
        <c:tickLblPos val="nextTo"/>
        <c:crossAx val="197593184"/>
        <c:crosses val="autoZero"/>
        <c:crossBetween val="between"/>
      </c:valAx>
      <c:spPr>
        <a:noFill/>
        <a:ln w="25400">
          <a:noFill/>
        </a:ln>
      </c:spPr>
    </c:plotArea>
    <c:plotVisOnly val="1"/>
    <c:dispBlanksAs val="gap"/>
    <c:showDLblsOverMax val="0"/>
  </c:chart>
  <c:txPr>
    <a:bodyPr/>
    <a:lstStyle/>
    <a:p>
      <a:pPr>
        <a:defRPr sz="1400">
          <a:latin typeface="Times New Roman" pitchFamily="18" charset="0"/>
          <a:cs typeface="Times New Roman" pitchFamily="18" charset="0"/>
        </a:defRPr>
      </a:pPr>
      <a:endParaRPr lang="ko-K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5A3AF334-9DE7-4615-A855-4109288374B9}" type="datetimeFigureOut">
              <a:rPr lang="ko-KR" altLang="en-US" smtClean="0"/>
              <a:t>2013-09-15</a:t>
            </a:fld>
            <a:endParaRPr lang="ko-KR" altLang="en-US"/>
          </a:p>
        </p:txBody>
      </p:sp>
      <p:sp>
        <p:nvSpPr>
          <p:cNvPr id="4" name="바닥글 개체 틀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B6D9840B-BEF6-4DBB-AAA8-ABD5386735C1}" type="slidenum">
              <a:rPr lang="ko-KR" altLang="en-US" smtClean="0"/>
              <a:t>‹#›</a:t>
            </a:fld>
            <a:endParaRPr lang="ko-KR" altLang="en-US"/>
          </a:p>
        </p:txBody>
      </p:sp>
    </p:spTree>
    <p:extLst>
      <p:ext uri="{BB962C8B-B14F-4D97-AF65-F5344CB8AC3E}">
        <p14:creationId xmlns:p14="http://schemas.microsoft.com/office/powerpoint/2010/main" val="2352684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EF4EAA3A-37B1-4AB7-A696-69AA053FD764}" type="datetimeFigureOut">
              <a:rPr lang="ko-KR" altLang="en-US" smtClean="0"/>
              <a:t>2013-09-15</a:t>
            </a:fld>
            <a:endParaRPr lang="ko-KR" altLang="en-US"/>
          </a:p>
        </p:txBody>
      </p:sp>
      <p:sp>
        <p:nvSpPr>
          <p:cNvPr id="4" name="슬라이드 이미지 개체 틀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8B2D3E7A-294E-4D68-9D60-A9A6DB86DB4E}" type="slidenum">
              <a:rPr lang="ko-KR" altLang="en-US" smtClean="0"/>
              <a:t>‹#›</a:t>
            </a:fld>
            <a:endParaRPr lang="ko-KR" altLang="en-US"/>
          </a:p>
        </p:txBody>
      </p:sp>
    </p:spTree>
    <p:extLst>
      <p:ext uri="{BB962C8B-B14F-4D97-AF65-F5344CB8AC3E}">
        <p14:creationId xmlns:p14="http://schemas.microsoft.com/office/powerpoint/2010/main" val="323670342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Good morning. My name is </a:t>
            </a:r>
            <a:r>
              <a:rPr lang="en-US" altLang="ko-KR" dirty="0" err="1" smtClean="0"/>
              <a:t>Younghwan</a:t>
            </a:r>
            <a:r>
              <a:rPr lang="en-US" altLang="ko-KR" baseline="0" dirty="0" smtClean="0"/>
              <a:t> Go, I’m going to talk </a:t>
            </a:r>
            <a:r>
              <a:rPr lang="en-US" altLang="ko-KR" dirty="0" smtClean="0"/>
              <a:t>about whether we should account</a:t>
            </a:r>
            <a:r>
              <a:rPr lang="en-US" altLang="ko-KR" baseline="0" dirty="0" smtClean="0"/>
              <a:t> for TCP retransmissions in the cellular traffic or not.</a:t>
            </a:r>
          </a:p>
          <a:p>
            <a:r>
              <a:rPr lang="en-US" altLang="ko-KR" baseline="0" dirty="0" smtClean="0"/>
              <a:t>This is a joint work with Denis, </a:t>
            </a:r>
            <a:r>
              <a:rPr lang="en-US" altLang="ko-KR" baseline="0" dirty="0" err="1" smtClean="0"/>
              <a:t>Shinae</a:t>
            </a:r>
            <a:r>
              <a:rPr lang="en-US" altLang="ko-KR" baseline="0" dirty="0" smtClean="0"/>
              <a:t>, </a:t>
            </a:r>
            <a:r>
              <a:rPr lang="en-US" altLang="ko-KR" baseline="0" dirty="0" err="1" smtClean="0"/>
              <a:t>KyoungSoo</a:t>
            </a:r>
            <a:r>
              <a:rPr lang="en-US" altLang="ko-KR" baseline="0" dirty="0" smtClean="0"/>
              <a:t> and </a:t>
            </a:r>
            <a:r>
              <a:rPr lang="en-US" altLang="ko-KR" baseline="0" dirty="0" err="1" smtClean="0"/>
              <a:t>Yongdae</a:t>
            </a:r>
            <a:r>
              <a:rPr lang="en-US" altLang="ko-KR" baseline="0" smtClean="0"/>
              <a:t>.</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a:t>
            </a:fld>
            <a:endParaRPr lang="ko-KR" altLang="en-US"/>
          </a:p>
        </p:txBody>
      </p:sp>
    </p:spTree>
    <p:extLst>
      <p:ext uri="{BB962C8B-B14F-4D97-AF65-F5344CB8AC3E}">
        <p14:creationId xmlns:p14="http://schemas.microsoft.com/office/powerpoint/2010/main" val="3119736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 the DNS attack is solved</a:t>
            </a:r>
            <a:r>
              <a:rPr lang="en-US" altLang="ko-KR" baseline="0" dirty="0" smtClean="0"/>
              <a:t>. Now let’s look at the general case. Are the ISPs accounting for normal data transmissions correctly?</a:t>
            </a:r>
          </a:p>
          <a:p>
            <a:r>
              <a:rPr lang="en-US" altLang="ko-KR" baseline="0" dirty="0" smtClean="0"/>
              <a:t>We first check whether the ISPs account for base case where there is no packet loss, and confirm that they account for the proper amount.</a:t>
            </a:r>
          </a:p>
          <a:p>
            <a:endParaRPr lang="en-US" altLang="ko-KR" baseline="0" dirty="0" smtClean="0"/>
          </a:p>
          <a:p>
            <a:r>
              <a:rPr lang="en-US" altLang="ko-KR" baseline="0" dirty="0" smtClean="0"/>
              <a:t>Next, we experiment how ISPs are accounting for TCP retransmission packets.</a:t>
            </a:r>
          </a:p>
          <a:p>
            <a:r>
              <a:rPr lang="en-US" altLang="ko-KR" baseline="0" dirty="0" smtClean="0"/>
              <a:t>For this test, we pick 2 ISPs from the US and 3 ISPs from South Korea and anonymize them by naming them with random numbers.</a:t>
            </a:r>
          </a:p>
          <a:p>
            <a:endParaRPr lang="en-US" altLang="ko-KR" dirty="0" smtClean="0"/>
          </a:p>
          <a:p>
            <a:r>
              <a:rPr lang="en-US" altLang="ko-KR" baseline="0" dirty="0" smtClean="0"/>
              <a:t>We have a client device which downloads a file from our modified HTTP server through the cellular network.</a:t>
            </a:r>
          </a:p>
          <a:p>
            <a:r>
              <a:rPr lang="en-US" altLang="ko-KR" baseline="0" dirty="0" smtClean="0"/>
              <a:t>The server would then create retransmission packets by using a raw socket and sends them to the client.</a:t>
            </a:r>
          </a:p>
          <a:p>
            <a:r>
              <a:rPr lang="en-US" altLang="ko-KR" baseline="0" dirty="0" smtClean="0"/>
              <a:t>For analysis, we capture the packets in the client and compare with charged volume provided by ISPs.</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10</a:t>
            </a:fld>
            <a:endParaRPr lang="ko-KR" altLang="en-US"/>
          </a:p>
        </p:txBody>
      </p:sp>
    </p:spTree>
    <p:extLst>
      <p:ext uri="{BB962C8B-B14F-4D97-AF65-F5344CB8AC3E}">
        <p14:creationId xmlns:p14="http://schemas.microsoft.com/office/powerpoint/2010/main" val="3137374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For a simple test, we create controlled retransmissions where our server intentionally sends the same</a:t>
            </a:r>
            <a:r>
              <a:rPr lang="en-US" altLang="ko-KR" baseline="0" dirty="0" smtClean="0"/>
              <a:t> packet for ‘n’ times.</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11</a:t>
            </a:fld>
            <a:endParaRPr lang="ko-KR" altLang="en-US"/>
          </a:p>
        </p:txBody>
      </p:sp>
    </p:spTree>
    <p:extLst>
      <p:ext uri="{BB962C8B-B14F-4D97-AF65-F5344CB8AC3E}">
        <p14:creationId xmlns:p14="http://schemas.microsoft.com/office/powerpoint/2010/main" val="507412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see that ISPs 1 &amp; 2 do not account for TCP</a:t>
            </a:r>
            <a:r>
              <a:rPr lang="en-US" altLang="ko-KR" baseline="0" dirty="0" smtClean="0"/>
              <a:t> retransmissions.</a:t>
            </a:r>
          </a:p>
          <a:p>
            <a:r>
              <a:rPr lang="en-US" altLang="ko-KR" baseline="0" dirty="0" smtClean="0"/>
              <a:t>Let’s look at them in more detail by separating packets by each type.</a:t>
            </a:r>
          </a:p>
          <a:p>
            <a:r>
              <a:rPr lang="en-US" altLang="ko-KR" baseline="0" dirty="0" smtClean="0"/>
              <a:t>Left graph shows the accounting volume of ISP-1 in KBs while the right graph shows the volume of ISP-2 in MBs.</a:t>
            </a:r>
          </a:p>
          <a:p>
            <a:r>
              <a:rPr lang="en-US" altLang="ko-KR" baseline="0" dirty="0" smtClean="0"/>
              <a:t>The black bar shows the volume that the user actually has to pay.</a:t>
            </a:r>
          </a:p>
          <a:p>
            <a:r>
              <a:rPr lang="en-US" altLang="ko-KR" baseline="0" dirty="0" smtClean="0"/>
              <a:t>We see that although both ISPs do not account for retransmission packets, their policy differs a little on what packets they do account for.</a:t>
            </a:r>
          </a:p>
          <a:p>
            <a:r>
              <a:rPr lang="en-US" altLang="ko-KR" baseline="0" dirty="0" smtClean="0"/>
              <a:t>While ISP-1 does not account for duplicate ACKs, ISP-2 does.</a:t>
            </a:r>
          </a:p>
          <a:p>
            <a:endParaRPr lang="en-US" altLang="ko-KR" baseline="0" dirty="0" smtClean="0"/>
          </a:p>
          <a:p>
            <a:r>
              <a:rPr lang="en-US" altLang="ko-KR" baseline="0" dirty="0" smtClean="0"/>
              <a:t>What’s more interesting is that ISPs 3, 4 &amp; 5 account for all retransmission packets, which means that in case of ISP-2’s test, ISPs 3, 4 &amp; 5 will charge you for 108MB instead of 15MB.</a:t>
            </a:r>
          </a:p>
          <a:p>
            <a:r>
              <a:rPr lang="en-US" altLang="ko-KR" baseline="0" dirty="0" smtClean="0"/>
              <a:t>This raises a vulnerability in cellular accounting.</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12</a:t>
            </a:fld>
            <a:endParaRPr lang="ko-KR" altLang="en-US"/>
          </a:p>
        </p:txBody>
      </p:sp>
    </p:spTree>
    <p:extLst>
      <p:ext uri="{BB962C8B-B14F-4D97-AF65-F5344CB8AC3E}">
        <p14:creationId xmlns:p14="http://schemas.microsoft.com/office/powerpoint/2010/main" val="164303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ISPs 3, 4 &amp; 5 are vulnerable to usage inflation attack.</a:t>
            </a:r>
          </a:p>
          <a:p>
            <a:r>
              <a:rPr lang="en-US" altLang="ko-KR" baseline="0" dirty="0" smtClean="0"/>
              <a:t>In this attack, a malicious server can overcharge the victim client by intentionally retransmitting TCP packets.</a:t>
            </a:r>
          </a:p>
          <a:p>
            <a:r>
              <a:rPr lang="en-US" altLang="ko-KR" baseline="0" dirty="0" smtClean="0"/>
              <a:t>The client sends …(Explain the attack)</a:t>
            </a:r>
          </a:p>
          <a:p>
            <a:r>
              <a:rPr lang="en-US" altLang="ko-KR" baseline="0" dirty="0" smtClean="0"/>
              <a:t>What’s more problematic is that this attack is possible even if the client closes the session.</a:t>
            </a:r>
          </a:p>
          <a:p>
            <a:r>
              <a:rPr lang="en-US" altLang="ko-KR" baseline="0" dirty="0" smtClean="0"/>
              <a:t>As a result, you would get a huge bill.</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13</a:t>
            </a:fld>
            <a:endParaRPr lang="ko-KR" altLang="en-US"/>
          </a:p>
        </p:txBody>
      </p:sp>
    </p:spTree>
    <p:extLst>
      <p:ext uri="{BB962C8B-B14F-4D97-AF65-F5344CB8AC3E}">
        <p14:creationId xmlns:p14="http://schemas.microsoft.com/office/powerpoint/2010/main" val="3256631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Now</a:t>
            </a:r>
            <a:r>
              <a:rPr lang="en-US" altLang="ko-KR" baseline="0" dirty="0" smtClean="0"/>
              <a:t> let’s turn our attention to ISPs 1 &amp; 2. We want to verify whether they are really correctly detecting and not accounting for retransmission packets.</a:t>
            </a:r>
            <a:endParaRPr lang="en-US" altLang="ko-KR" dirty="0" smtClean="0"/>
          </a:p>
          <a:p>
            <a:r>
              <a:rPr lang="en-US" altLang="ko-KR" dirty="0" smtClean="0"/>
              <a:t>For this, we create packets</a:t>
            </a:r>
            <a:r>
              <a:rPr lang="en-US" altLang="ko-KR" baseline="0" dirty="0" smtClean="0"/>
              <a:t> that has partially-retransmitted payload by increasing the TCP send window only by one byte.</a:t>
            </a:r>
          </a:p>
          <a:p>
            <a:r>
              <a:rPr lang="en-US" altLang="ko-KR" baseline="0" dirty="0" smtClean="0"/>
              <a:t>As a result, there will be no directly repeated sequence numbers nor duplicate ACKs.</a:t>
            </a:r>
          </a:p>
          <a:p>
            <a:r>
              <a:rPr lang="en-US" altLang="ko-KR" baseline="0" dirty="0" smtClean="0"/>
              <a:t>However, the majority of the payload would be duplicates.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14</a:t>
            </a:fld>
            <a:endParaRPr lang="ko-KR" altLang="en-US"/>
          </a:p>
        </p:txBody>
      </p:sp>
    </p:spTree>
    <p:extLst>
      <p:ext uri="{BB962C8B-B14F-4D97-AF65-F5344CB8AC3E}">
        <p14:creationId xmlns:p14="http://schemas.microsoft.com/office/powerpoint/2010/main" val="2415965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a:t>
            </a:r>
            <a:r>
              <a:rPr lang="en-US" altLang="ko-KR" baseline="0" dirty="0" smtClean="0"/>
              <a:t>e results show that both ISPs correctly identify the partially-retransmitted payload and do not account for them.</a:t>
            </a:r>
          </a:p>
          <a:p>
            <a:r>
              <a:rPr lang="en-US" altLang="ko-KR" baseline="0" dirty="0" smtClean="0"/>
              <a:t>But again, they have a slight different policy on accounting the TCP/IP header of partially-retransmitted packets.</a:t>
            </a:r>
          </a:p>
          <a:p>
            <a:r>
              <a:rPr lang="en-US" altLang="ko-KR" baseline="0" dirty="0" smtClean="0"/>
              <a:t>…(Explain the result)</a:t>
            </a:r>
            <a:endParaRPr lang="en-US" altLang="ko-KR" dirty="0" smtClean="0"/>
          </a:p>
          <a:p>
            <a:r>
              <a:rPr lang="en-US" altLang="ko-KR" dirty="0" smtClean="0"/>
              <a:t>Great. So ISPs</a:t>
            </a:r>
            <a:r>
              <a:rPr lang="en-US" altLang="ko-KR" baseline="0" dirty="0" smtClean="0"/>
              <a:t> 1 &amp; 2 correctly detect and do not account for retransmission packets.</a:t>
            </a:r>
          </a:p>
          <a:p>
            <a:r>
              <a:rPr lang="en-US" altLang="ko-KR" baseline="0" dirty="0" smtClean="0"/>
              <a:t>But… let’s ask this question. What would happen if we can tunnel the retransmission packets without detection?</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15</a:t>
            </a:fld>
            <a:endParaRPr lang="ko-KR" altLang="en-US"/>
          </a:p>
        </p:txBody>
      </p:sp>
    </p:spTree>
    <p:extLst>
      <p:ext uri="{BB962C8B-B14F-4D97-AF65-F5344CB8AC3E}">
        <p14:creationId xmlns:p14="http://schemas.microsoft.com/office/powerpoint/2010/main" val="2678626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If this is possible, we can carry out a free-riding retransmission attack.</a:t>
            </a:r>
          </a:p>
          <a:p>
            <a:r>
              <a:rPr lang="en-US" altLang="ko-KR" baseline="0" dirty="0" smtClean="0"/>
              <a:t>In this attack, we can hide the real traffic inside the payload of TCP retransmission packets.</a:t>
            </a:r>
          </a:p>
          <a:p>
            <a:r>
              <a:rPr lang="en-US" altLang="ko-KR" baseline="0" dirty="0" smtClean="0"/>
              <a:t>…(Explain the attack)</a:t>
            </a:r>
          </a:p>
          <a:p>
            <a:r>
              <a:rPr lang="en-US" altLang="ko-KR" baseline="0" dirty="0" smtClean="0"/>
              <a:t>We checked whether this attack is possible with ISPs that do not account for retransmission packets.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16</a:t>
            </a:fld>
            <a:endParaRPr lang="ko-KR" altLang="en-US"/>
          </a:p>
        </p:txBody>
      </p:sp>
    </p:spTree>
    <p:extLst>
      <p:ext uri="{BB962C8B-B14F-4D97-AF65-F5344CB8AC3E}">
        <p14:creationId xmlns:p14="http://schemas.microsoft.com/office/powerpoint/2010/main" val="245103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 order to check for this, we</a:t>
            </a:r>
            <a:r>
              <a:rPr lang="en-US" altLang="ko-KR" baseline="0" dirty="0" smtClean="0"/>
              <a:t> create TCP-tunneled retransmission packets where the payload of retransmitted packets are different.</a:t>
            </a:r>
          </a:p>
          <a:p>
            <a:r>
              <a:rPr lang="en-US" altLang="ko-KR" baseline="0" dirty="0" smtClean="0"/>
              <a:t>…(Explain the result)</a:t>
            </a:r>
          </a:p>
          <a:p>
            <a:r>
              <a:rPr lang="en-US" altLang="ko-KR" baseline="0" dirty="0" smtClean="0"/>
              <a:t>We find that ISPs do not account for TCP-tunneled retransmission packets!</a:t>
            </a:r>
          </a:p>
          <a:p>
            <a:r>
              <a:rPr lang="en-US" altLang="ko-KR" baseline="0" dirty="0" smtClean="0"/>
              <a:t>This is pretty intuitive since analyzing the payload of all packets would require lots of CPU cycles, a huge performance overhead.</a:t>
            </a:r>
          </a:p>
          <a:p>
            <a:endParaRPr lang="en-US" altLang="ko-KR" baseline="0" dirty="0" smtClean="0"/>
          </a:p>
          <a:p>
            <a:r>
              <a:rPr lang="en-US" altLang="ko-KR" baseline="0" dirty="0" smtClean="0"/>
              <a:t>In this paper, we suggest a number of solutions to mitigate this attack.</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17</a:t>
            </a:fld>
            <a:endParaRPr lang="ko-KR" altLang="en-US"/>
          </a:p>
        </p:txBody>
      </p:sp>
    </p:spTree>
    <p:extLst>
      <p:ext uri="{BB962C8B-B14F-4D97-AF65-F5344CB8AC3E}">
        <p14:creationId xmlns:p14="http://schemas.microsoft.com/office/powerpoint/2010/main" val="1538282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a:t>
            </a:r>
            <a:r>
              <a:rPr lang="en-US" altLang="ko-KR" baseline="0" dirty="0" smtClean="0"/>
              <a:t> simplistic way is to detect abnormal retransmissions by setting a threshold for number or ratio of retransmission packets per flow.</a:t>
            </a:r>
          </a:p>
          <a:p>
            <a:r>
              <a:rPr lang="en-US" altLang="ko-KR" baseline="0" dirty="0" smtClean="0"/>
              <a:t>If a flow detects an abnormal retransmission, the ISP can then decide to either charge all retransmission packets or explicitly close the connection.</a:t>
            </a:r>
          </a:p>
          <a:p>
            <a:r>
              <a:rPr lang="en-US" altLang="ko-KR" baseline="0" dirty="0" smtClean="0"/>
              <a:t>This method is advantageous in that it requires small states per each flow (such as number of retransmissions, etc.)</a:t>
            </a:r>
          </a:p>
          <a:p>
            <a:r>
              <a:rPr lang="en-US" altLang="ko-KR" baseline="0" dirty="0" smtClean="0"/>
              <a:t>However, it could incur false-positive alarms on legitimate flows. We have already seen that even legitimate flows see retransmission ratio of up to 93%.</a:t>
            </a:r>
          </a:p>
          <a:p>
            <a:endParaRPr lang="en-US" altLang="ko-KR" baseline="0" dirty="0" smtClean="0"/>
          </a:p>
          <a:p>
            <a:r>
              <a:rPr lang="en-US" altLang="ko-KR" baseline="0" dirty="0" smtClean="0"/>
              <a:t>A more accurate solution is run deep packet inspection on all TCP flows by comparing the payload of all packets.</a:t>
            </a:r>
          </a:p>
          <a:p>
            <a:r>
              <a:rPr lang="en-US" altLang="ko-KR" baseline="0" dirty="0" smtClean="0"/>
              <a:t>This method does not incur any false-positive alarm.</a:t>
            </a:r>
          </a:p>
          <a:p>
            <a:r>
              <a:rPr lang="en-US" altLang="ko-KR" baseline="0" dirty="0" smtClean="0"/>
              <a:t>However, due to buffering of the entire payloads, it requires high memory overheads.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18</a:t>
            </a:fld>
            <a:endParaRPr lang="ko-KR" altLang="en-US"/>
          </a:p>
        </p:txBody>
      </p:sp>
    </p:spTree>
    <p:extLst>
      <p:ext uri="{BB962C8B-B14F-4D97-AF65-F5344CB8AC3E}">
        <p14:creationId xmlns:p14="http://schemas.microsoft.com/office/powerpoint/2010/main" val="3280671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 reduce this</a:t>
            </a:r>
            <a:r>
              <a:rPr lang="en-US" altLang="ko-KR" baseline="0" dirty="0" smtClean="0"/>
              <a:t> overhead on memory requirements, we propose a lightweight solution called probabilistic DPI.</a:t>
            </a:r>
          </a:p>
          <a:p>
            <a:r>
              <a:rPr lang="en-US" altLang="ko-KR" baseline="0" dirty="0" smtClean="0"/>
              <a:t>This stores and inspects only a part of the payload of retransmission packets.</a:t>
            </a:r>
          </a:p>
          <a:p>
            <a:r>
              <a:rPr lang="en-US" altLang="ko-KR" baseline="0" dirty="0" smtClean="0"/>
              <a:t>It only requires small memory as well as minimal false-positives.</a:t>
            </a:r>
          </a:p>
          <a:p>
            <a:endParaRPr lang="en-US" altLang="ko-KR" baseline="0" dirty="0" smtClean="0"/>
          </a:p>
          <a:p>
            <a:r>
              <a:rPr lang="en-US" altLang="ko-KR" baseline="0" dirty="0" smtClean="0"/>
              <a:t>To extract the random bytes from the payload, we can use the sequence number as an index to the table that contains ‘n’ random locations.</a:t>
            </a:r>
          </a:p>
          <a:p>
            <a:r>
              <a:rPr lang="en-US" altLang="ko-KR" baseline="0" dirty="0" smtClean="0"/>
              <a:t>We could determine these n-byte locations per each flow by using a random number generator with a secret number as a seed.</a:t>
            </a:r>
          </a:p>
          <a:p>
            <a:r>
              <a:rPr lang="en-US" altLang="ko-KR" baseline="0" dirty="0" smtClean="0"/>
              <a:t>Once we have extracted some bytes from the same location, we can compute the difference between those n-byte sequences.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19</a:t>
            </a:fld>
            <a:endParaRPr lang="ko-KR" altLang="en-US"/>
          </a:p>
        </p:txBody>
      </p:sp>
    </p:spTree>
    <p:extLst>
      <p:ext uri="{BB962C8B-B14F-4D97-AF65-F5344CB8AC3E}">
        <p14:creationId xmlns:p14="http://schemas.microsoft.com/office/powerpoint/2010/main" val="1120140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use mobile devices</a:t>
            </a:r>
            <a:r>
              <a:rPr lang="en-US" altLang="ko-KR" baseline="0" dirty="0" smtClean="0"/>
              <a:t> such as smartphones and tablet PCs for most of daily network communications now.</a:t>
            </a:r>
          </a:p>
          <a:p>
            <a:r>
              <a:rPr lang="en-US" altLang="ko-KR" baseline="0" dirty="0" smtClean="0"/>
              <a:t>We use smartphones to watch videos, listen to music, play games, do </a:t>
            </a:r>
            <a:r>
              <a:rPr lang="en-US" altLang="ko-KR" baseline="0" dirty="0" err="1" smtClean="0"/>
              <a:t>facebook</a:t>
            </a:r>
            <a:r>
              <a:rPr lang="en-US" altLang="ko-KR" baseline="0" dirty="0" smtClean="0"/>
              <a:t>, send emails, and so on.</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a:t>
            </a:fld>
            <a:endParaRPr lang="ko-KR" altLang="en-US"/>
          </a:p>
        </p:txBody>
      </p:sp>
    </p:spTree>
    <p:extLst>
      <p:ext uri="{BB962C8B-B14F-4D97-AF65-F5344CB8AC3E}">
        <p14:creationId xmlns:p14="http://schemas.microsoft.com/office/powerpoint/2010/main" val="2631243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have seen a massive growth in the cellular data</a:t>
            </a:r>
            <a:r>
              <a:rPr lang="en-US" altLang="ko-KR" baseline="0" dirty="0" smtClean="0"/>
              <a:t> usage.</a:t>
            </a:r>
          </a:p>
          <a:p>
            <a:r>
              <a:rPr lang="en-US" altLang="ko-KR" baseline="0" dirty="0" smtClean="0"/>
              <a:t>However, the cellular ISPs are in a dilemma on whether to account for TCP retransmissions or not.</a:t>
            </a:r>
          </a:p>
          <a:p>
            <a:r>
              <a:rPr lang="en-US" altLang="ko-KR" baseline="0" dirty="0" smtClean="0"/>
              <a:t>Through experiments, we see that no ISPs have perfect accounting policy for TCP retransmissions.</a:t>
            </a:r>
          </a:p>
          <a:p>
            <a:r>
              <a:rPr lang="en-US" altLang="ko-KR" baseline="0" dirty="0" smtClean="0"/>
              <a:t>Some ISPs account for duplicate ACKs, some ISPs do not account for TCP headers of all partially-retransmitted payload packets.</a:t>
            </a:r>
          </a:p>
          <a:p>
            <a:r>
              <a:rPr lang="en-US" altLang="ko-KR" baseline="0" dirty="0" smtClean="0"/>
              <a:t>Moreover, we have shown that whether we account for TCP retransmissions or not, ISPs are vulnerable to either usage-inflation attack or free-riding retransmission attack.</a:t>
            </a:r>
          </a:p>
          <a:p>
            <a:r>
              <a:rPr lang="en-US" altLang="ko-KR" baseline="0" dirty="0" smtClean="0"/>
              <a:t>For future work, we suggest a probabilistic DPI system, which can accurately detect fake TCP retransmissions </a:t>
            </a:r>
            <a:r>
              <a:rPr lang="en-US" altLang="ko-KR" baseline="0" smtClean="0"/>
              <a:t>in high-speed.</a:t>
            </a:r>
            <a:endParaRPr lang="ko-KR" altLang="en-US"/>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20</a:t>
            </a:fld>
            <a:endParaRPr lang="ko-KR" altLang="en-US"/>
          </a:p>
        </p:txBody>
      </p:sp>
    </p:spTree>
    <p:extLst>
      <p:ext uri="{BB962C8B-B14F-4D97-AF65-F5344CB8AC3E}">
        <p14:creationId xmlns:p14="http://schemas.microsoft.com/office/powerpoint/2010/main" val="84033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are looking for volunteer</a:t>
            </a:r>
            <a:r>
              <a:rPr lang="en-US" altLang="ko-KR" baseline="0" dirty="0" smtClean="0"/>
              <a:t> for measuring other ISPs on whether they account for TCP retransmissions.</a:t>
            </a:r>
          </a:p>
          <a:p>
            <a:r>
              <a:rPr lang="en-US" altLang="ko-KR" baseline="0" dirty="0" smtClean="0"/>
              <a:t>If you are interested, please send an email to this address.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21</a:t>
            </a:fld>
            <a:endParaRPr lang="ko-KR" altLang="en-US"/>
          </a:p>
        </p:txBody>
      </p:sp>
    </p:spTree>
    <p:extLst>
      <p:ext uri="{BB962C8B-B14F-4D97-AF65-F5344CB8AC3E}">
        <p14:creationId xmlns:p14="http://schemas.microsoft.com/office/powerpoint/2010/main" val="174267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22</a:t>
            </a:fld>
            <a:endParaRPr lang="ko-KR" altLang="en-US"/>
          </a:p>
        </p:txBody>
      </p:sp>
    </p:spTree>
    <p:extLst>
      <p:ext uri="{BB962C8B-B14F-4D97-AF65-F5344CB8AC3E}">
        <p14:creationId xmlns:p14="http://schemas.microsoft.com/office/powerpoint/2010/main" val="3407692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a:t>
            </a:r>
            <a:r>
              <a:rPr lang="en-US" altLang="ko-KR" baseline="0" dirty="0" smtClean="0"/>
              <a:t> people use more and more traffic, obviously they have to pay more. As of 2011, the average cell bill was $71 per month.</a:t>
            </a:r>
          </a:p>
          <a:p>
            <a:r>
              <a:rPr lang="en-US" altLang="ko-KR" baseline="0" dirty="0" smtClean="0"/>
              <a:t>Not only that, if the users who are subscribed to monthly data plan use up all of provided monthly volume, they need to pay huge amount of bill for extra volume used.</a:t>
            </a:r>
          </a:p>
          <a:p>
            <a:r>
              <a:rPr lang="en-US" altLang="ko-KR" baseline="0" dirty="0" smtClean="0"/>
              <a:t>Many users try to overcome this problem by subscribing to unlimited data plans where the users pay for a fixed price regardless of how much traffic they consume.</a:t>
            </a:r>
          </a:p>
          <a:p>
            <a:r>
              <a:rPr lang="en-US" altLang="ko-KR" baseline="0" dirty="0" smtClean="0"/>
              <a:t>However, this is not so simple. Here is a table of American and Korean ISPs that provide unlimited LTE data plans.</a:t>
            </a:r>
          </a:p>
          <a:p>
            <a:r>
              <a:rPr lang="en-US" altLang="ko-KR" baseline="0" dirty="0" smtClean="0"/>
              <a:t>…(Explain table)</a:t>
            </a:r>
          </a:p>
          <a:p>
            <a:r>
              <a:rPr lang="en-US" altLang="ko-KR" baseline="0" dirty="0" smtClean="0"/>
              <a:t>As a result, accurate accounting of cellular traffic usage is vital for normal users.</a:t>
            </a:r>
            <a:endParaRPr lang="ko-KR" altLang="en-US" dirty="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23</a:t>
            </a:fld>
            <a:endParaRPr lang="ko-KR" altLang="en-US"/>
          </a:p>
        </p:txBody>
      </p:sp>
    </p:spTree>
    <p:extLst>
      <p:ext uri="{BB962C8B-B14F-4D97-AF65-F5344CB8AC3E}">
        <p14:creationId xmlns:p14="http://schemas.microsoft.com/office/powerpoint/2010/main" val="69916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 a result, we are seeing a massive</a:t>
            </a:r>
            <a:r>
              <a:rPr lang="en-US" altLang="ko-KR" baseline="0" dirty="0" smtClean="0"/>
              <a:t> growth in cellular data traffic in very short time.</a:t>
            </a:r>
          </a:p>
          <a:p>
            <a:r>
              <a:rPr lang="en-US" altLang="ko-KR" dirty="0" smtClean="0"/>
              <a:t>Ericsson reported that just during last year</a:t>
            </a:r>
            <a:r>
              <a:rPr lang="en-US" altLang="ko-KR" baseline="0" dirty="0" smtClean="0"/>
              <a:t>, the usage of cellular data traffic has doubled in volume.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What is the side effect of this explosive growth?</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3</a:t>
            </a:fld>
            <a:endParaRPr lang="ko-KR" altLang="en-US"/>
          </a:p>
        </p:txBody>
      </p:sp>
    </p:spTree>
    <p:extLst>
      <p:ext uri="{BB962C8B-B14F-4D97-AF65-F5344CB8AC3E}">
        <p14:creationId xmlns:p14="http://schemas.microsoft.com/office/powerpoint/2010/main" val="64585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a:t>
            </a:r>
            <a:r>
              <a:rPr lang="en-US" altLang="ko-KR" baseline="0" dirty="0" smtClean="0"/>
              <a:t> people use more and more traffic, obviously they have to pay more. As of 2011, the average cell bill was $71 per month.</a:t>
            </a:r>
          </a:p>
          <a:p>
            <a:r>
              <a:rPr lang="en-US" altLang="ko-KR" baseline="0" dirty="0" smtClean="0"/>
              <a:t>As we see with AT&amp;T and Verizon, as people ask for more data, the price increases.</a:t>
            </a:r>
          </a:p>
          <a:p>
            <a:r>
              <a:rPr lang="en-US" altLang="ko-KR" baseline="0" dirty="0" smtClean="0"/>
              <a:t>But the problem gets worse when you have to pay for overage fee.</a:t>
            </a:r>
          </a:p>
          <a:p>
            <a:r>
              <a:rPr lang="en-US" altLang="ko-KR" baseline="0" dirty="0" smtClean="0"/>
              <a:t>Here we have one user who is subscribed to monthly data plan for 500MB. Instead of using just the given 500MB limit, she overused by 185GB. What’s the total cost? Over $43,000!</a:t>
            </a:r>
          </a:p>
          <a:p>
            <a:r>
              <a:rPr lang="en-US" altLang="ko-KR" baseline="0" dirty="0" smtClean="0"/>
              <a:t>Certainly you don’t want that happen to you.</a:t>
            </a:r>
          </a:p>
          <a:p>
            <a:r>
              <a:rPr lang="en-US" altLang="ko-KR" baseline="0" dirty="0" smtClean="0"/>
              <a:t>Then how could have this happened?? Let’s look at how the ISP actually charges you.</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4</a:t>
            </a:fld>
            <a:endParaRPr lang="ko-KR" altLang="en-US"/>
          </a:p>
        </p:txBody>
      </p:sp>
    </p:spTree>
    <p:extLst>
      <p:ext uri="{BB962C8B-B14F-4D97-AF65-F5344CB8AC3E}">
        <p14:creationId xmlns:p14="http://schemas.microsoft.com/office/powerpoint/2010/main" val="69916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Here’s the architecture</a:t>
            </a:r>
            <a:r>
              <a:rPr lang="en-US" altLang="ko-KR" baseline="0" dirty="0" smtClean="0"/>
              <a:t> of the cellular ISP.</a:t>
            </a:r>
          </a:p>
          <a:p>
            <a:r>
              <a:rPr lang="en-US" altLang="ko-KR" baseline="0" dirty="0" smtClean="0"/>
              <a:t>When the client UE communicates with the target server, the packets flow through the ISP core network’s SGSN &amp; GGSN.</a:t>
            </a:r>
          </a:p>
          <a:p>
            <a:r>
              <a:rPr lang="en-US" altLang="ko-KR" baseline="0" dirty="0" smtClean="0"/>
              <a:t>The information for billing, CDR, is stored in the two GSNs during communication, then is transferred to the billing system where the actual accounting takes place.</a:t>
            </a:r>
          </a:p>
          <a:p>
            <a:r>
              <a:rPr lang="en-US" altLang="ko-KR" baseline="0" dirty="0" smtClean="0"/>
              <a:t>And the basic unit for accounting is byte-per-byte IP packets. </a:t>
            </a:r>
          </a:p>
          <a:p>
            <a:r>
              <a:rPr lang="en-US" altLang="ko-KR" baseline="0" dirty="0" smtClean="0"/>
              <a:t>Alright. So we now know that all IP packets flowing through the ISP are accounted.</a:t>
            </a:r>
          </a:p>
          <a:p>
            <a:r>
              <a:rPr lang="en-US" altLang="ko-KR" baseline="0" dirty="0" smtClean="0"/>
              <a:t>Then here’s an interesting question. Should we then account for all retransmitted packets?</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5</a:t>
            </a:fld>
            <a:endParaRPr lang="ko-KR" altLang="en-US"/>
          </a:p>
        </p:txBody>
      </p:sp>
    </p:spTree>
    <p:extLst>
      <p:ext uri="{BB962C8B-B14F-4D97-AF65-F5344CB8AC3E}">
        <p14:creationId xmlns:p14="http://schemas.microsoft.com/office/powerpoint/2010/main" val="3842838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Let’s look at subscriber’s view on charging TCP retransmissions.</a:t>
            </a:r>
          </a:p>
          <a:p>
            <a:r>
              <a:rPr lang="en-US" altLang="ko-KR" baseline="0" dirty="0" smtClean="0"/>
              <a:t>The main argument is that they should be charged for only the application layer data, which is the size of the content.</a:t>
            </a:r>
          </a:p>
          <a:p>
            <a:r>
              <a:rPr lang="en-US" altLang="ko-KR" baseline="0" dirty="0" smtClean="0"/>
              <a:t>I don’t care what happens in the network. If this guy and I both watched the same movie content, we should be charged the same.</a:t>
            </a:r>
          </a:p>
          <a:p>
            <a:endParaRPr lang="en-US" altLang="ko-KR" baseline="0" dirty="0" smtClean="0"/>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6</a:t>
            </a:fld>
            <a:endParaRPr lang="ko-KR" altLang="en-US"/>
          </a:p>
        </p:txBody>
      </p:sp>
    </p:spTree>
    <p:extLst>
      <p:ext uri="{BB962C8B-B14F-4D97-AF65-F5344CB8AC3E}">
        <p14:creationId xmlns:p14="http://schemas.microsoft.com/office/powerpoint/2010/main" val="19669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Then how about the cellular ISPs.</a:t>
            </a:r>
          </a:p>
          <a:p>
            <a:r>
              <a:rPr lang="en-US" altLang="ko-KR" baseline="0" dirty="0" smtClean="0"/>
              <a:t>In their perspective, TCP retransmissions still consume their cellular network resources. To them, it’s just another IP packet.</a:t>
            </a:r>
          </a:p>
          <a:p>
            <a:r>
              <a:rPr lang="en-US" altLang="ko-KR" baseline="0" dirty="0" smtClean="0"/>
              <a:t>Moreover, it would require a system that can accurately detect retransmission packets. They know that’s complex.</a:t>
            </a:r>
          </a:p>
          <a:p>
            <a:r>
              <a:rPr lang="en-US" altLang="ko-KR" baseline="0" dirty="0" smtClean="0"/>
              <a:t>And… of course… not charging TCP retransmissions would mean losing money.</a:t>
            </a:r>
          </a:p>
          <a:p>
            <a:endParaRPr lang="en-US" altLang="ko-KR" baseline="0" dirty="0" smtClean="0"/>
          </a:p>
          <a:p>
            <a:r>
              <a:rPr lang="en-US" altLang="ko-KR" baseline="0" dirty="0" smtClean="0"/>
              <a:t>Then let’s see how much retransmission actually occurs in the real-world.</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7</a:t>
            </a:fld>
            <a:endParaRPr lang="ko-KR" altLang="en-US"/>
          </a:p>
        </p:txBody>
      </p:sp>
    </p:spTree>
    <p:extLst>
      <p:ext uri="{BB962C8B-B14F-4D97-AF65-F5344CB8AC3E}">
        <p14:creationId xmlns:p14="http://schemas.microsoft.com/office/powerpoint/2010/main" val="19669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For this, we measured the 3G traffic in one of the ISPs in Korea on 2012/09/29 (9PM~0AM)</a:t>
            </a:r>
            <a:r>
              <a:rPr lang="ko-KR" altLang="en-US" baseline="0" dirty="0" smtClean="0"/>
              <a:t> </a:t>
            </a:r>
            <a:r>
              <a:rPr lang="en-US" altLang="ko-KR" baseline="0" dirty="0" smtClean="0"/>
              <a:t>by mirroring one of 10 </a:t>
            </a:r>
            <a:r>
              <a:rPr lang="en-US" altLang="ko-KR" baseline="0" dirty="0" err="1" smtClean="0"/>
              <a:t>Gbps</a:t>
            </a:r>
            <a:r>
              <a:rPr lang="en-US" altLang="ko-KR" baseline="0" dirty="0" smtClean="0"/>
              <a:t> links below GGSN in Seoul.</a:t>
            </a:r>
          </a:p>
          <a:p>
            <a:r>
              <a:rPr lang="en-US" altLang="ko-KR" baseline="0" dirty="0" smtClean="0"/>
              <a:t>The measurement consists of over 134 million flows with 6.64 TBs of IPv4 packets.</a:t>
            </a:r>
          </a:p>
          <a:p>
            <a:endParaRPr lang="en-US" altLang="ko-KR" baseline="0" dirty="0" smtClean="0"/>
          </a:p>
          <a:p>
            <a:r>
              <a:rPr lang="en-US" altLang="ko-KR" baseline="0" dirty="0" smtClean="0"/>
              <a:t>First, we see that just 1.89% of the flows showed any packet retransmissions. So most of people do not have to care about retransmissions.</a:t>
            </a:r>
          </a:p>
          <a:p>
            <a:r>
              <a:rPr lang="en-US" altLang="ko-KR" baseline="0" dirty="0" smtClean="0"/>
              <a:t>We then drew a retransmission ratio CDF graph for the 1.89% flows that showed retransmissions.</a:t>
            </a:r>
          </a:p>
          <a:p>
            <a:r>
              <a:rPr lang="en-US" altLang="ko-KR" baseline="0" dirty="0" smtClean="0"/>
              <a:t>Interestingly, some flows showed very high retransmission ratio up to 93%</a:t>
            </a:r>
          </a:p>
          <a:p>
            <a:r>
              <a:rPr lang="en-US" altLang="ko-KR" baseline="0" dirty="0" smtClean="0"/>
              <a:t>So blindly charging TCP retransmissions may cause legitimate users to suffer from high cellular bills!</a:t>
            </a:r>
          </a:p>
          <a:p>
            <a:endParaRPr lang="en-US" altLang="ko-KR" baseline="0" dirty="0" smtClean="0"/>
          </a:p>
          <a:p>
            <a:r>
              <a:rPr lang="en-US" altLang="ko-KR" baseline="0" dirty="0" smtClean="0"/>
              <a:t>So we see that there is a potential problem in cellular accounting of TCP retransmissions.</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8</a:t>
            </a:fld>
            <a:endParaRPr lang="ko-KR" altLang="en-US"/>
          </a:p>
        </p:txBody>
      </p:sp>
    </p:spTree>
    <p:extLst>
      <p:ext uri="{BB962C8B-B14F-4D97-AF65-F5344CB8AC3E}">
        <p14:creationId xmlns:p14="http://schemas.microsoft.com/office/powerpoint/2010/main" val="3483111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There have been some related works that looked at other</a:t>
            </a:r>
            <a:r>
              <a:rPr lang="en-US" altLang="ko-KR" baseline="0" dirty="0" smtClean="0"/>
              <a:t> problems in cellular accounting.</a:t>
            </a:r>
          </a:p>
          <a:p>
            <a:r>
              <a:rPr lang="en-US" altLang="ko-KR" baseline="0" dirty="0" err="1" smtClean="0"/>
              <a:t>Peng</a:t>
            </a:r>
            <a:r>
              <a:rPr lang="en-US" altLang="ko-KR" baseline="0" dirty="0" smtClean="0"/>
              <a:t> and others introduced a “toll-free-data-access-attack” in </a:t>
            </a:r>
            <a:r>
              <a:rPr lang="en-US" altLang="ko-KR" baseline="0" dirty="0" err="1" smtClean="0"/>
              <a:t>MobiCom</a:t>
            </a:r>
            <a:r>
              <a:rPr lang="en-US" altLang="ko-KR" baseline="0" dirty="0" smtClean="0"/>
              <a:t> and CCS last year.</a:t>
            </a:r>
          </a:p>
          <a:p>
            <a:r>
              <a:rPr lang="en-US" altLang="ko-KR" baseline="0" dirty="0" smtClean="0"/>
              <a:t>They claimed that packets going through the DNS port were free of charge, enabling free data transfer via DNS tunneling.</a:t>
            </a:r>
          </a:p>
          <a:p>
            <a:endParaRPr lang="en-US" altLang="ko-KR" baseline="0" dirty="0" smtClean="0"/>
          </a:p>
          <a:p>
            <a:r>
              <a:rPr lang="en-US" altLang="ko-KR" baseline="0" dirty="0" smtClean="0"/>
              <a:t>In order to verify this, we ran a DNS-lookup of 10,000 different domain names in 2 US ISPs and 3 Korean ISPs.</a:t>
            </a:r>
          </a:p>
          <a:p>
            <a:r>
              <a:rPr lang="en-US" altLang="ko-KR" baseline="0" dirty="0" smtClean="0"/>
              <a:t>We saw that only 1 ISP was vulnerable to UDP-tunneling. The 2 US ISPs have changed their policy to account for all packets on DNS port.</a:t>
            </a:r>
          </a:p>
          <a:p>
            <a:r>
              <a:rPr lang="en-US" altLang="ko-KR" baseline="0" dirty="0" smtClean="0"/>
              <a:t>We were also surprised to see that 2 Korean ISPs were detecting tunneled packets. </a:t>
            </a:r>
          </a:p>
          <a:p>
            <a:r>
              <a:rPr lang="en-US" altLang="ko-KR" baseline="0" dirty="0" smtClean="0"/>
              <a:t>It makes sense since preventing this attack is easy, just analyzing packet payloads on DNS port.</a:t>
            </a:r>
          </a:p>
        </p:txBody>
      </p:sp>
      <p:sp>
        <p:nvSpPr>
          <p:cNvPr id="4" name="슬라이드 번호 개체 틀 3"/>
          <p:cNvSpPr>
            <a:spLocks noGrp="1"/>
          </p:cNvSpPr>
          <p:nvPr>
            <p:ph type="sldNum" sz="quarter" idx="10"/>
          </p:nvPr>
        </p:nvSpPr>
        <p:spPr/>
        <p:txBody>
          <a:bodyPr/>
          <a:lstStyle/>
          <a:p>
            <a:fld id="{8B2D3E7A-294E-4D68-9D60-A9A6DB86DB4E}" type="slidenum">
              <a:rPr lang="ko-KR" altLang="en-US" smtClean="0"/>
              <a:t>9</a:t>
            </a:fld>
            <a:endParaRPr lang="ko-KR" altLang="en-US"/>
          </a:p>
        </p:txBody>
      </p:sp>
    </p:spTree>
    <p:extLst>
      <p:ext uri="{BB962C8B-B14F-4D97-AF65-F5344CB8AC3E}">
        <p14:creationId xmlns:p14="http://schemas.microsoft.com/office/powerpoint/2010/main" val="1137105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000">
                <a:solidFill>
                  <a:schemeClr val="accent1">
                    <a:lumMod val="75000"/>
                  </a:schemeClr>
                </a:solidFill>
                <a:latin typeface="Gill Sans MT"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spTree>
    <p:extLst>
      <p:ext uri="{BB962C8B-B14F-4D97-AF65-F5344CB8AC3E}">
        <p14:creationId xmlns:p14="http://schemas.microsoft.com/office/powerpoint/2010/main" val="10337950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lvl1pPr>
              <a:defRPr>
                <a:latin typeface="Gill Sans MT" pitchFamily="34" charset="0"/>
                <a:cs typeface="Arial" pitchFamily="34" charset="0"/>
              </a:defRPr>
            </a:lvl1pPr>
            <a:lvl2pPr>
              <a:defRPr>
                <a:latin typeface="Gill Sans MT" pitchFamily="34" charset="0"/>
                <a:cs typeface="Arial" pitchFamily="34" charset="0"/>
              </a:defRPr>
            </a:lvl2pPr>
            <a:lvl3pPr>
              <a:defRPr>
                <a:latin typeface="Gill Sans MT" pitchFamily="34" charset="0"/>
                <a:cs typeface="Arial" pitchFamily="34" charset="0"/>
              </a:defRPr>
            </a:lvl3pPr>
            <a:lvl4pPr>
              <a:defRPr>
                <a:latin typeface="Gill Sans MT" pitchFamily="34" charset="0"/>
                <a:cs typeface="Arial" pitchFamily="34" charset="0"/>
              </a:defRPr>
            </a:lvl4pPr>
            <a:lvl5pPr>
              <a:defRPr>
                <a:latin typeface="Gill Sans MT" pitchFamily="34" charset="0"/>
                <a:cs typeface="Arial"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39691939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lvl1pPr>
              <a:defRPr>
                <a:latin typeface="Gill Sans MT" pitchFamily="34" charset="0"/>
                <a:cs typeface="Arial" pitchFamily="34" charset="0"/>
              </a:defRPr>
            </a:lvl1pPr>
            <a:lvl2pPr>
              <a:defRPr>
                <a:latin typeface="Gill Sans MT" pitchFamily="34" charset="0"/>
                <a:cs typeface="Arial" pitchFamily="34" charset="0"/>
              </a:defRPr>
            </a:lvl2pPr>
            <a:lvl3pPr>
              <a:defRPr>
                <a:latin typeface="Gill Sans MT" pitchFamily="34" charset="0"/>
                <a:cs typeface="Arial" pitchFamily="34" charset="0"/>
              </a:defRPr>
            </a:lvl3pPr>
            <a:lvl4pPr>
              <a:defRPr>
                <a:latin typeface="Gill Sans MT" pitchFamily="34" charset="0"/>
                <a:cs typeface="Arial" pitchFamily="34" charset="0"/>
              </a:defRPr>
            </a:lvl4pPr>
            <a:lvl5pPr>
              <a:defRPr>
                <a:latin typeface="Gill Sans MT" pitchFamily="34" charset="0"/>
                <a:cs typeface="Arial"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692091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a:solidFill>
                  <a:schemeClr val="tx1"/>
                </a:solidFill>
                <a:latin typeface="Gill Sans MT" pitchFamily="34" charset="0"/>
                <a:cs typeface="Arial" pitchFamily="34" charset="0"/>
              </a:defRPr>
            </a:lvl1pPr>
            <a:lvl2pPr>
              <a:defRPr>
                <a:solidFill>
                  <a:schemeClr val="tx1"/>
                </a:solidFill>
                <a:latin typeface="Gill Sans MT" pitchFamily="34" charset="0"/>
                <a:cs typeface="Arial" pitchFamily="34" charset="0"/>
              </a:defRPr>
            </a:lvl2pPr>
            <a:lvl3pPr>
              <a:defRPr>
                <a:solidFill>
                  <a:schemeClr val="tx1"/>
                </a:solidFill>
                <a:latin typeface="Gill Sans MT" pitchFamily="34" charset="0"/>
                <a:cs typeface="Arial" pitchFamily="34" charset="0"/>
              </a:defRPr>
            </a:lvl3pPr>
            <a:lvl4pPr>
              <a:defRPr>
                <a:solidFill>
                  <a:schemeClr val="tx1"/>
                </a:solidFill>
                <a:latin typeface="Gill Sans MT" pitchFamily="34" charset="0"/>
                <a:cs typeface="Arial" pitchFamily="34" charset="0"/>
              </a:defRPr>
            </a:lvl4pPr>
            <a:lvl5pPr>
              <a:defRPr>
                <a:solidFill>
                  <a:schemeClr val="tx1"/>
                </a:solidFill>
                <a:latin typeface="Gill Sans MT" pitchFamily="34" charset="0"/>
                <a:cs typeface="Arial"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930022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normAutofit/>
          </a:bodyPr>
          <a:lstStyle>
            <a:lvl1pPr algn="l">
              <a:defRPr sz="3200" b="1" cap="all">
                <a:latin typeface="Gill Sans MT" pitchFamily="34" charset="0"/>
              </a:defRPr>
            </a:lvl1pPr>
          </a:lstStyle>
          <a:p>
            <a:r>
              <a:rPr lang="ko-KR" altLang="en-US" smtClean="0"/>
              <a:t>마스터 제목 스타일 편집</a:t>
            </a:r>
            <a:endParaRPr lang="ko-KR" altLang="en-US" dirty="0"/>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accent1"/>
                </a:solidFill>
                <a:latin typeface="Gill Sans MT"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6" name="슬라이드 번호 개체 틀 5"/>
          <p:cNvSpPr>
            <a:spLocks noGrp="1"/>
          </p:cNvSpPr>
          <p:nvPr>
            <p:ph type="sldNum" sz="quarter" idx="12"/>
          </p:nvPr>
        </p:nvSpPr>
        <p:spPr/>
        <p:txBody>
          <a:bodyPr/>
          <a:lstStyle>
            <a:lvl1pPr>
              <a:defRPr>
                <a:latin typeface="Gill Sans MT"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27559373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709120"/>
          </a:xfrm>
        </p:spPr>
        <p:txBody>
          <a:bodyPr>
            <a:normAutofit/>
          </a:bodyPr>
          <a:lstStyle>
            <a:lvl1pPr>
              <a:defRPr sz="2000">
                <a:solidFill>
                  <a:schemeClr val="tx1"/>
                </a:solidFill>
                <a:latin typeface="Gill Sans MT" pitchFamily="34" charset="0"/>
                <a:cs typeface="Arial" pitchFamily="34" charset="0"/>
              </a:defRPr>
            </a:lvl1pPr>
            <a:lvl2pPr>
              <a:defRPr sz="1800">
                <a:solidFill>
                  <a:schemeClr val="tx1"/>
                </a:solidFill>
                <a:latin typeface="Gill Sans MT" pitchFamily="34" charset="0"/>
                <a:cs typeface="Arial" pitchFamily="34" charset="0"/>
              </a:defRPr>
            </a:lvl2pPr>
            <a:lvl3pPr>
              <a:defRPr sz="1600">
                <a:solidFill>
                  <a:schemeClr val="tx1"/>
                </a:solidFill>
                <a:latin typeface="Gill Sans MT" pitchFamily="34" charset="0"/>
                <a:cs typeface="Arial" pitchFamily="34" charset="0"/>
              </a:defRPr>
            </a:lvl3pPr>
            <a:lvl4pPr>
              <a:defRPr sz="1400">
                <a:solidFill>
                  <a:schemeClr val="tx1"/>
                </a:solidFill>
                <a:latin typeface="Gill Sans MT" pitchFamily="34" charset="0"/>
                <a:cs typeface="Arial" pitchFamily="34" charset="0"/>
              </a:defRPr>
            </a:lvl4pPr>
            <a:lvl5pPr>
              <a:defRPr sz="1400">
                <a:solidFill>
                  <a:schemeClr val="tx1"/>
                </a:solidFill>
                <a:latin typeface="Gill Sans MT" pitchFamily="34" charset="0"/>
                <a:cs typeface="Arial" pitchFamily="34" charset="0"/>
              </a:defRPr>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내용 개체 틀 3"/>
          <p:cNvSpPr>
            <a:spLocks noGrp="1"/>
          </p:cNvSpPr>
          <p:nvPr>
            <p:ph sz="half" idx="2"/>
          </p:nvPr>
        </p:nvSpPr>
        <p:spPr>
          <a:xfrm>
            <a:off x="4648200" y="1600200"/>
            <a:ext cx="4038600" cy="4709120"/>
          </a:xfrm>
        </p:spPr>
        <p:txBody>
          <a:bodyPr>
            <a:normAutofit/>
          </a:bodyPr>
          <a:lstStyle>
            <a:lvl1pPr>
              <a:defRPr sz="2000">
                <a:solidFill>
                  <a:schemeClr val="tx1"/>
                </a:solidFill>
                <a:latin typeface="Gill Sans MT" pitchFamily="34" charset="0"/>
                <a:cs typeface="Arial" pitchFamily="34" charset="0"/>
              </a:defRPr>
            </a:lvl1pPr>
            <a:lvl2pPr>
              <a:defRPr sz="1800">
                <a:solidFill>
                  <a:schemeClr val="tx1"/>
                </a:solidFill>
                <a:latin typeface="Gill Sans MT" pitchFamily="34" charset="0"/>
                <a:cs typeface="Arial" pitchFamily="34" charset="0"/>
              </a:defRPr>
            </a:lvl2pPr>
            <a:lvl3pPr>
              <a:defRPr sz="1600">
                <a:solidFill>
                  <a:schemeClr val="tx1"/>
                </a:solidFill>
                <a:latin typeface="Gill Sans MT" pitchFamily="34" charset="0"/>
                <a:cs typeface="Arial" pitchFamily="34" charset="0"/>
              </a:defRPr>
            </a:lvl3pPr>
            <a:lvl4pPr>
              <a:defRPr sz="1400">
                <a:solidFill>
                  <a:schemeClr val="tx1"/>
                </a:solidFill>
                <a:latin typeface="Gill Sans MT" pitchFamily="34" charset="0"/>
                <a:cs typeface="Arial" pitchFamily="34" charset="0"/>
              </a:defRPr>
            </a:lvl4pPr>
            <a:lvl5pPr>
              <a:defRPr sz="1400">
                <a:solidFill>
                  <a:schemeClr val="tx1"/>
                </a:solidFill>
                <a:latin typeface="Gill Sans MT" pitchFamily="34" charset="0"/>
                <a:cs typeface="Arial" pitchFamily="34" charset="0"/>
              </a:defRPr>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7" name="슬라이드 번호 개체 틀 6"/>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469540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51874"/>
            <a:ext cx="4040188" cy="436966"/>
          </a:xfrm>
        </p:spPr>
        <p:style>
          <a:lnRef idx="1">
            <a:schemeClr val="accent1"/>
          </a:lnRef>
          <a:fillRef idx="3">
            <a:schemeClr val="accent1"/>
          </a:fillRef>
          <a:effectRef idx="2">
            <a:schemeClr val="accent1"/>
          </a:effectRef>
          <a:fontRef idx="none"/>
        </p:style>
        <p:txBody>
          <a:bodyPr anchor="ctr">
            <a:noAutofit/>
          </a:bodyPr>
          <a:lstStyle>
            <a:lvl1pPr marL="0" indent="0">
              <a:buNone/>
              <a:defRPr sz="2000" b="1">
                <a:solidFill>
                  <a:schemeClr val="bg1"/>
                </a:solidFill>
                <a:latin typeface="Gill Sans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060848"/>
            <a:ext cx="4040188" cy="4248473"/>
          </a:xfrm>
        </p:spPr>
        <p:txBody>
          <a:bodyPr>
            <a:normAutofit/>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400">
                <a:latin typeface="Gill Sans MT" pitchFamily="34" charset="0"/>
              </a:defRPr>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5" name="텍스트 개체 틀 4"/>
          <p:cNvSpPr>
            <a:spLocks noGrp="1"/>
          </p:cNvSpPr>
          <p:nvPr>
            <p:ph type="body" sz="quarter" idx="3"/>
          </p:nvPr>
        </p:nvSpPr>
        <p:spPr>
          <a:xfrm>
            <a:off x="4645025" y="1551874"/>
            <a:ext cx="4041775" cy="436966"/>
          </a:xfrm>
        </p:spPr>
        <p:style>
          <a:lnRef idx="1">
            <a:schemeClr val="accent1"/>
          </a:lnRef>
          <a:fillRef idx="3">
            <a:schemeClr val="accent1"/>
          </a:fillRef>
          <a:effectRef idx="2">
            <a:schemeClr val="accent1"/>
          </a:effectRef>
          <a:fontRef idx="none"/>
        </p:style>
        <p:txBody>
          <a:bodyPr anchor="ctr">
            <a:noAutofit/>
          </a:bodyPr>
          <a:lstStyle>
            <a:lvl1pPr marL="0" indent="0">
              <a:buNone/>
              <a:defRPr sz="2000" b="1">
                <a:solidFill>
                  <a:schemeClr val="bg1"/>
                </a:solidFill>
                <a:latin typeface="Gill Sans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060848"/>
            <a:ext cx="4041775" cy="4248473"/>
          </a:xfrm>
        </p:spPr>
        <p:txBody>
          <a:bodyPr>
            <a:normAutofit/>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400">
                <a:latin typeface="Gill Sans MT" pitchFamily="34" charset="0"/>
              </a:defRPr>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9" name="슬라이드 번호 개체 틀 8"/>
          <p:cNvSpPr>
            <a:spLocks noGrp="1"/>
          </p:cNvSpPr>
          <p:nvPr>
            <p:ph type="sldNum" sz="quarter" idx="12"/>
          </p:nvPr>
        </p:nvSpPr>
        <p:spPr/>
        <p:txBody>
          <a:bodyPr/>
          <a:lstStyle>
            <a:lvl1pPr>
              <a:defRPr>
                <a:latin typeface="Gill Sans MT"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3312276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Gill Sans MT" pitchFamily="34" charset="0"/>
                <a:cs typeface="Arial" pitchFamily="34" charset="0"/>
              </a:defRPr>
            </a:lvl1pPr>
          </a:lstStyle>
          <a:p>
            <a:r>
              <a:rPr lang="ko-KR" altLang="en-US" smtClean="0"/>
              <a:t>마스터 제목 스타일 편집</a:t>
            </a:r>
            <a:endParaRPr lang="ko-KR" altLang="en-US"/>
          </a:p>
        </p:txBody>
      </p:sp>
      <p:sp>
        <p:nvSpPr>
          <p:cNvPr id="5" name="슬라이드 번호 개체 틀 4"/>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26040595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20747857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atin typeface="Gill Sans MT" pitchFamily="34" charset="0"/>
                <a:cs typeface="Arial" pitchFamily="34" charset="0"/>
              </a:defRPr>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normAutofit/>
          </a:bodyPr>
          <a:lstStyle>
            <a:lvl1pPr>
              <a:defRPr sz="2400">
                <a:latin typeface="Gill Sans MT" pitchFamily="34" charset="0"/>
                <a:cs typeface="Arial" pitchFamily="34" charset="0"/>
              </a:defRPr>
            </a:lvl1pPr>
            <a:lvl2pPr>
              <a:defRPr sz="2000">
                <a:latin typeface="Gill Sans MT" pitchFamily="34" charset="0"/>
                <a:cs typeface="Arial" pitchFamily="34" charset="0"/>
              </a:defRPr>
            </a:lvl2pPr>
            <a:lvl3pPr>
              <a:defRPr sz="1800">
                <a:latin typeface="Gill Sans MT" pitchFamily="34" charset="0"/>
                <a:cs typeface="Arial" pitchFamily="34" charset="0"/>
              </a:defRPr>
            </a:lvl3pPr>
            <a:lvl4pPr>
              <a:defRPr sz="1600">
                <a:latin typeface="Gill Sans MT" pitchFamily="34" charset="0"/>
                <a:cs typeface="Arial" pitchFamily="34" charset="0"/>
              </a:defRPr>
            </a:lvl4pPr>
            <a:lvl5pPr>
              <a:defRPr sz="1600">
                <a:latin typeface="Gill Sans MT" pitchFamily="34" charset="0"/>
                <a:cs typeface="Arial" pitchFamily="34" charset="0"/>
              </a:defRPr>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atin typeface="Gill Sans MT"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7" name="슬라이드 번호 개체 틀 6"/>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25419534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atin typeface="Gill Sans MT" pitchFamily="34" charset="0"/>
                <a:cs typeface="Arial" pitchFamily="34" charset="0"/>
              </a:defRPr>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atin typeface="Gill Sans MT"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atin typeface="Gill Sans MT"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7" name="슬라이드 번호 개체 틀 6"/>
          <p:cNvSpPr>
            <a:spLocks noGrp="1"/>
          </p:cNvSpPr>
          <p:nvPr>
            <p:ph type="sldNum" sz="quarter" idx="12"/>
          </p:nvPr>
        </p:nvSpPr>
        <p:spPr/>
        <p:txBody>
          <a:bodyPr/>
          <a:lstStyle>
            <a:lvl1pPr>
              <a:defRPr>
                <a:latin typeface="Gill Sans MT" pitchFamily="34" charset="0"/>
                <a:cs typeface="Arial" pitchFamily="34" charset="0"/>
              </a:defRPr>
            </a:lvl1pPr>
          </a:lstStyle>
          <a:p>
            <a:fld id="{4CFE094C-5E8C-4E73-A362-9817F4BC2EC0}" type="slidenum">
              <a:rPr lang="ko-KR" altLang="en-US" smtClean="0"/>
              <a:t>‹#›</a:t>
            </a:fld>
            <a:endParaRPr lang="ko-KR" altLang="en-US"/>
          </a:p>
        </p:txBody>
      </p:sp>
    </p:spTree>
    <p:extLst>
      <p:ext uri="{BB962C8B-B14F-4D97-AF65-F5344CB8AC3E}">
        <p14:creationId xmlns:p14="http://schemas.microsoft.com/office/powerpoint/2010/main" val="15309575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1" name="직사각형 10"/>
          <p:cNvSpPr/>
          <p:nvPr/>
        </p:nvSpPr>
        <p:spPr>
          <a:xfrm>
            <a:off x="107504" y="116631"/>
            <a:ext cx="8928992" cy="6336705"/>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ill Sans MT" pitchFamily="34" charset="0"/>
              <a:cs typeface="Arial" pitchFamily="34" charset="0"/>
            </a:endParaRPr>
          </a:p>
        </p:txBody>
      </p:sp>
      <p:sp>
        <p:nvSpPr>
          <p:cNvPr id="2" name="제목 개체 틀 1"/>
          <p:cNvSpPr>
            <a:spLocks noGrp="1"/>
          </p:cNvSpPr>
          <p:nvPr>
            <p:ph type="title"/>
          </p:nvPr>
        </p:nvSpPr>
        <p:spPr>
          <a:xfrm>
            <a:off x="457200" y="274638"/>
            <a:ext cx="8229600" cy="1143000"/>
          </a:xfrm>
          <a:prstGeom prst="rect">
            <a:avLst/>
          </a:prstGeom>
        </p:spPr>
        <p:style>
          <a:lnRef idx="1">
            <a:schemeClr val="accent1"/>
          </a:lnRef>
          <a:fillRef idx="3">
            <a:schemeClr val="accent1"/>
          </a:fillRef>
          <a:effectRef idx="2">
            <a:schemeClr val="accent1"/>
          </a:effectRef>
          <a:fontRef idx="none"/>
        </p:style>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00200"/>
            <a:ext cx="8229600" cy="4709120"/>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6902896" y="6457216"/>
            <a:ext cx="2133600" cy="365125"/>
          </a:xfrm>
          <a:prstGeom prst="rect">
            <a:avLst/>
          </a:prstGeom>
        </p:spPr>
        <p:txBody>
          <a:bodyPr vert="horz" lIns="91440" tIns="45720" rIns="91440" bIns="45720" rtlCol="0" anchor="ctr"/>
          <a:lstStyle>
            <a:lvl1pPr algn="r">
              <a:defRPr sz="1200" b="1">
                <a:solidFill>
                  <a:schemeClr val="accent5">
                    <a:lumMod val="20000"/>
                    <a:lumOff val="80000"/>
                  </a:schemeClr>
                </a:solidFill>
                <a:latin typeface="Gill Sans MT" pitchFamily="34" charset="0"/>
                <a:cs typeface="Arial" pitchFamily="34" charset="0"/>
              </a:defRPr>
            </a:lvl1pPr>
          </a:lstStyle>
          <a:p>
            <a:fld id="{4CFE094C-5E8C-4E73-A362-9817F4BC2EC0}" type="slidenum">
              <a:rPr lang="ko-KR" altLang="en-US" smtClean="0"/>
              <a:t>‹#›</a:t>
            </a:fld>
            <a:endParaRPr lang="ko-KR" altLang="en-US"/>
          </a:p>
        </p:txBody>
      </p:sp>
      <p:sp>
        <p:nvSpPr>
          <p:cNvPr id="42" name="TextBox 41"/>
          <p:cNvSpPr txBox="1"/>
          <p:nvPr/>
        </p:nvSpPr>
        <p:spPr>
          <a:xfrm>
            <a:off x="1043608" y="6498161"/>
            <a:ext cx="5486830" cy="307777"/>
          </a:xfrm>
          <a:prstGeom prst="rect">
            <a:avLst/>
          </a:prstGeom>
          <a:noFill/>
        </p:spPr>
        <p:txBody>
          <a:bodyPr wrap="square" rtlCol="0">
            <a:spAutoFit/>
          </a:bodyPr>
          <a:lstStyle/>
          <a:p>
            <a:r>
              <a:rPr lang="en-US" altLang="ko-KR" sz="1400" b="1" dirty="0" smtClean="0">
                <a:solidFill>
                  <a:schemeClr val="accent5"/>
                </a:solidFill>
                <a:latin typeface="Gill Sans MT" pitchFamily="34" charset="0"/>
                <a:cs typeface="Arial" pitchFamily="34" charset="0"/>
              </a:rPr>
              <a:t>N</a:t>
            </a:r>
            <a:r>
              <a:rPr lang="en-US" altLang="ko-KR" sz="1100" b="0" dirty="0" smtClean="0">
                <a:solidFill>
                  <a:schemeClr val="bg1"/>
                </a:solidFill>
                <a:latin typeface="Gill Sans MT" pitchFamily="34" charset="0"/>
                <a:cs typeface="Arial" pitchFamily="34" charset="0"/>
              </a:rPr>
              <a:t>ETWORKED</a:t>
            </a:r>
            <a:r>
              <a:rPr lang="en-US" altLang="ko-KR" sz="1100" b="0" baseline="0" dirty="0" smtClean="0">
                <a:solidFill>
                  <a:schemeClr val="bg1"/>
                </a:solidFill>
                <a:latin typeface="Gill Sans MT" pitchFamily="34" charset="0"/>
                <a:cs typeface="Arial" pitchFamily="34" charset="0"/>
              </a:rPr>
              <a:t> &amp; </a:t>
            </a:r>
            <a:r>
              <a:rPr lang="en-US" altLang="ko-KR" sz="1400" b="1" baseline="0" dirty="0" smtClean="0">
                <a:solidFill>
                  <a:schemeClr val="accent6"/>
                </a:solidFill>
                <a:latin typeface="Gill Sans MT" pitchFamily="34" charset="0"/>
                <a:cs typeface="Arial" pitchFamily="34" charset="0"/>
              </a:rPr>
              <a:t>D</a:t>
            </a:r>
            <a:r>
              <a:rPr lang="en-US" altLang="ko-KR" sz="1100" b="0" baseline="0" dirty="0" smtClean="0">
                <a:solidFill>
                  <a:schemeClr val="bg1"/>
                </a:solidFill>
                <a:latin typeface="Gill Sans MT" pitchFamily="34" charset="0"/>
                <a:cs typeface="Arial" pitchFamily="34" charset="0"/>
              </a:rPr>
              <a:t>ISTRIBUTED COMPUTING </a:t>
            </a:r>
            <a:r>
              <a:rPr lang="en-US" altLang="ko-KR" sz="1400" b="1" baseline="0" dirty="0" smtClean="0">
                <a:solidFill>
                  <a:schemeClr val="accent3"/>
                </a:solidFill>
                <a:latin typeface="Gill Sans MT" pitchFamily="34" charset="0"/>
                <a:cs typeface="Arial" pitchFamily="34" charset="0"/>
              </a:rPr>
              <a:t>S</a:t>
            </a:r>
            <a:r>
              <a:rPr lang="en-US" altLang="ko-KR" sz="1100" b="0" baseline="0" dirty="0" smtClean="0">
                <a:solidFill>
                  <a:schemeClr val="bg1"/>
                </a:solidFill>
                <a:latin typeface="Gill Sans MT" pitchFamily="34" charset="0"/>
                <a:cs typeface="Arial" pitchFamily="34" charset="0"/>
              </a:rPr>
              <a:t>YSTEMS </a:t>
            </a:r>
            <a:r>
              <a:rPr lang="en-US" altLang="ko-KR" sz="1400" b="1" baseline="0" dirty="0" smtClean="0">
                <a:solidFill>
                  <a:srgbClr val="FFC000"/>
                </a:solidFill>
                <a:latin typeface="Gill Sans MT" pitchFamily="34" charset="0"/>
                <a:cs typeface="Arial" pitchFamily="34" charset="0"/>
              </a:rPr>
              <a:t>L</a:t>
            </a:r>
            <a:r>
              <a:rPr lang="en-US" altLang="ko-KR" sz="1100" b="0" baseline="0" dirty="0" smtClean="0">
                <a:solidFill>
                  <a:schemeClr val="bg1"/>
                </a:solidFill>
                <a:latin typeface="Gill Sans MT" pitchFamily="34" charset="0"/>
                <a:cs typeface="Arial" pitchFamily="34" charset="0"/>
              </a:rPr>
              <a:t>AB</a:t>
            </a:r>
            <a:endParaRPr lang="ko-KR" altLang="en-US" sz="1100" b="0" dirty="0">
              <a:solidFill>
                <a:schemeClr val="bg1"/>
              </a:solidFill>
              <a:latin typeface="Gill Sans MT" pitchFamily="34" charset="0"/>
              <a:cs typeface="Arial" pitchFamily="34" charset="0"/>
            </a:endParaRPr>
          </a:p>
        </p:txBody>
      </p:sp>
      <p:pic>
        <p:nvPicPr>
          <p:cNvPr id="4" name="그림 3"/>
          <p:cNvPicPr>
            <a:picLocks noChangeAspect="1"/>
          </p:cNvPicPr>
          <p:nvPr/>
        </p:nvPicPr>
        <p:blipFill rotWithShape="1">
          <a:blip r:embed="rId13" cstate="print">
            <a:extLst>
              <a:ext uri="{28A0092B-C50C-407E-A947-70E740481C1C}">
                <a14:useLocalDpi xmlns:a14="http://schemas.microsoft.com/office/drawing/2010/main" val="0"/>
              </a:ext>
            </a:extLst>
          </a:blip>
          <a:srcRect b="26093"/>
          <a:stretch/>
        </p:blipFill>
        <p:spPr>
          <a:xfrm>
            <a:off x="36620" y="6519934"/>
            <a:ext cx="1102400" cy="239689"/>
          </a:xfrm>
          <a:prstGeom prst="rect">
            <a:avLst/>
          </a:prstGeom>
        </p:spPr>
      </p:pic>
    </p:spTree>
    <p:extLst>
      <p:ext uri="{BB962C8B-B14F-4D97-AF65-F5344CB8AC3E}">
        <p14:creationId xmlns:p14="http://schemas.microsoft.com/office/powerpoint/2010/main" val="515151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1" hangingPunct="1">
        <a:spcBef>
          <a:spcPct val="0"/>
        </a:spcBef>
        <a:buNone/>
        <a:defRPr sz="3200" b="1" kern="1200">
          <a:solidFill>
            <a:schemeClr val="bg1"/>
          </a:solidFill>
          <a:latin typeface="Gill Sans MT"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2400" kern="1200">
          <a:solidFill>
            <a:schemeClr val="tx1"/>
          </a:solidFill>
          <a:latin typeface="Gill Sans MT"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000" kern="1200">
          <a:solidFill>
            <a:schemeClr val="tx1"/>
          </a:solidFill>
          <a:latin typeface="Gill Sans MT" pitchFamily="34" charset="0"/>
          <a:ea typeface="+mn-ea"/>
          <a:cs typeface="Arial" pitchFamily="34" charset="0"/>
        </a:defRPr>
      </a:lvl2pPr>
      <a:lvl3pPr marL="1143000" indent="-228600" algn="l" defTabSz="914400" rtl="0" eaLnBrk="1" latinLnBrk="1" hangingPunct="1">
        <a:spcBef>
          <a:spcPct val="20000"/>
        </a:spcBef>
        <a:buFont typeface="Arial" pitchFamily="34" charset="0"/>
        <a:buChar char="•"/>
        <a:defRPr sz="1800" kern="1200">
          <a:solidFill>
            <a:schemeClr val="tx1"/>
          </a:solidFill>
          <a:latin typeface="Gill Sans MT" pitchFamily="34" charset="0"/>
          <a:ea typeface="+mn-ea"/>
          <a:cs typeface="Arial" pitchFamily="34" charset="0"/>
        </a:defRPr>
      </a:lvl3pPr>
      <a:lvl4pPr marL="16002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31.wmf"/><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hart" Target="../charts/chart15.xml"/><Relationship Id="rId3" Type="http://schemas.openxmlformats.org/officeDocument/2006/relationships/chart" Target="../charts/chart10.xml"/><Relationship Id="rId7" Type="http://schemas.openxmlformats.org/officeDocument/2006/relationships/chart" Target="../charts/chart1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32.wmf"/><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chart" Target="../charts/chart18.xml"/><Relationship Id="rId7" Type="http://schemas.openxmlformats.org/officeDocument/2006/relationships/chart" Target="../charts/chart22.xml"/><Relationship Id="rId12" Type="http://schemas.openxmlformats.org/officeDocument/2006/relationships/chart" Target="../charts/chart2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hart" Target="../charts/chart21.xml"/><Relationship Id="rId11" Type="http://schemas.openxmlformats.org/officeDocument/2006/relationships/chart" Target="../charts/chart26.xml"/><Relationship Id="rId5" Type="http://schemas.openxmlformats.org/officeDocument/2006/relationships/chart" Target="../charts/chart20.xml"/><Relationship Id="rId10" Type="http://schemas.openxmlformats.org/officeDocument/2006/relationships/chart" Target="../charts/chart25.xml"/><Relationship Id="rId4" Type="http://schemas.openxmlformats.org/officeDocument/2006/relationships/chart" Target="../charts/chart19.xml"/><Relationship Id="rId9" Type="http://schemas.openxmlformats.org/officeDocument/2006/relationships/chart" Target="../charts/char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9" Type="http://schemas.openxmlformats.org/officeDocument/2006/relationships/image" Target="../media/image24.jpeg"/></Relationships>
</file>

<file path=ppt/slides/_rels/slide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8.jpeg"/><Relationship Id="rId7"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25.jpeg"/><Relationship Id="rId9"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628800"/>
            <a:ext cx="7772400" cy="1470025"/>
          </a:xfrm>
        </p:spPr>
        <p:txBody>
          <a:bodyPr/>
          <a:lstStyle/>
          <a:p>
            <a:r>
              <a:rPr lang="en-US" altLang="ko-KR" dirty="0" smtClean="0"/>
              <a:t>Towards Accurate Accounting of Cellular Data for TCP Retransmission</a:t>
            </a:r>
            <a:endParaRPr lang="ko-KR" altLang="en-US" dirty="0"/>
          </a:p>
        </p:txBody>
      </p:sp>
      <p:sp>
        <p:nvSpPr>
          <p:cNvPr id="3" name="부제목 2"/>
          <p:cNvSpPr>
            <a:spLocks noGrp="1"/>
          </p:cNvSpPr>
          <p:nvPr>
            <p:ph type="subTitle" idx="1"/>
          </p:nvPr>
        </p:nvSpPr>
        <p:spPr/>
        <p:txBody>
          <a:bodyPr>
            <a:normAutofit/>
          </a:bodyPr>
          <a:lstStyle/>
          <a:p>
            <a:r>
              <a:rPr lang="en-US" altLang="ko-KR" b="1" dirty="0" err="1" smtClean="0"/>
              <a:t>Younghwan</a:t>
            </a:r>
            <a:r>
              <a:rPr lang="en-US" altLang="ko-KR" b="1" dirty="0" smtClean="0"/>
              <a:t> Go</a:t>
            </a:r>
            <a:r>
              <a:rPr lang="en-US" altLang="ko-KR" dirty="0" smtClean="0"/>
              <a:t>, Denis Foo </a:t>
            </a:r>
            <a:r>
              <a:rPr lang="en-US" altLang="ko-KR" dirty="0" err="1" smtClean="0"/>
              <a:t>Kune</a:t>
            </a:r>
            <a:r>
              <a:rPr lang="en-US" altLang="ko-KR" dirty="0" smtClean="0"/>
              <a:t>*, </a:t>
            </a:r>
            <a:r>
              <a:rPr lang="en-US" altLang="ko-KR" dirty="0" err="1" smtClean="0"/>
              <a:t>Shinae</a:t>
            </a:r>
            <a:r>
              <a:rPr lang="en-US" altLang="ko-KR" dirty="0" smtClean="0"/>
              <a:t> Woo, </a:t>
            </a:r>
          </a:p>
          <a:p>
            <a:r>
              <a:rPr lang="en-US" altLang="ko-KR" dirty="0" err="1" smtClean="0"/>
              <a:t>KyoungSoo</a:t>
            </a:r>
            <a:r>
              <a:rPr lang="en-US" altLang="ko-KR" dirty="0" smtClean="0"/>
              <a:t> Park, and </a:t>
            </a:r>
            <a:r>
              <a:rPr lang="en-US" altLang="ko-KR" dirty="0" err="1" smtClean="0"/>
              <a:t>Yongdae</a:t>
            </a:r>
            <a:r>
              <a:rPr lang="en-US" altLang="ko-KR" dirty="0" smtClean="0"/>
              <a:t> Kim</a:t>
            </a:r>
          </a:p>
          <a:p>
            <a:endParaRPr lang="en-US" altLang="ko-KR" dirty="0"/>
          </a:p>
          <a:p>
            <a:r>
              <a:rPr lang="en-US" altLang="ko-KR" sz="1800" dirty="0" smtClean="0"/>
              <a:t>KAIST	University of Massachusetts Amherst*</a:t>
            </a:r>
            <a:endParaRPr lang="ko-KR" altLang="en-US" sz="1800" dirty="0"/>
          </a:p>
        </p:txBody>
      </p:sp>
      <p:sp>
        <p:nvSpPr>
          <p:cNvPr id="4"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spTree>
    <p:extLst>
      <p:ext uri="{BB962C8B-B14F-4D97-AF65-F5344CB8AC3E}">
        <p14:creationId xmlns:p14="http://schemas.microsoft.com/office/powerpoint/2010/main" val="527306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Are ISPs Accounting Correctly?</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1693666667"/>
              </p:ext>
            </p:extLst>
          </p:nvPr>
        </p:nvGraphicFramePr>
        <p:xfrm>
          <a:off x="4644008" y="2608312"/>
          <a:ext cx="4032448" cy="1828800"/>
        </p:xfrm>
        <a:graphic>
          <a:graphicData uri="http://schemas.openxmlformats.org/drawingml/2006/table">
            <a:tbl>
              <a:tblPr firstRow="1" bandRow="1">
                <a:tableStyleId>{5940675A-B579-460E-94D1-54222C63F5DA}</a:tableStyleId>
              </a:tblPr>
              <a:tblGrid>
                <a:gridCol w="1584176"/>
                <a:gridCol w="2448272"/>
              </a:tblGrid>
              <a:tr h="304800">
                <a:tc>
                  <a:txBody>
                    <a:bodyPr/>
                    <a:lstStyle/>
                    <a:p>
                      <a:pPr algn="ctr" latinLnBrk="1"/>
                      <a:r>
                        <a:rPr lang="en-US" altLang="ko-KR" sz="1400" b="1" dirty="0" smtClean="0">
                          <a:latin typeface="Gill Sans MT" pitchFamily="34" charset="0"/>
                        </a:rPr>
                        <a:t>Cellular ISP</a:t>
                      </a:r>
                      <a:endParaRPr lang="ko-KR" altLang="en-US" sz="1400" b="1" dirty="0">
                        <a:latin typeface="Gill Sans MT" pitchFamily="34" charset="0"/>
                      </a:endParaRPr>
                    </a:p>
                  </a:txBody>
                  <a:tcPr/>
                </a:tc>
                <a:tc>
                  <a:txBody>
                    <a:bodyPr/>
                    <a:lstStyle/>
                    <a:p>
                      <a:pPr algn="ctr" latinLnBrk="1"/>
                      <a:r>
                        <a:rPr lang="en-US" altLang="ko-KR" sz="1400" b="1" dirty="0" smtClean="0">
                          <a:latin typeface="Gill Sans MT" pitchFamily="34" charset="0"/>
                        </a:rPr>
                        <a:t>Test Client Device</a:t>
                      </a:r>
                      <a:endParaRPr lang="ko-KR" altLang="en-US" sz="1400" b="1" dirty="0">
                        <a:latin typeface="Gill Sans MT" pitchFamily="34" charset="0"/>
                      </a:endParaRPr>
                    </a:p>
                  </a:txBody>
                  <a:tcPr/>
                </a:tc>
              </a:tr>
              <a:tr h="304800">
                <a:tc>
                  <a:txBody>
                    <a:bodyPr/>
                    <a:lstStyle/>
                    <a:p>
                      <a:pPr algn="ctr" latinLnBrk="1"/>
                      <a:r>
                        <a:rPr lang="en-US" altLang="ko-KR" sz="1200" dirty="0" smtClean="0">
                          <a:latin typeface="Gill Sans MT" pitchFamily="34" charset="0"/>
                        </a:rPr>
                        <a:t>AT&amp;T</a:t>
                      </a:r>
                      <a:r>
                        <a:rPr lang="en-US" altLang="ko-KR" sz="1200" baseline="0" dirty="0" smtClean="0">
                          <a:latin typeface="Gill Sans MT" pitchFamily="34" charset="0"/>
                        </a:rPr>
                        <a:t> (US)</a:t>
                      </a:r>
                      <a:endParaRPr lang="ko-KR" altLang="en-US" sz="1200" dirty="0">
                        <a:latin typeface="Gill Sans MT" pitchFamily="34" charset="0"/>
                      </a:endParaRPr>
                    </a:p>
                  </a:txBody>
                  <a:tcPr/>
                </a:tc>
                <a:tc>
                  <a:txBody>
                    <a:bodyPr/>
                    <a:lstStyle/>
                    <a:p>
                      <a:pPr algn="ctr" latinLnBrk="1"/>
                      <a:r>
                        <a:rPr lang="en-US" altLang="ko-KR" sz="1200" dirty="0" smtClean="0">
                          <a:latin typeface="Gill Sans MT" pitchFamily="34" charset="0"/>
                        </a:rPr>
                        <a:t>iPhone</a:t>
                      </a:r>
                      <a:r>
                        <a:rPr lang="en-US" altLang="ko-KR" sz="1200" baseline="0" dirty="0" smtClean="0">
                          <a:latin typeface="Gill Sans MT" pitchFamily="34" charset="0"/>
                        </a:rPr>
                        <a:t> 4 (</a:t>
                      </a:r>
                      <a:r>
                        <a:rPr lang="en-US" altLang="ko-KR" sz="1200" baseline="0" dirty="0" err="1" smtClean="0">
                          <a:latin typeface="Gill Sans MT" pitchFamily="34" charset="0"/>
                        </a:rPr>
                        <a:t>iOS</a:t>
                      </a:r>
                      <a:r>
                        <a:rPr lang="en-US" altLang="ko-KR" sz="1200" baseline="0" dirty="0" smtClean="0">
                          <a:latin typeface="Gill Sans MT" pitchFamily="34" charset="0"/>
                        </a:rPr>
                        <a:t> 5.1.1 – 9B206)</a:t>
                      </a:r>
                      <a:endParaRPr lang="ko-KR" altLang="en-US" sz="1200" dirty="0">
                        <a:latin typeface="Gill Sans MT" pitchFamily="34" charset="0"/>
                      </a:endParaRPr>
                    </a:p>
                  </a:txBody>
                  <a:tcPr/>
                </a:tc>
              </a:tr>
              <a:tr h="304800">
                <a:tc>
                  <a:txBody>
                    <a:bodyPr/>
                    <a:lstStyle/>
                    <a:p>
                      <a:pPr algn="ctr" latinLnBrk="1"/>
                      <a:r>
                        <a:rPr lang="en-US" altLang="ko-KR" sz="1200" dirty="0" smtClean="0">
                          <a:latin typeface="Gill Sans MT" pitchFamily="34" charset="0"/>
                        </a:rPr>
                        <a:t>Verizon (US)</a:t>
                      </a:r>
                      <a:endParaRPr lang="ko-KR" altLang="en-US" sz="1200" dirty="0">
                        <a:latin typeface="Gill Sans MT" pitchFamily="34" charset="0"/>
                      </a:endParaRPr>
                    </a:p>
                  </a:txBody>
                  <a:tcPr/>
                </a:tc>
                <a:tc>
                  <a:txBody>
                    <a:bodyPr/>
                    <a:lstStyle/>
                    <a:p>
                      <a:pPr algn="ctr" latinLnBrk="1"/>
                      <a:r>
                        <a:rPr lang="en-US" altLang="ko-KR" sz="1200" dirty="0" err="1" smtClean="0">
                          <a:latin typeface="Gill Sans MT" pitchFamily="34" charset="0"/>
                        </a:rPr>
                        <a:t>iPad</a:t>
                      </a:r>
                      <a:r>
                        <a:rPr lang="en-US" altLang="ko-KR" sz="1200" baseline="0" dirty="0" smtClean="0">
                          <a:latin typeface="Gill Sans MT" pitchFamily="34" charset="0"/>
                        </a:rPr>
                        <a:t> 2 (</a:t>
                      </a:r>
                      <a:r>
                        <a:rPr lang="en-US" altLang="ko-KR" sz="1200" baseline="0" dirty="0" err="1" smtClean="0">
                          <a:latin typeface="Gill Sans MT" pitchFamily="34" charset="0"/>
                        </a:rPr>
                        <a:t>iOS</a:t>
                      </a:r>
                      <a:r>
                        <a:rPr lang="en-US" altLang="ko-KR" sz="1200" baseline="0" dirty="0" smtClean="0">
                          <a:latin typeface="Gill Sans MT" pitchFamily="34" charset="0"/>
                        </a:rPr>
                        <a:t> 5.1.1 – 9B206)</a:t>
                      </a:r>
                      <a:endParaRPr lang="ko-KR" altLang="en-US" sz="1200" dirty="0">
                        <a:latin typeface="Gill Sans MT" pitchFamily="34" charset="0"/>
                      </a:endParaRPr>
                    </a:p>
                  </a:txBody>
                  <a:tcPr/>
                </a:tc>
              </a:tr>
              <a:tr h="304800">
                <a:tc>
                  <a:txBody>
                    <a:bodyPr/>
                    <a:lstStyle/>
                    <a:p>
                      <a:pPr algn="ctr" latinLnBrk="1"/>
                      <a:r>
                        <a:rPr lang="en-US" altLang="ko-KR" sz="1200" dirty="0" smtClean="0">
                          <a:latin typeface="Gill Sans MT" pitchFamily="34" charset="0"/>
                        </a:rPr>
                        <a:t>SKT (South</a:t>
                      </a:r>
                      <a:r>
                        <a:rPr lang="en-US" altLang="ko-KR" sz="1200" baseline="0" dirty="0" smtClean="0">
                          <a:latin typeface="Gill Sans MT" pitchFamily="34" charset="0"/>
                        </a:rPr>
                        <a:t> Korea)</a:t>
                      </a:r>
                      <a:endParaRPr lang="ko-KR" altLang="en-US" sz="1200" dirty="0">
                        <a:latin typeface="Gill Sans MT" pitchFamily="34" charset="0"/>
                      </a:endParaRPr>
                    </a:p>
                  </a:txBody>
                  <a:tcPr/>
                </a:tc>
                <a:tc>
                  <a:txBody>
                    <a:bodyPr/>
                    <a:lstStyle/>
                    <a:p>
                      <a:pPr algn="ctr" latinLnBrk="1"/>
                      <a:r>
                        <a:rPr lang="en-US" altLang="ko-KR" sz="1200" dirty="0" smtClean="0">
                          <a:latin typeface="Gill Sans MT" pitchFamily="34" charset="0"/>
                        </a:rPr>
                        <a:t>Galaxy S3 (Android 4.0.4)</a:t>
                      </a:r>
                      <a:endParaRPr lang="ko-KR" altLang="en-US" sz="1200" dirty="0">
                        <a:latin typeface="Gill Sans MT" pitchFamily="34" charset="0"/>
                      </a:endParaRPr>
                    </a:p>
                  </a:txBody>
                  <a:tcPr/>
                </a:tc>
              </a:tr>
              <a:tr h="304800">
                <a:tc>
                  <a:txBody>
                    <a:bodyPr/>
                    <a:lstStyle/>
                    <a:p>
                      <a:pPr algn="ctr" latinLnBrk="1"/>
                      <a:r>
                        <a:rPr lang="en-US" altLang="ko-KR" sz="1200" dirty="0" smtClean="0">
                          <a:latin typeface="Gill Sans MT" pitchFamily="34" charset="0"/>
                        </a:rPr>
                        <a:t>KT (South Korea)</a:t>
                      </a:r>
                      <a:endParaRPr lang="ko-KR" altLang="en-US" sz="1200" dirty="0">
                        <a:latin typeface="Gill Sans MT" pitchFamily="34" charset="0"/>
                      </a:endParaRP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Gill Sans MT" pitchFamily="34" charset="0"/>
                        </a:rPr>
                        <a:t>Galaxy S3 (Android 4.0.4)</a:t>
                      </a:r>
                      <a:endParaRPr lang="ko-KR" altLang="en-US" sz="1200" dirty="0" smtClean="0">
                        <a:latin typeface="Gill Sans MT" pitchFamily="34" charset="0"/>
                      </a:endParaRPr>
                    </a:p>
                  </a:txBody>
                  <a:tcPr/>
                </a:tc>
              </a:tr>
              <a:tr h="304800">
                <a:tc>
                  <a:txBody>
                    <a:bodyPr/>
                    <a:lstStyle/>
                    <a:p>
                      <a:pPr algn="ctr" latinLnBrk="1"/>
                      <a:r>
                        <a:rPr lang="en-US" altLang="ko-KR" sz="1200" dirty="0" smtClean="0">
                          <a:latin typeface="Gill Sans MT" pitchFamily="34" charset="0"/>
                        </a:rPr>
                        <a:t>LGU+ (South Korea)</a:t>
                      </a:r>
                      <a:endParaRPr lang="ko-KR" altLang="en-US" sz="1200" dirty="0">
                        <a:latin typeface="Gill Sans MT" pitchFamily="34" charset="0"/>
                      </a:endParaRP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Gill Sans MT" pitchFamily="34" charset="0"/>
                        </a:rPr>
                        <a:t>Galaxy S3 (Android 4.0.4)</a:t>
                      </a:r>
                      <a:endParaRPr lang="ko-KR" altLang="en-US" sz="1200" dirty="0" smtClean="0">
                        <a:latin typeface="Gill Sans MT" pitchFamily="34" charset="0"/>
                      </a:endParaRPr>
                    </a:p>
                  </a:txBody>
                  <a:tcPr/>
                </a:tc>
              </a:tr>
            </a:tbl>
          </a:graphicData>
        </a:graphic>
      </p:graphicFrame>
      <p:sp>
        <p:nvSpPr>
          <p:cNvPr id="4" name="슬라이드 번호 개체 틀 3"/>
          <p:cNvSpPr>
            <a:spLocks noGrp="1"/>
          </p:cNvSpPr>
          <p:nvPr>
            <p:ph type="sldNum" sz="quarter" idx="12"/>
          </p:nvPr>
        </p:nvSpPr>
        <p:spPr/>
        <p:txBody>
          <a:bodyPr/>
          <a:lstStyle/>
          <a:p>
            <a:fld id="{4CFE094C-5E8C-4E73-A362-9817F4BC2EC0}" type="slidenum">
              <a:rPr lang="ko-KR" altLang="en-US" smtClean="0"/>
              <a:t>10</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sp>
        <p:nvSpPr>
          <p:cNvPr id="7" name="내용 개체 틀 2"/>
          <p:cNvSpPr txBox="1">
            <a:spLocks/>
          </p:cNvSpPr>
          <p:nvPr/>
        </p:nvSpPr>
        <p:spPr>
          <a:xfrm>
            <a:off x="457200" y="1600200"/>
            <a:ext cx="8229600" cy="4709120"/>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2400" kern="1200">
                <a:solidFill>
                  <a:schemeClr val="tx1"/>
                </a:solidFill>
                <a:latin typeface="Gill Sans MT"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000" kern="1200">
                <a:solidFill>
                  <a:schemeClr val="tx1"/>
                </a:solidFill>
                <a:latin typeface="Gill Sans MT" pitchFamily="34" charset="0"/>
                <a:ea typeface="+mn-ea"/>
                <a:cs typeface="Arial" pitchFamily="34" charset="0"/>
              </a:defRPr>
            </a:lvl2pPr>
            <a:lvl3pPr marL="1143000" indent="-228600" algn="l" defTabSz="914400" rtl="0" eaLnBrk="1" latinLnBrk="1" hangingPunct="1">
              <a:spcBef>
                <a:spcPct val="20000"/>
              </a:spcBef>
              <a:buFont typeface="Arial" pitchFamily="34" charset="0"/>
              <a:buChar char="•"/>
              <a:defRPr sz="1800" kern="1200">
                <a:solidFill>
                  <a:schemeClr val="tx1"/>
                </a:solidFill>
                <a:latin typeface="Gill Sans MT" pitchFamily="34" charset="0"/>
                <a:ea typeface="+mn-ea"/>
                <a:cs typeface="Arial" pitchFamily="34" charset="0"/>
              </a:defRPr>
            </a:lvl3pPr>
            <a:lvl4pPr marL="16002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Gill Sans MT" pitchFamily="34" charset="0"/>
                <a:ea typeface="+mn-ea"/>
                <a:cs typeface="Arial"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Content transfer without packet loss</a:t>
            </a:r>
          </a:p>
          <a:p>
            <a:pPr lvl="1"/>
            <a:r>
              <a:rPr lang="en-US" altLang="ko-KR" dirty="0" smtClean="0"/>
              <a:t>All ISPs account for the proper amount</a:t>
            </a:r>
          </a:p>
          <a:p>
            <a:r>
              <a:rPr lang="en-US" altLang="ko-KR" dirty="0" smtClean="0"/>
              <a:t>Retransmission test setup</a:t>
            </a:r>
            <a:endParaRPr lang="en-US" altLang="ko-KR" dirty="0"/>
          </a:p>
          <a:p>
            <a:endParaRPr lang="en-US" altLang="ko-KR" dirty="0" smtClean="0"/>
          </a:p>
          <a:p>
            <a:endParaRPr lang="en-US" altLang="ko-KR" dirty="0"/>
          </a:p>
          <a:p>
            <a:endParaRPr lang="en-US" altLang="ko-KR" dirty="0" smtClean="0"/>
          </a:p>
          <a:p>
            <a:r>
              <a:rPr lang="en-US" altLang="ko-KR" dirty="0" smtClean="0"/>
              <a:t>Test Process</a:t>
            </a:r>
          </a:p>
          <a:p>
            <a:pPr lvl="1"/>
            <a:r>
              <a:rPr lang="en-US" altLang="ko-KR" dirty="0" smtClean="0"/>
              <a:t>Client: download a file via wget</a:t>
            </a:r>
          </a:p>
          <a:p>
            <a:pPr lvl="1"/>
            <a:r>
              <a:rPr lang="en-US" altLang="ko-KR" dirty="0" smtClean="0"/>
              <a:t>Server: retransmit packets via raw socket</a:t>
            </a:r>
          </a:p>
          <a:p>
            <a:pPr lvl="1"/>
            <a:r>
              <a:rPr lang="en-US" altLang="ko-KR" dirty="0" smtClean="0"/>
              <a:t>Compare captured volume with charged </a:t>
            </a:r>
            <a:br>
              <a:rPr lang="en-US" altLang="ko-KR" dirty="0" smtClean="0"/>
            </a:br>
            <a:r>
              <a:rPr lang="en-US" altLang="ko-KR" dirty="0" smtClean="0"/>
              <a:t>volume provided by ISP</a:t>
            </a:r>
          </a:p>
        </p:txBody>
      </p:sp>
      <p:grpSp>
        <p:nvGrpSpPr>
          <p:cNvPr id="15" name="그룹 14"/>
          <p:cNvGrpSpPr/>
          <p:nvPr/>
        </p:nvGrpSpPr>
        <p:grpSpPr>
          <a:xfrm>
            <a:off x="325121" y="2924944"/>
            <a:ext cx="4246879" cy="1215544"/>
            <a:chOff x="244521" y="2119150"/>
            <a:chExt cx="4246879" cy="1215544"/>
          </a:xfrm>
        </p:grpSpPr>
        <p:sp>
          <p:nvSpPr>
            <p:cNvPr id="14" name="직사각형 13"/>
            <p:cNvSpPr/>
            <p:nvPr/>
          </p:nvSpPr>
          <p:spPr>
            <a:xfrm>
              <a:off x="1130130" y="2711569"/>
              <a:ext cx="2793798"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 name="직사각형 8"/>
            <p:cNvSpPr/>
            <p:nvPr/>
          </p:nvSpPr>
          <p:spPr>
            <a:xfrm>
              <a:off x="1547664" y="2401165"/>
              <a:ext cx="1008112" cy="6605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Gill Sans MT" pitchFamily="34" charset="0"/>
                </a:rPr>
                <a:t>Cellular ISP</a:t>
              </a:r>
              <a:endParaRPr lang="ko-KR" altLang="en-US" dirty="0">
                <a:latin typeface="Gill Sans MT" pitchFamily="34" charset="0"/>
              </a:endParaRPr>
            </a:p>
          </p:txBody>
        </p:sp>
        <p:pic>
          <p:nvPicPr>
            <p:cNvPr id="5122" name="Picture 2" descr="C:\Users\yhwan\AppData\Local\Microsoft\Windows\Temporary Internet Files\Content.IE5\7D8X20Z8\MC90043484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119150"/>
              <a:ext cx="1215544" cy="12155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cdn-static.cnet.co.uk/i/product_media/40002360/image2/440x330-samsung-galaxy-s3-fron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4521" y="2233892"/>
              <a:ext cx="1303705" cy="977779"/>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2915816" y="2478693"/>
              <a:ext cx="720080" cy="499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Gill Sans MT" pitchFamily="34" charset="0"/>
                </a:rPr>
                <a:t>raw</a:t>
              </a:r>
            </a:p>
            <a:p>
              <a:pPr algn="ctr"/>
              <a:r>
                <a:rPr lang="en-US" altLang="ko-KR" sz="1600" dirty="0" smtClean="0">
                  <a:latin typeface="Gill Sans MT" pitchFamily="34" charset="0"/>
                </a:rPr>
                <a:t>socket</a:t>
              </a:r>
              <a:endParaRPr lang="ko-KR" altLang="en-US" sz="1600" dirty="0">
                <a:latin typeface="Gill Sans MT" pitchFamily="34" charset="0"/>
              </a:endParaRPr>
            </a:p>
          </p:txBody>
        </p:sp>
        <p:sp>
          <p:nvSpPr>
            <p:cNvPr id="17" name="직사각형 16"/>
            <p:cNvSpPr/>
            <p:nvPr/>
          </p:nvSpPr>
          <p:spPr>
            <a:xfrm>
              <a:off x="576529" y="2560934"/>
              <a:ext cx="639688" cy="346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Gill Sans MT" pitchFamily="34" charset="0"/>
                </a:rPr>
                <a:t>wget</a:t>
              </a:r>
              <a:endParaRPr lang="ko-KR" altLang="en-US" sz="1600" dirty="0">
                <a:latin typeface="Gill Sans MT" pitchFamily="34" charset="0"/>
              </a:endParaRPr>
            </a:p>
          </p:txBody>
        </p:sp>
      </p:grpSp>
      <p:grpSp>
        <p:nvGrpSpPr>
          <p:cNvPr id="20" name="그룹 19"/>
          <p:cNvGrpSpPr/>
          <p:nvPr/>
        </p:nvGrpSpPr>
        <p:grpSpPr>
          <a:xfrm>
            <a:off x="6372200" y="4685698"/>
            <a:ext cx="2500695" cy="1047558"/>
            <a:chOff x="6104304" y="4610156"/>
            <a:chExt cx="2500695" cy="1047558"/>
          </a:xfrm>
        </p:grpSpPr>
        <p:grpSp>
          <p:nvGrpSpPr>
            <p:cNvPr id="18" name="그룹 17"/>
            <p:cNvGrpSpPr/>
            <p:nvPr/>
          </p:nvGrpSpPr>
          <p:grpSpPr>
            <a:xfrm>
              <a:off x="6104304" y="4649602"/>
              <a:ext cx="2500695" cy="1008112"/>
              <a:chOff x="5527689" y="4725144"/>
              <a:chExt cx="2500695" cy="1008112"/>
            </a:xfrm>
          </p:grpSpPr>
          <p:pic>
            <p:nvPicPr>
              <p:cNvPr id="5127" name="Picture 7" descr="http://www.asfradio.com/images/att_data.jpg"/>
              <p:cNvPicPr>
                <a:picLocks noChangeAspect="1" noChangeArrowheads="1"/>
              </p:cNvPicPr>
              <p:nvPr/>
            </p:nvPicPr>
            <p:blipFill rotWithShape="1">
              <a:blip r:embed="rId5">
                <a:extLst>
                  <a:ext uri="{28A0092B-C50C-407E-A947-70E740481C1C}">
                    <a14:useLocalDpi xmlns:a14="http://schemas.microsoft.com/office/drawing/2010/main" val="0"/>
                  </a:ext>
                </a:extLst>
              </a:blip>
              <a:srcRect b="70112"/>
              <a:stretch/>
            </p:blipFill>
            <p:spPr bwMode="auto">
              <a:xfrm>
                <a:off x="5527689" y="4725144"/>
                <a:ext cx="2500695" cy="923587"/>
              </a:xfrm>
              <a:prstGeom prst="rect">
                <a:avLst/>
              </a:prstGeom>
              <a:noFill/>
              <a:extLst>
                <a:ext uri="{909E8E84-426E-40DD-AFC4-6F175D3DCCD1}">
                  <a14:hiddenFill xmlns:a14="http://schemas.microsoft.com/office/drawing/2010/main">
                    <a:solidFill>
                      <a:srgbClr val="FFFFFF"/>
                    </a:solidFill>
                  </a14:hiddenFill>
                </a:ext>
              </a:extLst>
            </p:spPr>
          </p:pic>
          <p:sp>
            <p:nvSpPr>
              <p:cNvPr id="16" name="직사각형 15"/>
              <p:cNvSpPr/>
              <p:nvPr/>
            </p:nvSpPr>
            <p:spPr>
              <a:xfrm>
                <a:off x="7149774" y="4941168"/>
                <a:ext cx="792088" cy="792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3" name="직사각형 22"/>
              <p:cNvSpPr/>
              <p:nvPr/>
            </p:nvSpPr>
            <p:spPr>
              <a:xfrm>
                <a:off x="6516216" y="5550980"/>
                <a:ext cx="792088" cy="1163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 name="직사각형 23"/>
              <p:cNvSpPr/>
              <p:nvPr/>
            </p:nvSpPr>
            <p:spPr>
              <a:xfrm>
                <a:off x="6516216" y="5062690"/>
                <a:ext cx="792088" cy="581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5" name="직사각형 24"/>
              <p:cNvSpPr/>
              <p:nvPr/>
            </p:nvSpPr>
            <p:spPr>
              <a:xfrm>
                <a:off x="6553990" y="5062690"/>
                <a:ext cx="142246" cy="5464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sp>
          <p:nvSpPr>
            <p:cNvPr id="19" name="직사각형 18"/>
            <p:cNvSpPr/>
            <p:nvPr/>
          </p:nvSpPr>
          <p:spPr>
            <a:xfrm>
              <a:off x="6184642" y="4610156"/>
              <a:ext cx="1768409" cy="946559"/>
            </a:xfrm>
            <a:prstGeom prst="rect">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088" y="5816215"/>
            <a:ext cx="3829712" cy="349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2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fade">
                                      <p:cBhvr>
                                        <p:cTn id="15" dur="500"/>
                                        <p:tgtEl>
                                          <p:spTgt spid="7">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fade">
                                      <p:cBhvr>
                                        <p:cTn id="21" dur="500"/>
                                        <p:tgtEl>
                                          <p:spTgt spid="7">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500"/>
                                        <p:tgtEl>
                                          <p:spTgt spid="7">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fade">
                                      <p:cBhvr>
                                        <p:cTn id="27" dur="500"/>
                                        <p:tgtEl>
                                          <p:spTgt spid="7">
                                            <p:txEl>
                                              <p:pRg st="9" end="9"/>
                                            </p:txEl>
                                          </p:spTgt>
                                        </p:tgtEl>
                                      </p:cBhvr>
                                    </p:animEffect>
                                  </p:childTnLst>
                                </p:cTn>
                              </p:par>
                              <p:par>
                                <p:cTn id="28" presetID="1"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0" presetClass="entr" presetSubtype="0" fill="hold" nodeType="withEffect">
                                  <p:stCondLst>
                                    <p:cond delay="0"/>
                                  </p:stCondLst>
                                  <p:childTnLst>
                                    <p:set>
                                      <p:cBhvr>
                                        <p:cTn id="31" dur="1" fill="hold">
                                          <p:stCondLst>
                                            <p:cond delay="0"/>
                                          </p:stCondLst>
                                        </p:cTn>
                                        <p:tgtEl>
                                          <p:spTgt spid="1027"/>
                                        </p:tgtEl>
                                        <p:attrNameLst>
                                          <p:attrName>style.visibility</p:attrName>
                                        </p:attrNameLst>
                                      </p:cBhvr>
                                      <p:to>
                                        <p:strVal val="visible"/>
                                      </p:to>
                                    </p:set>
                                    <p:animEffect transition="in" filter="fade">
                                      <p:cBhvr>
                                        <p:cTn id="3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Controlled Retransmission</a:t>
            </a:r>
            <a:endParaRPr lang="ko-KR" altLang="en-US" dirty="0"/>
          </a:p>
        </p:txBody>
      </p:sp>
      <p:sp>
        <p:nvSpPr>
          <p:cNvPr id="3" name="내용 개체 틀 2"/>
          <p:cNvSpPr>
            <a:spLocks noGrp="1"/>
          </p:cNvSpPr>
          <p:nvPr>
            <p:ph idx="1"/>
          </p:nvPr>
        </p:nvSpPr>
        <p:spPr/>
        <p:txBody>
          <a:bodyPr/>
          <a:lstStyle/>
          <a:p>
            <a:r>
              <a:rPr lang="en-US" altLang="ko-KR" dirty="0" smtClean="0"/>
              <a:t>Server intentionally sends the same packet for ‘n</a:t>
            </a:r>
            <a:r>
              <a:rPr lang="en-US" altLang="ko-KR" smtClean="0"/>
              <a:t>’ times</a:t>
            </a:r>
            <a:endParaRPr lang="en-US" altLang="ko-KR" dirty="0" smtClean="0"/>
          </a:p>
          <a:p>
            <a:pPr lvl="1"/>
            <a:r>
              <a:rPr lang="en-US" altLang="ko-KR" dirty="0" smtClean="0"/>
              <a:t>(n = 10)</a:t>
            </a:r>
          </a:p>
          <a:p>
            <a:pPr marL="0" indent="0">
              <a:buNone/>
            </a:pPr>
            <a:endParaRPr lang="en-US" altLang="ko-KR" dirty="0" smtClean="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11</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cxnSp>
        <p:nvCxnSpPr>
          <p:cNvPr id="86" name="직선 화살표 연결선 85"/>
          <p:cNvCxnSpPr>
            <a:stCxn id="109" idx="1"/>
          </p:cNvCxnSpPr>
          <p:nvPr/>
        </p:nvCxnSpPr>
        <p:spPr>
          <a:xfrm>
            <a:off x="2505983" y="2661733"/>
            <a:ext cx="3101" cy="3349667"/>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90" name="직선 화살표 연결선 89"/>
          <p:cNvCxnSpPr/>
          <p:nvPr/>
        </p:nvCxnSpPr>
        <p:spPr>
          <a:xfrm>
            <a:off x="6595341" y="2661733"/>
            <a:ext cx="16106" cy="3349667"/>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08" name="직선 화살표 연결선 107"/>
          <p:cNvCxnSpPr/>
          <p:nvPr/>
        </p:nvCxnSpPr>
        <p:spPr>
          <a:xfrm>
            <a:off x="2507553" y="2855994"/>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09" name="TextBox 108"/>
          <p:cNvSpPr txBox="1"/>
          <p:nvPr/>
        </p:nvSpPr>
        <p:spPr>
          <a:xfrm rot="247957">
            <a:off x="2500628" y="2640882"/>
            <a:ext cx="411919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Data (</a:t>
            </a:r>
            <a:r>
              <a:rPr lang="en-US" altLang="ko-KR" sz="1600" dirty="0" err="1" smtClean="0">
                <a:latin typeface="Times New Roman" pitchFamily="18" charset="0"/>
                <a:cs typeface="Times New Roman" pitchFamily="18" charset="0"/>
              </a:rPr>
              <a:t>Seq</a:t>
            </a:r>
            <a:r>
              <a:rPr lang="en-US" altLang="ko-KR" sz="1600" dirty="0" smtClean="0">
                <a:latin typeface="Times New Roman" pitchFamily="18" charset="0"/>
                <a:cs typeface="Times New Roman" pitchFamily="18" charset="0"/>
              </a:rPr>
              <a:t> #: 1-1400)</a:t>
            </a:r>
            <a:endParaRPr lang="ko-KR" altLang="en-US" sz="1600" dirty="0">
              <a:latin typeface="Times New Roman" pitchFamily="18" charset="0"/>
              <a:cs typeface="Times New Roman" pitchFamily="18" charset="0"/>
            </a:endParaRPr>
          </a:p>
        </p:txBody>
      </p:sp>
      <p:cxnSp>
        <p:nvCxnSpPr>
          <p:cNvPr id="110" name="직선 화살표 연결선 109"/>
          <p:cNvCxnSpPr/>
          <p:nvPr/>
        </p:nvCxnSpPr>
        <p:spPr>
          <a:xfrm flipH="1">
            <a:off x="2506991" y="3359192"/>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11" name="TextBox 110"/>
          <p:cNvSpPr txBox="1"/>
          <p:nvPr/>
        </p:nvSpPr>
        <p:spPr>
          <a:xfrm rot="21352043" flipH="1">
            <a:off x="2499091" y="3142866"/>
            <a:ext cx="412392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ACK (</a:t>
            </a:r>
            <a:r>
              <a:rPr lang="en-US" altLang="ko-KR" sz="1600" dirty="0" err="1" smtClean="0">
                <a:latin typeface="Times New Roman" pitchFamily="18" charset="0"/>
                <a:cs typeface="Times New Roman" pitchFamily="18" charset="0"/>
              </a:rPr>
              <a:t>Ack</a:t>
            </a:r>
            <a:r>
              <a:rPr lang="en-US" altLang="ko-KR" sz="1600" dirty="0" smtClean="0">
                <a:latin typeface="Times New Roman" pitchFamily="18" charset="0"/>
                <a:cs typeface="Times New Roman" pitchFamily="18" charset="0"/>
              </a:rPr>
              <a:t> #: 1401)</a:t>
            </a:r>
            <a:endParaRPr lang="ko-KR" altLang="en-US" sz="1600" dirty="0">
              <a:latin typeface="Times New Roman" pitchFamily="18" charset="0"/>
              <a:cs typeface="Times New Roman" pitchFamily="18" charset="0"/>
            </a:endParaRPr>
          </a:p>
        </p:txBody>
      </p:sp>
      <p:cxnSp>
        <p:nvCxnSpPr>
          <p:cNvPr id="112" name="직선 화살표 연결선 111"/>
          <p:cNvCxnSpPr/>
          <p:nvPr/>
        </p:nvCxnSpPr>
        <p:spPr>
          <a:xfrm>
            <a:off x="2523962" y="3882513"/>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13" name="TextBox 112"/>
          <p:cNvSpPr txBox="1"/>
          <p:nvPr/>
        </p:nvSpPr>
        <p:spPr>
          <a:xfrm rot="247957">
            <a:off x="2517037" y="3667401"/>
            <a:ext cx="411919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Data (</a:t>
            </a:r>
            <a:r>
              <a:rPr lang="en-US" altLang="ko-KR" sz="1600" dirty="0" err="1" smtClean="0">
                <a:latin typeface="Times New Roman" pitchFamily="18" charset="0"/>
                <a:cs typeface="Times New Roman" pitchFamily="18" charset="0"/>
              </a:rPr>
              <a:t>Seq</a:t>
            </a:r>
            <a:r>
              <a:rPr lang="en-US" altLang="ko-KR" sz="1600" dirty="0" smtClean="0">
                <a:latin typeface="Times New Roman" pitchFamily="18" charset="0"/>
                <a:cs typeface="Times New Roman" pitchFamily="18" charset="0"/>
              </a:rPr>
              <a:t> #: 1-1400)</a:t>
            </a:r>
            <a:endParaRPr lang="ko-KR" altLang="en-US" sz="1600" dirty="0">
              <a:latin typeface="Times New Roman" pitchFamily="18" charset="0"/>
              <a:cs typeface="Times New Roman" pitchFamily="18" charset="0"/>
            </a:endParaRPr>
          </a:p>
        </p:txBody>
      </p:sp>
      <p:cxnSp>
        <p:nvCxnSpPr>
          <p:cNvPr id="114" name="직선 화살표 연결선 113"/>
          <p:cNvCxnSpPr/>
          <p:nvPr/>
        </p:nvCxnSpPr>
        <p:spPr>
          <a:xfrm flipH="1">
            <a:off x="2523400" y="4385711"/>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15" name="TextBox 114"/>
          <p:cNvSpPr txBox="1"/>
          <p:nvPr/>
        </p:nvSpPr>
        <p:spPr>
          <a:xfrm rot="21352043" flipH="1">
            <a:off x="2515500" y="4169385"/>
            <a:ext cx="412392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Dup. ACK (</a:t>
            </a:r>
            <a:r>
              <a:rPr lang="en-US" altLang="ko-KR" sz="1600" dirty="0" err="1" smtClean="0">
                <a:latin typeface="Times New Roman" pitchFamily="18" charset="0"/>
                <a:cs typeface="Times New Roman" pitchFamily="18" charset="0"/>
              </a:rPr>
              <a:t>Ack</a:t>
            </a:r>
            <a:r>
              <a:rPr lang="en-US" altLang="ko-KR" sz="1600" dirty="0" smtClean="0">
                <a:latin typeface="Times New Roman" pitchFamily="18" charset="0"/>
                <a:cs typeface="Times New Roman" pitchFamily="18" charset="0"/>
              </a:rPr>
              <a:t> #: 1401)</a:t>
            </a:r>
            <a:endParaRPr lang="ko-KR" altLang="en-US" sz="1600" dirty="0">
              <a:latin typeface="Times New Roman" pitchFamily="18" charset="0"/>
              <a:cs typeface="Times New Roman" pitchFamily="18" charset="0"/>
            </a:endParaRPr>
          </a:p>
        </p:txBody>
      </p:sp>
      <p:sp>
        <p:nvSpPr>
          <p:cNvPr id="116" name="TextBox 115"/>
          <p:cNvSpPr txBox="1"/>
          <p:nvPr/>
        </p:nvSpPr>
        <p:spPr>
          <a:xfrm>
            <a:off x="7085317" y="3941786"/>
            <a:ext cx="799051" cy="584775"/>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‘9’ Times</a:t>
            </a:r>
            <a:endParaRPr lang="ko-KR" altLang="en-US" sz="1600" dirty="0">
              <a:latin typeface="Times New Roman" pitchFamily="18" charset="0"/>
              <a:cs typeface="Times New Roman" pitchFamily="18" charset="0"/>
            </a:endParaRPr>
          </a:p>
        </p:txBody>
      </p:sp>
      <p:cxnSp>
        <p:nvCxnSpPr>
          <p:cNvPr id="117" name="직선 화살표 연결선 116"/>
          <p:cNvCxnSpPr/>
          <p:nvPr/>
        </p:nvCxnSpPr>
        <p:spPr>
          <a:xfrm>
            <a:off x="2523962" y="4944775"/>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18" name="TextBox 117"/>
          <p:cNvSpPr txBox="1"/>
          <p:nvPr/>
        </p:nvSpPr>
        <p:spPr>
          <a:xfrm rot="247957">
            <a:off x="2517037" y="4729663"/>
            <a:ext cx="411919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Data (</a:t>
            </a:r>
            <a:r>
              <a:rPr lang="en-US" altLang="ko-KR" sz="1600" dirty="0" err="1" smtClean="0">
                <a:latin typeface="Times New Roman" pitchFamily="18" charset="0"/>
                <a:cs typeface="Times New Roman" pitchFamily="18" charset="0"/>
              </a:rPr>
              <a:t>Seq</a:t>
            </a:r>
            <a:r>
              <a:rPr lang="en-US" altLang="ko-KR" sz="1600" dirty="0" smtClean="0">
                <a:latin typeface="Times New Roman" pitchFamily="18" charset="0"/>
                <a:cs typeface="Times New Roman" pitchFamily="18" charset="0"/>
              </a:rPr>
              <a:t> #: 1401-2801)</a:t>
            </a:r>
            <a:endParaRPr lang="ko-KR" altLang="en-US" sz="1600" dirty="0">
              <a:latin typeface="Times New Roman" pitchFamily="18" charset="0"/>
              <a:cs typeface="Times New Roman" pitchFamily="18" charset="0"/>
            </a:endParaRPr>
          </a:p>
        </p:txBody>
      </p:sp>
      <p:cxnSp>
        <p:nvCxnSpPr>
          <p:cNvPr id="119" name="직선 화살표 연결선 118"/>
          <p:cNvCxnSpPr/>
          <p:nvPr/>
        </p:nvCxnSpPr>
        <p:spPr>
          <a:xfrm flipH="1">
            <a:off x="2523400" y="5447973"/>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20" name="TextBox 119"/>
          <p:cNvSpPr txBox="1"/>
          <p:nvPr/>
        </p:nvSpPr>
        <p:spPr>
          <a:xfrm rot="21352043" flipH="1">
            <a:off x="2515500" y="5231647"/>
            <a:ext cx="412392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ACK (</a:t>
            </a:r>
            <a:r>
              <a:rPr lang="en-US" altLang="ko-KR" sz="1600" dirty="0" err="1" smtClean="0">
                <a:latin typeface="Times New Roman" pitchFamily="18" charset="0"/>
                <a:cs typeface="Times New Roman" pitchFamily="18" charset="0"/>
              </a:rPr>
              <a:t>Ack</a:t>
            </a:r>
            <a:r>
              <a:rPr lang="en-US" altLang="ko-KR" sz="1600" dirty="0" smtClean="0">
                <a:latin typeface="Times New Roman" pitchFamily="18" charset="0"/>
                <a:cs typeface="Times New Roman" pitchFamily="18" charset="0"/>
              </a:rPr>
              <a:t> #: 2802)</a:t>
            </a:r>
            <a:endParaRPr lang="ko-KR" altLang="en-US" sz="1600" dirty="0">
              <a:latin typeface="Times New Roman" pitchFamily="18" charset="0"/>
              <a:cs typeface="Times New Roman" pitchFamily="18" charset="0"/>
            </a:endParaRPr>
          </a:p>
        </p:txBody>
      </p:sp>
      <p:grpSp>
        <p:nvGrpSpPr>
          <p:cNvPr id="59" name="그룹 58"/>
          <p:cNvGrpSpPr/>
          <p:nvPr/>
        </p:nvGrpSpPr>
        <p:grpSpPr>
          <a:xfrm>
            <a:off x="6595341" y="3917064"/>
            <a:ext cx="476550" cy="659724"/>
            <a:chOff x="6811365" y="4055101"/>
            <a:chExt cx="476550" cy="720270"/>
          </a:xfrm>
        </p:grpSpPr>
        <p:sp>
          <p:nvSpPr>
            <p:cNvPr id="121" name="자유형 120"/>
            <p:cNvSpPr/>
            <p:nvPr/>
          </p:nvSpPr>
          <p:spPr>
            <a:xfrm flipV="1">
              <a:off x="6844443" y="4055101"/>
              <a:ext cx="443472" cy="720270"/>
            </a:xfrm>
            <a:custGeom>
              <a:avLst/>
              <a:gdLst>
                <a:gd name="connsiteX0" fmla="*/ 0 w 551071"/>
                <a:gd name="connsiteY0" fmla="*/ 46308 h 720270"/>
                <a:gd name="connsiteX1" fmla="*/ 457200 w 551071"/>
                <a:gd name="connsiteY1" fmla="*/ 60822 h 720270"/>
                <a:gd name="connsiteX2" fmla="*/ 515257 w 551071"/>
                <a:gd name="connsiteY2" fmla="*/ 641394 h 720270"/>
                <a:gd name="connsiteX3" fmla="*/ 29028 w 551071"/>
                <a:gd name="connsiteY3" fmla="*/ 699451 h 720270"/>
              </a:gdLst>
              <a:ahLst/>
              <a:cxnLst>
                <a:cxn ang="0">
                  <a:pos x="connsiteX0" y="connsiteY0"/>
                </a:cxn>
                <a:cxn ang="0">
                  <a:pos x="connsiteX1" y="connsiteY1"/>
                </a:cxn>
                <a:cxn ang="0">
                  <a:pos x="connsiteX2" y="connsiteY2"/>
                </a:cxn>
                <a:cxn ang="0">
                  <a:pos x="connsiteX3" y="connsiteY3"/>
                </a:cxn>
              </a:cxnLst>
              <a:rect l="l" t="t" r="r" b="b"/>
              <a:pathLst>
                <a:path w="551071" h="720270">
                  <a:moveTo>
                    <a:pt x="0" y="46308"/>
                  </a:moveTo>
                  <a:cubicBezTo>
                    <a:pt x="185662" y="3974"/>
                    <a:pt x="371324" y="-38359"/>
                    <a:pt x="457200" y="60822"/>
                  </a:cubicBezTo>
                  <a:cubicBezTo>
                    <a:pt x="543076" y="160003"/>
                    <a:pt x="586619" y="534956"/>
                    <a:pt x="515257" y="641394"/>
                  </a:cubicBezTo>
                  <a:cubicBezTo>
                    <a:pt x="443895" y="747832"/>
                    <a:pt x="236461" y="723641"/>
                    <a:pt x="29028" y="699451"/>
                  </a:cubicBezTo>
                </a:path>
              </a:pathLst>
            </a:cu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122" name="직선 화살표 연결선 121"/>
            <p:cNvCxnSpPr/>
            <p:nvPr/>
          </p:nvCxnSpPr>
          <p:spPr>
            <a:xfrm flipH="1">
              <a:off x="6811365" y="4055101"/>
              <a:ext cx="240254" cy="25996"/>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cxnSp>
        <p:nvCxnSpPr>
          <p:cNvPr id="123" name="직선 연결선 122"/>
          <p:cNvCxnSpPr/>
          <p:nvPr/>
        </p:nvCxnSpPr>
        <p:spPr>
          <a:xfrm>
            <a:off x="4577465" y="5736863"/>
            <a:ext cx="0" cy="301866"/>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8225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smtClean="0"/>
              <a:t>ISP-1, 2 do not account for retransmission packets</a:t>
            </a:r>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a:p>
            <a:r>
              <a:rPr lang="en-US" altLang="ko-KR" dirty="0" smtClean="0"/>
              <a:t>ISP-3, 4, 5 account for all retransmission packets!</a:t>
            </a:r>
          </a:p>
          <a:p>
            <a:pPr lvl="1"/>
            <a:endParaRPr lang="ko-KR" altLang="en-US" dirty="0"/>
          </a:p>
        </p:txBody>
      </p:sp>
      <p:graphicFrame>
        <p:nvGraphicFramePr>
          <p:cNvPr id="77" name="차트 76"/>
          <p:cNvGraphicFramePr>
            <a:graphicFrameLocks/>
          </p:cNvGraphicFramePr>
          <p:nvPr>
            <p:extLst>
              <p:ext uri="{D42A27DB-BD31-4B8C-83A1-F6EECF244321}">
                <p14:modId xmlns:p14="http://schemas.microsoft.com/office/powerpoint/2010/main" val="4221229143"/>
              </p:ext>
            </p:extLst>
          </p:nvPr>
        </p:nvGraphicFramePr>
        <p:xfrm>
          <a:off x="1208832" y="2750704"/>
          <a:ext cx="2880000" cy="28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8" name="차트 77"/>
          <p:cNvGraphicFramePr>
            <a:graphicFrameLocks/>
          </p:cNvGraphicFramePr>
          <p:nvPr>
            <p:extLst>
              <p:ext uri="{D42A27DB-BD31-4B8C-83A1-F6EECF244321}">
                <p14:modId xmlns:p14="http://schemas.microsoft.com/office/powerpoint/2010/main" val="2312783078"/>
              </p:ext>
            </p:extLst>
          </p:nvPr>
        </p:nvGraphicFramePr>
        <p:xfrm>
          <a:off x="1208832" y="2750704"/>
          <a:ext cx="2880000" cy="28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9" name="차트 78"/>
          <p:cNvGraphicFramePr>
            <a:graphicFrameLocks/>
          </p:cNvGraphicFramePr>
          <p:nvPr>
            <p:extLst>
              <p:ext uri="{D42A27DB-BD31-4B8C-83A1-F6EECF244321}">
                <p14:modId xmlns:p14="http://schemas.microsoft.com/office/powerpoint/2010/main" val="3288589052"/>
              </p:ext>
            </p:extLst>
          </p:nvPr>
        </p:nvGraphicFramePr>
        <p:xfrm>
          <a:off x="1208832" y="2750704"/>
          <a:ext cx="2880000" cy="288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6" name="차트 35"/>
          <p:cNvGraphicFramePr>
            <a:graphicFrameLocks/>
          </p:cNvGraphicFramePr>
          <p:nvPr>
            <p:extLst>
              <p:ext uri="{D42A27DB-BD31-4B8C-83A1-F6EECF244321}">
                <p14:modId xmlns:p14="http://schemas.microsoft.com/office/powerpoint/2010/main" val="2581005379"/>
              </p:ext>
            </p:extLst>
          </p:nvPr>
        </p:nvGraphicFramePr>
        <p:xfrm>
          <a:off x="1208832" y="2750704"/>
          <a:ext cx="2880000" cy="2880000"/>
        </p:xfrm>
        <a:graphic>
          <a:graphicData uri="http://schemas.openxmlformats.org/drawingml/2006/chart">
            <c:chart xmlns:c="http://schemas.openxmlformats.org/drawingml/2006/chart" xmlns:r="http://schemas.openxmlformats.org/officeDocument/2006/relationships" r:id="rId6"/>
          </a:graphicData>
        </a:graphic>
      </p:graphicFrame>
      <p:sp>
        <p:nvSpPr>
          <p:cNvPr id="2" name="제목 1"/>
          <p:cNvSpPr>
            <a:spLocks noGrp="1"/>
          </p:cNvSpPr>
          <p:nvPr>
            <p:ph type="title"/>
          </p:nvPr>
        </p:nvSpPr>
        <p:spPr/>
        <p:txBody>
          <a:bodyPr/>
          <a:lstStyle/>
          <a:p>
            <a:r>
              <a:rPr lang="en-US" altLang="ko-KR" dirty="0" smtClean="0"/>
              <a:t>Controlled Retransmission</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12</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graphicFrame>
        <p:nvGraphicFramePr>
          <p:cNvPr id="76" name="차트 75"/>
          <p:cNvGraphicFramePr>
            <a:graphicFrameLocks/>
          </p:cNvGraphicFramePr>
          <p:nvPr>
            <p:extLst>
              <p:ext uri="{D42A27DB-BD31-4B8C-83A1-F6EECF244321}">
                <p14:modId xmlns:p14="http://schemas.microsoft.com/office/powerpoint/2010/main" val="2640511318"/>
              </p:ext>
            </p:extLst>
          </p:nvPr>
        </p:nvGraphicFramePr>
        <p:xfrm>
          <a:off x="4919340" y="2746881"/>
          <a:ext cx="2880000" cy="288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2" name="차트 81"/>
          <p:cNvGraphicFramePr>
            <a:graphicFrameLocks/>
          </p:cNvGraphicFramePr>
          <p:nvPr>
            <p:extLst>
              <p:ext uri="{D42A27DB-BD31-4B8C-83A1-F6EECF244321}">
                <p14:modId xmlns:p14="http://schemas.microsoft.com/office/powerpoint/2010/main" val="2369719575"/>
              </p:ext>
            </p:extLst>
          </p:nvPr>
        </p:nvGraphicFramePr>
        <p:xfrm>
          <a:off x="4919340" y="2746881"/>
          <a:ext cx="2880000" cy="288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7" name="차트 86"/>
          <p:cNvGraphicFramePr>
            <a:graphicFrameLocks/>
          </p:cNvGraphicFramePr>
          <p:nvPr>
            <p:extLst>
              <p:ext uri="{D42A27DB-BD31-4B8C-83A1-F6EECF244321}">
                <p14:modId xmlns:p14="http://schemas.microsoft.com/office/powerpoint/2010/main" val="1666762621"/>
              </p:ext>
            </p:extLst>
          </p:nvPr>
        </p:nvGraphicFramePr>
        <p:xfrm>
          <a:off x="4919340" y="2746881"/>
          <a:ext cx="2880000" cy="2880000"/>
        </p:xfrm>
        <a:graphic>
          <a:graphicData uri="http://schemas.openxmlformats.org/drawingml/2006/chart">
            <c:chart xmlns:c="http://schemas.openxmlformats.org/drawingml/2006/chart" xmlns:r="http://schemas.openxmlformats.org/officeDocument/2006/relationships" r:id="rId9"/>
          </a:graphicData>
        </a:graphic>
      </p:graphicFrame>
      <p:sp>
        <p:nvSpPr>
          <p:cNvPr id="35" name="직사각형 34"/>
          <p:cNvSpPr/>
          <p:nvPr/>
        </p:nvSpPr>
        <p:spPr>
          <a:xfrm>
            <a:off x="2629753" y="2179516"/>
            <a:ext cx="288032" cy="144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9" name="TextBox 88"/>
          <p:cNvSpPr txBox="1"/>
          <p:nvPr/>
        </p:nvSpPr>
        <p:spPr>
          <a:xfrm>
            <a:off x="2902302" y="2098489"/>
            <a:ext cx="1309461"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ISP Accounting</a:t>
            </a:r>
            <a:endParaRPr lang="ko-KR" altLang="en-US" sz="1400" dirty="0">
              <a:latin typeface="Times New Roman" pitchFamily="18" charset="0"/>
              <a:cs typeface="Times New Roman" pitchFamily="18" charset="0"/>
            </a:endParaRPr>
          </a:p>
        </p:txBody>
      </p:sp>
      <p:sp>
        <p:nvSpPr>
          <p:cNvPr id="91" name="직사각형 90"/>
          <p:cNvSpPr/>
          <p:nvPr/>
        </p:nvSpPr>
        <p:spPr>
          <a:xfrm>
            <a:off x="4599388" y="2180370"/>
            <a:ext cx="288032" cy="144016"/>
          </a:xfrm>
          <a:prstGeom prst="rect">
            <a:avLst/>
          </a:prstGeom>
          <a:solidFill>
            <a:srgbClr val="00B0F0"/>
          </a:solidFill>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2" name="TextBox 91"/>
          <p:cNvSpPr txBox="1"/>
          <p:nvPr/>
        </p:nvSpPr>
        <p:spPr>
          <a:xfrm>
            <a:off x="4875608" y="2098489"/>
            <a:ext cx="2151295"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Normal Data / ACK Packet</a:t>
            </a:r>
            <a:endParaRPr lang="ko-KR" altLang="en-US" sz="1400" dirty="0">
              <a:latin typeface="Times New Roman" pitchFamily="18" charset="0"/>
              <a:cs typeface="Times New Roman" pitchFamily="18" charset="0"/>
            </a:endParaRPr>
          </a:p>
        </p:txBody>
      </p:sp>
      <p:sp>
        <p:nvSpPr>
          <p:cNvPr id="95" name="직사각형 94"/>
          <p:cNvSpPr/>
          <p:nvPr/>
        </p:nvSpPr>
        <p:spPr>
          <a:xfrm>
            <a:off x="2627784" y="2491387"/>
            <a:ext cx="288032" cy="144016"/>
          </a:xfrm>
          <a:prstGeom prst="rect">
            <a:avLst/>
          </a:prstGeom>
          <a:solidFill>
            <a:srgbClr val="92D050"/>
          </a:solidFill>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6" name="TextBox 95"/>
          <p:cNvSpPr txBox="1"/>
          <p:nvPr/>
        </p:nvSpPr>
        <p:spPr>
          <a:xfrm>
            <a:off x="2904004" y="2409506"/>
            <a:ext cx="1298497"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Duplicate ACK</a:t>
            </a:r>
            <a:endParaRPr lang="ko-KR" altLang="en-US" sz="1400" dirty="0">
              <a:latin typeface="Times New Roman" pitchFamily="18" charset="0"/>
              <a:cs typeface="Times New Roman" pitchFamily="18" charset="0"/>
            </a:endParaRPr>
          </a:p>
        </p:txBody>
      </p:sp>
      <p:sp>
        <p:nvSpPr>
          <p:cNvPr id="97" name="직사각형 96"/>
          <p:cNvSpPr/>
          <p:nvPr/>
        </p:nvSpPr>
        <p:spPr>
          <a:xfrm>
            <a:off x="4597310" y="2495027"/>
            <a:ext cx="288032" cy="144016"/>
          </a:xfrm>
          <a:prstGeom prst="rect">
            <a:avLst/>
          </a:prstGeom>
          <a:solidFill>
            <a:srgbClr val="FFFF00"/>
          </a:solidFill>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TextBox 97"/>
          <p:cNvSpPr txBox="1"/>
          <p:nvPr/>
        </p:nvSpPr>
        <p:spPr>
          <a:xfrm>
            <a:off x="4873530" y="2413146"/>
            <a:ext cx="2146742"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Retransmitted Data Packet</a:t>
            </a:r>
            <a:endParaRPr lang="ko-KR" altLang="en-US" sz="1400" dirty="0">
              <a:latin typeface="Times New Roman" pitchFamily="18" charset="0"/>
              <a:cs typeface="Times New Roman" pitchFamily="18" charset="0"/>
            </a:endParaRPr>
          </a:p>
        </p:txBody>
      </p:sp>
      <p:sp>
        <p:nvSpPr>
          <p:cNvPr id="101" name="TextBox 100"/>
          <p:cNvSpPr txBox="1"/>
          <p:nvPr/>
        </p:nvSpPr>
        <p:spPr>
          <a:xfrm>
            <a:off x="2427000" y="4757485"/>
            <a:ext cx="723275"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1,092.8</a:t>
            </a:r>
            <a:endParaRPr lang="ko-KR" altLang="en-US" sz="1400" dirty="0">
              <a:latin typeface="Times New Roman" pitchFamily="18" charset="0"/>
              <a:cs typeface="Times New Roman" pitchFamily="18" charset="0"/>
            </a:endParaRPr>
          </a:p>
        </p:txBody>
      </p:sp>
      <p:sp>
        <p:nvSpPr>
          <p:cNvPr id="102" name="TextBox 101"/>
          <p:cNvSpPr txBox="1"/>
          <p:nvPr/>
        </p:nvSpPr>
        <p:spPr>
          <a:xfrm>
            <a:off x="2966869" y="4747545"/>
            <a:ext cx="723275"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1,092.5</a:t>
            </a:r>
            <a:endParaRPr lang="ko-KR" altLang="en-US" sz="1400" dirty="0">
              <a:latin typeface="Times New Roman" pitchFamily="18" charset="0"/>
              <a:cs typeface="Times New Roman" pitchFamily="18" charset="0"/>
            </a:endParaRPr>
          </a:p>
        </p:txBody>
      </p:sp>
      <p:sp>
        <p:nvSpPr>
          <p:cNvPr id="103" name="TextBox 102"/>
          <p:cNvSpPr txBox="1"/>
          <p:nvPr/>
        </p:nvSpPr>
        <p:spPr>
          <a:xfrm>
            <a:off x="2972584" y="4670217"/>
            <a:ext cx="723275"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1,524.1</a:t>
            </a:r>
            <a:endParaRPr lang="ko-KR" altLang="en-US" sz="1400" dirty="0">
              <a:latin typeface="Times New Roman" pitchFamily="18" charset="0"/>
              <a:cs typeface="Times New Roman" pitchFamily="18" charset="0"/>
            </a:endParaRPr>
          </a:p>
        </p:txBody>
      </p:sp>
      <p:sp>
        <p:nvSpPr>
          <p:cNvPr id="104" name="TextBox 103"/>
          <p:cNvSpPr txBox="1"/>
          <p:nvPr/>
        </p:nvSpPr>
        <p:spPr>
          <a:xfrm>
            <a:off x="2920995" y="2798531"/>
            <a:ext cx="806375"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11,122.6</a:t>
            </a:r>
            <a:endParaRPr lang="ko-KR" altLang="en-US" sz="1400" dirty="0">
              <a:latin typeface="Times New Roman" pitchFamily="18" charset="0"/>
              <a:cs typeface="Times New Roman" pitchFamily="18" charset="0"/>
            </a:endParaRPr>
          </a:p>
        </p:txBody>
      </p:sp>
      <p:graphicFrame>
        <p:nvGraphicFramePr>
          <p:cNvPr id="51" name="차트 50"/>
          <p:cNvGraphicFramePr>
            <a:graphicFrameLocks/>
          </p:cNvGraphicFramePr>
          <p:nvPr>
            <p:extLst>
              <p:ext uri="{D42A27DB-BD31-4B8C-83A1-F6EECF244321}">
                <p14:modId xmlns:p14="http://schemas.microsoft.com/office/powerpoint/2010/main" val="3020979117"/>
              </p:ext>
            </p:extLst>
          </p:nvPr>
        </p:nvGraphicFramePr>
        <p:xfrm>
          <a:off x="4919340" y="2746881"/>
          <a:ext cx="2880000" cy="2880000"/>
        </p:xfrm>
        <a:graphic>
          <a:graphicData uri="http://schemas.openxmlformats.org/drawingml/2006/chart">
            <c:chart xmlns:c="http://schemas.openxmlformats.org/drawingml/2006/chart" xmlns:r="http://schemas.openxmlformats.org/officeDocument/2006/relationships" r:id="rId10"/>
          </a:graphicData>
        </a:graphic>
      </p:graphicFrame>
      <p:sp>
        <p:nvSpPr>
          <p:cNvPr id="99" name="TextBox 98"/>
          <p:cNvSpPr txBox="1"/>
          <p:nvPr/>
        </p:nvSpPr>
        <p:spPr>
          <a:xfrm>
            <a:off x="6134551" y="4678800"/>
            <a:ext cx="588623"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14.97</a:t>
            </a:r>
            <a:endParaRPr lang="ko-KR" altLang="en-US" sz="1400" dirty="0">
              <a:latin typeface="Times New Roman" pitchFamily="18" charset="0"/>
              <a:cs typeface="Times New Roman" pitchFamily="18" charset="0"/>
            </a:endParaRPr>
          </a:p>
        </p:txBody>
      </p:sp>
      <p:sp>
        <p:nvSpPr>
          <p:cNvPr id="106" name="TextBox 105"/>
          <p:cNvSpPr txBox="1"/>
          <p:nvPr/>
        </p:nvSpPr>
        <p:spPr>
          <a:xfrm>
            <a:off x="6683980" y="4681192"/>
            <a:ext cx="588623"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14.97</a:t>
            </a:r>
            <a:endParaRPr lang="ko-KR" altLang="en-US" sz="1400" dirty="0">
              <a:latin typeface="Times New Roman" pitchFamily="18" charset="0"/>
              <a:cs typeface="Times New Roman" pitchFamily="18" charset="0"/>
            </a:endParaRPr>
          </a:p>
        </p:txBody>
      </p:sp>
      <p:sp>
        <p:nvSpPr>
          <p:cNvPr id="107" name="TextBox 106"/>
          <p:cNvSpPr txBox="1"/>
          <p:nvPr/>
        </p:nvSpPr>
        <p:spPr>
          <a:xfrm>
            <a:off x="6625662" y="2863998"/>
            <a:ext cx="678391"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107.84</a:t>
            </a:r>
            <a:endParaRPr lang="ko-KR" altLang="en-US" sz="1400" dirty="0">
              <a:latin typeface="Times New Roman" pitchFamily="18" charset="0"/>
              <a:cs typeface="Times New Roman" pitchFamily="18" charset="0"/>
            </a:endParaRPr>
          </a:p>
        </p:txBody>
      </p:sp>
      <p:sp>
        <p:nvSpPr>
          <p:cNvPr id="34" name="TextBox 33"/>
          <p:cNvSpPr txBox="1"/>
          <p:nvPr/>
        </p:nvSpPr>
        <p:spPr>
          <a:xfrm>
            <a:off x="6683092" y="4762785"/>
            <a:ext cx="588623"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10.77</a:t>
            </a:r>
            <a:endParaRPr lang="ko-KR" alt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84092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fade">
                                      <p:cBhvr>
                                        <p:cTn id="28" dur="500"/>
                                        <p:tgtEl>
                                          <p:spTgt spid="9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500"/>
                                        <p:tgtEl>
                                          <p:spTgt spid="9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animEffect transition="in" filter="fade">
                                      <p:cBhvr>
                                        <p:cTn id="40" dur="500"/>
                                        <p:tgtEl>
                                          <p:spTgt spid="9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fade">
                                      <p:cBhvr>
                                        <p:cTn id="51" dur="500"/>
                                        <p:tgtEl>
                                          <p:spTgt spid="8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34"/>
                                        </p:tgtEl>
                                      </p:cBhvr>
                                    </p:animEffect>
                                    <p:set>
                                      <p:cBhvr>
                                        <p:cTn id="59" dur="1" fill="hold">
                                          <p:stCondLst>
                                            <p:cond delay="499"/>
                                          </p:stCondLst>
                                        </p:cTn>
                                        <p:tgtEl>
                                          <p:spTgt spid="34"/>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2"/>
                                        </p:tgtEl>
                                      </p:cBhvr>
                                    </p:animEffect>
                                    <p:set>
                                      <p:cBhvr>
                                        <p:cTn id="62" dur="1" fill="hold">
                                          <p:stCondLst>
                                            <p:cond delay="499"/>
                                          </p:stCondLst>
                                        </p:cTn>
                                        <p:tgtEl>
                                          <p:spTgt spid="10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animEffect transition="in" filter="fade">
                                      <p:cBhvr>
                                        <p:cTn id="65" dur="500"/>
                                        <p:tgtEl>
                                          <p:spTgt spid="7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500"/>
                                        <p:tgtEl>
                                          <p:spTgt spid="10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06"/>
                                        </p:tgtEl>
                                        <p:attrNameLst>
                                          <p:attrName>style.visibility</p:attrName>
                                        </p:attrNameLst>
                                      </p:cBhvr>
                                      <p:to>
                                        <p:strVal val="visible"/>
                                      </p:to>
                                    </p:set>
                                    <p:animEffect transition="in" filter="fade">
                                      <p:cBhvr>
                                        <p:cTn id="74" dur="500"/>
                                        <p:tgtEl>
                                          <p:spTgt spid="10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103"/>
                                        </p:tgtEl>
                                      </p:cBhvr>
                                    </p:animEffect>
                                    <p:set>
                                      <p:cBhvr>
                                        <p:cTn id="79" dur="1" fill="hold">
                                          <p:stCondLst>
                                            <p:cond delay="499"/>
                                          </p:stCondLst>
                                        </p:cTn>
                                        <p:tgtEl>
                                          <p:spTgt spid="103"/>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106"/>
                                        </p:tgtEl>
                                      </p:cBhvr>
                                    </p:animEffect>
                                    <p:set>
                                      <p:cBhvr>
                                        <p:cTn id="82" dur="1" fill="hold">
                                          <p:stCondLst>
                                            <p:cond delay="499"/>
                                          </p:stCondLst>
                                        </p:cTn>
                                        <p:tgtEl>
                                          <p:spTgt spid="106"/>
                                        </p:tgtEl>
                                        <p:attrNameLst>
                                          <p:attrName>style.visibility</p:attrName>
                                        </p:attrNameLst>
                                      </p:cBhvr>
                                      <p:to>
                                        <p:strVal val="hidden"/>
                                      </p:to>
                                    </p:set>
                                  </p:childTnLst>
                                </p:cTn>
                              </p:par>
                              <p:par>
                                <p:cTn id="83" presetID="10"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fade">
                                      <p:cBhvr>
                                        <p:cTn id="85" dur="500"/>
                                        <p:tgtEl>
                                          <p:spTgt spid="7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6"/>
                                        </p:tgtEl>
                                        <p:attrNameLst>
                                          <p:attrName>style.visibility</p:attrName>
                                        </p:attrNameLst>
                                      </p:cBhvr>
                                      <p:to>
                                        <p:strVal val="visible"/>
                                      </p:to>
                                    </p:set>
                                    <p:animEffect transition="in" filter="fade">
                                      <p:cBhvr>
                                        <p:cTn id="88" dur="500"/>
                                        <p:tgtEl>
                                          <p:spTgt spid="7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visible"/>
                                      </p:to>
                                    </p:set>
                                    <p:animEffect transition="in" filter="fade">
                                      <p:cBhvr>
                                        <p:cTn id="91" dur="500"/>
                                        <p:tgtEl>
                                          <p:spTgt spid="10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4"/>
                                        </p:tgtEl>
                                        <p:attrNameLst>
                                          <p:attrName>style.visibility</p:attrName>
                                        </p:attrNameLst>
                                      </p:cBhvr>
                                      <p:to>
                                        <p:strVal val="visible"/>
                                      </p:to>
                                    </p:set>
                                    <p:animEffect transition="in" filter="fade">
                                      <p:cBhvr>
                                        <p:cTn id="94" dur="500"/>
                                        <p:tgtEl>
                                          <p:spTgt spid="10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
                                            <p:txEl>
                                              <p:pRg st="11" end="11"/>
                                            </p:txEl>
                                          </p:spTgt>
                                        </p:tgtEl>
                                        <p:attrNameLst>
                                          <p:attrName>style.visibility</p:attrName>
                                        </p:attrNameLst>
                                      </p:cBhvr>
                                      <p:to>
                                        <p:strVal val="visible"/>
                                      </p:to>
                                    </p:set>
                                    <p:animEffect transition="in" filter="fade">
                                      <p:cBhvr>
                                        <p:cTn id="9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7" grpId="0">
        <p:bldAsOne/>
      </p:bldGraphic>
      <p:bldGraphic spid="78" grpId="0">
        <p:bldAsOne/>
      </p:bldGraphic>
      <p:bldGraphic spid="79" grpId="0">
        <p:bldAsOne/>
      </p:bldGraphic>
      <p:bldGraphic spid="36" grpId="0">
        <p:bldAsOne/>
      </p:bldGraphic>
      <p:bldGraphic spid="76" grpId="0">
        <p:bldAsOne/>
      </p:bldGraphic>
      <p:bldGraphic spid="82" grpId="0">
        <p:bldAsOne/>
      </p:bldGraphic>
      <p:bldGraphic spid="87" grpId="0">
        <p:bldAsOne/>
      </p:bldGraphic>
      <p:bldP spid="35" grpId="0" animBg="1"/>
      <p:bldP spid="89" grpId="0"/>
      <p:bldP spid="91" grpId="0" animBg="1"/>
      <p:bldP spid="92" grpId="0"/>
      <p:bldP spid="95" grpId="0" animBg="1"/>
      <p:bldP spid="96" grpId="0"/>
      <p:bldP spid="97" grpId="0" animBg="1"/>
      <p:bldP spid="98" grpId="0"/>
      <p:bldP spid="101" grpId="0"/>
      <p:bldP spid="102" grpId="0"/>
      <p:bldP spid="102" grpId="1"/>
      <p:bldP spid="103" grpId="0"/>
      <p:bldP spid="103" grpId="1"/>
      <p:bldP spid="104" grpId="0"/>
      <p:bldGraphic spid="51" grpId="0">
        <p:bldAsOne/>
      </p:bldGraphic>
      <p:bldP spid="99" grpId="0"/>
      <p:bldP spid="106" grpId="0"/>
      <p:bldP spid="106" grpId="1"/>
      <p:bldP spid="107" grpId="0"/>
      <p:bldP spid="34" grpId="0"/>
      <p:bldP spid="3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구름 2"/>
          <p:cNvSpPr/>
          <p:nvPr/>
        </p:nvSpPr>
        <p:spPr>
          <a:xfrm rot="282018">
            <a:off x="3723136" y="2876276"/>
            <a:ext cx="4392488" cy="3071781"/>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40" name="직선 연결선 39"/>
          <p:cNvCxnSpPr/>
          <p:nvPr/>
        </p:nvCxnSpPr>
        <p:spPr>
          <a:xfrm>
            <a:off x="6855484" y="4776014"/>
            <a:ext cx="572300" cy="41328"/>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직선 연결선 24"/>
          <p:cNvCxnSpPr/>
          <p:nvPr/>
        </p:nvCxnSpPr>
        <p:spPr>
          <a:xfrm flipV="1">
            <a:off x="6855484" y="3913111"/>
            <a:ext cx="572300" cy="41561"/>
          </a:xfrm>
          <a:prstGeom prst="line">
            <a:avLst/>
          </a:prstGeom>
          <a:ln w="28575"/>
        </p:spPr>
        <p:style>
          <a:lnRef idx="1">
            <a:schemeClr val="dk1"/>
          </a:lnRef>
          <a:fillRef idx="0">
            <a:schemeClr val="dk1"/>
          </a:fillRef>
          <a:effectRef idx="0">
            <a:schemeClr val="dk1"/>
          </a:effectRef>
          <a:fontRef idx="minor">
            <a:schemeClr val="tx1"/>
          </a:fontRef>
        </p:style>
      </p:cxnSp>
      <p:sp>
        <p:nvSpPr>
          <p:cNvPr id="20" name="직사각형 19"/>
          <p:cNvSpPr/>
          <p:nvPr/>
        </p:nvSpPr>
        <p:spPr>
          <a:xfrm>
            <a:off x="7427784" y="3932161"/>
            <a:ext cx="1031386" cy="866131"/>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pic>
        <p:nvPicPr>
          <p:cNvPr id="1031" name="Picture 7" descr="http://www.randomwebsite.com/images/he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75285"/>
          <a:stretch/>
        </p:blipFill>
        <p:spPr bwMode="auto">
          <a:xfrm>
            <a:off x="7482681" y="3973723"/>
            <a:ext cx="928864" cy="198228"/>
          </a:xfrm>
          <a:prstGeom prst="rect">
            <a:avLst/>
          </a:prstGeom>
          <a:noFill/>
          <a:extLst>
            <a:ext uri="{909E8E84-426E-40DD-AFC4-6F175D3DCCD1}">
              <a14:hiddenFill xmlns:a14="http://schemas.microsoft.com/office/drawing/2010/main">
                <a:solidFill>
                  <a:srgbClr val="FFFFFF"/>
                </a:solidFill>
              </a14:hiddenFill>
            </a:ext>
          </a:extLst>
        </p:spPr>
      </p:pic>
      <p:sp>
        <p:nvSpPr>
          <p:cNvPr id="17" name="구름 16"/>
          <p:cNvSpPr/>
          <p:nvPr/>
        </p:nvSpPr>
        <p:spPr>
          <a:xfrm>
            <a:off x="683414" y="2977684"/>
            <a:ext cx="2874805" cy="265202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8" name="직사각형 7"/>
          <p:cNvSpPr/>
          <p:nvPr/>
        </p:nvSpPr>
        <p:spPr>
          <a:xfrm>
            <a:off x="2113808" y="4346007"/>
            <a:ext cx="4741676" cy="677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457200" y="295205"/>
            <a:ext cx="8229600" cy="1143000"/>
          </a:xfrm>
        </p:spPr>
        <p:txBody>
          <a:bodyPr/>
          <a:lstStyle/>
          <a:p>
            <a:r>
              <a:rPr lang="en-US" altLang="ko-KR" dirty="0" smtClean="0"/>
              <a:t>Usage-Inflation Attack</a:t>
            </a:r>
            <a:endParaRPr lang="ko-KR" altLang="en-US" dirty="0"/>
          </a:p>
        </p:txBody>
      </p:sp>
      <p:sp>
        <p:nvSpPr>
          <p:cNvPr id="7" name="텍스트 개체 틀 6"/>
          <p:cNvSpPr>
            <a:spLocks noGrp="1"/>
          </p:cNvSpPr>
          <p:nvPr>
            <p:ph idx="1"/>
          </p:nvPr>
        </p:nvSpPr>
        <p:spPr/>
        <p:txBody>
          <a:bodyPr>
            <a:normAutofit/>
          </a:bodyPr>
          <a:lstStyle/>
          <a:p>
            <a:r>
              <a:rPr lang="en-US" altLang="ko-KR" dirty="0" smtClean="0"/>
              <a:t>Malicious server intentionally retransmits TCP packets</a:t>
            </a:r>
            <a:endParaRPr lang="en-US" altLang="ko-KR" sz="2400" dirty="0" smtClean="0"/>
          </a:p>
          <a:p>
            <a:r>
              <a:rPr lang="en-US" altLang="ko-KR" sz="2400" dirty="0" smtClean="0"/>
              <a:t>Inflation possible even after connection teardown</a:t>
            </a:r>
          </a:p>
          <a:p>
            <a:endParaRPr lang="en-US" altLang="ko-KR" dirty="0"/>
          </a:p>
          <a:p>
            <a:endParaRPr lang="en-US" altLang="ko-KR" sz="2400" dirty="0" smtClean="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13</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pic>
        <p:nvPicPr>
          <p:cNvPr id="1026" name="Picture 2" descr="C:\Users\yhwan\AppData\Local\Microsoft\Windows\Temporary Internet Files\Content.IE5\LLKO832L\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335" y="3840085"/>
            <a:ext cx="1173507" cy="117350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hwan\AppData\Local\Microsoft\Windows\Temporary Internet Files\Content.IE5\7D8X20Z8\MC900428969[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8505" y="3766907"/>
            <a:ext cx="846799" cy="11742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cdn-static.cnet.co.uk/i/product_media/40002360/image2/440x330-samsung-galaxy-s3-front.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9911" r="30406"/>
          <a:stretch/>
        </p:blipFill>
        <p:spPr bwMode="auto">
          <a:xfrm>
            <a:off x="6387432" y="3814471"/>
            <a:ext cx="581026" cy="1098122"/>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1490888" y="4941168"/>
            <a:ext cx="1383840" cy="307777"/>
          </a:xfrm>
          <a:prstGeom prst="rect">
            <a:avLst/>
          </a:prstGeom>
        </p:spPr>
        <p:txBody>
          <a:bodyPr wrap="none">
            <a:spAutoFit/>
          </a:bodyPr>
          <a:lstStyle/>
          <a:p>
            <a:r>
              <a:rPr lang="en-US" altLang="ko-KR" sz="1400" dirty="0" smtClean="0">
                <a:latin typeface="Gill Sans MT" pitchFamily="34" charset="0"/>
              </a:rPr>
              <a:t>Malicious Server</a:t>
            </a:r>
            <a:endParaRPr lang="ko-KR" altLang="en-US" sz="1400" dirty="0">
              <a:latin typeface="Gill Sans MT" pitchFamily="34" charset="0"/>
            </a:endParaRPr>
          </a:p>
        </p:txBody>
      </p:sp>
      <p:sp>
        <p:nvSpPr>
          <p:cNvPr id="14" name="직사각형 13"/>
          <p:cNvSpPr/>
          <p:nvPr/>
        </p:nvSpPr>
        <p:spPr>
          <a:xfrm>
            <a:off x="4169374" y="4941168"/>
            <a:ext cx="1281954" cy="307777"/>
          </a:xfrm>
          <a:prstGeom prst="rect">
            <a:avLst/>
          </a:prstGeom>
        </p:spPr>
        <p:txBody>
          <a:bodyPr wrap="none">
            <a:spAutoFit/>
          </a:bodyPr>
          <a:lstStyle/>
          <a:p>
            <a:pPr algn="ctr"/>
            <a:r>
              <a:rPr lang="en-US" altLang="ko-KR" sz="1400" dirty="0" smtClean="0">
                <a:latin typeface="Gill Sans MT" pitchFamily="34" charset="0"/>
              </a:rPr>
              <a:t>Core Network</a:t>
            </a:r>
            <a:endParaRPr lang="ko-KR" altLang="en-US" sz="1400" dirty="0">
              <a:latin typeface="Gill Sans MT" pitchFamily="34" charset="0"/>
            </a:endParaRPr>
          </a:p>
        </p:txBody>
      </p:sp>
      <p:sp>
        <p:nvSpPr>
          <p:cNvPr id="15" name="직사각형 14"/>
          <p:cNvSpPr/>
          <p:nvPr/>
        </p:nvSpPr>
        <p:spPr>
          <a:xfrm>
            <a:off x="6152525" y="4941168"/>
            <a:ext cx="1099003" cy="307777"/>
          </a:xfrm>
          <a:prstGeom prst="rect">
            <a:avLst/>
          </a:prstGeom>
        </p:spPr>
        <p:txBody>
          <a:bodyPr wrap="square">
            <a:spAutoFit/>
          </a:bodyPr>
          <a:lstStyle/>
          <a:p>
            <a:pPr algn="ctr"/>
            <a:r>
              <a:rPr lang="en-US" altLang="ko-KR" sz="1400" dirty="0" smtClean="0">
                <a:latin typeface="Gill Sans MT" pitchFamily="34" charset="0"/>
              </a:rPr>
              <a:t>Victim UE</a:t>
            </a:r>
            <a:endParaRPr lang="ko-KR" altLang="en-US" sz="1400" dirty="0">
              <a:latin typeface="Gill Sans MT" pitchFamily="34" charset="0"/>
            </a:endParaRPr>
          </a:p>
        </p:txBody>
      </p:sp>
      <p:sp>
        <p:nvSpPr>
          <p:cNvPr id="18" name="직사각형 17"/>
          <p:cNvSpPr/>
          <p:nvPr/>
        </p:nvSpPr>
        <p:spPr>
          <a:xfrm>
            <a:off x="1402010" y="3397528"/>
            <a:ext cx="1653722" cy="338554"/>
          </a:xfrm>
          <a:prstGeom prst="rect">
            <a:avLst/>
          </a:prstGeom>
        </p:spPr>
        <p:txBody>
          <a:bodyPr wrap="none">
            <a:spAutoFit/>
          </a:bodyPr>
          <a:lstStyle/>
          <a:p>
            <a:r>
              <a:rPr lang="en-US" altLang="ko-KR" sz="1600" b="1" u="sng" dirty="0" smtClean="0">
                <a:latin typeface="Gill Sans MT" pitchFamily="34" charset="0"/>
              </a:rPr>
              <a:t>Wired Internet</a:t>
            </a:r>
            <a:endParaRPr lang="ko-KR" altLang="en-US" sz="1600" b="1" u="sng" dirty="0">
              <a:latin typeface="Gill Sans MT" pitchFamily="34" charset="0"/>
            </a:endParaRPr>
          </a:p>
        </p:txBody>
      </p:sp>
      <p:sp>
        <p:nvSpPr>
          <p:cNvPr id="19" name="직사각형 18"/>
          <p:cNvSpPr/>
          <p:nvPr/>
        </p:nvSpPr>
        <p:spPr>
          <a:xfrm>
            <a:off x="5090035" y="3356992"/>
            <a:ext cx="1945469" cy="338554"/>
          </a:xfrm>
          <a:prstGeom prst="rect">
            <a:avLst/>
          </a:prstGeom>
        </p:spPr>
        <p:txBody>
          <a:bodyPr wrap="none">
            <a:spAutoFit/>
          </a:bodyPr>
          <a:lstStyle/>
          <a:p>
            <a:r>
              <a:rPr lang="en-US" altLang="ko-KR" sz="1600" b="1" u="sng" dirty="0" smtClean="0">
                <a:latin typeface="Gill Sans MT" pitchFamily="34" charset="0"/>
              </a:rPr>
              <a:t>Cellular Networks</a:t>
            </a:r>
            <a:endParaRPr lang="ko-KR" altLang="en-US" sz="1600" b="1" u="sng" dirty="0">
              <a:latin typeface="Gill Sans MT" pitchFamily="34" charset="0"/>
            </a:endParaRPr>
          </a:p>
        </p:txBody>
      </p:sp>
      <p:sp>
        <p:nvSpPr>
          <p:cNvPr id="9" name="직사각형 8"/>
          <p:cNvSpPr/>
          <p:nvPr/>
        </p:nvSpPr>
        <p:spPr>
          <a:xfrm>
            <a:off x="6143787" y="4254163"/>
            <a:ext cx="1116477" cy="2514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smtClean="0">
                <a:latin typeface="Gill Sans MT" pitchFamily="34" charset="0"/>
              </a:rPr>
              <a:t>Request</a:t>
            </a:r>
            <a:endParaRPr lang="ko-KR" altLang="en-US" sz="1400" dirty="0">
              <a:latin typeface="Gill Sans MT" pitchFamily="34" charset="0"/>
            </a:endParaRPr>
          </a:p>
        </p:txBody>
      </p:sp>
      <p:sp>
        <p:nvSpPr>
          <p:cNvPr id="12" name="폭발 1 11"/>
          <p:cNvSpPr/>
          <p:nvPr/>
        </p:nvSpPr>
        <p:spPr>
          <a:xfrm rot="20207364">
            <a:off x="660461" y="3083394"/>
            <a:ext cx="2399527" cy="1251369"/>
          </a:xfrm>
          <a:prstGeom prst="irregularSeal1">
            <a:avLst/>
          </a:prstGeom>
          <a:solidFill>
            <a:srgbClr val="FFFF00"/>
          </a:solid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smtClean="0">
                <a:latin typeface="Gill Sans MT" pitchFamily="34" charset="0"/>
              </a:rPr>
              <a:t>Overcharge Victim UE</a:t>
            </a:r>
            <a:endParaRPr lang="ko-KR" altLang="en-US" dirty="0">
              <a:latin typeface="Gill Sans MT" pitchFamily="34" charset="0"/>
            </a:endParaRPr>
          </a:p>
        </p:txBody>
      </p:sp>
      <p:sp>
        <p:nvSpPr>
          <p:cNvPr id="23" name="직사각형 22"/>
          <p:cNvSpPr/>
          <p:nvPr/>
        </p:nvSpPr>
        <p:spPr>
          <a:xfrm>
            <a:off x="1624569" y="4256877"/>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grpSp>
        <p:nvGrpSpPr>
          <p:cNvPr id="16" name="그룹 15"/>
          <p:cNvGrpSpPr/>
          <p:nvPr/>
        </p:nvGrpSpPr>
        <p:grpSpPr>
          <a:xfrm>
            <a:off x="4266507" y="2876277"/>
            <a:ext cx="1116477" cy="584775"/>
            <a:chOff x="4392910" y="2876277"/>
            <a:chExt cx="1116477" cy="584775"/>
          </a:xfrm>
        </p:grpSpPr>
        <p:sp>
          <p:nvSpPr>
            <p:cNvPr id="26" name="직사각형 2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3" name="직사각형 1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sp>
        <p:nvSpPr>
          <p:cNvPr id="28" name="직사각형 27"/>
          <p:cNvSpPr/>
          <p:nvPr/>
        </p:nvSpPr>
        <p:spPr>
          <a:xfrm>
            <a:off x="1634094" y="42603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grpSp>
        <p:nvGrpSpPr>
          <p:cNvPr id="29" name="그룹 28"/>
          <p:cNvGrpSpPr/>
          <p:nvPr/>
        </p:nvGrpSpPr>
        <p:grpSpPr>
          <a:xfrm>
            <a:off x="4268956" y="3185215"/>
            <a:ext cx="1116477" cy="584775"/>
            <a:chOff x="4392910" y="2876277"/>
            <a:chExt cx="1116477" cy="584775"/>
          </a:xfrm>
        </p:grpSpPr>
        <p:sp>
          <p:nvSpPr>
            <p:cNvPr id="30" name="직사각형 2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1" name="직사각형 3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sp>
        <p:nvSpPr>
          <p:cNvPr id="43" name="직사각형 42"/>
          <p:cNvSpPr/>
          <p:nvPr/>
        </p:nvSpPr>
        <p:spPr>
          <a:xfrm>
            <a:off x="1629043" y="4269854"/>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grpSp>
        <p:nvGrpSpPr>
          <p:cNvPr id="44" name="그룹 43"/>
          <p:cNvGrpSpPr/>
          <p:nvPr/>
        </p:nvGrpSpPr>
        <p:grpSpPr>
          <a:xfrm>
            <a:off x="4274289" y="3496489"/>
            <a:ext cx="1116477" cy="584775"/>
            <a:chOff x="4392910" y="2876277"/>
            <a:chExt cx="1116477" cy="584775"/>
          </a:xfrm>
        </p:grpSpPr>
        <p:sp>
          <p:nvSpPr>
            <p:cNvPr id="45" name="직사각형 4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6" name="직사각형 4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5" name="그룹 34"/>
          <p:cNvGrpSpPr/>
          <p:nvPr/>
        </p:nvGrpSpPr>
        <p:grpSpPr>
          <a:xfrm>
            <a:off x="4275422" y="3826699"/>
            <a:ext cx="1116477" cy="584775"/>
            <a:chOff x="4392910" y="2876277"/>
            <a:chExt cx="1116477" cy="584775"/>
          </a:xfrm>
        </p:grpSpPr>
        <p:sp>
          <p:nvSpPr>
            <p:cNvPr id="36" name="직사각형 3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7" name="직사각형 3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8" name="그룹 37"/>
          <p:cNvGrpSpPr/>
          <p:nvPr/>
        </p:nvGrpSpPr>
        <p:grpSpPr>
          <a:xfrm>
            <a:off x="4275422" y="4161101"/>
            <a:ext cx="1116477" cy="584775"/>
            <a:chOff x="4392910" y="2876277"/>
            <a:chExt cx="1116477" cy="584775"/>
          </a:xfrm>
        </p:grpSpPr>
        <p:sp>
          <p:nvSpPr>
            <p:cNvPr id="39" name="직사각형 3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1" name="직사각형 4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2" name="그룹 41"/>
          <p:cNvGrpSpPr/>
          <p:nvPr/>
        </p:nvGrpSpPr>
        <p:grpSpPr>
          <a:xfrm>
            <a:off x="4275422" y="4488223"/>
            <a:ext cx="1116477" cy="584775"/>
            <a:chOff x="4392910" y="2876277"/>
            <a:chExt cx="1116477" cy="584775"/>
          </a:xfrm>
        </p:grpSpPr>
        <p:sp>
          <p:nvSpPr>
            <p:cNvPr id="47" name="직사각형 4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8" name="직사각형 4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9" name="그룹 48"/>
          <p:cNvGrpSpPr/>
          <p:nvPr/>
        </p:nvGrpSpPr>
        <p:grpSpPr>
          <a:xfrm>
            <a:off x="4275422" y="4822625"/>
            <a:ext cx="1116477" cy="584775"/>
            <a:chOff x="4392910" y="2876277"/>
            <a:chExt cx="1116477" cy="584775"/>
          </a:xfrm>
        </p:grpSpPr>
        <p:sp>
          <p:nvSpPr>
            <p:cNvPr id="50" name="직사각형 4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51" name="직사각형 5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52" name="그룹 51"/>
          <p:cNvGrpSpPr/>
          <p:nvPr/>
        </p:nvGrpSpPr>
        <p:grpSpPr>
          <a:xfrm>
            <a:off x="4287608" y="5157027"/>
            <a:ext cx="1116477" cy="584775"/>
            <a:chOff x="4392910" y="2876277"/>
            <a:chExt cx="1116477" cy="584775"/>
          </a:xfrm>
        </p:grpSpPr>
        <p:sp>
          <p:nvSpPr>
            <p:cNvPr id="53" name="직사각형 5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54" name="직사각형 5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55" name="그룹 54"/>
          <p:cNvGrpSpPr/>
          <p:nvPr/>
        </p:nvGrpSpPr>
        <p:grpSpPr>
          <a:xfrm>
            <a:off x="4287608" y="5491429"/>
            <a:ext cx="1116477" cy="584775"/>
            <a:chOff x="4392910" y="2876277"/>
            <a:chExt cx="1116477" cy="584775"/>
          </a:xfrm>
        </p:grpSpPr>
        <p:sp>
          <p:nvSpPr>
            <p:cNvPr id="56" name="직사각형 5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57" name="직사각형 5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58" name="그룹 57"/>
          <p:cNvGrpSpPr/>
          <p:nvPr/>
        </p:nvGrpSpPr>
        <p:grpSpPr>
          <a:xfrm>
            <a:off x="5433923" y="1548081"/>
            <a:ext cx="1116477" cy="584775"/>
            <a:chOff x="4392910" y="2876277"/>
            <a:chExt cx="1116477" cy="584775"/>
          </a:xfrm>
        </p:grpSpPr>
        <p:sp>
          <p:nvSpPr>
            <p:cNvPr id="59" name="직사각형 5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60" name="직사각형 5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61" name="그룹 60"/>
          <p:cNvGrpSpPr/>
          <p:nvPr/>
        </p:nvGrpSpPr>
        <p:grpSpPr>
          <a:xfrm>
            <a:off x="5433923" y="1861916"/>
            <a:ext cx="1116477" cy="584775"/>
            <a:chOff x="4392910" y="2876277"/>
            <a:chExt cx="1116477" cy="584775"/>
          </a:xfrm>
        </p:grpSpPr>
        <p:sp>
          <p:nvSpPr>
            <p:cNvPr id="62" name="직사각형 6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63" name="직사각형 6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64" name="그룹 63"/>
          <p:cNvGrpSpPr/>
          <p:nvPr/>
        </p:nvGrpSpPr>
        <p:grpSpPr>
          <a:xfrm>
            <a:off x="5453188" y="2192513"/>
            <a:ext cx="1116477" cy="584775"/>
            <a:chOff x="4392910" y="2876277"/>
            <a:chExt cx="1116477" cy="584775"/>
          </a:xfrm>
        </p:grpSpPr>
        <p:sp>
          <p:nvSpPr>
            <p:cNvPr id="65" name="직사각형 6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66" name="직사각형 6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67" name="그룹 66"/>
          <p:cNvGrpSpPr/>
          <p:nvPr/>
        </p:nvGrpSpPr>
        <p:grpSpPr>
          <a:xfrm>
            <a:off x="5453188" y="2526915"/>
            <a:ext cx="1116477" cy="584775"/>
            <a:chOff x="4392910" y="2876277"/>
            <a:chExt cx="1116477" cy="584775"/>
          </a:xfrm>
        </p:grpSpPr>
        <p:sp>
          <p:nvSpPr>
            <p:cNvPr id="68" name="직사각형 6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69" name="직사각형 6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70" name="그룹 69"/>
          <p:cNvGrpSpPr/>
          <p:nvPr/>
        </p:nvGrpSpPr>
        <p:grpSpPr>
          <a:xfrm>
            <a:off x="5453188" y="2870028"/>
            <a:ext cx="1116477" cy="584775"/>
            <a:chOff x="4392910" y="2876277"/>
            <a:chExt cx="1116477" cy="584775"/>
          </a:xfrm>
        </p:grpSpPr>
        <p:sp>
          <p:nvSpPr>
            <p:cNvPr id="71" name="직사각형 7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72" name="직사각형 7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73" name="그룹 72"/>
          <p:cNvGrpSpPr/>
          <p:nvPr/>
        </p:nvGrpSpPr>
        <p:grpSpPr>
          <a:xfrm>
            <a:off x="5453188" y="3204430"/>
            <a:ext cx="1116477" cy="584775"/>
            <a:chOff x="4392910" y="2876277"/>
            <a:chExt cx="1116477" cy="584775"/>
          </a:xfrm>
        </p:grpSpPr>
        <p:sp>
          <p:nvSpPr>
            <p:cNvPr id="74" name="직사각형 7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75" name="직사각형 7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76" name="그룹 75"/>
          <p:cNvGrpSpPr/>
          <p:nvPr/>
        </p:nvGrpSpPr>
        <p:grpSpPr>
          <a:xfrm>
            <a:off x="5472453" y="3535027"/>
            <a:ext cx="1116477" cy="584775"/>
            <a:chOff x="4392910" y="2876277"/>
            <a:chExt cx="1116477" cy="584775"/>
          </a:xfrm>
        </p:grpSpPr>
        <p:sp>
          <p:nvSpPr>
            <p:cNvPr id="77" name="직사각형 7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78" name="직사각형 7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79" name="그룹 78"/>
          <p:cNvGrpSpPr/>
          <p:nvPr/>
        </p:nvGrpSpPr>
        <p:grpSpPr>
          <a:xfrm>
            <a:off x="5472453" y="3869429"/>
            <a:ext cx="1116477" cy="584775"/>
            <a:chOff x="4392910" y="2876277"/>
            <a:chExt cx="1116477" cy="584775"/>
          </a:xfrm>
        </p:grpSpPr>
        <p:sp>
          <p:nvSpPr>
            <p:cNvPr id="80" name="직사각형 7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81" name="직사각형 8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82" name="그룹 81"/>
          <p:cNvGrpSpPr/>
          <p:nvPr/>
        </p:nvGrpSpPr>
        <p:grpSpPr>
          <a:xfrm>
            <a:off x="5459561" y="4178358"/>
            <a:ext cx="1116477" cy="584775"/>
            <a:chOff x="4392910" y="2876277"/>
            <a:chExt cx="1116477" cy="584775"/>
          </a:xfrm>
        </p:grpSpPr>
        <p:sp>
          <p:nvSpPr>
            <p:cNvPr id="83" name="직사각형 8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84" name="직사각형 8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85" name="그룹 84"/>
          <p:cNvGrpSpPr/>
          <p:nvPr/>
        </p:nvGrpSpPr>
        <p:grpSpPr>
          <a:xfrm>
            <a:off x="5459561" y="4512760"/>
            <a:ext cx="1116477" cy="584775"/>
            <a:chOff x="4392910" y="2876277"/>
            <a:chExt cx="1116477" cy="584775"/>
          </a:xfrm>
        </p:grpSpPr>
        <p:sp>
          <p:nvSpPr>
            <p:cNvPr id="86" name="직사각형 8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87" name="직사각형 8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88" name="그룹 87"/>
          <p:cNvGrpSpPr/>
          <p:nvPr/>
        </p:nvGrpSpPr>
        <p:grpSpPr>
          <a:xfrm>
            <a:off x="5478826" y="4843357"/>
            <a:ext cx="1116477" cy="584775"/>
            <a:chOff x="4392910" y="2876277"/>
            <a:chExt cx="1116477" cy="584775"/>
          </a:xfrm>
        </p:grpSpPr>
        <p:sp>
          <p:nvSpPr>
            <p:cNvPr id="89" name="직사각형 8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90" name="직사각형 8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91" name="그룹 90"/>
          <p:cNvGrpSpPr/>
          <p:nvPr/>
        </p:nvGrpSpPr>
        <p:grpSpPr>
          <a:xfrm>
            <a:off x="5478826" y="5177759"/>
            <a:ext cx="1116477" cy="584775"/>
            <a:chOff x="4392910" y="2876277"/>
            <a:chExt cx="1116477" cy="584775"/>
          </a:xfrm>
        </p:grpSpPr>
        <p:sp>
          <p:nvSpPr>
            <p:cNvPr id="92" name="직사각형 9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93" name="직사각형 9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94" name="그룹 93"/>
          <p:cNvGrpSpPr/>
          <p:nvPr/>
        </p:nvGrpSpPr>
        <p:grpSpPr>
          <a:xfrm>
            <a:off x="5465374" y="5501241"/>
            <a:ext cx="1116477" cy="584775"/>
            <a:chOff x="4392910" y="2876277"/>
            <a:chExt cx="1116477" cy="584775"/>
          </a:xfrm>
        </p:grpSpPr>
        <p:sp>
          <p:nvSpPr>
            <p:cNvPr id="95" name="직사각형 9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96" name="직사각형 9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97" name="그룹 96"/>
          <p:cNvGrpSpPr/>
          <p:nvPr/>
        </p:nvGrpSpPr>
        <p:grpSpPr>
          <a:xfrm>
            <a:off x="6654620" y="1534629"/>
            <a:ext cx="1116477" cy="584775"/>
            <a:chOff x="4392910" y="2876277"/>
            <a:chExt cx="1116477" cy="584775"/>
          </a:xfrm>
        </p:grpSpPr>
        <p:sp>
          <p:nvSpPr>
            <p:cNvPr id="98" name="직사각형 9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99" name="직사각형 9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00" name="그룹 99"/>
          <p:cNvGrpSpPr/>
          <p:nvPr/>
        </p:nvGrpSpPr>
        <p:grpSpPr>
          <a:xfrm>
            <a:off x="6654620" y="1848464"/>
            <a:ext cx="1116477" cy="584775"/>
            <a:chOff x="4392910" y="2876277"/>
            <a:chExt cx="1116477" cy="584775"/>
          </a:xfrm>
        </p:grpSpPr>
        <p:sp>
          <p:nvSpPr>
            <p:cNvPr id="101" name="직사각형 10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02" name="직사각형 10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03" name="그룹 102"/>
          <p:cNvGrpSpPr/>
          <p:nvPr/>
        </p:nvGrpSpPr>
        <p:grpSpPr>
          <a:xfrm>
            <a:off x="6673885" y="2179061"/>
            <a:ext cx="1116477" cy="584775"/>
            <a:chOff x="4392910" y="2876277"/>
            <a:chExt cx="1116477" cy="584775"/>
          </a:xfrm>
        </p:grpSpPr>
        <p:sp>
          <p:nvSpPr>
            <p:cNvPr id="104" name="직사각형 10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05" name="직사각형 10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06" name="그룹 105"/>
          <p:cNvGrpSpPr/>
          <p:nvPr/>
        </p:nvGrpSpPr>
        <p:grpSpPr>
          <a:xfrm>
            <a:off x="6673885" y="2513463"/>
            <a:ext cx="1116477" cy="584775"/>
            <a:chOff x="4392910" y="2876277"/>
            <a:chExt cx="1116477" cy="584775"/>
          </a:xfrm>
        </p:grpSpPr>
        <p:sp>
          <p:nvSpPr>
            <p:cNvPr id="107" name="직사각형 10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08" name="직사각형 10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09" name="그룹 108"/>
          <p:cNvGrpSpPr/>
          <p:nvPr/>
        </p:nvGrpSpPr>
        <p:grpSpPr>
          <a:xfrm>
            <a:off x="6673885" y="2856576"/>
            <a:ext cx="1116477" cy="584775"/>
            <a:chOff x="4392910" y="2876277"/>
            <a:chExt cx="1116477" cy="584775"/>
          </a:xfrm>
        </p:grpSpPr>
        <p:sp>
          <p:nvSpPr>
            <p:cNvPr id="110" name="직사각형 10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11" name="직사각형 11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12" name="그룹 111"/>
          <p:cNvGrpSpPr/>
          <p:nvPr/>
        </p:nvGrpSpPr>
        <p:grpSpPr>
          <a:xfrm>
            <a:off x="6673885" y="3190978"/>
            <a:ext cx="1116477" cy="584775"/>
            <a:chOff x="4392910" y="2876277"/>
            <a:chExt cx="1116477" cy="584775"/>
          </a:xfrm>
        </p:grpSpPr>
        <p:sp>
          <p:nvSpPr>
            <p:cNvPr id="113" name="직사각형 11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14" name="직사각형 11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15" name="그룹 114"/>
          <p:cNvGrpSpPr/>
          <p:nvPr/>
        </p:nvGrpSpPr>
        <p:grpSpPr>
          <a:xfrm>
            <a:off x="6693150" y="3521575"/>
            <a:ext cx="1116477" cy="584775"/>
            <a:chOff x="4392910" y="2876277"/>
            <a:chExt cx="1116477" cy="584775"/>
          </a:xfrm>
        </p:grpSpPr>
        <p:sp>
          <p:nvSpPr>
            <p:cNvPr id="116" name="직사각형 11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17" name="직사각형 11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18" name="그룹 117"/>
          <p:cNvGrpSpPr/>
          <p:nvPr/>
        </p:nvGrpSpPr>
        <p:grpSpPr>
          <a:xfrm>
            <a:off x="6693150" y="3855977"/>
            <a:ext cx="1116477" cy="584775"/>
            <a:chOff x="4392910" y="2876277"/>
            <a:chExt cx="1116477" cy="584775"/>
          </a:xfrm>
        </p:grpSpPr>
        <p:sp>
          <p:nvSpPr>
            <p:cNvPr id="119" name="직사각형 11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20" name="직사각형 11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21" name="그룹 120"/>
          <p:cNvGrpSpPr/>
          <p:nvPr/>
        </p:nvGrpSpPr>
        <p:grpSpPr>
          <a:xfrm>
            <a:off x="6680258" y="4164906"/>
            <a:ext cx="1116477" cy="584775"/>
            <a:chOff x="4392910" y="2876277"/>
            <a:chExt cx="1116477" cy="584775"/>
          </a:xfrm>
        </p:grpSpPr>
        <p:sp>
          <p:nvSpPr>
            <p:cNvPr id="122" name="직사각형 12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23" name="직사각형 12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24" name="그룹 123"/>
          <p:cNvGrpSpPr/>
          <p:nvPr/>
        </p:nvGrpSpPr>
        <p:grpSpPr>
          <a:xfrm>
            <a:off x="6680258" y="4499308"/>
            <a:ext cx="1116477" cy="584775"/>
            <a:chOff x="4392910" y="2876277"/>
            <a:chExt cx="1116477" cy="584775"/>
          </a:xfrm>
        </p:grpSpPr>
        <p:sp>
          <p:nvSpPr>
            <p:cNvPr id="125" name="직사각형 12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26" name="직사각형 12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27" name="그룹 126"/>
          <p:cNvGrpSpPr/>
          <p:nvPr/>
        </p:nvGrpSpPr>
        <p:grpSpPr>
          <a:xfrm>
            <a:off x="6699523" y="4829905"/>
            <a:ext cx="1116477" cy="584775"/>
            <a:chOff x="4392910" y="2876277"/>
            <a:chExt cx="1116477" cy="584775"/>
          </a:xfrm>
        </p:grpSpPr>
        <p:sp>
          <p:nvSpPr>
            <p:cNvPr id="128" name="직사각형 12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29" name="직사각형 12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30" name="그룹 129"/>
          <p:cNvGrpSpPr/>
          <p:nvPr/>
        </p:nvGrpSpPr>
        <p:grpSpPr>
          <a:xfrm>
            <a:off x="6699523" y="5164307"/>
            <a:ext cx="1116477" cy="584775"/>
            <a:chOff x="4392910" y="2876277"/>
            <a:chExt cx="1116477" cy="584775"/>
          </a:xfrm>
        </p:grpSpPr>
        <p:sp>
          <p:nvSpPr>
            <p:cNvPr id="131" name="직사각형 13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32" name="직사각형 13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33" name="그룹 132"/>
          <p:cNvGrpSpPr/>
          <p:nvPr/>
        </p:nvGrpSpPr>
        <p:grpSpPr>
          <a:xfrm>
            <a:off x="6686071" y="5487789"/>
            <a:ext cx="1116477" cy="584775"/>
            <a:chOff x="4392910" y="2876277"/>
            <a:chExt cx="1116477" cy="584775"/>
          </a:xfrm>
        </p:grpSpPr>
        <p:sp>
          <p:nvSpPr>
            <p:cNvPr id="134" name="직사각형 13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35" name="직사각형 13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36" name="그룹 135"/>
          <p:cNvGrpSpPr/>
          <p:nvPr/>
        </p:nvGrpSpPr>
        <p:grpSpPr>
          <a:xfrm>
            <a:off x="7845838" y="1538269"/>
            <a:ext cx="1116477" cy="584775"/>
            <a:chOff x="4392910" y="2876277"/>
            <a:chExt cx="1116477" cy="584775"/>
          </a:xfrm>
        </p:grpSpPr>
        <p:sp>
          <p:nvSpPr>
            <p:cNvPr id="137" name="직사각형 13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38" name="직사각형 13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39" name="그룹 138"/>
          <p:cNvGrpSpPr/>
          <p:nvPr/>
        </p:nvGrpSpPr>
        <p:grpSpPr>
          <a:xfrm>
            <a:off x="7845838" y="1852104"/>
            <a:ext cx="1116477" cy="584775"/>
            <a:chOff x="4392910" y="2876277"/>
            <a:chExt cx="1116477" cy="584775"/>
          </a:xfrm>
        </p:grpSpPr>
        <p:sp>
          <p:nvSpPr>
            <p:cNvPr id="140" name="직사각형 13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41" name="직사각형 14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42" name="그룹 141"/>
          <p:cNvGrpSpPr/>
          <p:nvPr/>
        </p:nvGrpSpPr>
        <p:grpSpPr>
          <a:xfrm>
            <a:off x="7865103" y="2182701"/>
            <a:ext cx="1116477" cy="584775"/>
            <a:chOff x="4392910" y="2876277"/>
            <a:chExt cx="1116477" cy="584775"/>
          </a:xfrm>
        </p:grpSpPr>
        <p:sp>
          <p:nvSpPr>
            <p:cNvPr id="143" name="직사각형 14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44" name="직사각형 14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45" name="그룹 144"/>
          <p:cNvGrpSpPr/>
          <p:nvPr/>
        </p:nvGrpSpPr>
        <p:grpSpPr>
          <a:xfrm>
            <a:off x="7865103" y="2517103"/>
            <a:ext cx="1116477" cy="584775"/>
            <a:chOff x="4392910" y="2876277"/>
            <a:chExt cx="1116477" cy="584775"/>
          </a:xfrm>
        </p:grpSpPr>
        <p:sp>
          <p:nvSpPr>
            <p:cNvPr id="146" name="직사각형 14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47" name="직사각형 14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48" name="그룹 147"/>
          <p:cNvGrpSpPr/>
          <p:nvPr/>
        </p:nvGrpSpPr>
        <p:grpSpPr>
          <a:xfrm>
            <a:off x="7865103" y="2860216"/>
            <a:ext cx="1116477" cy="584775"/>
            <a:chOff x="4392910" y="2876277"/>
            <a:chExt cx="1116477" cy="584775"/>
          </a:xfrm>
        </p:grpSpPr>
        <p:sp>
          <p:nvSpPr>
            <p:cNvPr id="149" name="직사각형 14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50" name="직사각형 14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51" name="그룹 150"/>
          <p:cNvGrpSpPr/>
          <p:nvPr/>
        </p:nvGrpSpPr>
        <p:grpSpPr>
          <a:xfrm>
            <a:off x="7865103" y="3194618"/>
            <a:ext cx="1116477" cy="584775"/>
            <a:chOff x="4392910" y="2876277"/>
            <a:chExt cx="1116477" cy="584775"/>
          </a:xfrm>
        </p:grpSpPr>
        <p:sp>
          <p:nvSpPr>
            <p:cNvPr id="152" name="직사각형 15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53" name="직사각형 15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54" name="그룹 153"/>
          <p:cNvGrpSpPr/>
          <p:nvPr/>
        </p:nvGrpSpPr>
        <p:grpSpPr>
          <a:xfrm>
            <a:off x="7884368" y="3525215"/>
            <a:ext cx="1116477" cy="584775"/>
            <a:chOff x="4392910" y="2876277"/>
            <a:chExt cx="1116477" cy="584775"/>
          </a:xfrm>
        </p:grpSpPr>
        <p:sp>
          <p:nvSpPr>
            <p:cNvPr id="155" name="직사각형 15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56" name="직사각형 15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57" name="그룹 156"/>
          <p:cNvGrpSpPr/>
          <p:nvPr/>
        </p:nvGrpSpPr>
        <p:grpSpPr>
          <a:xfrm>
            <a:off x="7884368" y="3859617"/>
            <a:ext cx="1116477" cy="584775"/>
            <a:chOff x="4392910" y="2876277"/>
            <a:chExt cx="1116477" cy="584775"/>
          </a:xfrm>
        </p:grpSpPr>
        <p:sp>
          <p:nvSpPr>
            <p:cNvPr id="158" name="직사각형 15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59" name="직사각형 15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60" name="그룹 159"/>
          <p:cNvGrpSpPr/>
          <p:nvPr/>
        </p:nvGrpSpPr>
        <p:grpSpPr>
          <a:xfrm>
            <a:off x="7871476" y="4168546"/>
            <a:ext cx="1116477" cy="584775"/>
            <a:chOff x="4392910" y="2876277"/>
            <a:chExt cx="1116477" cy="584775"/>
          </a:xfrm>
        </p:grpSpPr>
        <p:sp>
          <p:nvSpPr>
            <p:cNvPr id="161" name="직사각형 16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62" name="직사각형 16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63" name="그룹 162"/>
          <p:cNvGrpSpPr/>
          <p:nvPr/>
        </p:nvGrpSpPr>
        <p:grpSpPr>
          <a:xfrm>
            <a:off x="7871476" y="4502948"/>
            <a:ext cx="1116477" cy="584775"/>
            <a:chOff x="4392910" y="2876277"/>
            <a:chExt cx="1116477" cy="584775"/>
          </a:xfrm>
        </p:grpSpPr>
        <p:sp>
          <p:nvSpPr>
            <p:cNvPr id="164" name="직사각형 16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65" name="직사각형 16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66" name="그룹 165"/>
          <p:cNvGrpSpPr/>
          <p:nvPr/>
        </p:nvGrpSpPr>
        <p:grpSpPr>
          <a:xfrm>
            <a:off x="7890741" y="4833545"/>
            <a:ext cx="1116477" cy="584775"/>
            <a:chOff x="4392910" y="2876277"/>
            <a:chExt cx="1116477" cy="584775"/>
          </a:xfrm>
        </p:grpSpPr>
        <p:sp>
          <p:nvSpPr>
            <p:cNvPr id="167" name="직사각형 16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68" name="직사각형 16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69" name="그룹 168"/>
          <p:cNvGrpSpPr/>
          <p:nvPr/>
        </p:nvGrpSpPr>
        <p:grpSpPr>
          <a:xfrm>
            <a:off x="7890741" y="5167947"/>
            <a:ext cx="1116477" cy="584775"/>
            <a:chOff x="4392910" y="2876277"/>
            <a:chExt cx="1116477" cy="584775"/>
          </a:xfrm>
        </p:grpSpPr>
        <p:sp>
          <p:nvSpPr>
            <p:cNvPr id="170" name="직사각형 16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71" name="직사각형 17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72" name="그룹 171"/>
          <p:cNvGrpSpPr/>
          <p:nvPr/>
        </p:nvGrpSpPr>
        <p:grpSpPr>
          <a:xfrm>
            <a:off x="7877289" y="5491429"/>
            <a:ext cx="1116477" cy="584775"/>
            <a:chOff x="4392910" y="2876277"/>
            <a:chExt cx="1116477" cy="584775"/>
          </a:xfrm>
        </p:grpSpPr>
        <p:sp>
          <p:nvSpPr>
            <p:cNvPr id="173" name="직사각형 17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74" name="직사각형 17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75" name="그룹 174"/>
          <p:cNvGrpSpPr/>
          <p:nvPr/>
        </p:nvGrpSpPr>
        <p:grpSpPr>
          <a:xfrm>
            <a:off x="3093310" y="1539535"/>
            <a:ext cx="1116477" cy="584775"/>
            <a:chOff x="4392910" y="2876277"/>
            <a:chExt cx="1116477" cy="584775"/>
          </a:xfrm>
        </p:grpSpPr>
        <p:sp>
          <p:nvSpPr>
            <p:cNvPr id="176" name="직사각형 17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77" name="직사각형 17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78" name="그룹 177"/>
          <p:cNvGrpSpPr/>
          <p:nvPr/>
        </p:nvGrpSpPr>
        <p:grpSpPr>
          <a:xfrm>
            <a:off x="3093310" y="1853370"/>
            <a:ext cx="1116477" cy="584775"/>
            <a:chOff x="4392910" y="2876277"/>
            <a:chExt cx="1116477" cy="584775"/>
          </a:xfrm>
        </p:grpSpPr>
        <p:sp>
          <p:nvSpPr>
            <p:cNvPr id="179" name="직사각형 17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80" name="직사각형 17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81" name="그룹 180"/>
          <p:cNvGrpSpPr/>
          <p:nvPr/>
        </p:nvGrpSpPr>
        <p:grpSpPr>
          <a:xfrm>
            <a:off x="3112575" y="2183967"/>
            <a:ext cx="1116477" cy="584775"/>
            <a:chOff x="4392910" y="2876277"/>
            <a:chExt cx="1116477" cy="584775"/>
          </a:xfrm>
        </p:grpSpPr>
        <p:sp>
          <p:nvSpPr>
            <p:cNvPr id="182" name="직사각형 18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83" name="직사각형 18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84" name="그룹 183"/>
          <p:cNvGrpSpPr/>
          <p:nvPr/>
        </p:nvGrpSpPr>
        <p:grpSpPr>
          <a:xfrm>
            <a:off x="3112575" y="2518369"/>
            <a:ext cx="1116477" cy="584775"/>
            <a:chOff x="4392910" y="2876277"/>
            <a:chExt cx="1116477" cy="584775"/>
          </a:xfrm>
        </p:grpSpPr>
        <p:sp>
          <p:nvSpPr>
            <p:cNvPr id="185" name="직사각형 18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86" name="직사각형 18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87" name="그룹 186"/>
          <p:cNvGrpSpPr/>
          <p:nvPr/>
        </p:nvGrpSpPr>
        <p:grpSpPr>
          <a:xfrm>
            <a:off x="3112575" y="2861482"/>
            <a:ext cx="1116477" cy="584775"/>
            <a:chOff x="4392910" y="2876277"/>
            <a:chExt cx="1116477" cy="584775"/>
          </a:xfrm>
        </p:grpSpPr>
        <p:sp>
          <p:nvSpPr>
            <p:cNvPr id="188" name="직사각형 18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89" name="직사각형 18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90" name="그룹 189"/>
          <p:cNvGrpSpPr/>
          <p:nvPr/>
        </p:nvGrpSpPr>
        <p:grpSpPr>
          <a:xfrm>
            <a:off x="3112575" y="3195884"/>
            <a:ext cx="1116477" cy="584775"/>
            <a:chOff x="4392910" y="2876277"/>
            <a:chExt cx="1116477" cy="584775"/>
          </a:xfrm>
        </p:grpSpPr>
        <p:sp>
          <p:nvSpPr>
            <p:cNvPr id="191" name="직사각형 19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92" name="직사각형 19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93" name="그룹 192"/>
          <p:cNvGrpSpPr/>
          <p:nvPr/>
        </p:nvGrpSpPr>
        <p:grpSpPr>
          <a:xfrm>
            <a:off x="3131840" y="3526481"/>
            <a:ext cx="1116477" cy="584775"/>
            <a:chOff x="4392910" y="2876277"/>
            <a:chExt cx="1116477" cy="584775"/>
          </a:xfrm>
        </p:grpSpPr>
        <p:sp>
          <p:nvSpPr>
            <p:cNvPr id="194" name="직사각형 19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95" name="직사각형 19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96" name="그룹 195"/>
          <p:cNvGrpSpPr/>
          <p:nvPr/>
        </p:nvGrpSpPr>
        <p:grpSpPr>
          <a:xfrm>
            <a:off x="3131840" y="3860883"/>
            <a:ext cx="1116477" cy="584775"/>
            <a:chOff x="4392910" y="2876277"/>
            <a:chExt cx="1116477" cy="584775"/>
          </a:xfrm>
        </p:grpSpPr>
        <p:sp>
          <p:nvSpPr>
            <p:cNvPr id="197" name="직사각형 19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198" name="직사각형 19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199" name="그룹 198"/>
          <p:cNvGrpSpPr/>
          <p:nvPr/>
        </p:nvGrpSpPr>
        <p:grpSpPr>
          <a:xfrm>
            <a:off x="3118948" y="4169812"/>
            <a:ext cx="1116477" cy="584775"/>
            <a:chOff x="4392910" y="2876277"/>
            <a:chExt cx="1116477" cy="584775"/>
          </a:xfrm>
        </p:grpSpPr>
        <p:sp>
          <p:nvSpPr>
            <p:cNvPr id="200" name="직사각형 19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01" name="직사각형 20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02" name="그룹 201"/>
          <p:cNvGrpSpPr/>
          <p:nvPr/>
        </p:nvGrpSpPr>
        <p:grpSpPr>
          <a:xfrm>
            <a:off x="3118948" y="4504214"/>
            <a:ext cx="1116477" cy="584775"/>
            <a:chOff x="4392910" y="2876277"/>
            <a:chExt cx="1116477" cy="584775"/>
          </a:xfrm>
        </p:grpSpPr>
        <p:sp>
          <p:nvSpPr>
            <p:cNvPr id="203" name="직사각형 20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04" name="직사각형 20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05" name="그룹 204"/>
          <p:cNvGrpSpPr/>
          <p:nvPr/>
        </p:nvGrpSpPr>
        <p:grpSpPr>
          <a:xfrm>
            <a:off x="3138213" y="4834811"/>
            <a:ext cx="1116477" cy="584775"/>
            <a:chOff x="4392910" y="2876277"/>
            <a:chExt cx="1116477" cy="584775"/>
          </a:xfrm>
        </p:grpSpPr>
        <p:sp>
          <p:nvSpPr>
            <p:cNvPr id="206" name="직사각형 20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07" name="직사각형 20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08" name="그룹 207"/>
          <p:cNvGrpSpPr/>
          <p:nvPr/>
        </p:nvGrpSpPr>
        <p:grpSpPr>
          <a:xfrm>
            <a:off x="3138213" y="5169213"/>
            <a:ext cx="1116477" cy="584775"/>
            <a:chOff x="4392910" y="2876277"/>
            <a:chExt cx="1116477" cy="584775"/>
          </a:xfrm>
        </p:grpSpPr>
        <p:sp>
          <p:nvSpPr>
            <p:cNvPr id="209" name="직사각형 20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10" name="직사각형 20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11" name="그룹 210"/>
          <p:cNvGrpSpPr/>
          <p:nvPr/>
        </p:nvGrpSpPr>
        <p:grpSpPr>
          <a:xfrm>
            <a:off x="3124761" y="5492695"/>
            <a:ext cx="1116477" cy="584775"/>
            <a:chOff x="4392910" y="2876277"/>
            <a:chExt cx="1116477" cy="584775"/>
          </a:xfrm>
        </p:grpSpPr>
        <p:sp>
          <p:nvSpPr>
            <p:cNvPr id="212" name="직사각형 21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13" name="직사각형 21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14" name="그룹 213"/>
          <p:cNvGrpSpPr/>
          <p:nvPr/>
        </p:nvGrpSpPr>
        <p:grpSpPr>
          <a:xfrm>
            <a:off x="1906998" y="1530989"/>
            <a:ext cx="1116477" cy="584775"/>
            <a:chOff x="4392910" y="2876277"/>
            <a:chExt cx="1116477" cy="584775"/>
          </a:xfrm>
        </p:grpSpPr>
        <p:sp>
          <p:nvSpPr>
            <p:cNvPr id="215" name="직사각형 21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16" name="직사각형 21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17" name="그룹 216"/>
          <p:cNvGrpSpPr/>
          <p:nvPr/>
        </p:nvGrpSpPr>
        <p:grpSpPr>
          <a:xfrm>
            <a:off x="1906998" y="1844824"/>
            <a:ext cx="1116477" cy="584775"/>
            <a:chOff x="4392910" y="2876277"/>
            <a:chExt cx="1116477" cy="584775"/>
          </a:xfrm>
        </p:grpSpPr>
        <p:sp>
          <p:nvSpPr>
            <p:cNvPr id="218" name="직사각형 21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19" name="직사각형 21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20" name="그룹 219"/>
          <p:cNvGrpSpPr/>
          <p:nvPr/>
        </p:nvGrpSpPr>
        <p:grpSpPr>
          <a:xfrm>
            <a:off x="1926263" y="2175421"/>
            <a:ext cx="1116477" cy="584775"/>
            <a:chOff x="4392910" y="2876277"/>
            <a:chExt cx="1116477" cy="584775"/>
          </a:xfrm>
        </p:grpSpPr>
        <p:sp>
          <p:nvSpPr>
            <p:cNvPr id="221" name="직사각형 22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22" name="직사각형 22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23" name="그룹 222"/>
          <p:cNvGrpSpPr/>
          <p:nvPr/>
        </p:nvGrpSpPr>
        <p:grpSpPr>
          <a:xfrm>
            <a:off x="1926263" y="2509823"/>
            <a:ext cx="1116477" cy="584775"/>
            <a:chOff x="4392910" y="2876277"/>
            <a:chExt cx="1116477" cy="584775"/>
          </a:xfrm>
        </p:grpSpPr>
        <p:sp>
          <p:nvSpPr>
            <p:cNvPr id="224" name="직사각형 22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25" name="직사각형 22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26" name="그룹 225"/>
          <p:cNvGrpSpPr/>
          <p:nvPr/>
        </p:nvGrpSpPr>
        <p:grpSpPr>
          <a:xfrm>
            <a:off x="1926263" y="2852936"/>
            <a:ext cx="1116477" cy="584775"/>
            <a:chOff x="4392910" y="2876277"/>
            <a:chExt cx="1116477" cy="584775"/>
          </a:xfrm>
        </p:grpSpPr>
        <p:sp>
          <p:nvSpPr>
            <p:cNvPr id="227" name="직사각형 22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28" name="직사각형 22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29" name="그룹 228"/>
          <p:cNvGrpSpPr/>
          <p:nvPr/>
        </p:nvGrpSpPr>
        <p:grpSpPr>
          <a:xfrm>
            <a:off x="1926263" y="3187338"/>
            <a:ext cx="1116477" cy="584775"/>
            <a:chOff x="4392910" y="2876277"/>
            <a:chExt cx="1116477" cy="584775"/>
          </a:xfrm>
        </p:grpSpPr>
        <p:sp>
          <p:nvSpPr>
            <p:cNvPr id="230" name="직사각형 22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31" name="직사각형 23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32" name="그룹 231"/>
          <p:cNvGrpSpPr/>
          <p:nvPr/>
        </p:nvGrpSpPr>
        <p:grpSpPr>
          <a:xfrm>
            <a:off x="1945528" y="3517935"/>
            <a:ext cx="1116477" cy="584775"/>
            <a:chOff x="4392910" y="2876277"/>
            <a:chExt cx="1116477" cy="584775"/>
          </a:xfrm>
        </p:grpSpPr>
        <p:sp>
          <p:nvSpPr>
            <p:cNvPr id="233" name="직사각형 23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34" name="직사각형 23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35" name="그룹 234"/>
          <p:cNvGrpSpPr/>
          <p:nvPr/>
        </p:nvGrpSpPr>
        <p:grpSpPr>
          <a:xfrm>
            <a:off x="1945528" y="3852337"/>
            <a:ext cx="1116477" cy="584775"/>
            <a:chOff x="4392910" y="2876277"/>
            <a:chExt cx="1116477" cy="584775"/>
          </a:xfrm>
        </p:grpSpPr>
        <p:sp>
          <p:nvSpPr>
            <p:cNvPr id="236" name="직사각형 23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37" name="직사각형 23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38" name="그룹 237"/>
          <p:cNvGrpSpPr/>
          <p:nvPr/>
        </p:nvGrpSpPr>
        <p:grpSpPr>
          <a:xfrm>
            <a:off x="1932636" y="4161266"/>
            <a:ext cx="1116477" cy="584775"/>
            <a:chOff x="4392910" y="2876277"/>
            <a:chExt cx="1116477" cy="584775"/>
          </a:xfrm>
        </p:grpSpPr>
        <p:sp>
          <p:nvSpPr>
            <p:cNvPr id="239" name="직사각형 23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40" name="직사각형 23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41" name="그룹 240"/>
          <p:cNvGrpSpPr/>
          <p:nvPr/>
        </p:nvGrpSpPr>
        <p:grpSpPr>
          <a:xfrm>
            <a:off x="1932636" y="4495668"/>
            <a:ext cx="1116477" cy="584775"/>
            <a:chOff x="4392910" y="2876277"/>
            <a:chExt cx="1116477" cy="584775"/>
          </a:xfrm>
        </p:grpSpPr>
        <p:sp>
          <p:nvSpPr>
            <p:cNvPr id="242" name="직사각형 24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43" name="직사각형 24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44" name="그룹 243"/>
          <p:cNvGrpSpPr/>
          <p:nvPr/>
        </p:nvGrpSpPr>
        <p:grpSpPr>
          <a:xfrm>
            <a:off x="1951901" y="4826265"/>
            <a:ext cx="1116477" cy="584775"/>
            <a:chOff x="4392910" y="2876277"/>
            <a:chExt cx="1116477" cy="584775"/>
          </a:xfrm>
        </p:grpSpPr>
        <p:sp>
          <p:nvSpPr>
            <p:cNvPr id="245" name="직사각형 24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46" name="직사각형 24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47" name="그룹 246"/>
          <p:cNvGrpSpPr/>
          <p:nvPr/>
        </p:nvGrpSpPr>
        <p:grpSpPr>
          <a:xfrm>
            <a:off x="1951901" y="5160667"/>
            <a:ext cx="1116477" cy="584775"/>
            <a:chOff x="4392910" y="2876277"/>
            <a:chExt cx="1116477" cy="584775"/>
          </a:xfrm>
        </p:grpSpPr>
        <p:sp>
          <p:nvSpPr>
            <p:cNvPr id="248" name="직사각형 24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49" name="직사각형 24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50" name="그룹 249"/>
          <p:cNvGrpSpPr/>
          <p:nvPr/>
        </p:nvGrpSpPr>
        <p:grpSpPr>
          <a:xfrm>
            <a:off x="1938449" y="5484149"/>
            <a:ext cx="1116477" cy="584775"/>
            <a:chOff x="4392910" y="2876277"/>
            <a:chExt cx="1116477" cy="584775"/>
          </a:xfrm>
        </p:grpSpPr>
        <p:sp>
          <p:nvSpPr>
            <p:cNvPr id="251" name="직사각형 25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52" name="직사각형 25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53" name="그룹 252"/>
          <p:cNvGrpSpPr/>
          <p:nvPr/>
        </p:nvGrpSpPr>
        <p:grpSpPr>
          <a:xfrm>
            <a:off x="746324" y="1522443"/>
            <a:ext cx="1116477" cy="584775"/>
            <a:chOff x="4392910" y="2876277"/>
            <a:chExt cx="1116477" cy="584775"/>
          </a:xfrm>
        </p:grpSpPr>
        <p:sp>
          <p:nvSpPr>
            <p:cNvPr id="254" name="직사각형 25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55" name="직사각형 25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56" name="그룹 255"/>
          <p:cNvGrpSpPr/>
          <p:nvPr/>
        </p:nvGrpSpPr>
        <p:grpSpPr>
          <a:xfrm>
            <a:off x="746324" y="1836278"/>
            <a:ext cx="1116477" cy="584775"/>
            <a:chOff x="4392910" y="2876277"/>
            <a:chExt cx="1116477" cy="584775"/>
          </a:xfrm>
        </p:grpSpPr>
        <p:sp>
          <p:nvSpPr>
            <p:cNvPr id="257" name="직사각형 25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58" name="직사각형 25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59" name="그룹 258"/>
          <p:cNvGrpSpPr/>
          <p:nvPr/>
        </p:nvGrpSpPr>
        <p:grpSpPr>
          <a:xfrm>
            <a:off x="765589" y="2166875"/>
            <a:ext cx="1116477" cy="584775"/>
            <a:chOff x="4392910" y="2876277"/>
            <a:chExt cx="1116477" cy="584775"/>
          </a:xfrm>
        </p:grpSpPr>
        <p:sp>
          <p:nvSpPr>
            <p:cNvPr id="260" name="직사각형 25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61" name="직사각형 26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62" name="그룹 261"/>
          <p:cNvGrpSpPr/>
          <p:nvPr/>
        </p:nvGrpSpPr>
        <p:grpSpPr>
          <a:xfrm>
            <a:off x="765589" y="2501277"/>
            <a:ext cx="1116477" cy="584775"/>
            <a:chOff x="4392910" y="2876277"/>
            <a:chExt cx="1116477" cy="584775"/>
          </a:xfrm>
        </p:grpSpPr>
        <p:sp>
          <p:nvSpPr>
            <p:cNvPr id="263" name="직사각형 26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64" name="직사각형 26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65" name="그룹 264"/>
          <p:cNvGrpSpPr/>
          <p:nvPr/>
        </p:nvGrpSpPr>
        <p:grpSpPr>
          <a:xfrm>
            <a:off x="765589" y="2844390"/>
            <a:ext cx="1116477" cy="584775"/>
            <a:chOff x="4392910" y="2876277"/>
            <a:chExt cx="1116477" cy="584775"/>
          </a:xfrm>
        </p:grpSpPr>
        <p:sp>
          <p:nvSpPr>
            <p:cNvPr id="266" name="직사각형 26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67" name="직사각형 26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68" name="그룹 267"/>
          <p:cNvGrpSpPr/>
          <p:nvPr/>
        </p:nvGrpSpPr>
        <p:grpSpPr>
          <a:xfrm>
            <a:off x="765589" y="3178792"/>
            <a:ext cx="1116477" cy="584775"/>
            <a:chOff x="4392910" y="2876277"/>
            <a:chExt cx="1116477" cy="584775"/>
          </a:xfrm>
        </p:grpSpPr>
        <p:sp>
          <p:nvSpPr>
            <p:cNvPr id="269" name="직사각형 26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70" name="직사각형 26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71" name="그룹 270"/>
          <p:cNvGrpSpPr/>
          <p:nvPr/>
        </p:nvGrpSpPr>
        <p:grpSpPr>
          <a:xfrm>
            <a:off x="784854" y="3509389"/>
            <a:ext cx="1116477" cy="584775"/>
            <a:chOff x="4392910" y="2876277"/>
            <a:chExt cx="1116477" cy="584775"/>
          </a:xfrm>
        </p:grpSpPr>
        <p:sp>
          <p:nvSpPr>
            <p:cNvPr id="272" name="직사각형 27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73" name="직사각형 27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74" name="그룹 273"/>
          <p:cNvGrpSpPr/>
          <p:nvPr/>
        </p:nvGrpSpPr>
        <p:grpSpPr>
          <a:xfrm>
            <a:off x="784854" y="3843791"/>
            <a:ext cx="1116477" cy="584775"/>
            <a:chOff x="4392910" y="2876277"/>
            <a:chExt cx="1116477" cy="584775"/>
          </a:xfrm>
        </p:grpSpPr>
        <p:sp>
          <p:nvSpPr>
            <p:cNvPr id="275" name="직사각형 27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76" name="직사각형 27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77" name="그룹 276"/>
          <p:cNvGrpSpPr/>
          <p:nvPr/>
        </p:nvGrpSpPr>
        <p:grpSpPr>
          <a:xfrm>
            <a:off x="771962" y="4152720"/>
            <a:ext cx="1116477" cy="584775"/>
            <a:chOff x="4392910" y="2876277"/>
            <a:chExt cx="1116477" cy="584775"/>
          </a:xfrm>
        </p:grpSpPr>
        <p:sp>
          <p:nvSpPr>
            <p:cNvPr id="278" name="직사각형 27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79" name="직사각형 27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80" name="그룹 279"/>
          <p:cNvGrpSpPr/>
          <p:nvPr/>
        </p:nvGrpSpPr>
        <p:grpSpPr>
          <a:xfrm>
            <a:off x="771962" y="4487122"/>
            <a:ext cx="1116477" cy="584775"/>
            <a:chOff x="4392910" y="2876277"/>
            <a:chExt cx="1116477" cy="584775"/>
          </a:xfrm>
        </p:grpSpPr>
        <p:sp>
          <p:nvSpPr>
            <p:cNvPr id="281" name="직사각형 28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82" name="직사각형 28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83" name="그룹 282"/>
          <p:cNvGrpSpPr/>
          <p:nvPr/>
        </p:nvGrpSpPr>
        <p:grpSpPr>
          <a:xfrm>
            <a:off x="791227" y="4817719"/>
            <a:ext cx="1116477" cy="584775"/>
            <a:chOff x="4392910" y="2876277"/>
            <a:chExt cx="1116477" cy="584775"/>
          </a:xfrm>
        </p:grpSpPr>
        <p:sp>
          <p:nvSpPr>
            <p:cNvPr id="284" name="직사각형 28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85" name="직사각형 28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86" name="그룹 285"/>
          <p:cNvGrpSpPr/>
          <p:nvPr/>
        </p:nvGrpSpPr>
        <p:grpSpPr>
          <a:xfrm>
            <a:off x="791227" y="5152121"/>
            <a:ext cx="1116477" cy="584775"/>
            <a:chOff x="4392910" y="2876277"/>
            <a:chExt cx="1116477" cy="584775"/>
          </a:xfrm>
        </p:grpSpPr>
        <p:sp>
          <p:nvSpPr>
            <p:cNvPr id="287" name="직사각형 28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88" name="직사각형 28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89" name="그룹 288"/>
          <p:cNvGrpSpPr/>
          <p:nvPr/>
        </p:nvGrpSpPr>
        <p:grpSpPr>
          <a:xfrm>
            <a:off x="777775" y="5475603"/>
            <a:ext cx="1116477" cy="584775"/>
            <a:chOff x="4392910" y="2876277"/>
            <a:chExt cx="1116477" cy="584775"/>
          </a:xfrm>
        </p:grpSpPr>
        <p:sp>
          <p:nvSpPr>
            <p:cNvPr id="290" name="직사각형 28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91" name="직사각형 29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92" name="그룹 291"/>
          <p:cNvGrpSpPr/>
          <p:nvPr/>
        </p:nvGrpSpPr>
        <p:grpSpPr>
          <a:xfrm>
            <a:off x="4262530" y="1546653"/>
            <a:ext cx="1116477" cy="584775"/>
            <a:chOff x="4392910" y="2876277"/>
            <a:chExt cx="1116477" cy="584775"/>
          </a:xfrm>
        </p:grpSpPr>
        <p:sp>
          <p:nvSpPr>
            <p:cNvPr id="293" name="직사각형 29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94" name="직사각형 29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95" name="그룹 294"/>
          <p:cNvGrpSpPr/>
          <p:nvPr/>
        </p:nvGrpSpPr>
        <p:grpSpPr>
          <a:xfrm>
            <a:off x="4262530" y="1860488"/>
            <a:ext cx="1116477" cy="584775"/>
            <a:chOff x="4392910" y="2876277"/>
            <a:chExt cx="1116477" cy="584775"/>
          </a:xfrm>
        </p:grpSpPr>
        <p:sp>
          <p:nvSpPr>
            <p:cNvPr id="296" name="직사각형 29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297" name="직사각형 29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298" name="그룹 297"/>
          <p:cNvGrpSpPr/>
          <p:nvPr/>
        </p:nvGrpSpPr>
        <p:grpSpPr>
          <a:xfrm>
            <a:off x="4281795" y="2191085"/>
            <a:ext cx="1116477" cy="584775"/>
            <a:chOff x="4392910" y="2876277"/>
            <a:chExt cx="1116477" cy="584775"/>
          </a:xfrm>
        </p:grpSpPr>
        <p:sp>
          <p:nvSpPr>
            <p:cNvPr id="299" name="직사각형 29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00" name="직사각형 29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01" name="그룹 300"/>
          <p:cNvGrpSpPr/>
          <p:nvPr/>
        </p:nvGrpSpPr>
        <p:grpSpPr>
          <a:xfrm>
            <a:off x="4281795" y="2525487"/>
            <a:ext cx="1116477" cy="584775"/>
            <a:chOff x="4392910" y="2876277"/>
            <a:chExt cx="1116477" cy="584775"/>
          </a:xfrm>
        </p:grpSpPr>
        <p:sp>
          <p:nvSpPr>
            <p:cNvPr id="302" name="직사각형 30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03" name="직사각형 30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04" name="그룹 303"/>
          <p:cNvGrpSpPr/>
          <p:nvPr/>
        </p:nvGrpSpPr>
        <p:grpSpPr>
          <a:xfrm>
            <a:off x="-455976" y="1510684"/>
            <a:ext cx="1116477" cy="584775"/>
            <a:chOff x="4392910" y="2876277"/>
            <a:chExt cx="1116477" cy="584775"/>
          </a:xfrm>
        </p:grpSpPr>
        <p:sp>
          <p:nvSpPr>
            <p:cNvPr id="305" name="직사각형 30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06" name="직사각형 30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07" name="그룹 306"/>
          <p:cNvGrpSpPr/>
          <p:nvPr/>
        </p:nvGrpSpPr>
        <p:grpSpPr>
          <a:xfrm>
            <a:off x="-455976" y="1824519"/>
            <a:ext cx="1116477" cy="584775"/>
            <a:chOff x="4392910" y="2876277"/>
            <a:chExt cx="1116477" cy="584775"/>
          </a:xfrm>
        </p:grpSpPr>
        <p:sp>
          <p:nvSpPr>
            <p:cNvPr id="308" name="직사각형 30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09" name="직사각형 30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10" name="그룹 309"/>
          <p:cNvGrpSpPr/>
          <p:nvPr/>
        </p:nvGrpSpPr>
        <p:grpSpPr>
          <a:xfrm>
            <a:off x="-436711" y="2155116"/>
            <a:ext cx="1116477" cy="584775"/>
            <a:chOff x="4392910" y="2876277"/>
            <a:chExt cx="1116477" cy="584775"/>
          </a:xfrm>
        </p:grpSpPr>
        <p:sp>
          <p:nvSpPr>
            <p:cNvPr id="311" name="직사각형 31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12" name="직사각형 31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13" name="그룹 312"/>
          <p:cNvGrpSpPr/>
          <p:nvPr/>
        </p:nvGrpSpPr>
        <p:grpSpPr>
          <a:xfrm>
            <a:off x="-436711" y="2489518"/>
            <a:ext cx="1116477" cy="584775"/>
            <a:chOff x="4392910" y="2876277"/>
            <a:chExt cx="1116477" cy="584775"/>
          </a:xfrm>
        </p:grpSpPr>
        <p:sp>
          <p:nvSpPr>
            <p:cNvPr id="314" name="직사각형 31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15" name="직사각형 31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16" name="그룹 315"/>
          <p:cNvGrpSpPr/>
          <p:nvPr/>
        </p:nvGrpSpPr>
        <p:grpSpPr>
          <a:xfrm>
            <a:off x="-436711" y="2832631"/>
            <a:ext cx="1116477" cy="584775"/>
            <a:chOff x="4392910" y="2876277"/>
            <a:chExt cx="1116477" cy="584775"/>
          </a:xfrm>
        </p:grpSpPr>
        <p:sp>
          <p:nvSpPr>
            <p:cNvPr id="317" name="직사각형 31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18" name="직사각형 31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19" name="그룹 318"/>
          <p:cNvGrpSpPr/>
          <p:nvPr/>
        </p:nvGrpSpPr>
        <p:grpSpPr>
          <a:xfrm>
            <a:off x="-436711" y="3167033"/>
            <a:ext cx="1116477" cy="584775"/>
            <a:chOff x="4392910" y="2876277"/>
            <a:chExt cx="1116477" cy="584775"/>
          </a:xfrm>
        </p:grpSpPr>
        <p:sp>
          <p:nvSpPr>
            <p:cNvPr id="320" name="직사각형 31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21" name="직사각형 32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22" name="그룹 321"/>
          <p:cNvGrpSpPr/>
          <p:nvPr/>
        </p:nvGrpSpPr>
        <p:grpSpPr>
          <a:xfrm>
            <a:off x="-417446" y="3497630"/>
            <a:ext cx="1116477" cy="584775"/>
            <a:chOff x="4392910" y="2876277"/>
            <a:chExt cx="1116477" cy="584775"/>
          </a:xfrm>
        </p:grpSpPr>
        <p:sp>
          <p:nvSpPr>
            <p:cNvPr id="323" name="직사각형 32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24" name="직사각형 32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25" name="그룹 324"/>
          <p:cNvGrpSpPr/>
          <p:nvPr/>
        </p:nvGrpSpPr>
        <p:grpSpPr>
          <a:xfrm>
            <a:off x="-417446" y="3832032"/>
            <a:ext cx="1116477" cy="584775"/>
            <a:chOff x="4392910" y="2876277"/>
            <a:chExt cx="1116477" cy="584775"/>
          </a:xfrm>
        </p:grpSpPr>
        <p:sp>
          <p:nvSpPr>
            <p:cNvPr id="326" name="직사각형 32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27" name="직사각형 32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28" name="그룹 327"/>
          <p:cNvGrpSpPr/>
          <p:nvPr/>
        </p:nvGrpSpPr>
        <p:grpSpPr>
          <a:xfrm>
            <a:off x="-430338" y="4140961"/>
            <a:ext cx="1116477" cy="584775"/>
            <a:chOff x="4392910" y="2876277"/>
            <a:chExt cx="1116477" cy="584775"/>
          </a:xfrm>
        </p:grpSpPr>
        <p:sp>
          <p:nvSpPr>
            <p:cNvPr id="329" name="직사각형 32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30" name="직사각형 32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31" name="그룹 330"/>
          <p:cNvGrpSpPr/>
          <p:nvPr/>
        </p:nvGrpSpPr>
        <p:grpSpPr>
          <a:xfrm>
            <a:off x="-430338" y="4475363"/>
            <a:ext cx="1116477" cy="584775"/>
            <a:chOff x="4392910" y="2876277"/>
            <a:chExt cx="1116477" cy="584775"/>
          </a:xfrm>
        </p:grpSpPr>
        <p:sp>
          <p:nvSpPr>
            <p:cNvPr id="332" name="직사각형 33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33" name="직사각형 33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34" name="그룹 333"/>
          <p:cNvGrpSpPr/>
          <p:nvPr/>
        </p:nvGrpSpPr>
        <p:grpSpPr>
          <a:xfrm>
            <a:off x="-411073" y="4805960"/>
            <a:ext cx="1116477" cy="584775"/>
            <a:chOff x="4392910" y="2876277"/>
            <a:chExt cx="1116477" cy="584775"/>
          </a:xfrm>
        </p:grpSpPr>
        <p:sp>
          <p:nvSpPr>
            <p:cNvPr id="335" name="직사각형 33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36" name="직사각형 33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37" name="그룹 336"/>
          <p:cNvGrpSpPr/>
          <p:nvPr/>
        </p:nvGrpSpPr>
        <p:grpSpPr>
          <a:xfrm>
            <a:off x="-411073" y="5140362"/>
            <a:ext cx="1116477" cy="584775"/>
            <a:chOff x="4392910" y="2876277"/>
            <a:chExt cx="1116477" cy="584775"/>
          </a:xfrm>
        </p:grpSpPr>
        <p:sp>
          <p:nvSpPr>
            <p:cNvPr id="338" name="직사각형 33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39" name="직사각형 33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40" name="그룹 339"/>
          <p:cNvGrpSpPr/>
          <p:nvPr/>
        </p:nvGrpSpPr>
        <p:grpSpPr>
          <a:xfrm>
            <a:off x="-424525" y="5463844"/>
            <a:ext cx="1116477" cy="584775"/>
            <a:chOff x="4392910" y="2876277"/>
            <a:chExt cx="1116477" cy="584775"/>
          </a:xfrm>
        </p:grpSpPr>
        <p:sp>
          <p:nvSpPr>
            <p:cNvPr id="341" name="직사각형 34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42" name="직사각형 34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43" name="그룹 342"/>
          <p:cNvGrpSpPr/>
          <p:nvPr/>
        </p:nvGrpSpPr>
        <p:grpSpPr>
          <a:xfrm>
            <a:off x="5429885" y="1221798"/>
            <a:ext cx="1116477" cy="584775"/>
            <a:chOff x="4392910" y="2876277"/>
            <a:chExt cx="1116477" cy="584775"/>
          </a:xfrm>
        </p:grpSpPr>
        <p:sp>
          <p:nvSpPr>
            <p:cNvPr id="344" name="직사각형 34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45" name="직사각형 34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46" name="그룹 345"/>
          <p:cNvGrpSpPr/>
          <p:nvPr/>
        </p:nvGrpSpPr>
        <p:grpSpPr>
          <a:xfrm>
            <a:off x="6650582" y="1208346"/>
            <a:ext cx="1116477" cy="584775"/>
            <a:chOff x="4392910" y="2876277"/>
            <a:chExt cx="1116477" cy="584775"/>
          </a:xfrm>
        </p:grpSpPr>
        <p:sp>
          <p:nvSpPr>
            <p:cNvPr id="347" name="직사각형 34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48" name="직사각형 34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49" name="그룹 348"/>
          <p:cNvGrpSpPr/>
          <p:nvPr/>
        </p:nvGrpSpPr>
        <p:grpSpPr>
          <a:xfrm>
            <a:off x="7841800" y="1211986"/>
            <a:ext cx="1116477" cy="584775"/>
            <a:chOff x="4392910" y="2876277"/>
            <a:chExt cx="1116477" cy="584775"/>
          </a:xfrm>
        </p:grpSpPr>
        <p:sp>
          <p:nvSpPr>
            <p:cNvPr id="350" name="직사각형 34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51" name="직사각형 35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52" name="그룹 351"/>
          <p:cNvGrpSpPr/>
          <p:nvPr/>
        </p:nvGrpSpPr>
        <p:grpSpPr>
          <a:xfrm>
            <a:off x="3089272" y="1213252"/>
            <a:ext cx="1116477" cy="584775"/>
            <a:chOff x="4392910" y="2876277"/>
            <a:chExt cx="1116477" cy="584775"/>
          </a:xfrm>
        </p:grpSpPr>
        <p:sp>
          <p:nvSpPr>
            <p:cNvPr id="353" name="직사각형 35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54" name="직사각형 35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55" name="그룹 354"/>
          <p:cNvGrpSpPr/>
          <p:nvPr/>
        </p:nvGrpSpPr>
        <p:grpSpPr>
          <a:xfrm>
            <a:off x="1902960" y="1204706"/>
            <a:ext cx="1116477" cy="584775"/>
            <a:chOff x="4392910" y="2876277"/>
            <a:chExt cx="1116477" cy="584775"/>
          </a:xfrm>
        </p:grpSpPr>
        <p:sp>
          <p:nvSpPr>
            <p:cNvPr id="356" name="직사각형 35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57" name="직사각형 35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58" name="그룹 357"/>
          <p:cNvGrpSpPr/>
          <p:nvPr/>
        </p:nvGrpSpPr>
        <p:grpSpPr>
          <a:xfrm>
            <a:off x="742286" y="1196160"/>
            <a:ext cx="1116477" cy="584775"/>
            <a:chOff x="4392910" y="2876277"/>
            <a:chExt cx="1116477" cy="584775"/>
          </a:xfrm>
        </p:grpSpPr>
        <p:sp>
          <p:nvSpPr>
            <p:cNvPr id="359" name="직사각형 35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60" name="직사각형 35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61" name="그룹 360"/>
          <p:cNvGrpSpPr/>
          <p:nvPr/>
        </p:nvGrpSpPr>
        <p:grpSpPr>
          <a:xfrm>
            <a:off x="4258492" y="1220370"/>
            <a:ext cx="1116477" cy="584775"/>
            <a:chOff x="4392910" y="2876277"/>
            <a:chExt cx="1116477" cy="584775"/>
          </a:xfrm>
        </p:grpSpPr>
        <p:sp>
          <p:nvSpPr>
            <p:cNvPr id="362" name="직사각형 36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63" name="직사각형 36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64" name="그룹 363"/>
          <p:cNvGrpSpPr/>
          <p:nvPr/>
        </p:nvGrpSpPr>
        <p:grpSpPr>
          <a:xfrm>
            <a:off x="-460014" y="1184401"/>
            <a:ext cx="1116477" cy="584775"/>
            <a:chOff x="4392910" y="2876277"/>
            <a:chExt cx="1116477" cy="584775"/>
          </a:xfrm>
        </p:grpSpPr>
        <p:sp>
          <p:nvSpPr>
            <p:cNvPr id="365" name="직사각형 36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66" name="직사각형 36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67" name="그룹 366"/>
          <p:cNvGrpSpPr/>
          <p:nvPr/>
        </p:nvGrpSpPr>
        <p:grpSpPr>
          <a:xfrm>
            <a:off x="5427550" y="882490"/>
            <a:ext cx="1116477" cy="584775"/>
            <a:chOff x="4392910" y="2876277"/>
            <a:chExt cx="1116477" cy="584775"/>
          </a:xfrm>
        </p:grpSpPr>
        <p:sp>
          <p:nvSpPr>
            <p:cNvPr id="368" name="직사각형 36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69" name="직사각형 36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70" name="그룹 369"/>
          <p:cNvGrpSpPr/>
          <p:nvPr/>
        </p:nvGrpSpPr>
        <p:grpSpPr>
          <a:xfrm>
            <a:off x="6648247" y="869038"/>
            <a:ext cx="1116477" cy="584775"/>
            <a:chOff x="4392910" y="2876277"/>
            <a:chExt cx="1116477" cy="584775"/>
          </a:xfrm>
        </p:grpSpPr>
        <p:sp>
          <p:nvSpPr>
            <p:cNvPr id="371" name="직사각형 37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72" name="직사각형 37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73" name="그룹 372"/>
          <p:cNvGrpSpPr/>
          <p:nvPr/>
        </p:nvGrpSpPr>
        <p:grpSpPr>
          <a:xfrm>
            <a:off x="7839465" y="872678"/>
            <a:ext cx="1116477" cy="584775"/>
            <a:chOff x="4392910" y="2876277"/>
            <a:chExt cx="1116477" cy="584775"/>
          </a:xfrm>
        </p:grpSpPr>
        <p:sp>
          <p:nvSpPr>
            <p:cNvPr id="374" name="직사각형 37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75" name="직사각형 37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76" name="그룹 375"/>
          <p:cNvGrpSpPr/>
          <p:nvPr/>
        </p:nvGrpSpPr>
        <p:grpSpPr>
          <a:xfrm>
            <a:off x="3086937" y="873944"/>
            <a:ext cx="1116477" cy="584775"/>
            <a:chOff x="4392910" y="2876277"/>
            <a:chExt cx="1116477" cy="584775"/>
          </a:xfrm>
        </p:grpSpPr>
        <p:sp>
          <p:nvSpPr>
            <p:cNvPr id="377" name="직사각형 37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78" name="직사각형 37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79" name="그룹 378"/>
          <p:cNvGrpSpPr/>
          <p:nvPr/>
        </p:nvGrpSpPr>
        <p:grpSpPr>
          <a:xfrm>
            <a:off x="1900625" y="865398"/>
            <a:ext cx="1116477" cy="584775"/>
            <a:chOff x="4392910" y="2876277"/>
            <a:chExt cx="1116477" cy="584775"/>
          </a:xfrm>
        </p:grpSpPr>
        <p:sp>
          <p:nvSpPr>
            <p:cNvPr id="380" name="직사각형 37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81" name="직사각형 38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82" name="그룹 381"/>
          <p:cNvGrpSpPr/>
          <p:nvPr/>
        </p:nvGrpSpPr>
        <p:grpSpPr>
          <a:xfrm>
            <a:off x="739951" y="856852"/>
            <a:ext cx="1116477" cy="584775"/>
            <a:chOff x="4392910" y="2876277"/>
            <a:chExt cx="1116477" cy="584775"/>
          </a:xfrm>
        </p:grpSpPr>
        <p:sp>
          <p:nvSpPr>
            <p:cNvPr id="383" name="직사각형 38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84" name="직사각형 38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85" name="그룹 384"/>
          <p:cNvGrpSpPr/>
          <p:nvPr/>
        </p:nvGrpSpPr>
        <p:grpSpPr>
          <a:xfrm>
            <a:off x="4256157" y="881062"/>
            <a:ext cx="1116477" cy="584775"/>
            <a:chOff x="4392910" y="2876277"/>
            <a:chExt cx="1116477" cy="584775"/>
          </a:xfrm>
        </p:grpSpPr>
        <p:sp>
          <p:nvSpPr>
            <p:cNvPr id="386" name="직사각형 38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87" name="직사각형 38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88" name="그룹 387"/>
          <p:cNvGrpSpPr/>
          <p:nvPr/>
        </p:nvGrpSpPr>
        <p:grpSpPr>
          <a:xfrm>
            <a:off x="-462349" y="845093"/>
            <a:ext cx="1116477" cy="584775"/>
            <a:chOff x="4392910" y="2876277"/>
            <a:chExt cx="1116477" cy="584775"/>
          </a:xfrm>
        </p:grpSpPr>
        <p:sp>
          <p:nvSpPr>
            <p:cNvPr id="389" name="직사각형 38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90" name="직사각형 38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91" name="그룹 390"/>
          <p:cNvGrpSpPr/>
          <p:nvPr/>
        </p:nvGrpSpPr>
        <p:grpSpPr>
          <a:xfrm>
            <a:off x="5431190" y="560274"/>
            <a:ext cx="1116477" cy="584775"/>
            <a:chOff x="4392910" y="2876277"/>
            <a:chExt cx="1116477" cy="584775"/>
          </a:xfrm>
        </p:grpSpPr>
        <p:sp>
          <p:nvSpPr>
            <p:cNvPr id="392" name="직사각형 39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93" name="직사각형 39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94" name="그룹 393"/>
          <p:cNvGrpSpPr/>
          <p:nvPr/>
        </p:nvGrpSpPr>
        <p:grpSpPr>
          <a:xfrm>
            <a:off x="6651887" y="546822"/>
            <a:ext cx="1116477" cy="584775"/>
            <a:chOff x="4392910" y="2876277"/>
            <a:chExt cx="1116477" cy="584775"/>
          </a:xfrm>
        </p:grpSpPr>
        <p:sp>
          <p:nvSpPr>
            <p:cNvPr id="395" name="직사각형 39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96" name="직사각형 39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397" name="그룹 396"/>
          <p:cNvGrpSpPr/>
          <p:nvPr/>
        </p:nvGrpSpPr>
        <p:grpSpPr>
          <a:xfrm>
            <a:off x="7843105" y="550462"/>
            <a:ext cx="1116477" cy="584775"/>
            <a:chOff x="4392910" y="2876277"/>
            <a:chExt cx="1116477" cy="584775"/>
          </a:xfrm>
        </p:grpSpPr>
        <p:sp>
          <p:nvSpPr>
            <p:cNvPr id="398" name="직사각형 39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399" name="직사각형 39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00" name="그룹 399"/>
          <p:cNvGrpSpPr/>
          <p:nvPr/>
        </p:nvGrpSpPr>
        <p:grpSpPr>
          <a:xfrm>
            <a:off x="3090577" y="551728"/>
            <a:ext cx="1116477" cy="584775"/>
            <a:chOff x="4392910" y="2876277"/>
            <a:chExt cx="1116477" cy="584775"/>
          </a:xfrm>
        </p:grpSpPr>
        <p:sp>
          <p:nvSpPr>
            <p:cNvPr id="401" name="직사각형 40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02" name="직사각형 40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03" name="그룹 402"/>
          <p:cNvGrpSpPr/>
          <p:nvPr/>
        </p:nvGrpSpPr>
        <p:grpSpPr>
          <a:xfrm>
            <a:off x="1904265" y="543182"/>
            <a:ext cx="1116477" cy="584775"/>
            <a:chOff x="4392910" y="2876277"/>
            <a:chExt cx="1116477" cy="584775"/>
          </a:xfrm>
        </p:grpSpPr>
        <p:sp>
          <p:nvSpPr>
            <p:cNvPr id="404" name="직사각형 40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05" name="직사각형 40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06" name="그룹 405"/>
          <p:cNvGrpSpPr/>
          <p:nvPr/>
        </p:nvGrpSpPr>
        <p:grpSpPr>
          <a:xfrm>
            <a:off x="743591" y="534636"/>
            <a:ext cx="1116477" cy="584775"/>
            <a:chOff x="4392910" y="2876277"/>
            <a:chExt cx="1116477" cy="584775"/>
          </a:xfrm>
        </p:grpSpPr>
        <p:sp>
          <p:nvSpPr>
            <p:cNvPr id="407" name="직사각형 40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08" name="직사각형 40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09" name="그룹 408"/>
          <p:cNvGrpSpPr/>
          <p:nvPr/>
        </p:nvGrpSpPr>
        <p:grpSpPr>
          <a:xfrm>
            <a:off x="4259797" y="558846"/>
            <a:ext cx="1116477" cy="584775"/>
            <a:chOff x="4392910" y="2876277"/>
            <a:chExt cx="1116477" cy="584775"/>
          </a:xfrm>
        </p:grpSpPr>
        <p:sp>
          <p:nvSpPr>
            <p:cNvPr id="410" name="직사각형 40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11" name="직사각형 41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12" name="그룹 411"/>
          <p:cNvGrpSpPr/>
          <p:nvPr/>
        </p:nvGrpSpPr>
        <p:grpSpPr>
          <a:xfrm>
            <a:off x="-458709" y="522877"/>
            <a:ext cx="1116477" cy="584775"/>
            <a:chOff x="4392910" y="2876277"/>
            <a:chExt cx="1116477" cy="584775"/>
          </a:xfrm>
        </p:grpSpPr>
        <p:sp>
          <p:nvSpPr>
            <p:cNvPr id="413" name="직사각형 41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14" name="직사각형 41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15" name="그룹 414"/>
          <p:cNvGrpSpPr/>
          <p:nvPr/>
        </p:nvGrpSpPr>
        <p:grpSpPr>
          <a:xfrm>
            <a:off x="5428855" y="220966"/>
            <a:ext cx="1116477" cy="584775"/>
            <a:chOff x="4392910" y="2876277"/>
            <a:chExt cx="1116477" cy="584775"/>
          </a:xfrm>
        </p:grpSpPr>
        <p:sp>
          <p:nvSpPr>
            <p:cNvPr id="416" name="직사각형 41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17" name="직사각형 41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18" name="그룹 417"/>
          <p:cNvGrpSpPr/>
          <p:nvPr/>
        </p:nvGrpSpPr>
        <p:grpSpPr>
          <a:xfrm>
            <a:off x="6649552" y="207514"/>
            <a:ext cx="1116477" cy="584775"/>
            <a:chOff x="4392910" y="2876277"/>
            <a:chExt cx="1116477" cy="584775"/>
          </a:xfrm>
        </p:grpSpPr>
        <p:sp>
          <p:nvSpPr>
            <p:cNvPr id="419" name="직사각형 41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20" name="직사각형 41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21" name="그룹 420"/>
          <p:cNvGrpSpPr/>
          <p:nvPr/>
        </p:nvGrpSpPr>
        <p:grpSpPr>
          <a:xfrm>
            <a:off x="7840770" y="211154"/>
            <a:ext cx="1116477" cy="584775"/>
            <a:chOff x="4392910" y="2876277"/>
            <a:chExt cx="1116477" cy="584775"/>
          </a:xfrm>
        </p:grpSpPr>
        <p:sp>
          <p:nvSpPr>
            <p:cNvPr id="422" name="직사각형 42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23" name="직사각형 42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24" name="그룹 423"/>
          <p:cNvGrpSpPr/>
          <p:nvPr/>
        </p:nvGrpSpPr>
        <p:grpSpPr>
          <a:xfrm>
            <a:off x="3088242" y="212420"/>
            <a:ext cx="1116477" cy="584775"/>
            <a:chOff x="4392910" y="2876277"/>
            <a:chExt cx="1116477" cy="584775"/>
          </a:xfrm>
        </p:grpSpPr>
        <p:sp>
          <p:nvSpPr>
            <p:cNvPr id="425" name="직사각형 42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26" name="직사각형 42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27" name="그룹 426"/>
          <p:cNvGrpSpPr/>
          <p:nvPr/>
        </p:nvGrpSpPr>
        <p:grpSpPr>
          <a:xfrm>
            <a:off x="1901930" y="203874"/>
            <a:ext cx="1116477" cy="584775"/>
            <a:chOff x="4392910" y="2876277"/>
            <a:chExt cx="1116477" cy="584775"/>
          </a:xfrm>
        </p:grpSpPr>
        <p:sp>
          <p:nvSpPr>
            <p:cNvPr id="428" name="직사각형 42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29" name="직사각형 42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30" name="그룹 429"/>
          <p:cNvGrpSpPr/>
          <p:nvPr/>
        </p:nvGrpSpPr>
        <p:grpSpPr>
          <a:xfrm>
            <a:off x="741256" y="195328"/>
            <a:ext cx="1116477" cy="584775"/>
            <a:chOff x="4392910" y="2876277"/>
            <a:chExt cx="1116477" cy="584775"/>
          </a:xfrm>
        </p:grpSpPr>
        <p:sp>
          <p:nvSpPr>
            <p:cNvPr id="431" name="직사각형 43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32" name="직사각형 43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33" name="그룹 432"/>
          <p:cNvGrpSpPr/>
          <p:nvPr/>
        </p:nvGrpSpPr>
        <p:grpSpPr>
          <a:xfrm>
            <a:off x="4257462" y="219538"/>
            <a:ext cx="1116477" cy="584775"/>
            <a:chOff x="4392910" y="2876277"/>
            <a:chExt cx="1116477" cy="584775"/>
          </a:xfrm>
        </p:grpSpPr>
        <p:sp>
          <p:nvSpPr>
            <p:cNvPr id="434" name="직사각형 43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35" name="직사각형 43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36" name="그룹 435"/>
          <p:cNvGrpSpPr/>
          <p:nvPr/>
        </p:nvGrpSpPr>
        <p:grpSpPr>
          <a:xfrm>
            <a:off x="-461044" y="183569"/>
            <a:ext cx="1116477" cy="584775"/>
            <a:chOff x="4392910" y="2876277"/>
            <a:chExt cx="1116477" cy="584775"/>
          </a:xfrm>
        </p:grpSpPr>
        <p:sp>
          <p:nvSpPr>
            <p:cNvPr id="437" name="직사각형 43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38" name="직사각형 43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39" name="그룹 438"/>
          <p:cNvGrpSpPr/>
          <p:nvPr/>
        </p:nvGrpSpPr>
        <p:grpSpPr>
          <a:xfrm>
            <a:off x="5498083" y="6171047"/>
            <a:ext cx="1116477" cy="584775"/>
            <a:chOff x="4392910" y="2876277"/>
            <a:chExt cx="1116477" cy="584775"/>
          </a:xfrm>
        </p:grpSpPr>
        <p:sp>
          <p:nvSpPr>
            <p:cNvPr id="440" name="직사각형 43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41" name="직사각형 44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42" name="그룹 441"/>
          <p:cNvGrpSpPr/>
          <p:nvPr/>
        </p:nvGrpSpPr>
        <p:grpSpPr>
          <a:xfrm>
            <a:off x="6718780" y="6157595"/>
            <a:ext cx="1116477" cy="584775"/>
            <a:chOff x="4392910" y="2876277"/>
            <a:chExt cx="1116477" cy="584775"/>
          </a:xfrm>
        </p:grpSpPr>
        <p:sp>
          <p:nvSpPr>
            <p:cNvPr id="443" name="직사각형 44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44" name="직사각형 44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45" name="그룹 444"/>
          <p:cNvGrpSpPr/>
          <p:nvPr/>
        </p:nvGrpSpPr>
        <p:grpSpPr>
          <a:xfrm>
            <a:off x="7909998" y="6161235"/>
            <a:ext cx="1116477" cy="584775"/>
            <a:chOff x="4392910" y="2876277"/>
            <a:chExt cx="1116477" cy="584775"/>
          </a:xfrm>
        </p:grpSpPr>
        <p:sp>
          <p:nvSpPr>
            <p:cNvPr id="446" name="직사각형 44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47" name="직사각형 44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48" name="그룹 447"/>
          <p:cNvGrpSpPr/>
          <p:nvPr/>
        </p:nvGrpSpPr>
        <p:grpSpPr>
          <a:xfrm>
            <a:off x="3157470" y="6162501"/>
            <a:ext cx="1116477" cy="584775"/>
            <a:chOff x="4392910" y="2876277"/>
            <a:chExt cx="1116477" cy="584775"/>
          </a:xfrm>
        </p:grpSpPr>
        <p:sp>
          <p:nvSpPr>
            <p:cNvPr id="449" name="직사각형 44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50" name="직사각형 44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51" name="그룹 450"/>
          <p:cNvGrpSpPr/>
          <p:nvPr/>
        </p:nvGrpSpPr>
        <p:grpSpPr>
          <a:xfrm>
            <a:off x="1971158" y="6153955"/>
            <a:ext cx="1116477" cy="584775"/>
            <a:chOff x="4392910" y="2876277"/>
            <a:chExt cx="1116477" cy="584775"/>
          </a:xfrm>
        </p:grpSpPr>
        <p:sp>
          <p:nvSpPr>
            <p:cNvPr id="452" name="직사각형 45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53" name="직사각형 45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54" name="그룹 453"/>
          <p:cNvGrpSpPr/>
          <p:nvPr/>
        </p:nvGrpSpPr>
        <p:grpSpPr>
          <a:xfrm>
            <a:off x="810484" y="6145409"/>
            <a:ext cx="1116477" cy="584775"/>
            <a:chOff x="4392910" y="2876277"/>
            <a:chExt cx="1116477" cy="584775"/>
          </a:xfrm>
        </p:grpSpPr>
        <p:sp>
          <p:nvSpPr>
            <p:cNvPr id="455" name="직사각형 45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56" name="직사각형 45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57" name="그룹 456"/>
          <p:cNvGrpSpPr/>
          <p:nvPr/>
        </p:nvGrpSpPr>
        <p:grpSpPr>
          <a:xfrm>
            <a:off x="4326690" y="6169619"/>
            <a:ext cx="1116477" cy="584775"/>
            <a:chOff x="4392910" y="2876277"/>
            <a:chExt cx="1116477" cy="584775"/>
          </a:xfrm>
        </p:grpSpPr>
        <p:sp>
          <p:nvSpPr>
            <p:cNvPr id="458" name="직사각형 457"/>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59" name="직사각형 458"/>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60" name="그룹 459"/>
          <p:cNvGrpSpPr/>
          <p:nvPr/>
        </p:nvGrpSpPr>
        <p:grpSpPr>
          <a:xfrm>
            <a:off x="-391816" y="6133650"/>
            <a:ext cx="1116477" cy="584775"/>
            <a:chOff x="4392910" y="2876277"/>
            <a:chExt cx="1116477" cy="584775"/>
          </a:xfrm>
        </p:grpSpPr>
        <p:sp>
          <p:nvSpPr>
            <p:cNvPr id="461" name="직사각형 460"/>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62" name="직사각형 461"/>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63" name="그룹 462"/>
          <p:cNvGrpSpPr/>
          <p:nvPr/>
        </p:nvGrpSpPr>
        <p:grpSpPr>
          <a:xfrm>
            <a:off x="5495748" y="5831739"/>
            <a:ext cx="1116477" cy="584775"/>
            <a:chOff x="4392910" y="2876277"/>
            <a:chExt cx="1116477" cy="584775"/>
          </a:xfrm>
        </p:grpSpPr>
        <p:sp>
          <p:nvSpPr>
            <p:cNvPr id="464" name="직사각형 463"/>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65" name="직사각형 464"/>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66" name="그룹 465"/>
          <p:cNvGrpSpPr/>
          <p:nvPr/>
        </p:nvGrpSpPr>
        <p:grpSpPr>
          <a:xfrm>
            <a:off x="6716445" y="5818287"/>
            <a:ext cx="1116477" cy="584775"/>
            <a:chOff x="4392910" y="2876277"/>
            <a:chExt cx="1116477" cy="584775"/>
          </a:xfrm>
        </p:grpSpPr>
        <p:sp>
          <p:nvSpPr>
            <p:cNvPr id="467" name="직사각형 466"/>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68" name="직사각형 467"/>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69" name="그룹 468"/>
          <p:cNvGrpSpPr/>
          <p:nvPr/>
        </p:nvGrpSpPr>
        <p:grpSpPr>
          <a:xfrm>
            <a:off x="7907663" y="5821927"/>
            <a:ext cx="1116477" cy="584775"/>
            <a:chOff x="4392910" y="2876277"/>
            <a:chExt cx="1116477" cy="584775"/>
          </a:xfrm>
        </p:grpSpPr>
        <p:sp>
          <p:nvSpPr>
            <p:cNvPr id="470" name="직사각형 469"/>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71" name="직사각형 470"/>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72" name="그룹 471"/>
          <p:cNvGrpSpPr/>
          <p:nvPr/>
        </p:nvGrpSpPr>
        <p:grpSpPr>
          <a:xfrm>
            <a:off x="3155135" y="5823193"/>
            <a:ext cx="1116477" cy="584775"/>
            <a:chOff x="4392910" y="2876277"/>
            <a:chExt cx="1116477" cy="584775"/>
          </a:xfrm>
        </p:grpSpPr>
        <p:sp>
          <p:nvSpPr>
            <p:cNvPr id="473" name="직사각형 472"/>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74" name="직사각형 473"/>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75" name="그룹 474"/>
          <p:cNvGrpSpPr/>
          <p:nvPr/>
        </p:nvGrpSpPr>
        <p:grpSpPr>
          <a:xfrm>
            <a:off x="1968823" y="5814647"/>
            <a:ext cx="1116477" cy="584775"/>
            <a:chOff x="4392910" y="2876277"/>
            <a:chExt cx="1116477" cy="584775"/>
          </a:xfrm>
        </p:grpSpPr>
        <p:sp>
          <p:nvSpPr>
            <p:cNvPr id="476" name="직사각형 475"/>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77" name="직사각형 476"/>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78" name="그룹 477"/>
          <p:cNvGrpSpPr/>
          <p:nvPr/>
        </p:nvGrpSpPr>
        <p:grpSpPr>
          <a:xfrm>
            <a:off x="808149" y="5806101"/>
            <a:ext cx="1116477" cy="584775"/>
            <a:chOff x="4392910" y="2876277"/>
            <a:chExt cx="1116477" cy="584775"/>
          </a:xfrm>
        </p:grpSpPr>
        <p:sp>
          <p:nvSpPr>
            <p:cNvPr id="479" name="직사각형 478"/>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80" name="직사각형 479"/>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81" name="그룹 480"/>
          <p:cNvGrpSpPr/>
          <p:nvPr/>
        </p:nvGrpSpPr>
        <p:grpSpPr>
          <a:xfrm>
            <a:off x="4324355" y="5830311"/>
            <a:ext cx="1116477" cy="584775"/>
            <a:chOff x="4392910" y="2876277"/>
            <a:chExt cx="1116477" cy="584775"/>
          </a:xfrm>
        </p:grpSpPr>
        <p:sp>
          <p:nvSpPr>
            <p:cNvPr id="482" name="직사각형 481"/>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83" name="직사각형 482"/>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grpSp>
        <p:nvGrpSpPr>
          <p:cNvPr id="484" name="그룹 483"/>
          <p:cNvGrpSpPr/>
          <p:nvPr/>
        </p:nvGrpSpPr>
        <p:grpSpPr>
          <a:xfrm>
            <a:off x="-394151" y="5794342"/>
            <a:ext cx="1116477" cy="584775"/>
            <a:chOff x="4392910" y="2876277"/>
            <a:chExt cx="1116477" cy="584775"/>
          </a:xfrm>
        </p:grpSpPr>
        <p:sp>
          <p:nvSpPr>
            <p:cNvPr id="485" name="직사각형 484"/>
            <p:cNvSpPr/>
            <p:nvPr/>
          </p:nvSpPr>
          <p:spPr>
            <a:xfrm>
              <a:off x="4392910" y="3042929"/>
              <a:ext cx="1116477"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Packet 1</a:t>
              </a:r>
              <a:endParaRPr lang="ko-KR" altLang="en-US" sz="1400" dirty="0">
                <a:latin typeface="Gill Sans MT" pitchFamily="34" charset="0"/>
              </a:endParaRPr>
            </a:p>
          </p:txBody>
        </p:sp>
        <p:sp>
          <p:nvSpPr>
            <p:cNvPr id="486" name="직사각형 485"/>
            <p:cNvSpPr/>
            <p:nvPr/>
          </p:nvSpPr>
          <p:spPr>
            <a:xfrm>
              <a:off x="4763778" y="2876277"/>
              <a:ext cx="421910" cy="584775"/>
            </a:xfrm>
            <a:prstGeom prst="rect">
              <a:avLst/>
            </a:prstGeom>
          </p:spPr>
          <p:txBody>
            <a:bodyPr wrap="none">
              <a:spAutoFit/>
            </a:bodyPr>
            <a:lstStyle/>
            <a:p>
              <a:r>
                <a:rPr lang="en-US" altLang="ko-KR" sz="3200" b="1" dirty="0" smtClean="0"/>
                <a:t>$</a:t>
              </a:r>
              <a:endParaRPr lang="ko-KR" altLang="en-US" sz="3200" b="1" dirty="0"/>
            </a:p>
          </p:txBody>
        </p:sp>
      </p:grpSp>
    </p:spTree>
    <p:extLst>
      <p:ext uri="{BB962C8B-B14F-4D97-AF65-F5344CB8AC3E}">
        <p14:creationId xmlns:p14="http://schemas.microsoft.com/office/powerpoint/2010/main" val="141764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0" presetClass="path" presetSubtype="0" accel="50000" decel="50000" fill="hold" grpId="1" nodeType="afterEffect">
                                  <p:stCondLst>
                                    <p:cond delay="0"/>
                                  </p:stCondLst>
                                  <p:childTnLst>
                                    <p:animMotion origin="layout" path="M 0 0 L -0.49375 0.00139 " pathEditMode="relative" ptsTypes="AA">
                                      <p:cBhvr>
                                        <p:cTn id="10" dur="2000" fill="hold"/>
                                        <p:tgtEl>
                                          <p:spTgt spid="9"/>
                                        </p:tgtEl>
                                        <p:attrNameLst>
                                          <p:attrName>ppt_x</p:attrName>
                                          <p:attrName>ppt_y</p:attrName>
                                        </p:attrNameLst>
                                      </p:cBhvr>
                                    </p:animMotion>
                                  </p:childTnLst>
                                </p:cTn>
                              </p:par>
                            </p:childTnLst>
                          </p:cTn>
                        </p:par>
                        <p:par>
                          <p:cTn id="11" fill="hold">
                            <p:stCondLst>
                              <p:cond delay="2500"/>
                            </p:stCondLst>
                            <p:childTnLst>
                              <p:par>
                                <p:cTn id="12" presetID="10" presetClass="exit" presetSubtype="0" fill="hold" grpId="2" nodeType="afterEffect">
                                  <p:stCondLst>
                                    <p:cond delay="0"/>
                                  </p:stCondLst>
                                  <p:childTnLst>
                                    <p:animEffect transition="out" filter="fade">
                                      <p:cBhvr>
                                        <p:cTn id="13" dur="500"/>
                                        <p:tgtEl>
                                          <p:spTgt spid="9"/>
                                        </p:tgtEl>
                                      </p:cBhvr>
                                    </p:animEffect>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500"/>
                            </p:stCondLst>
                            <p:childTnLst>
                              <p:par>
                                <p:cTn id="21" presetID="0" presetClass="path" presetSubtype="0" accel="50000" decel="50000" fill="hold" grpId="1" nodeType="afterEffect">
                                  <p:stCondLst>
                                    <p:cond delay="0"/>
                                  </p:stCondLst>
                                  <p:childTnLst>
                                    <p:animMotion origin="layout" path="M -5.27778E-6 -1.11111E-6 L 0.28437 0.00139 " pathEditMode="relative" ptsTypes="AA">
                                      <p:cBhvr>
                                        <p:cTn id="22" dur="2000" fill="hold"/>
                                        <p:tgtEl>
                                          <p:spTgt spid="23"/>
                                        </p:tgtEl>
                                        <p:attrNameLst>
                                          <p:attrName>ppt_x</p:attrName>
                                          <p:attrName>ppt_y</p:attrName>
                                        </p:attrNameLst>
                                      </p:cBhvr>
                                    </p:animMotion>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0" presetClass="path" presetSubtype="0" accel="50000" decel="50000" fill="hold" grpId="2" nodeType="withEffect">
                                  <p:stCondLst>
                                    <p:cond delay="0"/>
                                  </p:stCondLst>
                                  <p:childTnLst>
                                    <p:animMotion origin="layout" path="M 0.28438 0.00139 L 0.49375 -0.00139 " pathEditMode="relative" ptsTypes="AA">
                                      <p:cBhvr>
                                        <p:cTn id="28" dur="2000" fill="hold"/>
                                        <p:tgtEl>
                                          <p:spTgt spid="23"/>
                                        </p:tgtEl>
                                        <p:attrNameLst>
                                          <p:attrName>ppt_x</p:attrName>
                                          <p:attrName>ppt_y</p:attrName>
                                        </p:attrNameLst>
                                      </p:cBhvr>
                                    </p:animMotion>
                                  </p:childTnLst>
                                </p:cTn>
                              </p:par>
                            </p:childTnLst>
                          </p:cTn>
                        </p:par>
                        <p:par>
                          <p:cTn id="29" fill="hold">
                            <p:stCondLst>
                              <p:cond delay="4500"/>
                            </p:stCondLst>
                            <p:childTnLst>
                              <p:par>
                                <p:cTn id="30" presetID="0" presetClass="path" presetSubtype="0" accel="50000" decel="50000" fill="hold" grpId="4" nodeType="afterEffect">
                                  <p:stCondLst>
                                    <p:cond delay="0"/>
                                  </p:stCondLst>
                                  <p:childTnLst>
                                    <p:animMotion origin="layout" path="M 0.49375 -0.00139 L 0.63125 -0.00116 " pathEditMode="relative" ptsTypes="AA">
                                      <p:cBhvr>
                                        <p:cTn id="31" dur="2000" fill="hold"/>
                                        <p:tgtEl>
                                          <p:spTgt spid="23"/>
                                        </p:tgtEl>
                                        <p:attrNameLst>
                                          <p:attrName>ppt_x</p:attrName>
                                          <p:attrName>ppt_y</p:attrName>
                                        </p:attrNameLst>
                                      </p:cBhvr>
                                    </p:animMotion>
                                  </p:childTnLst>
                                </p:cTn>
                              </p:par>
                            </p:childTnLst>
                          </p:cTn>
                        </p:par>
                        <p:par>
                          <p:cTn id="32" fill="hold">
                            <p:stCondLst>
                              <p:cond delay="6500"/>
                            </p:stCondLst>
                            <p:childTnLst>
                              <p:par>
                                <p:cTn id="33" presetID="10" presetClass="exit" presetSubtype="0" fill="hold" grpId="3" nodeType="after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1031"/>
                                        </p:tgtEl>
                                        <p:attrNameLst>
                                          <p:attrName>style.visibility</p:attrName>
                                        </p:attrNameLst>
                                      </p:cBhvr>
                                      <p:to>
                                        <p:strVal val="visible"/>
                                      </p:to>
                                    </p:set>
                                    <p:animEffect transition="in" filter="fade">
                                      <p:cBhvr>
                                        <p:cTn id="38" dur="500"/>
                                        <p:tgtEl>
                                          <p:spTgt spid="10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par>
                          <p:cTn id="47" fill="hold">
                            <p:stCondLst>
                              <p:cond delay="500"/>
                            </p:stCondLst>
                            <p:childTnLst>
                              <p:par>
                                <p:cTn id="48" presetID="0" presetClass="path" presetSubtype="0" accel="50000" decel="50000" fill="hold" grpId="1" nodeType="afterEffect">
                                  <p:stCondLst>
                                    <p:cond delay="0"/>
                                  </p:stCondLst>
                                  <p:childTnLst>
                                    <p:animMotion origin="layout" path="M -5.27778E-6 -1.11111E-6 L 0.28437 0.00139 " pathEditMode="relative" ptsTypes="AA">
                                      <p:cBhvr>
                                        <p:cTn id="49" dur="2000" fill="hold"/>
                                        <p:tgtEl>
                                          <p:spTgt spid="28"/>
                                        </p:tgtEl>
                                        <p:attrNameLst>
                                          <p:attrName>ppt_x</p:attrName>
                                          <p:attrName>ppt_y</p:attrName>
                                        </p:attrNameLst>
                                      </p:cBhvr>
                                    </p:animMotion>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0" presetClass="path" presetSubtype="0" accel="50000" decel="50000" fill="hold" grpId="2" nodeType="withEffect">
                                  <p:stCondLst>
                                    <p:cond delay="0"/>
                                  </p:stCondLst>
                                  <p:childTnLst>
                                    <p:animMotion origin="layout" path="M 0.28438 0.00139 L 0.49375 -0.00139 " pathEditMode="relative" ptsTypes="AA">
                                      <p:cBhvr>
                                        <p:cTn id="55" dur="2000" fill="hold"/>
                                        <p:tgtEl>
                                          <p:spTgt spid="28"/>
                                        </p:tgtEl>
                                        <p:attrNameLst>
                                          <p:attrName>ppt_x</p:attrName>
                                          <p:attrName>ppt_y</p:attrName>
                                        </p:attrNameLst>
                                      </p:cBhvr>
                                    </p:animMotion>
                                  </p:childTnLst>
                                </p:cTn>
                              </p:par>
                            </p:childTnLst>
                          </p:cTn>
                        </p:par>
                        <p:par>
                          <p:cTn id="56" fill="hold">
                            <p:stCondLst>
                              <p:cond delay="4500"/>
                            </p:stCondLst>
                            <p:childTnLst>
                              <p:par>
                                <p:cTn id="57" presetID="2" presetClass="exit" presetSubtype="4" fill="hold" grpId="4" nodeType="afterEffect">
                                  <p:stCondLst>
                                    <p:cond delay="0"/>
                                  </p:stCondLst>
                                  <p:childTnLst>
                                    <p:anim calcmode="lin" valueType="num">
                                      <p:cBhvr additive="base">
                                        <p:cTn id="58" dur="500"/>
                                        <p:tgtEl>
                                          <p:spTgt spid="28"/>
                                        </p:tgtEl>
                                        <p:attrNameLst>
                                          <p:attrName>ppt_x</p:attrName>
                                        </p:attrNameLst>
                                      </p:cBhvr>
                                      <p:tavLst>
                                        <p:tav tm="0">
                                          <p:val>
                                            <p:strVal val="ppt_x"/>
                                          </p:val>
                                        </p:tav>
                                        <p:tav tm="100000">
                                          <p:val>
                                            <p:strVal val="ppt_x"/>
                                          </p:val>
                                        </p:tav>
                                      </p:tavLst>
                                    </p:anim>
                                    <p:anim calcmode="lin" valueType="num">
                                      <p:cBhvr additive="base">
                                        <p:cTn id="59" dur="500"/>
                                        <p:tgtEl>
                                          <p:spTgt spid="28"/>
                                        </p:tgtEl>
                                        <p:attrNameLst>
                                          <p:attrName>ppt_y</p:attrName>
                                        </p:attrNameLst>
                                      </p:cBhvr>
                                      <p:tavLst>
                                        <p:tav tm="0">
                                          <p:val>
                                            <p:strVal val="ppt_y"/>
                                          </p:val>
                                        </p:tav>
                                        <p:tav tm="100000">
                                          <p:val>
                                            <p:strVal val="1+ppt_h/2"/>
                                          </p:val>
                                        </p:tav>
                                      </p:tavLst>
                                    </p:anim>
                                    <p:set>
                                      <p:cBhvr>
                                        <p:cTn id="60" dur="1" fill="hold">
                                          <p:stCondLst>
                                            <p:cond delay="499"/>
                                          </p:stCondLst>
                                        </p:cTn>
                                        <p:tgtEl>
                                          <p:spTgt spid="28"/>
                                        </p:tgtEl>
                                        <p:attrNameLst>
                                          <p:attrName>style.visibility</p:attrName>
                                        </p:attrNameLst>
                                      </p:cBhvr>
                                      <p:to>
                                        <p:strVal val="hidden"/>
                                      </p:to>
                                    </p:se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500"/>
                                        <p:tgtEl>
                                          <p:spTgt spid="43"/>
                                        </p:tgtEl>
                                      </p:cBhvr>
                                    </p:animEffect>
                                  </p:childTnLst>
                                </p:cTn>
                              </p:par>
                            </p:childTnLst>
                          </p:cTn>
                        </p:par>
                        <p:par>
                          <p:cTn id="65" fill="hold">
                            <p:stCondLst>
                              <p:cond delay="5500"/>
                            </p:stCondLst>
                            <p:childTnLst>
                              <p:par>
                                <p:cTn id="66" presetID="0" presetClass="path" presetSubtype="0" accel="50000" decel="50000" fill="hold" grpId="1" nodeType="afterEffect">
                                  <p:stCondLst>
                                    <p:cond delay="0"/>
                                  </p:stCondLst>
                                  <p:childTnLst>
                                    <p:animMotion origin="layout" path="M -5.27778E-6 -1.11111E-6 L 0.28437 0.00139 " pathEditMode="relative" ptsTypes="AA">
                                      <p:cBhvr>
                                        <p:cTn id="67" dur="2000" fill="hold"/>
                                        <p:tgtEl>
                                          <p:spTgt spid="43"/>
                                        </p:tgtEl>
                                        <p:attrNameLst>
                                          <p:attrName>ppt_x</p:attrName>
                                          <p:attrName>ppt_y</p:attrName>
                                        </p:attrNameLst>
                                      </p:cBhvr>
                                    </p:animMotion>
                                  </p:childTnLst>
                                </p:cTn>
                              </p:par>
                            </p:childTnLst>
                          </p:cTn>
                        </p:par>
                        <p:par>
                          <p:cTn id="68" fill="hold">
                            <p:stCondLst>
                              <p:cond delay="7500"/>
                            </p:stCondLst>
                            <p:childTnLst>
                              <p:par>
                                <p:cTn id="69" presetID="10" presetClass="entr" presetSubtype="0" fill="hold"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par>
                                <p:cTn id="72" presetID="0" presetClass="path" presetSubtype="0" accel="50000" decel="50000" fill="hold" grpId="2" nodeType="withEffect">
                                  <p:stCondLst>
                                    <p:cond delay="0"/>
                                  </p:stCondLst>
                                  <p:childTnLst>
                                    <p:animMotion origin="layout" path="M 0.28438 0.00139 L 0.49375 -0.00139 " pathEditMode="relative" ptsTypes="AA">
                                      <p:cBhvr>
                                        <p:cTn id="73" dur="2000" fill="hold"/>
                                        <p:tgtEl>
                                          <p:spTgt spid="43"/>
                                        </p:tgtEl>
                                        <p:attrNameLst>
                                          <p:attrName>ppt_x</p:attrName>
                                          <p:attrName>ppt_y</p:attrName>
                                        </p:attrNameLst>
                                      </p:cBhvr>
                                    </p:animMotion>
                                  </p:childTnLst>
                                </p:cTn>
                              </p:par>
                            </p:childTnLst>
                          </p:cTn>
                        </p:par>
                        <p:par>
                          <p:cTn id="74" fill="hold">
                            <p:stCondLst>
                              <p:cond delay="9500"/>
                            </p:stCondLst>
                            <p:childTnLst>
                              <p:par>
                                <p:cTn id="75" presetID="2" presetClass="exit" presetSubtype="4" fill="hold" grpId="3" nodeType="afterEffect">
                                  <p:stCondLst>
                                    <p:cond delay="0"/>
                                  </p:stCondLst>
                                  <p:childTnLst>
                                    <p:anim calcmode="lin" valueType="num">
                                      <p:cBhvr additive="base">
                                        <p:cTn id="76" dur="500"/>
                                        <p:tgtEl>
                                          <p:spTgt spid="43"/>
                                        </p:tgtEl>
                                        <p:attrNameLst>
                                          <p:attrName>ppt_x</p:attrName>
                                        </p:attrNameLst>
                                      </p:cBhvr>
                                      <p:tavLst>
                                        <p:tav tm="0">
                                          <p:val>
                                            <p:strVal val="ppt_x"/>
                                          </p:val>
                                        </p:tav>
                                        <p:tav tm="100000">
                                          <p:val>
                                            <p:strVal val="ppt_x"/>
                                          </p:val>
                                        </p:tav>
                                      </p:tavLst>
                                    </p:anim>
                                    <p:anim calcmode="lin" valueType="num">
                                      <p:cBhvr additive="base">
                                        <p:cTn id="77" dur="500"/>
                                        <p:tgtEl>
                                          <p:spTgt spid="43"/>
                                        </p:tgtEl>
                                        <p:attrNameLst>
                                          <p:attrName>ppt_y</p:attrName>
                                        </p:attrNameLst>
                                      </p:cBhvr>
                                      <p:tavLst>
                                        <p:tav tm="0">
                                          <p:val>
                                            <p:strVal val="ppt_y"/>
                                          </p:val>
                                        </p:tav>
                                        <p:tav tm="100000">
                                          <p:val>
                                            <p:strVal val="1+ppt_h/2"/>
                                          </p:val>
                                        </p:tav>
                                      </p:tavLst>
                                    </p:anim>
                                    <p:set>
                                      <p:cBhvr>
                                        <p:cTn id="78" dur="1" fill="hold">
                                          <p:stCondLst>
                                            <p:cond delay="499"/>
                                          </p:stCondLst>
                                        </p:cTn>
                                        <p:tgtEl>
                                          <p:spTgt spid="4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
                                            <p:txEl>
                                              <p:pRg st="1" end="1"/>
                                            </p:txEl>
                                          </p:spTgt>
                                        </p:tgtEl>
                                        <p:attrNameLst>
                                          <p:attrName>style.visibility</p:attrName>
                                        </p:attrNameLst>
                                      </p:cBhvr>
                                      <p:to>
                                        <p:strVal val="visible"/>
                                      </p:to>
                                    </p:set>
                                    <p:animEffect transition="in" filter="fade">
                                      <p:cBhvr>
                                        <p:cTn id="83" dur="500"/>
                                        <p:tgtEl>
                                          <p:spTgt spid="7">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100"/>
                                  </p:stCondLst>
                                  <p:childTnLst>
                                    <p:set>
                                      <p:cBhvr>
                                        <p:cTn id="87" dur="1" fill="hold">
                                          <p:stCondLst>
                                            <p:cond delay="0"/>
                                          </p:stCondLst>
                                        </p:cTn>
                                        <p:tgtEl>
                                          <p:spTgt spid="35"/>
                                        </p:tgtEl>
                                        <p:attrNameLst>
                                          <p:attrName>style.visibility</p:attrName>
                                        </p:attrNameLst>
                                      </p:cBhvr>
                                      <p:to>
                                        <p:strVal val="visible"/>
                                      </p:to>
                                    </p:set>
                                  </p:childTnLst>
                                </p:cTn>
                              </p:par>
                            </p:childTnLst>
                          </p:cTn>
                        </p:par>
                        <p:par>
                          <p:cTn id="88" fill="hold">
                            <p:stCondLst>
                              <p:cond delay="100"/>
                            </p:stCondLst>
                            <p:childTnLst>
                              <p:par>
                                <p:cTn id="89" presetID="1" presetClass="entr" presetSubtype="0" fill="hold" nodeType="afterEffect">
                                  <p:stCondLst>
                                    <p:cond delay="20"/>
                                  </p:stCondLst>
                                  <p:childTnLst>
                                    <p:set>
                                      <p:cBhvr>
                                        <p:cTn id="90" dur="1" fill="hold">
                                          <p:stCondLst>
                                            <p:cond delay="0"/>
                                          </p:stCondLst>
                                        </p:cTn>
                                        <p:tgtEl>
                                          <p:spTgt spid="38"/>
                                        </p:tgtEl>
                                        <p:attrNameLst>
                                          <p:attrName>style.visibility</p:attrName>
                                        </p:attrNameLst>
                                      </p:cBhvr>
                                      <p:to>
                                        <p:strVal val="visible"/>
                                      </p:to>
                                    </p:set>
                                  </p:childTnLst>
                                </p:cTn>
                              </p:par>
                            </p:childTnLst>
                          </p:cTn>
                        </p:par>
                        <p:par>
                          <p:cTn id="91" fill="hold">
                            <p:stCondLst>
                              <p:cond delay="120"/>
                            </p:stCondLst>
                            <p:childTnLst>
                              <p:par>
                                <p:cTn id="92" presetID="1" presetClass="entr" presetSubtype="0" fill="hold" nodeType="afterEffect">
                                  <p:stCondLst>
                                    <p:cond delay="20"/>
                                  </p:stCondLst>
                                  <p:childTnLst>
                                    <p:set>
                                      <p:cBhvr>
                                        <p:cTn id="93" dur="1" fill="hold">
                                          <p:stCondLst>
                                            <p:cond delay="0"/>
                                          </p:stCondLst>
                                        </p:cTn>
                                        <p:tgtEl>
                                          <p:spTgt spid="42"/>
                                        </p:tgtEl>
                                        <p:attrNameLst>
                                          <p:attrName>style.visibility</p:attrName>
                                        </p:attrNameLst>
                                      </p:cBhvr>
                                      <p:to>
                                        <p:strVal val="visible"/>
                                      </p:to>
                                    </p:set>
                                  </p:childTnLst>
                                </p:cTn>
                              </p:par>
                            </p:childTnLst>
                          </p:cTn>
                        </p:par>
                        <p:par>
                          <p:cTn id="94" fill="hold">
                            <p:stCondLst>
                              <p:cond delay="140"/>
                            </p:stCondLst>
                            <p:childTnLst>
                              <p:par>
                                <p:cTn id="95" presetID="1" presetClass="entr" presetSubtype="0" fill="hold" nodeType="afterEffect">
                                  <p:stCondLst>
                                    <p:cond delay="20"/>
                                  </p:stCondLst>
                                  <p:childTnLst>
                                    <p:set>
                                      <p:cBhvr>
                                        <p:cTn id="96" dur="1" fill="hold">
                                          <p:stCondLst>
                                            <p:cond delay="0"/>
                                          </p:stCondLst>
                                        </p:cTn>
                                        <p:tgtEl>
                                          <p:spTgt spid="91"/>
                                        </p:tgtEl>
                                        <p:attrNameLst>
                                          <p:attrName>style.visibility</p:attrName>
                                        </p:attrNameLst>
                                      </p:cBhvr>
                                      <p:to>
                                        <p:strVal val="visible"/>
                                      </p:to>
                                    </p:set>
                                  </p:childTnLst>
                                </p:cTn>
                              </p:par>
                            </p:childTnLst>
                          </p:cTn>
                        </p:par>
                        <p:par>
                          <p:cTn id="97" fill="hold">
                            <p:stCondLst>
                              <p:cond delay="160"/>
                            </p:stCondLst>
                            <p:childTnLst>
                              <p:par>
                                <p:cTn id="98" presetID="1" presetClass="entr" presetSubtype="0" fill="hold" nodeType="afterEffect">
                                  <p:stCondLst>
                                    <p:cond delay="20"/>
                                  </p:stCondLst>
                                  <p:childTnLst>
                                    <p:set>
                                      <p:cBhvr>
                                        <p:cTn id="99" dur="1" fill="hold">
                                          <p:stCondLst>
                                            <p:cond delay="0"/>
                                          </p:stCondLst>
                                        </p:cTn>
                                        <p:tgtEl>
                                          <p:spTgt spid="67"/>
                                        </p:tgtEl>
                                        <p:attrNameLst>
                                          <p:attrName>style.visibility</p:attrName>
                                        </p:attrNameLst>
                                      </p:cBhvr>
                                      <p:to>
                                        <p:strVal val="visible"/>
                                      </p:to>
                                    </p:set>
                                  </p:childTnLst>
                                </p:cTn>
                              </p:par>
                            </p:childTnLst>
                          </p:cTn>
                        </p:par>
                        <p:par>
                          <p:cTn id="100" fill="hold">
                            <p:stCondLst>
                              <p:cond delay="180"/>
                            </p:stCondLst>
                            <p:childTnLst>
                              <p:par>
                                <p:cTn id="101" presetID="1" presetClass="entr" presetSubtype="0" fill="hold" nodeType="afterEffect">
                                  <p:stCondLst>
                                    <p:cond delay="20"/>
                                  </p:stCondLst>
                                  <p:childTnLst>
                                    <p:set>
                                      <p:cBhvr>
                                        <p:cTn id="102" dur="1" fill="hold">
                                          <p:stCondLst>
                                            <p:cond delay="0"/>
                                          </p:stCondLst>
                                        </p:cTn>
                                        <p:tgtEl>
                                          <p:spTgt spid="73"/>
                                        </p:tgtEl>
                                        <p:attrNameLst>
                                          <p:attrName>style.visibility</p:attrName>
                                        </p:attrNameLst>
                                      </p:cBhvr>
                                      <p:to>
                                        <p:strVal val="visible"/>
                                      </p:to>
                                    </p:set>
                                  </p:childTnLst>
                                </p:cTn>
                              </p:par>
                            </p:childTnLst>
                          </p:cTn>
                        </p:par>
                        <p:par>
                          <p:cTn id="103" fill="hold">
                            <p:stCondLst>
                              <p:cond delay="200"/>
                            </p:stCondLst>
                            <p:childTnLst>
                              <p:par>
                                <p:cTn id="104" presetID="1" presetClass="entr" presetSubtype="0" fill="hold" nodeType="afterEffect">
                                  <p:stCondLst>
                                    <p:cond delay="20"/>
                                  </p:stCondLst>
                                  <p:childTnLst>
                                    <p:set>
                                      <p:cBhvr>
                                        <p:cTn id="105" dur="1" fill="hold">
                                          <p:stCondLst>
                                            <p:cond delay="0"/>
                                          </p:stCondLst>
                                        </p:cTn>
                                        <p:tgtEl>
                                          <p:spTgt spid="49"/>
                                        </p:tgtEl>
                                        <p:attrNameLst>
                                          <p:attrName>style.visibility</p:attrName>
                                        </p:attrNameLst>
                                      </p:cBhvr>
                                      <p:to>
                                        <p:strVal val="visible"/>
                                      </p:to>
                                    </p:set>
                                  </p:childTnLst>
                                </p:cTn>
                              </p:par>
                            </p:childTnLst>
                          </p:cTn>
                        </p:par>
                        <p:par>
                          <p:cTn id="106" fill="hold">
                            <p:stCondLst>
                              <p:cond delay="240"/>
                            </p:stCondLst>
                            <p:childTnLst>
                              <p:par>
                                <p:cTn id="107" presetID="1" presetClass="entr" presetSubtype="0" fill="hold" nodeType="afterEffect">
                                  <p:stCondLst>
                                    <p:cond delay="20"/>
                                  </p:stCondLst>
                                  <p:childTnLst>
                                    <p:set>
                                      <p:cBhvr>
                                        <p:cTn id="108" dur="1" fill="hold">
                                          <p:stCondLst>
                                            <p:cond delay="0"/>
                                          </p:stCondLst>
                                        </p:cTn>
                                        <p:tgtEl>
                                          <p:spTgt spid="76"/>
                                        </p:tgtEl>
                                        <p:attrNameLst>
                                          <p:attrName>style.visibility</p:attrName>
                                        </p:attrNameLst>
                                      </p:cBhvr>
                                      <p:to>
                                        <p:strVal val="visible"/>
                                      </p:to>
                                    </p:set>
                                  </p:childTnLst>
                                </p:cTn>
                              </p:par>
                            </p:childTnLst>
                          </p:cTn>
                        </p:par>
                        <p:par>
                          <p:cTn id="109" fill="hold">
                            <p:stCondLst>
                              <p:cond delay="260"/>
                            </p:stCondLst>
                            <p:childTnLst>
                              <p:par>
                                <p:cTn id="110" presetID="1" presetClass="entr" presetSubtype="0" fill="hold" nodeType="afterEffect">
                                  <p:stCondLst>
                                    <p:cond delay="20"/>
                                  </p:stCondLst>
                                  <p:childTnLst>
                                    <p:set>
                                      <p:cBhvr>
                                        <p:cTn id="111" dur="1" fill="hold">
                                          <p:stCondLst>
                                            <p:cond delay="0"/>
                                          </p:stCondLst>
                                        </p:cTn>
                                        <p:tgtEl>
                                          <p:spTgt spid="94"/>
                                        </p:tgtEl>
                                        <p:attrNameLst>
                                          <p:attrName>style.visibility</p:attrName>
                                        </p:attrNameLst>
                                      </p:cBhvr>
                                      <p:to>
                                        <p:strVal val="visible"/>
                                      </p:to>
                                    </p:set>
                                  </p:childTnLst>
                                </p:cTn>
                              </p:par>
                            </p:childTnLst>
                          </p:cTn>
                        </p:par>
                        <p:par>
                          <p:cTn id="112" fill="hold">
                            <p:stCondLst>
                              <p:cond delay="280"/>
                            </p:stCondLst>
                            <p:childTnLst>
                              <p:par>
                                <p:cTn id="113" presetID="1" presetClass="entr" presetSubtype="0" fill="hold" nodeType="afterEffect">
                                  <p:stCondLst>
                                    <p:cond delay="0"/>
                                  </p:stCondLst>
                                  <p:childTnLst>
                                    <p:set>
                                      <p:cBhvr>
                                        <p:cTn id="114" dur="1" fill="hold">
                                          <p:stCondLst>
                                            <p:cond delay="0"/>
                                          </p:stCondLst>
                                        </p:cTn>
                                        <p:tgtEl>
                                          <p:spTgt spid="232"/>
                                        </p:tgtEl>
                                        <p:attrNameLst>
                                          <p:attrName>style.visibility</p:attrName>
                                        </p:attrNameLst>
                                      </p:cBhvr>
                                      <p:to>
                                        <p:strVal val="visible"/>
                                      </p:to>
                                    </p:set>
                                  </p:childTnLst>
                                </p:cTn>
                              </p:par>
                            </p:childTnLst>
                          </p:cTn>
                        </p:par>
                        <p:par>
                          <p:cTn id="115" fill="hold">
                            <p:stCondLst>
                              <p:cond delay="280"/>
                            </p:stCondLst>
                            <p:childTnLst>
                              <p:par>
                                <p:cTn id="116" presetID="1" presetClass="entr" presetSubtype="0" fill="hold" nodeType="afterEffect">
                                  <p:stCondLst>
                                    <p:cond delay="20"/>
                                  </p:stCondLst>
                                  <p:childTnLst>
                                    <p:set>
                                      <p:cBhvr>
                                        <p:cTn id="117" dur="1" fill="hold">
                                          <p:stCondLst>
                                            <p:cond delay="0"/>
                                          </p:stCondLst>
                                        </p:cTn>
                                        <p:tgtEl>
                                          <p:spTgt spid="106"/>
                                        </p:tgtEl>
                                        <p:attrNameLst>
                                          <p:attrName>style.visibility</p:attrName>
                                        </p:attrNameLst>
                                      </p:cBhvr>
                                      <p:to>
                                        <p:strVal val="visible"/>
                                      </p:to>
                                    </p:set>
                                  </p:childTnLst>
                                </p:cTn>
                              </p:par>
                            </p:childTnLst>
                          </p:cTn>
                        </p:par>
                        <p:par>
                          <p:cTn id="118" fill="hold">
                            <p:stCondLst>
                              <p:cond delay="300"/>
                            </p:stCondLst>
                            <p:childTnLst>
                              <p:par>
                                <p:cTn id="119" presetID="1" presetClass="entr" presetSubtype="0" fill="hold" nodeType="afterEffect">
                                  <p:stCondLst>
                                    <p:cond delay="20"/>
                                  </p:stCondLst>
                                  <p:childTnLst>
                                    <p:set>
                                      <p:cBhvr>
                                        <p:cTn id="120" dur="1" fill="hold">
                                          <p:stCondLst>
                                            <p:cond delay="0"/>
                                          </p:stCondLst>
                                        </p:cTn>
                                        <p:tgtEl>
                                          <p:spTgt spid="61"/>
                                        </p:tgtEl>
                                        <p:attrNameLst>
                                          <p:attrName>style.visibility</p:attrName>
                                        </p:attrNameLst>
                                      </p:cBhvr>
                                      <p:to>
                                        <p:strVal val="visible"/>
                                      </p:to>
                                    </p:set>
                                  </p:childTnLst>
                                </p:cTn>
                              </p:par>
                            </p:childTnLst>
                          </p:cTn>
                        </p:par>
                        <p:par>
                          <p:cTn id="121" fill="hold">
                            <p:stCondLst>
                              <p:cond delay="320"/>
                            </p:stCondLst>
                            <p:childTnLst>
                              <p:par>
                                <p:cTn id="122" presetID="1" presetClass="entr" presetSubtype="0" fill="hold" nodeType="afterEffect">
                                  <p:stCondLst>
                                    <p:cond delay="20"/>
                                  </p:stCondLst>
                                  <p:childTnLst>
                                    <p:set>
                                      <p:cBhvr>
                                        <p:cTn id="123" dur="1" fill="hold">
                                          <p:stCondLst>
                                            <p:cond delay="0"/>
                                          </p:stCondLst>
                                        </p:cTn>
                                        <p:tgtEl>
                                          <p:spTgt spid="136"/>
                                        </p:tgtEl>
                                        <p:attrNameLst>
                                          <p:attrName>style.visibility</p:attrName>
                                        </p:attrNameLst>
                                      </p:cBhvr>
                                      <p:to>
                                        <p:strVal val="visible"/>
                                      </p:to>
                                    </p:set>
                                  </p:childTnLst>
                                </p:cTn>
                              </p:par>
                            </p:childTnLst>
                          </p:cTn>
                        </p:par>
                        <p:par>
                          <p:cTn id="124" fill="hold">
                            <p:stCondLst>
                              <p:cond delay="340"/>
                            </p:stCondLst>
                            <p:childTnLst>
                              <p:par>
                                <p:cTn id="125" presetID="1" presetClass="entr" presetSubtype="0" fill="hold" nodeType="afterEffect">
                                  <p:stCondLst>
                                    <p:cond delay="20"/>
                                  </p:stCondLst>
                                  <p:childTnLst>
                                    <p:set>
                                      <p:cBhvr>
                                        <p:cTn id="126" dur="1" fill="hold">
                                          <p:stCondLst>
                                            <p:cond delay="0"/>
                                          </p:stCondLst>
                                        </p:cTn>
                                        <p:tgtEl>
                                          <p:spTgt spid="142"/>
                                        </p:tgtEl>
                                        <p:attrNameLst>
                                          <p:attrName>style.visibility</p:attrName>
                                        </p:attrNameLst>
                                      </p:cBhvr>
                                      <p:to>
                                        <p:strVal val="visible"/>
                                      </p:to>
                                    </p:set>
                                  </p:childTnLst>
                                </p:cTn>
                              </p:par>
                            </p:childTnLst>
                          </p:cTn>
                        </p:par>
                        <p:par>
                          <p:cTn id="127" fill="hold">
                            <p:stCondLst>
                              <p:cond delay="360"/>
                            </p:stCondLst>
                            <p:childTnLst>
                              <p:par>
                                <p:cTn id="128" presetID="1" presetClass="entr" presetSubtype="0" fill="hold" nodeType="afterEffect">
                                  <p:stCondLst>
                                    <p:cond delay="0"/>
                                  </p:stCondLst>
                                  <p:childTnLst>
                                    <p:set>
                                      <p:cBhvr>
                                        <p:cTn id="129" dur="1" fill="hold">
                                          <p:stCondLst>
                                            <p:cond delay="0"/>
                                          </p:stCondLst>
                                        </p:cTn>
                                        <p:tgtEl>
                                          <p:spTgt spid="115"/>
                                        </p:tgtEl>
                                        <p:attrNameLst>
                                          <p:attrName>style.visibility</p:attrName>
                                        </p:attrNameLst>
                                      </p:cBhvr>
                                      <p:to>
                                        <p:strVal val="visible"/>
                                      </p:to>
                                    </p:set>
                                  </p:childTnLst>
                                </p:cTn>
                              </p:par>
                            </p:childTnLst>
                          </p:cTn>
                        </p:par>
                        <p:par>
                          <p:cTn id="130" fill="hold">
                            <p:stCondLst>
                              <p:cond delay="360"/>
                            </p:stCondLst>
                            <p:childTnLst>
                              <p:par>
                                <p:cTn id="131" presetID="1" presetClass="entr" presetSubtype="0" fill="hold" nodeType="afterEffect">
                                  <p:stCondLst>
                                    <p:cond delay="20"/>
                                  </p:stCondLst>
                                  <p:childTnLst>
                                    <p:set>
                                      <p:cBhvr>
                                        <p:cTn id="132" dur="1" fill="hold">
                                          <p:stCondLst>
                                            <p:cond delay="0"/>
                                          </p:stCondLst>
                                        </p:cTn>
                                        <p:tgtEl>
                                          <p:spTgt spid="55"/>
                                        </p:tgtEl>
                                        <p:attrNameLst>
                                          <p:attrName>style.visibility</p:attrName>
                                        </p:attrNameLst>
                                      </p:cBhvr>
                                      <p:to>
                                        <p:strVal val="visible"/>
                                      </p:to>
                                    </p:set>
                                  </p:childTnLst>
                                </p:cTn>
                              </p:par>
                            </p:childTnLst>
                          </p:cTn>
                        </p:par>
                        <p:par>
                          <p:cTn id="133" fill="hold">
                            <p:stCondLst>
                              <p:cond delay="380"/>
                            </p:stCondLst>
                            <p:childTnLst>
                              <p:par>
                                <p:cTn id="134" presetID="1" presetClass="entr" presetSubtype="0" fill="hold" nodeType="afterEffect">
                                  <p:stCondLst>
                                    <p:cond delay="20"/>
                                  </p:stCondLst>
                                  <p:childTnLst>
                                    <p:set>
                                      <p:cBhvr>
                                        <p:cTn id="135" dur="1" fill="hold">
                                          <p:stCondLst>
                                            <p:cond delay="0"/>
                                          </p:stCondLst>
                                        </p:cTn>
                                        <p:tgtEl>
                                          <p:spTgt spid="88"/>
                                        </p:tgtEl>
                                        <p:attrNameLst>
                                          <p:attrName>style.visibility</p:attrName>
                                        </p:attrNameLst>
                                      </p:cBhvr>
                                      <p:to>
                                        <p:strVal val="visible"/>
                                      </p:to>
                                    </p:set>
                                  </p:childTnLst>
                                </p:cTn>
                              </p:par>
                            </p:childTnLst>
                          </p:cTn>
                        </p:par>
                        <p:par>
                          <p:cTn id="136" fill="hold">
                            <p:stCondLst>
                              <p:cond delay="400"/>
                            </p:stCondLst>
                            <p:childTnLst>
                              <p:par>
                                <p:cTn id="137" presetID="1" presetClass="entr" presetSubtype="0" fill="hold" nodeType="afterEffect">
                                  <p:stCondLst>
                                    <p:cond delay="0"/>
                                  </p:stCondLst>
                                  <p:childTnLst>
                                    <p:set>
                                      <p:cBhvr>
                                        <p:cTn id="138" dur="1" fill="hold">
                                          <p:stCondLst>
                                            <p:cond delay="0"/>
                                          </p:stCondLst>
                                        </p:cTn>
                                        <p:tgtEl>
                                          <p:spTgt spid="124"/>
                                        </p:tgtEl>
                                        <p:attrNameLst>
                                          <p:attrName>style.visibility</p:attrName>
                                        </p:attrNameLst>
                                      </p:cBhvr>
                                      <p:to>
                                        <p:strVal val="visible"/>
                                      </p:to>
                                    </p:set>
                                  </p:childTnLst>
                                </p:cTn>
                              </p:par>
                            </p:childTnLst>
                          </p:cTn>
                        </p:par>
                        <p:par>
                          <p:cTn id="139" fill="hold">
                            <p:stCondLst>
                              <p:cond delay="400"/>
                            </p:stCondLst>
                            <p:childTnLst>
                              <p:par>
                                <p:cTn id="140" presetID="1" presetClass="entr" presetSubtype="0" fill="hold" nodeType="afterEffect">
                                  <p:stCondLst>
                                    <p:cond delay="20"/>
                                  </p:stCondLst>
                                  <p:childTnLst>
                                    <p:set>
                                      <p:cBhvr>
                                        <p:cTn id="141" dur="1" fill="hold">
                                          <p:stCondLst>
                                            <p:cond delay="0"/>
                                          </p:stCondLst>
                                        </p:cTn>
                                        <p:tgtEl>
                                          <p:spTgt spid="52"/>
                                        </p:tgtEl>
                                        <p:attrNameLst>
                                          <p:attrName>style.visibility</p:attrName>
                                        </p:attrNameLst>
                                      </p:cBhvr>
                                      <p:to>
                                        <p:strVal val="visible"/>
                                      </p:to>
                                    </p:set>
                                  </p:childTnLst>
                                </p:cTn>
                              </p:par>
                            </p:childTnLst>
                          </p:cTn>
                        </p:par>
                        <p:par>
                          <p:cTn id="142" fill="hold">
                            <p:stCondLst>
                              <p:cond delay="420"/>
                            </p:stCondLst>
                            <p:childTnLst>
                              <p:par>
                                <p:cTn id="143" presetID="1" presetClass="entr" presetSubtype="0" fill="hold" nodeType="afterEffect">
                                  <p:stCondLst>
                                    <p:cond delay="20"/>
                                  </p:stCondLst>
                                  <p:childTnLst>
                                    <p:set>
                                      <p:cBhvr>
                                        <p:cTn id="144" dur="1" fill="hold">
                                          <p:stCondLst>
                                            <p:cond delay="0"/>
                                          </p:stCondLst>
                                        </p:cTn>
                                        <p:tgtEl>
                                          <p:spTgt spid="58"/>
                                        </p:tgtEl>
                                        <p:attrNameLst>
                                          <p:attrName>style.visibility</p:attrName>
                                        </p:attrNameLst>
                                      </p:cBhvr>
                                      <p:to>
                                        <p:strVal val="visible"/>
                                      </p:to>
                                    </p:set>
                                  </p:childTnLst>
                                </p:cTn>
                              </p:par>
                            </p:childTnLst>
                          </p:cTn>
                        </p:par>
                        <p:par>
                          <p:cTn id="145" fill="hold">
                            <p:stCondLst>
                              <p:cond delay="440"/>
                            </p:stCondLst>
                            <p:childTnLst>
                              <p:par>
                                <p:cTn id="146" presetID="1" presetClass="entr" presetSubtype="0" fill="hold" nodeType="afterEffect">
                                  <p:stCondLst>
                                    <p:cond delay="20"/>
                                  </p:stCondLst>
                                  <p:childTnLst>
                                    <p:set>
                                      <p:cBhvr>
                                        <p:cTn id="147" dur="1" fill="hold">
                                          <p:stCondLst>
                                            <p:cond delay="0"/>
                                          </p:stCondLst>
                                        </p:cTn>
                                        <p:tgtEl>
                                          <p:spTgt spid="127"/>
                                        </p:tgtEl>
                                        <p:attrNameLst>
                                          <p:attrName>style.visibility</p:attrName>
                                        </p:attrNameLst>
                                      </p:cBhvr>
                                      <p:to>
                                        <p:strVal val="visible"/>
                                      </p:to>
                                    </p:set>
                                  </p:childTnLst>
                                </p:cTn>
                              </p:par>
                            </p:childTnLst>
                          </p:cTn>
                        </p:par>
                        <p:par>
                          <p:cTn id="148" fill="hold">
                            <p:stCondLst>
                              <p:cond delay="460"/>
                            </p:stCondLst>
                            <p:childTnLst>
                              <p:par>
                                <p:cTn id="149" presetID="1" presetClass="entr" presetSubtype="0" fill="hold" nodeType="afterEffect">
                                  <p:stCondLst>
                                    <p:cond delay="20"/>
                                  </p:stCondLst>
                                  <p:childTnLst>
                                    <p:set>
                                      <p:cBhvr>
                                        <p:cTn id="150" dur="1" fill="hold">
                                          <p:stCondLst>
                                            <p:cond delay="0"/>
                                          </p:stCondLst>
                                        </p:cTn>
                                        <p:tgtEl>
                                          <p:spTgt spid="85"/>
                                        </p:tgtEl>
                                        <p:attrNameLst>
                                          <p:attrName>style.visibility</p:attrName>
                                        </p:attrNameLst>
                                      </p:cBhvr>
                                      <p:to>
                                        <p:strVal val="visible"/>
                                      </p:to>
                                    </p:set>
                                  </p:childTnLst>
                                </p:cTn>
                              </p:par>
                            </p:childTnLst>
                          </p:cTn>
                        </p:par>
                        <p:par>
                          <p:cTn id="151" fill="hold">
                            <p:stCondLst>
                              <p:cond delay="480"/>
                            </p:stCondLst>
                            <p:childTnLst>
                              <p:par>
                                <p:cTn id="152" presetID="1" presetClass="entr" presetSubtype="0" fill="hold" nodeType="afterEffect">
                                  <p:stCondLst>
                                    <p:cond delay="20"/>
                                  </p:stCondLst>
                                  <p:childTnLst>
                                    <p:set>
                                      <p:cBhvr>
                                        <p:cTn id="153" dur="1" fill="hold">
                                          <p:stCondLst>
                                            <p:cond delay="0"/>
                                          </p:stCondLst>
                                        </p:cTn>
                                        <p:tgtEl>
                                          <p:spTgt spid="112"/>
                                        </p:tgtEl>
                                        <p:attrNameLst>
                                          <p:attrName>style.visibility</p:attrName>
                                        </p:attrNameLst>
                                      </p:cBhvr>
                                      <p:to>
                                        <p:strVal val="visible"/>
                                      </p:to>
                                    </p:set>
                                  </p:childTnLst>
                                </p:cTn>
                              </p:par>
                            </p:childTnLst>
                          </p:cTn>
                        </p:par>
                        <p:par>
                          <p:cTn id="154" fill="hold">
                            <p:stCondLst>
                              <p:cond delay="500"/>
                            </p:stCondLst>
                            <p:childTnLst>
                              <p:par>
                                <p:cTn id="155" presetID="1" presetClass="entr" presetSubtype="0" fill="hold" nodeType="afterEffect">
                                  <p:stCondLst>
                                    <p:cond delay="0"/>
                                  </p:stCondLst>
                                  <p:childTnLst>
                                    <p:set>
                                      <p:cBhvr>
                                        <p:cTn id="156" dur="1" fill="hold">
                                          <p:stCondLst>
                                            <p:cond delay="0"/>
                                          </p:stCondLst>
                                        </p:cTn>
                                        <p:tgtEl>
                                          <p:spTgt spid="130"/>
                                        </p:tgtEl>
                                        <p:attrNameLst>
                                          <p:attrName>style.visibility</p:attrName>
                                        </p:attrNameLst>
                                      </p:cBhvr>
                                      <p:to>
                                        <p:strVal val="visible"/>
                                      </p:to>
                                    </p:set>
                                  </p:childTnLst>
                                </p:cTn>
                              </p:par>
                            </p:childTnLst>
                          </p:cTn>
                        </p:par>
                        <p:par>
                          <p:cTn id="157" fill="hold">
                            <p:stCondLst>
                              <p:cond delay="500"/>
                            </p:stCondLst>
                            <p:childTnLst>
                              <p:par>
                                <p:cTn id="158" presetID="1" presetClass="entr" presetSubtype="0" fill="hold" nodeType="afterEffect">
                                  <p:stCondLst>
                                    <p:cond delay="20"/>
                                  </p:stCondLst>
                                  <p:childTnLst>
                                    <p:set>
                                      <p:cBhvr>
                                        <p:cTn id="159" dur="1" fill="hold">
                                          <p:stCondLst>
                                            <p:cond delay="0"/>
                                          </p:stCondLst>
                                        </p:cTn>
                                        <p:tgtEl>
                                          <p:spTgt spid="70"/>
                                        </p:tgtEl>
                                        <p:attrNameLst>
                                          <p:attrName>style.visibility</p:attrName>
                                        </p:attrNameLst>
                                      </p:cBhvr>
                                      <p:to>
                                        <p:strVal val="visible"/>
                                      </p:to>
                                    </p:set>
                                  </p:childTnLst>
                                </p:cTn>
                              </p:par>
                            </p:childTnLst>
                          </p:cTn>
                        </p:par>
                        <p:par>
                          <p:cTn id="160" fill="hold">
                            <p:stCondLst>
                              <p:cond delay="520"/>
                            </p:stCondLst>
                            <p:childTnLst>
                              <p:par>
                                <p:cTn id="161" presetID="1" presetClass="entr" presetSubtype="0" fill="hold" nodeType="afterEffect">
                                  <p:stCondLst>
                                    <p:cond delay="20"/>
                                  </p:stCondLst>
                                  <p:childTnLst>
                                    <p:set>
                                      <p:cBhvr>
                                        <p:cTn id="162" dur="1" fill="hold">
                                          <p:stCondLst>
                                            <p:cond delay="0"/>
                                          </p:stCondLst>
                                        </p:cTn>
                                        <p:tgtEl>
                                          <p:spTgt spid="82"/>
                                        </p:tgtEl>
                                        <p:attrNameLst>
                                          <p:attrName>style.visibility</p:attrName>
                                        </p:attrNameLst>
                                      </p:cBhvr>
                                      <p:to>
                                        <p:strVal val="visible"/>
                                      </p:to>
                                    </p:set>
                                  </p:childTnLst>
                                </p:cTn>
                              </p:par>
                            </p:childTnLst>
                          </p:cTn>
                        </p:par>
                        <p:par>
                          <p:cTn id="163" fill="hold">
                            <p:stCondLst>
                              <p:cond delay="540"/>
                            </p:stCondLst>
                            <p:childTnLst>
                              <p:par>
                                <p:cTn id="164" presetID="1" presetClass="entr" presetSubtype="0" fill="hold" nodeType="afterEffect">
                                  <p:stCondLst>
                                    <p:cond delay="20"/>
                                  </p:stCondLst>
                                  <p:childTnLst>
                                    <p:set>
                                      <p:cBhvr>
                                        <p:cTn id="165" dur="1" fill="hold">
                                          <p:stCondLst>
                                            <p:cond delay="0"/>
                                          </p:stCondLst>
                                        </p:cTn>
                                        <p:tgtEl>
                                          <p:spTgt spid="148"/>
                                        </p:tgtEl>
                                        <p:attrNameLst>
                                          <p:attrName>style.visibility</p:attrName>
                                        </p:attrNameLst>
                                      </p:cBhvr>
                                      <p:to>
                                        <p:strVal val="visible"/>
                                      </p:to>
                                    </p:set>
                                  </p:childTnLst>
                                </p:cTn>
                              </p:par>
                            </p:childTnLst>
                          </p:cTn>
                        </p:par>
                        <p:par>
                          <p:cTn id="166" fill="hold">
                            <p:stCondLst>
                              <p:cond delay="560"/>
                            </p:stCondLst>
                            <p:childTnLst>
                              <p:par>
                                <p:cTn id="167" presetID="1" presetClass="entr" presetSubtype="0" fill="hold" nodeType="afterEffect">
                                  <p:stCondLst>
                                    <p:cond delay="0"/>
                                  </p:stCondLst>
                                  <p:childTnLst>
                                    <p:set>
                                      <p:cBhvr>
                                        <p:cTn id="168" dur="1" fill="hold">
                                          <p:stCondLst>
                                            <p:cond delay="0"/>
                                          </p:stCondLst>
                                        </p:cTn>
                                        <p:tgtEl>
                                          <p:spTgt spid="139"/>
                                        </p:tgtEl>
                                        <p:attrNameLst>
                                          <p:attrName>style.visibility</p:attrName>
                                        </p:attrNameLst>
                                      </p:cBhvr>
                                      <p:to>
                                        <p:strVal val="visible"/>
                                      </p:to>
                                    </p:set>
                                  </p:childTnLst>
                                </p:cTn>
                              </p:par>
                            </p:childTnLst>
                          </p:cTn>
                        </p:par>
                        <p:par>
                          <p:cTn id="169" fill="hold">
                            <p:stCondLst>
                              <p:cond delay="560"/>
                            </p:stCondLst>
                            <p:childTnLst>
                              <p:par>
                                <p:cTn id="170" presetID="1" presetClass="entr" presetSubtype="0" fill="hold" nodeType="afterEffect">
                                  <p:stCondLst>
                                    <p:cond delay="0"/>
                                  </p:stCondLst>
                                  <p:childTnLst>
                                    <p:set>
                                      <p:cBhvr>
                                        <p:cTn id="171" dur="1" fill="hold">
                                          <p:stCondLst>
                                            <p:cond delay="0"/>
                                          </p:stCondLst>
                                        </p:cTn>
                                        <p:tgtEl>
                                          <p:spTgt spid="172"/>
                                        </p:tgtEl>
                                        <p:attrNameLst>
                                          <p:attrName>style.visibility</p:attrName>
                                        </p:attrNameLst>
                                      </p:cBhvr>
                                      <p:to>
                                        <p:strVal val="visible"/>
                                      </p:to>
                                    </p:set>
                                  </p:childTnLst>
                                </p:cTn>
                              </p:par>
                            </p:childTnLst>
                          </p:cTn>
                        </p:par>
                        <p:par>
                          <p:cTn id="172" fill="hold">
                            <p:stCondLst>
                              <p:cond delay="560"/>
                            </p:stCondLst>
                            <p:childTnLst>
                              <p:par>
                                <p:cTn id="173" presetID="1" presetClass="entr" presetSubtype="0" fill="hold" nodeType="afterEffect">
                                  <p:stCondLst>
                                    <p:cond delay="0"/>
                                  </p:stCondLst>
                                  <p:childTnLst>
                                    <p:set>
                                      <p:cBhvr>
                                        <p:cTn id="174" dur="1" fill="hold">
                                          <p:stCondLst>
                                            <p:cond delay="0"/>
                                          </p:stCondLst>
                                        </p:cTn>
                                        <p:tgtEl>
                                          <p:spTgt spid="109"/>
                                        </p:tgtEl>
                                        <p:attrNameLst>
                                          <p:attrName>style.visibility</p:attrName>
                                        </p:attrNameLst>
                                      </p:cBhvr>
                                      <p:to>
                                        <p:strVal val="visible"/>
                                      </p:to>
                                    </p:set>
                                  </p:childTnLst>
                                </p:cTn>
                              </p:par>
                            </p:childTnLst>
                          </p:cTn>
                        </p:par>
                        <p:par>
                          <p:cTn id="175" fill="hold">
                            <p:stCondLst>
                              <p:cond delay="560"/>
                            </p:stCondLst>
                            <p:childTnLst>
                              <p:par>
                                <p:cTn id="176" presetID="1" presetClass="entr" presetSubtype="0" fill="hold" nodeType="afterEffect">
                                  <p:stCondLst>
                                    <p:cond delay="0"/>
                                  </p:stCondLst>
                                  <p:childTnLst>
                                    <p:set>
                                      <p:cBhvr>
                                        <p:cTn id="177" dur="1" fill="hold">
                                          <p:stCondLst>
                                            <p:cond delay="0"/>
                                          </p:stCondLst>
                                        </p:cTn>
                                        <p:tgtEl>
                                          <p:spTgt spid="103"/>
                                        </p:tgtEl>
                                        <p:attrNameLst>
                                          <p:attrName>style.visibility</p:attrName>
                                        </p:attrNameLst>
                                      </p:cBhvr>
                                      <p:to>
                                        <p:strVal val="visible"/>
                                      </p:to>
                                    </p:set>
                                  </p:childTnLst>
                                </p:cTn>
                              </p:par>
                            </p:childTnLst>
                          </p:cTn>
                        </p:par>
                        <p:par>
                          <p:cTn id="178" fill="hold">
                            <p:stCondLst>
                              <p:cond delay="560"/>
                            </p:stCondLst>
                            <p:childTnLst>
                              <p:par>
                                <p:cTn id="179" presetID="1" presetClass="entr" presetSubtype="0" fill="hold" nodeType="afterEffect">
                                  <p:stCondLst>
                                    <p:cond delay="20"/>
                                  </p:stCondLst>
                                  <p:childTnLst>
                                    <p:set>
                                      <p:cBhvr>
                                        <p:cTn id="180" dur="1" fill="hold">
                                          <p:stCondLst>
                                            <p:cond delay="0"/>
                                          </p:stCondLst>
                                        </p:cTn>
                                        <p:tgtEl>
                                          <p:spTgt spid="151"/>
                                        </p:tgtEl>
                                        <p:attrNameLst>
                                          <p:attrName>style.visibility</p:attrName>
                                        </p:attrNameLst>
                                      </p:cBhvr>
                                      <p:to>
                                        <p:strVal val="visible"/>
                                      </p:to>
                                    </p:set>
                                  </p:childTnLst>
                                </p:cTn>
                              </p:par>
                            </p:childTnLst>
                          </p:cTn>
                        </p:par>
                        <p:par>
                          <p:cTn id="181" fill="hold">
                            <p:stCondLst>
                              <p:cond delay="580"/>
                            </p:stCondLst>
                            <p:childTnLst>
                              <p:par>
                                <p:cTn id="182" presetID="1" presetClass="entr" presetSubtype="0" fill="hold" nodeType="afterEffect">
                                  <p:stCondLst>
                                    <p:cond delay="20"/>
                                  </p:stCondLst>
                                  <p:childTnLst>
                                    <p:set>
                                      <p:cBhvr>
                                        <p:cTn id="183" dur="1" fill="hold">
                                          <p:stCondLst>
                                            <p:cond delay="0"/>
                                          </p:stCondLst>
                                        </p:cTn>
                                        <p:tgtEl>
                                          <p:spTgt spid="214"/>
                                        </p:tgtEl>
                                        <p:attrNameLst>
                                          <p:attrName>style.visibility</p:attrName>
                                        </p:attrNameLst>
                                      </p:cBhvr>
                                      <p:to>
                                        <p:strVal val="visible"/>
                                      </p:to>
                                    </p:set>
                                  </p:childTnLst>
                                </p:cTn>
                              </p:par>
                            </p:childTnLst>
                          </p:cTn>
                        </p:par>
                        <p:par>
                          <p:cTn id="184" fill="hold">
                            <p:stCondLst>
                              <p:cond delay="600"/>
                            </p:stCondLst>
                            <p:childTnLst>
                              <p:par>
                                <p:cTn id="185" presetID="1" presetClass="entr" presetSubtype="0" fill="hold" nodeType="afterEffect">
                                  <p:stCondLst>
                                    <p:cond delay="20"/>
                                  </p:stCondLst>
                                  <p:childTnLst>
                                    <p:set>
                                      <p:cBhvr>
                                        <p:cTn id="186" dur="1" fill="hold">
                                          <p:stCondLst>
                                            <p:cond delay="0"/>
                                          </p:stCondLst>
                                        </p:cTn>
                                        <p:tgtEl>
                                          <p:spTgt spid="79"/>
                                        </p:tgtEl>
                                        <p:attrNameLst>
                                          <p:attrName>style.visibility</p:attrName>
                                        </p:attrNameLst>
                                      </p:cBhvr>
                                      <p:to>
                                        <p:strVal val="visible"/>
                                      </p:to>
                                    </p:set>
                                  </p:childTnLst>
                                </p:cTn>
                              </p:par>
                            </p:childTnLst>
                          </p:cTn>
                        </p:par>
                        <p:par>
                          <p:cTn id="187" fill="hold">
                            <p:stCondLst>
                              <p:cond delay="620"/>
                            </p:stCondLst>
                            <p:childTnLst>
                              <p:par>
                                <p:cTn id="188" presetID="1" presetClass="entr" presetSubtype="0" fill="hold" nodeType="afterEffect">
                                  <p:stCondLst>
                                    <p:cond delay="20"/>
                                  </p:stCondLst>
                                  <p:childTnLst>
                                    <p:set>
                                      <p:cBhvr>
                                        <p:cTn id="189" dur="1" fill="hold">
                                          <p:stCondLst>
                                            <p:cond delay="0"/>
                                          </p:stCondLst>
                                        </p:cTn>
                                        <p:tgtEl>
                                          <p:spTgt spid="100"/>
                                        </p:tgtEl>
                                        <p:attrNameLst>
                                          <p:attrName>style.visibility</p:attrName>
                                        </p:attrNameLst>
                                      </p:cBhvr>
                                      <p:to>
                                        <p:strVal val="visible"/>
                                      </p:to>
                                    </p:set>
                                  </p:childTnLst>
                                </p:cTn>
                              </p:par>
                            </p:childTnLst>
                          </p:cTn>
                        </p:par>
                        <p:par>
                          <p:cTn id="190" fill="hold">
                            <p:stCondLst>
                              <p:cond delay="640"/>
                            </p:stCondLst>
                            <p:childTnLst>
                              <p:par>
                                <p:cTn id="191" presetID="1" presetClass="entr" presetSubtype="0" fill="hold" nodeType="afterEffect">
                                  <p:stCondLst>
                                    <p:cond delay="20"/>
                                  </p:stCondLst>
                                  <p:childTnLst>
                                    <p:set>
                                      <p:cBhvr>
                                        <p:cTn id="192" dur="1" fill="hold">
                                          <p:stCondLst>
                                            <p:cond delay="0"/>
                                          </p:stCondLst>
                                        </p:cTn>
                                        <p:tgtEl>
                                          <p:spTgt spid="181"/>
                                        </p:tgtEl>
                                        <p:attrNameLst>
                                          <p:attrName>style.visibility</p:attrName>
                                        </p:attrNameLst>
                                      </p:cBhvr>
                                      <p:to>
                                        <p:strVal val="visible"/>
                                      </p:to>
                                    </p:set>
                                  </p:childTnLst>
                                </p:cTn>
                              </p:par>
                            </p:childTnLst>
                          </p:cTn>
                        </p:par>
                        <p:par>
                          <p:cTn id="193" fill="hold">
                            <p:stCondLst>
                              <p:cond delay="660"/>
                            </p:stCondLst>
                            <p:childTnLst>
                              <p:par>
                                <p:cTn id="194" presetID="1" presetClass="entr" presetSubtype="0" fill="hold" nodeType="afterEffect">
                                  <p:stCondLst>
                                    <p:cond delay="20"/>
                                  </p:stCondLst>
                                  <p:childTnLst>
                                    <p:set>
                                      <p:cBhvr>
                                        <p:cTn id="195" dur="1" fill="hold">
                                          <p:stCondLst>
                                            <p:cond delay="0"/>
                                          </p:stCondLst>
                                        </p:cTn>
                                        <p:tgtEl>
                                          <p:spTgt spid="166"/>
                                        </p:tgtEl>
                                        <p:attrNameLst>
                                          <p:attrName>style.visibility</p:attrName>
                                        </p:attrNameLst>
                                      </p:cBhvr>
                                      <p:to>
                                        <p:strVal val="visible"/>
                                      </p:to>
                                    </p:set>
                                  </p:childTnLst>
                                </p:cTn>
                              </p:par>
                            </p:childTnLst>
                          </p:cTn>
                        </p:par>
                        <p:par>
                          <p:cTn id="196" fill="hold">
                            <p:stCondLst>
                              <p:cond delay="680"/>
                            </p:stCondLst>
                            <p:childTnLst>
                              <p:par>
                                <p:cTn id="197" presetID="1" presetClass="entr" presetSubtype="0" fill="hold" nodeType="afterEffect">
                                  <p:stCondLst>
                                    <p:cond delay="20"/>
                                  </p:stCondLst>
                                  <p:childTnLst>
                                    <p:set>
                                      <p:cBhvr>
                                        <p:cTn id="198" dur="1" fill="hold">
                                          <p:stCondLst>
                                            <p:cond delay="0"/>
                                          </p:stCondLst>
                                        </p:cTn>
                                        <p:tgtEl>
                                          <p:spTgt spid="118"/>
                                        </p:tgtEl>
                                        <p:attrNameLst>
                                          <p:attrName>style.visibility</p:attrName>
                                        </p:attrNameLst>
                                      </p:cBhvr>
                                      <p:to>
                                        <p:strVal val="visible"/>
                                      </p:to>
                                    </p:set>
                                  </p:childTnLst>
                                </p:cTn>
                              </p:par>
                            </p:childTnLst>
                          </p:cTn>
                        </p:par>
                        <p:par>
                          <p:cTn id="199" fill="hold">
                            <p:stCondLst>
                              <p:cond delay="700"/>
                            </p:stCondLst>
                            <p:childTnLst>
                              <p:par>
                                <p:cTn id="200" presetID="1" presetClass="entr" presetSubtype="0" fill="hold" nodeType="afterEffect">
                                  <p:stCondLst>
                                    <p:cond delay="20"/>
                                  </p:stCondLst>
                                  <p:childTnLst>
                                    <p:set>
                                      <p:cBhvr>
                                        <p:cTn id="201" dur="1" fill="hold">
                                          <p:stCondLst>
                                            <p:cond delay="0"/>
                                          </p:stCondLst>
                                        </p:cTn>
                                        <p:tgtEl>
                                          <p:spTgt spid="235"/>
                                        </p:tgtEl>
                                        <p:attrNameLst>
                                          <p:attrName>style.visibility</p:attrName>
                                        </p:attrNameLst>
                                      </p:cBhvr>
                                      <p:to>
                                        <p:strVal val="visible"/>
                                      </p:to>
                                    </p:set>
                                  </p:childTnLst>
                                </p:cTn>
                              </p:par>
                            </p:childTnLst>
                          </p:cTn>
                        </p:par>
                        <p:par>
                          <p:cTn id="202" fill="hold">
                            <p:stCondLst>
                              <p:cond delay="720"/>
                            </p:stCondLst>
                            <p:childTnLst>
                              <p:par>
                                <p:cTn id="203" presetID="1" presetClass="entr" presetSubtype="0" fill="hold" nodeType="afterEffect">
                                  <p:stCondLst>
                                    <p:cond delay="20"/>
                                  </p:stCondLst>
                                  <p:childTnLst>
                                    <p:set>
                                      <p:cBhvr>
                                        <p:cTn id="204" dur="1" fill="hold">
                                          <p:stCondLst>
                                            <p:cond delay="0"/>
                                          </p:stCondLst>
                                        </p:cTn>
                                        <p:tgtEl>
                                          <p:spTgt spid="223"/>
                                        </p:tgtEl>
                                        <p:attrNameLst>
                                          <p:attrName>style.visibility</p:attrName>
                                        </p:attrNameLst>
                                      </p:cBhvr>
                                      <p:to>
                                        <p:strVal val="visible"/>
                                      </p:to>
                                    </p:set>
                                  </p:childTnLst>
                                </p:cTn>
                              </p:par>
                            </p:childTnLst>
                          </p:cTn>
                        </p:par>
                        <p:par>
                          <p:cTn id="205" fill="hold">
                            <p:stCondLst>
                              <p:cond delay="740"/>
                            </p:stCondLst>
                            <p:childTnLst>
                              <p:par>
                                <p:cTn id="206" presetID="1" presetClass="entr" presetSubtype="0" fill="hold" nodeType="afterEffect">
                                  <p:stCondLst>
                                    <p:cond delay="20"/>
                                  </p:stCondLst>
                                  <p:childTnLst>
                                    <p:set>
                                      <p:cBhvr>
                                        <p:cTn id="207" dur="1" fill="hold">
                                          <p:stCondLst>
                                            <p:cond delay="0"/>
                                          </p:stCondLst>
                                        </p:cTn>
                                        <p:tgtEl>
                                          <p:spTgt spid="121"/>
                                        </p:tgtEl>
                                        <p:attrNameLst>
                                          <p:attrName>style.visibility</p:attrName>
                                        </p:attrNameLst>
                                      </p:cBhvr>
                                      <p:to>
                                        <p:strVal val="visible"/>
                                      </p:to>
                                    </p:set>
                                  </p:childTnLst>
                                </p:cTn>
                              </p:par>
                            </p:childTnLst>
                          </p:cTn>
                        </p:par>
                        <p:par>
                          <p:cTn id="208" fill="hold">
                            <p:stCondLst>
                              <p:cond delay="760"/>
                            </p:stCondLst>
                            <p:childTnLst>
                              <p:par>
                                <p:cTn id="209" presetID="1" presetClass="entr" presetSubtype="0" fill="hold" nodeType="afterEffect">
                                  <p:stCondLst>
                                    <p:cond delay="20"/>
                                  </p:stCondLst>
                                  <p:childTnLst>
                                    <p:set>
                                      <p:cBhvr>
                                        <p:cTn id="210" dur="1" fill="hold">
                                          <p:stCondLst>
                                            <p:cond delay="0"/>
                                          </p:stCondLst>
                                        </p:cTn>
                                        <p:tgtEl>
                                          <p:spTgt spid="64"/>
                                        </p:tgtEl>
                                        <p:attrNameLst>
                                          <p:attrName>style.visibility</p:attrName>
                                        </p:attrNameLst>
                                      </p:cBhvr>
                                      <p:to>
                                        <p:strVal val="visible"/>
                                      </p:to>
                                    </p:set>
                                  </p:childTnLst>
                                </p:cTn>
                              </p:par>
                            </p:childTnLst>
                          </p:cTn>
                        </p:par>
                        <p:par>
                          <p:cTn id="211" fill="hold">
                            <p:stCondLst>
                              <p:cond delay="780"/>
                            </p:stCondLst>
                            <p:childTnLst>
                              <p:par>
                                <p:cTn id="212" presetID="1" presetClass="entr" presetSubtype="0" fill="hold" nodeType="afterEffect">
                                  <p:stCondLst>
                                    <p:cond delay="20"/>
                                  </p:stCondLst>
                                  <p:childTnLst>
                                    <p:set>
                                      <p:cBhvr>
                                        <p:cTn id="213" dur="1" fill="hold">
                                          <p:stCondLst>
                                            <p:cond delay="0"/>
                                          </p:stCondLst>
                                        </p:cTn>
                                        <p:tgtEl>
                                          <p:spTgt spid="163"/>
                                        </p:tgtEl>
                                        <p:attrNameLst>
                                          <p:attrName>style.visibility</p:attrName>
                                        </p:attrNameLst>
                                      </p:cBhvr>
                                      <p:to>
                                        <p:strVal val="visible"/>
                                      </p:to>
                                    </p:set>
                                  </p:childTnLst>
                                </p:cTn>
                              </p:par>
                            </p:childTnLst>
                          </p:cTn>
                        </p:par>
                        <p:par>
                          <p:cTn id="214" fill="hold">
                            <p:stCondLst>
                              <p:cond delay="800"/>
                            </p:stCondLst>
                            <p:childTnLst>
                              <p:par>
                                <p:cTn id="215" presetID="1" presetClass="entr" presetSubtype="0" fill="hold" nodeType="afterEffect">
                                  <p:stCondLst>
                                    <p:cond delay="20"/>
                                  </p:stCondLst>
                                  <p:childTnLst>
                                    <p:set>
                                      <p:cBhvr>
                                        <p:cTn id="216" dur="1" fill="hold">
                                          <p:stCondLst>
                                            <p:cond delay="0"/>
                                          </p:stCondLst>
                                        </p:cTn>
                                        <p:tgtEl>
                                          <p:spTgt spid="211"/>
                                        </p:tgtEl>
                                        <p:attrNameLst>
                                          <p:attrName>style.visibility</p:attrName>
                                        </p:attrNameLst>
                                      </p:cBhvr>
                                      <p:to>
                                        <p:strVal val="visible"/>
                                      </p:to>
                                    </p:set>
                                  </p:childTnLst>
                                </p:cTn>
                              </p:par>
                            </p:childTnLst>
                          </p:cTn>
                        </p:par>
                        <p:par>
                          <p:cTn id="217" fill="hold">
                            <p:stCondLst>
                              <p:cond delay="820"/>
                            </p:stCondLst>
                            <p:childTnLst>
                              <p:par>
                                <p:cTn id="218" presetID="1" presetClass="entr" presetSubtype="0" fill="hold" nodeType="afterEffect">
                                  <p:stCondLst>
                                    <p:cond delay="20"/>
                                  </p:stCondLst>
                                  <p:childTnLst>
                                    <p:set>
                                      <p:cBhvr>
                                        <p:cTn id="219" dur="1" fill="hold">
                                          <p:stCondLst>
                                            <p:cond delay="0"/>
                                          </p:stCondLst>
                                        </p:cTn>
                                        <p:tgtEl>
                                          <p:spTgt spid="97"/>
                                        </p:tgtEl>
                                        <p:attrNameLst>
                                          <p:attrName>style.visibility</p:attrName>
                                        </p:attrNameLst>
                                      </p:cBhvr>
                                      <p:to>
                                        <p:strVal val="visible"/>
                                      </p:to>
                                    </p:set>
                                  </p:childTnLst>
                                </p:cTn>
                              </p:par>
                            </p:childTnLst>
                          </p:cTn>
                        </p:par>
                        <p:par>
                          <p:cTn id="220" fill="hold">
                            <p:stCondLst>
                              <p:cond delay="840"/>
                            </p:stCondLst>
                            <p:childTnLst>
                              <p:par>
                                <p:cTn id="221" presetID="1" presetClass="entr" presetSubtype="0" fill="hold" nodeType="afterEffect">
                                  <p:stCondLst>
                                    <p:cond delay="20"/>
                                  </p:stCondLst>
                                  <p:childTnLst>
                                    <p:set>
                                      <p:cBhvr>
                                        <p:cTn id="222" dur="1" fill="hold">
                                          <p:stCondLst>
                                            <p:cond delay="0"/>
                                          </p:stCondLst>
                                        </p:cTn>
                                        <p:tgtEl>
                                          <p:spTgt spid="169"/>
                                        </p:tgtEl>
                                        <p:attrNameLst>
                                          <p:attrName>style.visibility</p:attrName>
                                        </p:attrNameLst>
                                      </p:cBhvr>
                                      <p:to>
                                        <p:strVal val="visible"/>
                                      </p:to>
                                    </p:set>
                                  </p:childTnLst>
                                </p:cTn>
                              </p:par>
                            </p:childTnLst>
                          </p:cTn>
                        </p:par>
                        <p:par>
                          <p:cTn id="223" fill="hold">
                            <p:stCondLst>
                              <p:cond delay="860"/>
                            </p:stCondLst>
                            <p:childTnLst>
                              <p:par>
                                <p:cTn id="224" presetID="1" presetClass="entr" presetSubtype="0" fill="hold" nodeType="afterEffect">
                                  <p:stCondLst>
                                    <p:cond delay="20"/>
                                  </p:stCondLst>
                                  <p:childTnLst>
                                    <p:set>
                                      <p:cBhvr>
                                        <p:cTn id="225" dur="1" fill="hold">
                                          <p:stCondLst>
                                            <p:cond delay="0"/>
                                          </p:stCondLst>
                                        </p:cTn>
                                        <p:tgtEl>
                                          <p:spTgt spid="280"/>
                                        </p:tgtEl>
                                        <p:attrNameLst>
                                          <p:attrName>style.visibility</p:attrName>
                                        </p:attrNameLst>
                                      </p:cBhvr>
                                      <p:to>
                                        <p:strVal val="visible"/>
                                      </p:to>
                                    </p:set>
                                  </p:childTnLst>
                                </p:cTn>
                              </p:par>
                            </p:childTnLst>
                          </p:cTn>
                        </p:par>
                        <p:par>
                          <p:cTn id="226" fill="hold">
                            <p:stCondLst>
                              <p:cond delay="880"/>
                            </p:stCondLst>
                            <p:childTnLst>
                              <p:par>
                                <p:cTn id="227" presetID="1" presetClass="entr" presetSubtype="0" fill="hold" nodeType="afterEffect">
                                  <p:stCondLst>
                                    <p:cond delay="0"/>
                                  </p:stCondLst>
                                  <p:childTnLst>
                                    <p:set>
                                      <p:cBhvr>
                                        <p:cTn id="228" dur="1" fill="hold">
                                          <p:stCondLst>
                                            <p:cond delay="0"/>
                                          </p:stCondLst>
                                        </p:cTn>
                                        <p:tgtEl>
                                          <p:spTgt spid="133"/>
                                        </p:tgtEl>
                                        <p:attrNameLst>
                                          <p:attrName>style.visibility</p:attrName>
                                        </p:attrNameLst>
                                      </p:cBhvr>
                                      <p:to>
                                        <p:strVal val="visible"/>
                                      </p:to>
                                    </p:set>
                                  </p:childTnLst>
                                </p:cTn>
                              </p:par>
                            </p:childTnLst>
                          </p:cTn>
                        </p:par>
                        <p:par>
                          <p:cTn id="229" fill="hold">
                            <p:stCondLst>
                              <p:cond delay="880"/>
                            </p:stCondLst>
                            <p:childTnLst>
                              <p:par>
                                <p:cTn id="230" presetID="1" presetClass="entr" presetSubtype="0" fill="hold" nodeType="afterEffect">
                                  <p:stCondLst>
                                    <p:cond delay="20"/>
                                  </p:stCondLst>
                                  <p:childTnLst>
                                    <p:set>
                                      <p:cBhvr>
                                        <p:cTn id="231" dur="1" fill="hold">
                                          <p:stCondLst>
                                            <p:cond delay="0"/>
                                          </p:stCondLst>
                                        </p:cTn>
                                        <p:tgtEl>
                                          <p:spTgt spid="175"/>
                                        </p:tgtEl>
                                        <p:attrNameLst>
                                          <p:attrName>style.visibility</p:attrName>
                                        </p:attrNameLst>
                                      </p:cBhvr>
                                      <p:to>
                                        <p:strVal val="visible"/>
                                      </p:to>
                                    </p:set>
                                  </p:childTnLst>
                                </p:cTn>
                              </p:par>
                            </p:childTnLst>
                          </p:cTn>
                        </p:par>
                        <p:par>
                          <p:cTn id="232" fill="hold">
                            <p:stCondLst>
                              <p:cond delay="900"/>
                            </p:stCondLst>
                            <p:childTnLst>
                              <p:par>
                                <p:cTn id="233" presetID="1" presetClass="entr" presetSubtype="0" fill="hold" nodeType="afterEffect">
                                  <p:stCondLst>
                                    <p:cond delay="20"/>
                                  </p:stCondLst>
                                  <p:childTnLst>
                                    <p:set>
                                      <p:cBhvr>
                                        <p:cTn id="234" dur="1" fill="hold">
                                          <p:stCondLst>
                                            <p:cond delay="0"/>
                                          </p:stCondLst>
                                        </p:cTn>
                                        <p:tgtEl>
                                          <p:spTgt spid="184"/>
                                        </p:tgtEl>
                                        <p:attrNameLst>
                                          <p:attrName>style.visibility</p:attrName>
                                        </p:attrNameLst>
                                      </p:cBhvr>
                                      <p:to>
                                        <p:strVal val="visible"/>
                                      </p:to>
                                    </p:set>
                                  </p:childTnLst>
                                </p:cTn>
                              </p:par>
                            </p:childTnLst>
                          </p:cTn>
                        </p:par>
                        <p:par>
                          <p:cTn id="235" fill="hold">
                            <p:stCondLst>
                              <p:cond delay="920"/>
                            </p:stCondLst>
                            <p:childTnLst>
                              <p:par>
                                <p:cTn id="236" presetID="1" presetClass="entr" presetSubtype="0" fill="hold" nodeType="afterEffect">
                                  <p:stCondLst>
                                    <p:cond delay="20"/>
                                  </p:stCondLst>
                                  <p:childTnLst>
                                    <p:set>
                                      <p:cBhvr>
                                        <p:cTn id="237" dur="1" fill="hold">
                                          <p:stCondLst>
                                            <p:cond delay="0"/>
                                          </p:stCondLst>
                                        </p:cTn>
                                        <p:tgtEl>
                                          <p:spTgt spid="187"/>
                                        </p:tgtEl>
                                        <p:attrNameLst>
                                          <p:attrName>style.visibility</p:attrName>
                                        </p:attrNameLst>
                                      </p:cBhvr>
                                      <p:to>
                                        <p:strVal val="visible"/>
                                      </p:to>
                                    </p:set>
                                  </p:childTnLst>
                                </p:cTn>
                              </p:par>
                            </p:childTnLst>
                          </p:cTn>
                        </p:par>
                        <p:par>
                          <p:cTn id="238" fill="hold">
                            <p:stCondLst>
                              <p:cond delay="940"/>
                            </p:stCondLst>
                            <p:childTnLst>
                              <p:par>
                                <p:cTn id="239" presetID="1" presetClass="entr" presetSubtype="0" fill="hold" nodeType="afterEffect">
                                  <p:stCondLst>
                                    <p:cond delay="20"/>
                                  </p:stCondLst>
                                  <p:childTnLst>
                                    <p:set>
                                      <p:cBhvr>
                                        <p:cTn id="240" dur="1" fill="hold">
                                          <p:stCondLst>
                                            <p:cond delay="0"/>
                                          </p:stCondLst>
                                        </p:cTn>
                                        <p:tgtEl>
                                          <p:spTgt spid="190"/>
                                        </p:tgtEl>
                                        <p:attrNameLst>
                                          <p:attrName>style.visibility</p:attrName>
                                        </p:attrNameLst>
                                      </p:cBhvr>
                                      <p:to>
                                        <p:strVal val="visible"/>
                                      </p:to>
                                    </p:set>
                                  </p:childTnLst>
                                </p:cTn>
                              </p:par>
                            </p:childTnLst>
                          </p:cTn>
                        </p:par>
                        <p:par>
                          <p:cTn id="241" fill="hold">
                            <p:stCondLst>
                              <p:cond delay="960"/>
                            </p:stCondLst>
                            <p:childTnLst>
                              <p:par>
                                <p:cTn id="242" presetID="1" presetClass="entr" presetSubtype="0" fill="hold" nodeType="afterEffect">
                                  <p:stCondLst>
                                    <p:cond delay="20"/>
                                  </p:stCondLst>
                                  <p:childTnLst>
                                    <p:set>
                                      <p:cBhvr>
                                        <p:cTn id="243" dur="1" fill="hold">
                                          <p:stCondLst>
                                            <p:cond delay="0"/>
                                          </p:stCondLst>
                                        </p:cTn>
                                        <p:tgtEl>
                                          <p:spTgt spid="193"/>
                                        </p:tgtEl>
                                        <p:attrNameLst>
                                          <p:attrName>style.visibility</p:attrName>
                                        </p:attrNameLst>
                                      </p:cBhvr>
                                      <p:to>
                                        <p:strVal val="visible"/>
                                      </p:to>
                                    </p:set>
                                  </p:childTnLst>
                                </p:cTn>
                              </p:par>
                            </p:childTnLst>
                          </p:cTn>
                        </p:par>
                        <p:par>
                          <p:cTn id="244" fill="hold">
                            <p:stCondLst>
                              <p:cond delay="980"/>
                            </p:stCondLst>
                            <p:childTnLst>
                              <p:par>
                                <p:cTn id="245" presetID="1" presetClass="entr" presetSubtype="0" fill="hold" nodeType="afterEffect">
                                  <p:stCondLst>
                                    <p:cond delay="20"/>
                                  </p:stCondLst>
                                  <p:childTnLst>
                                    <p:set>
                                      <p:cBhvr>
                                        <p:cTn id="246" dur="1" fill="hold">
                                          <p:stCondLst>
                                            <p:cond delay="0"/>
                                          </p:stCondLst>
                                        </p:cTn>
                                        <p:tgtEl>
                                          <p:spTgt spid="160"/>
                                        </p:tgtEl>
                                        <p:attrNameLst>
                                          <p:attrName>style.visibility</p:attrName>
                                        </p:attrNameLst>
                                      </p:cBhvr>
                                      <p:to>
                                        <p:strVal val="visible"/>
                                      </p:to>
                                    </p:set>
                                  </p:childTnLst>
                                </p:cTn>
                              </p:par>
                            </p:childTnLst>
                          </p:cTn>
                        </p:par>
                        <p:par>
                          <p:cTn id="247" fill="hold">
                            <p:stCondLst>
                              <p:cond delay="1000"/>
                            </p:stCondLst>
                            <p:childTnLst>
                              <p:par>
                                <p:cTn id="248" presetID="1" presetClass="entr" presetSubtype="0" fill="hold" nodeType="afterEffect">
                                  <p:stCondLst>
                                    <p:cond delay="20"/>
                                  </p:stCondLst>
                                  <p:childTnLst>
                                    <p:set>
                                      <p:cBhvr>
                                        <p:cTn id="249" dur="1" fill="hold">
                                          <p:stCondLst>
                                            <p:cond delay="0"/>
                                          </p:stCondLst>
                                        </p:cTn>
                                        <p:tgtEl>
                                          <p:spTgt spid="196"/>
                                        </p:tgtEl>
                                        <p:attrNameLst>
                                          <p:attrName>style.visibility</p:attrName>
                                        </p:attrNameLst>
                                      </p:cBhvr>
                                      <p:to>
                                        <p:strVal val="visible"/>
                                      </p:to>
                                    </p:set>
                                  </p:childTnLst>
                                </p:cTn>
                              </p:par>
                            </p:childTnLst>
                          </p:cTn>
                        </p:par>
                        <p:par>
                          <p:cTn id="250" fill="hold">
                            <p:stCondLst>
                              <p:cond delay="1020"/>
                            </p:stCondLst>
                            <p:childTnLst>
                              <p:par>
                                <p:cTn id="251" presetID="1" presetClass="entr" presetSubtype="0" fill="hold" nodeType="afterEffect">
                                  <p:stCondLst>
                                    <p:cond delay="20"/>
                                  </p:stCondLst>
                                  <p:childTnLst>
                                    <p:set>
                                      <p:cBhvr>
                                        <p:cTn id="252" dur="1" fill="hold">
                                          <p:stCondLst>
                                            <p:cond delay="0"/>
                                          </p:stCondLst>
                                        </p:cTn>
                                        <p:tgtEl>
                                          <p:spTgt spid="199"/>
                                        </p:tgtEl>
                                        <p:attrNameLst>
                                          <p:attrName>style.visibility</p:attrName>
                                        </p:attrNameLst>
                                      </p:cBhvr>
                                      <p:to>
                                        <p:strVal val="visible"/>
                                      </p:to>
                                    </p:set>
                                  </p:childTnLst>
                                </p:cTn>
                              </p:par>
                            </p:childTnLst>
                          </p:cTn>
                        </p:par>
                        <p:par>
                          <p:cTn id="253" fill="hold">
                            <p:stCondLst>
                              <p:cond delay="1040"/>
                            </p:stCondLst>
                            <p:childTnLst>
                              <p:par>
                                <p:cTn id="254" presetID="1" presetClass="entr" presetSubtype="0" fill="hold" nodeType="afterEffect">
                                  <p:stCondLst>
                                    <p:cond delay="20"/>
                                  </p:stCondLst>
                                  <p:childTnLst>
                                    <p:set>
                                      <p:cBhvr>
                                        <p:cTn id="255" dur="1" fill="hold">
                                          <p:stCondLst>
                                            <p:cond delay="0"/>
                                          </p:stCondLst>
                                        </p:cTn>
                                        <p:tgtEl>
                                          <p:spTgt spid="247"/>
                                        </p:tgtEl>
                                        <p:attrNameLst>
                                          <p:attrName>style.visibility</p:attrName>
                                        </p:attrNameLst>
                                      </p:cBhvr>
                                      <p:to>
                                        <p:strVal val="visible"/>
                                      </p:to>
                                    </p:set>
                                  </p:childTnLst>
                                </p:cTn>
                              </p:par>
                            </p:childTnLst>
                          </p:cTn>
                        </p:par>
                        <p:par>
                          <p:cTn id="256" fill="hold">
                            <p:stCondLst>
                              <p:cond delay="1060"/>
                            </p:stCondLst>
                            <p:childTnLst>
                              <p:par>
                                <p:cTn id="257" presetID="1" presetClass="entr" presetSubtype="0" fill="hold" nodeType="afterEffect">
                                  <p:stCondLst>
                                    <p:cond delay="20"/>
                                  </p:stCondLst>
                                  <p:childTnLst>
                                    <p:set>
                                      <p:cBhvr>
                                        <p:cTn id="258" dur="1" fill="hold">
                                          <p:stCondLst>
                                            <p:cond delay="0"/>
                                          </p:stCondLst>
                                        </p:cTn>
                                        <p:tgtEl>
                                          <p:spTgt spid="202"/>
                                        </p:tgtEl>
                                        <p:attrNameLst>
                                          <p:attrName>style.visibility</p:attrName>
                                        </p:attrNameLst>
                                      </p:cBhvr>
                                      <p:to>
                                        <p:strVal val="visible"/>
                                      </p:to>
                                    </p:set>
                                  </p:childTnLst>
                                </p:cTn>
                              </p:par>
                            </p:childTnLst>
                          </p:cTn>
                        </p:par>
                        <p:par>
                          <p:cTn id="259" fill="hold">
                            <p:stCondLst>
                              <p:cond delay="1080"/>
                            </p:stCondLst>
                            <p:childTnLst>
                              <p:par>
                                <p:cTn id="260" presetID="1" presetClass="entr" presetSubtype="0" fill="hold" nodeType="afterEffect">
                                  <p:stCondLst>
                                    <p:cond delay="20"/>
                                  </p:stCondLst>
                                  <p:childTnLst>
                                    <p:set>
                                      <p:cBhvr>
                                        <p:cTn id="261" dur="1" fill="hold">
                                          <p:stCondLst>
                                            <p:cond delay="0"/>
                                          </p:stCondLst>
                                        </p:cTn>
                                        <p:tgtEl>
                                          <p:spTgt spid="157"/>
                                        </p:tgtEl>
                                        <p:attrNameLst>
                                          <p:attrName>style.visibility</p:attrName>
                                        </p:attrNameLst>
                                      </p:cBhvr>
                                      <p:to>
                                        <p:strVal val="visible"/>
                                      </p:to>
                                    </p:set>
                                  </p:childTnLst>
                                </p:cTn>
                              </p:par>
                            </p:childTnLst>
                          </p:cTn>
                        </p:par>
                        <p:par>
                          <p:cTn id="262" fill="hold">
                            <p:stCondLst>
                              <p:cond delay="1100"/>
                            </p:stCondLst>
                            <p:childTnLst>
                              <p:par>
                                <p:cTn id="263" presetID="1" presetClass="entr" presetSubtype="0" fill="hold" nodeType="afterEffect">
                                  <p:stCondLst>
                                    <p:cond delay="20"/>
                                  </p:stCondLst>
                                  <p:childTnLst>
                                    <p:set>
                                      <p:cBhvr>
                                        <p:cTn id="264" dur="1" fill="hold">
                                          <p:stCondLst>
                                            <p:cond delay="0"/>
                                          </p:stCondLst>
                                        </p:cTn>
                                        <p:tgtEl>
                                          <p:spTgt spid="154"/>
                                        </p:tgtEl>
                                        <p:attrNameLst>
                                          <p:attrName>style.visibility</p:attrName>
                                        </p:attrNameLst>
                                      </p:cBhvr>
                                      <p:to>
                                        <p:strVal val="visible"/>
                                      </p:to>
                                    </p:set>
                                  </p:childTnLst>
                                </p:cTn>
                              </p:par>
                            </p:childTnLst>
                          </p:cTn>
                        </p:par>
                        <p:par>
                          <p:cTn id="265" fill="hold">
                            <p:stCondLst>
                              <p:cond delay="1120"/>
                            </p:stCondLst>
                            <p:childTnLst>
                              <p:par>
                                <p:cTn id="266" presetID="1" presetClass="entr" presetSubtype="0" fill="hold" nodeType="afterEffect">
                                  <p:stCondLst>
                                    <p:cond delay="20"/>
                                  </p:stCondLst>
                                  <p:childTnLst>
                                    <p:set>
                                      <p:cBhvr>
                                        <p:cTn id="267" dur="1" fill="hold">
                                          <p:stCondLst>
                                            <p:cond delay="0"/>
                                          </p:stCondLst>
                                        </p:cTn>
                                        <p:tgtEl>
                                          <p:spTgt spid="145"/>
                                        </p:tgtEl>
                                        <p:attrNameLst>
                                          <p:attrName>style.visibility</p:attrName>
                                        </p:attrNameLst>
                                      </p:cBhvr>
                                      <p:to>
                                        <p:strVal val="visible"/>
                                      </p:to>
                                    </p:set>
                                  </p:childTnLst>
                                </p:cTn>
                              </p:par>
                            </p:childTnLst>
                          </p:cTn>
                        </p:par>
                        <p:par>
                          <p:cTn id="268" fill="hold">
                            <p:stCondLst>
                              <p:cond delay="1140"/>
                            </p:stCondLst>
                            <p:childTnLst>
                              <p:par>
                                <p:cTn id="269" presetID="1" presetClass="entr" presetSubtype="0" fill="hold" nodeType="afterEffect">
                                  <p:stCondLst>
                                    <p:cond delay="20"/>
                                  </p:stCondLst>
                                  <p:childTnLst>
                                    <p:set>
                                      <p:cBhvr>
                                        <p:cTn id="270" dur="1" fill="hold">
                                          <p:stCondLst>
                                            <p:cond delay="0"/>
                                          </p:stCondLst>
                                        </p:cTn>
                                        <p:tgtEl>
                                          <p:spTgt spid="271"/>
                                        </p:tgtEl>
                                        <p:attrNameLst>
                                          <p:attrName>style.visibility</p:attrName>
                                        </p:attrNameLst>
                                      </p:cBhvr>
                                      <p:to>
                                        <p:strVal val="visible"/>
                                      </p:to>
                                    </p:set>
                                  </p:childTnLst>
                                </p:cTn>
                              </p:par>
                            </p:childTnLst>
                          </p:cTn>
                        </p:par>
                        <p:par>
                          <p:cTn id="271" fill="hold">
                            <p:stCondLst>
                              <p:cond delay="1160"/>
                            </p:stCondLst>
                            <p:childTnLst>
                              <p:par>
                                <p:cTn id="272" presetID="1" presetClass="entr" presetSubtype="0" fill="hold" nodeType="afterEffect">
                                  <p:stCondLst>
                                    <p:cond delay="20"/>
                                  </p:stCondLst>
                                  <p:childTnLst>
                                    <p:set>
                                      <p:cBhvr>
                                        <p:cTn id="273" dur="1" fill="hold">
                                          <p:stCondLst>
                                            <p:cond delay="0"/>
                                          </p:stCondLst>
                                        </p:cTn>
                                        <p:tgtEl>
                                          <p:spTgt spid="205"/>
                                        </p:tgtEl>
                                        <p:attrNameLst>
                                          <p:attrName>style.visibility</p:attrName>
                                        </p:attrNameLst>
                                      </p:cBhvr>
                                      <p:to>
                                        <p:strVal val="visible"/>
                                      </p:to>
                                    </p:set>
                                  </p:childTnLst>
                                </p:cTn>
                              </p:par>
                            </p:childTnLst>
                          </p:cTn>
                        </p:par>
                        <p:par>
                          <p:cTn id="274" fill="hold">
                            <p:stCondLst>
                              <p:cond delay="1180"/>
                            </p:stCondLst>
                            <p:childTnLst>
                              <p:par>
                                <p:cTn id="275" presetID="1" presetClass="entr" presetSubtype="0" fill="hold" nodeType="afterEffect">
                                  <p:stCondLst>
                                    <p:cond delay="20"/>
                                  </p:stCondLst>
                                  <p:childTnLst>
                                    <p:set>
                                      <p:cBhvr>
                                        <p:cTn id="276" dur="1" fill="hold">
                                          <p:stCondLst>
                                            <p:cond delay="0"/>
                                          </p:stCondLst>
                                        </p:cTn>
                                        <p:tgtEl>
                                          <p:spTgt spid="256"/>
                                        </p:tgtEl>
                                        <p:attrNameLst>
                                          <p:attrName>style.visibility</p:attrName>
                                        </p:attrNameLst>
                                      </p:cBhvr>
                                      <p:to>
                                        <p:strVal val="visible"/>
                                      </p:to>
                                    </p:set>
                                  </p:childTnLst>
                                </p:cTn>
                              </p:par>
                            </p:childTnLst>
                          </p:cTn>
                        </p:par>
                        <p:par>
                          <p:cTn id="277" fill="hold">
                            <p:stCondLst>
                              <p:cond delay="1200"/>
                            </p:stCondLst>
                            <p:childTnLst>
                              <p:par>
                                <p:cTn id="278" presetID="1" presetClass="entr" presetSubtype="0" fill="hold" nodeType="afterEffect">
                                  <p:stCondLst>
                                    <p:cond delay="20"/>
                                  </p:stCondLst>
                                  <p:childTnLst>
                                    <p:set>
                                      <p:cBhvr>
                                        <p:cTn id="279" dur="1" fill="hold">
                                          <p:stCondLst>
                                            <p:cond delay="0"/>
                                          </p:stCondLst>
                                        </p:cTn>
                                        <p:tgtEl>
                                          <p:spTgt spid="283"/>
                                        </p:tgtEl>
                                        <p:attrNameLst>
                                          <p:attrName>style.visibility</p:attrName>
                                        </p:attrNameLst>
                                      </p:cBhvr>
                                      <p:to>
                                        <p:strVal val="visible"/>
                                      </p:to>
                                    </p:set>
                                  </p:childTnLst>
                                </p:cTn>
                              </p:par>
                            </p:childTnLst>
                          </p:cTn>
                        </p:par>
                        <p:par>
                          <p:cTn id="280" fill="hold">
                            <p:stCondLst>
                              <p:cond delay="1220"/>
                            </p:stCondLst>
                            <p:childTnLst>
                              <p:par>
                                <p:cTn id="281" presetID="1" presetClass="entr" presetSubtype="0" fill="hold" nodeType="afterEffect">
                                  <p:stCondLst>
                                    <p:cond delay="20"/>
                                  </p:stCondLst>
                                  <p:childTnLst>
                                    <p:set>
                                      <p:cBhvr>
                                        <p:cTn id="282" dur="1" fill="hold">
                                          <p:stCondLst>
                                            <p:cond delay="0"/>
                                          </p:stCondLst>
                                        </p:cTn>
                                        <p:tgtEl>
                                          <p:spTgt spid="217"/>
                                        </p:tgtEl>
                                        <p:attrNameLst>
                                          <p:attrName>style.visibility</p:attrName>
                                        </p:attrNameLst>
                                      </p:cBhvr>
                                      <p:to>
                                        <p:strVal val="visible"/>
                                      </p:to>
                                    </p:set>
                                  </p:childTnLst>
                                </p:cTn>
                              </p:par>
                            </p:childTnLst>
                          </p:cTn>
                        </p:par>
                        <p:par>
                          <p:cTn id="283" fill="hold">
                            <p:stCondLst>
                              <p:cond delay="1240"/>
                            </p:stCondLst>
                            <p:childTnLst>
                              <p:par>
                                <p:cTn id="284" presetID="1" presetClass="entr" presetSubtype="0" fill="hold" nodeType="afterEffect">
                                  <p:stCondLst>
                                    <p:cond delay="0"/>
                                  </p:stCondLst>
                                  <p:childTnLst>
                                    <p:set>
                                      <p:cBhvr>
                                        <p:cTn id="285" dur="1" fill="hold">
                                          <p:stCondLst>
                                            <p:cond delay="0"/>
                                          </p:stCondLst>
                                        </p:cTn>
                                        <p:tgtEl>
                                          <p:spTgt spid="304"/>
                                        </p:tgtEl>
                                        <p:attrNameLst>
                                          <p:attrName>style.visibility</p:attrName>
                                        </p:attrNameLst>
                                      </p:cBhvr>
                                      <p:to>
                                        <p:strVal val="visible"/>
                                      </p:to>
                                    </p:set>
                                  </p:childTnLst>
                                </p:cTn>
                              </p:par>
                            </p:childTnLst>
                          </p:cTn>
                        </p:par>
                        <p:par>
                          <p:cTn id="286" fill="hold">
                            <p:stCondLst>
                              <p:cond delay="1240"/>
                            </p:stCondLst>
                            <p:childTnLst>
                              <p:par>
                                <p:cTn id="287" presetID="1" presetClass="entr" presetSubtype="0" fill="hold" nodeType="afterEffect">
                                  <p:stCondLst>
                                    <p:cond delay="20"/>
                                  </p:stCondLst>
                                  <p:childTnLst>
                                    <p:set>
                                      <p:cBhvr>
                                        <p:cTn id="288" dur="1" fill="hold">
                                          <p:stCondLst>
                                            <p:cond delay="0"/>
                                          </p:stCondLst>
                                        </p:cTn>
                                        <p:tgtEl>
                                          <p:spTgt spid="178"/>
                                        </p:tgtEl>
                                        <p:attrNameLst>
                                          <p:attrName>style.visibility</p:attrName>
                                        </p:attrNameLst>
                                      </p:cBhvr>
                                      <p:to>
                                        <p:strVal val="visible"/>
                                      </p:to>
                                    </p:set>
                                  </p:childTnLst>
                                </p:cTn>
                              </p:par>
                            </p:childTnLst>
                          </p:cTn>
                        </p:par>
                        <p:par>
                          <p:cTn id="289" fill="hold">
                            <p:stCondLst>
                              <p:cond delay="1260"/>
                            </p:stCondLst>
                            <p:childTnLst>
                              <p:par>
                                <p:cTn id="290" presetID="1" presetClass="entr" presetSubtype="0" fill="hold" nodeType="afterEffect">
                                  <p:stCondLst>
                                    <p:cond delay="20"/>
                                  </p:stCondLst>
                                  <p:childTnLst>
                                    <p:set>
                                      <p:cBhvr>
                                        <p:cTn id="291" dur="1" fill="hold">
                                          <p:stCondLst>
                                            <p:cond delay="0"/>
                                          </p:stCondLst>
                                        </p:cTn>
                                        <p:tgtEl>
                                          <p:spTgt spid="220"/>
                                        </p:tgtEl>
                                        <p:attrNameLst>
                                          <p:attrName>style.visibility</p:attrName>
                                        </p:attrNameLst>
                                      </p:cBhvr>
                                      <p:to>
                                        <p:strVal val="visible"/>
                                      </p:to>
                                    </p:set>
                                  </p:childTnLst>
                                </p:cTn>
                              </p:par>
                            </p:childTnLst>
                          </p:cTn>
                        </p:par>
                        <p:par>
                          <p:cTn id="292" fill="hold">
                            <p:stCondLst>
                              <p:cond delay="1280"/>
                            </p:stCondLst>
                            <p:childTnLst>
                              <p:par>
                                <p:cTn id="293" presetID="1" presetClass="entr" presetSubtype="0" fill="hold" nodeType="afterEffect">
                                  <p:stCondLst>
                                    <p:cond delay="0"/>
                                  </p:stCondLst>
                                  <p:childTnLst>
                                    <p:set>
                                      <p:cBhvr>
                                        <p:cTn id="294" dur="1" fill="hold">
                                          <p:stCondLst>
                                            <p:cond delay="0"/>
                                          </p:stCondLst>
                                        </p:cTn>
                                        <p:tgtEl>
                                          <p:spTgt spid="274"/>
                                        </p:tgtEl>
                                        <p:attrNameLst>
                                          <p:attrName>style.visibility</p:attrName>
                                        </p:attrNameLst>
                                      </p:cBhvr>
                                      <p:to>
                                        <p:strVal val="visible"/>
                                      </p:to>
                                    </p:set>
                                  </p:childTnLst>
                                </p:cTn>
                              </p:par>
                            </p:childTnLst>
                          </p:cTn>
                        </p:par>
                        <p:par>
                          <p:cTn id="295" fill="hold">
                            <p:stCondLst>
                              <p:cond delay="1280"/>
                            </p:stCondLst>
                            <p:childTnLst>
                              <p:par>
                                <p:cTn id="296" presetID="1" presetClass="entr" presetSubtype="0" fill="hold" nodeType="afterEffect">
                                  <p:stCondLst>
                                    <p:cond delay="20"/>
                                  </p:stCondLst>
                                  <p:childTnLst>
                                    <p:set>
                                      <p:cBhvr>
                                        <p:cTn id="297" dur="1" fill="hold">
                                          <p:stCondLst>
                                            <p:cond delay="0"/>
                                          </p:stCondLst>
                                        </p:cTn>
                                        <p:tgtEl>
                                          <p:spTgt spid="226"/>
                                        </p:tgtEl>
                                        <p:attrNameLst>
                                          <p:attrName>style.visibility</p:attrName>
                                        </p:attrNameLst>
                                      </p:cBhvr>
                                      <p:to>
                                        <p:strVal val="visible"/>
                                      </p:to>
                                    </p:set>
                                  </p:childTnLst>
                                </p:cTn>
                              </p:par>
                            </p:childTnLst>
                          </p:cTn>
                        </p:par>
                        <p:par>
                          <p:cTn id="298" fill="hold">
                            <p:stCondLst>
                              <p:cond delay="1300"/>
                            </p:stCondLst>
                            <p:childTnLst>
                              <p:par>
                                <p:cTn id="299" presetID="1" presetClass="entr" presetSubtype="0" fill="hold" nodeType="afterEffect">
                                  <p:stCondLst>
                                    <p:cond delay="0"/>
                                  </p:stCondLst>
                                  <p:childTnLst>
                                    <p:set>
                                      <p:cBhvr>
                                        <p:cTn id="300" dur="1" fill="hold">
                                          <p:stCondLst>
                                            <p:cond delay="0"/>
                                          </p:stCondLst>
                                        </p:cTn>
                                        <p:tgtEl>
                                          <p:spTgt spid="325"/>
                                        </p:tgtEl>
                                        <p:attrNameLst>
                                          <p:attrName>style.visibility</p:attrName>
                                        </p:attrNameLst>
                                      </p:cBhvr>
                                      <p:to>
                                        <p:strVal val="visible"/>
                                      </p:to>
                                    </p:set>
                                  </p:childTnLst>
                                </p:cTn>
                              </p:par>
                            </p:childTnLst>
                          </p:cTn>
                        </p:par>
                        <p:par>
                          <p:cTn id="301" fill="hold">
                            <p:stCondLst>
                              <p:cond delay="1300"/>
                            </p:stCondLst>
                            <p:childTnLst>
                              <p:par>
                                <p:cTn id="302" presetID="1" presetClass="entr" presetSubtype="0" fill="hold" nodeType="afterEffect">
                                  <p:stCondLst>
                                    <p:cond delay="0"/>
                                  </p:stCondLst>
                                  <p:childTnLst>
                                    <p:set>
                                      <p:cBhvr>
                                        <p:cTn id="303" dur="1" fill="hold">
                                          <p:stCondLst>
                                            <p:cond delay="0"/>
                                          </p:stCondLst>
                                        </p:cTn>
                                        <p:tgtEl>
                                          <p:spTgt spid="436"/>
                                        </p:tgtEl>
                                        <p:attrNameLst>
                                          <p:attrName>style.visibility</p:attrName>
                                        </p:attrNameLst>
                                      </p:cBhvr>
                                      <p:to>
                                        <p:strVal val="visible"/>
                                      </p:to>
                                    </p:set>
                                  </p:childTnLst>
                                </p:cTn>
                              </p:par>
                            </p:childTnLst>
                          </p:cTn>
                        </p:par>
                        <p:par>
                          <p:cTn id="304" fill="hold">
                            <p:stCondLst>
                              <p:cond delay="1300"/>
                            </p:stCondLst>
                            <p:childTnLst>
                              <p:par>
                                <p:cTn id="305" presetID="1" presetClass="entr" presetSubtype="0" fill="hold" nodeType="afterEffect">
                                  <p:stCondLst>
                                    <p:cond delay="0"/>
                                  </p:stCondLst>
                                  <p:childTnLst>
                                    <p:set>
                                      <p:cBhvr>
                                        <p:cTn id="306" dur="1" fill="hold">
                                          <p:stCondLst>
                                            <p:cond delay="0"/>
                                          </p:stCondLst>
                                        </p:cTn>
                                        <p:tgtEl>
                                          <p:spTgt spid="286"/>
                                        </p:tgtEl>
                                        <p:attrNameLst>
                                          <p:attrName>style.visibility</p:attrName>
                                        </p:attrNameLst>
                                      </p:cBhvr>
                                      <p:to>
                                        <p:strVal val="visible"/>
                                      </p:to>
                                    </p:set>
                                  </p:childTnLst>
                                </p:cTn>
                              </p:par>
                            </p:childTnLst>
                          </p:cTn>
                        </p:par>
                        <p:par>
                          <p:cTn id="307" fill="hold">
                            <p:stCondLst>
                              <p:cond delay="1300"/>
                            </p:stCondLst>
                            <p:childTnLst>
                              <p:par>
                                <p:cTn id="308" presetID="1" presetClass="entr" presetSubtype="0" fill="hold" nodeType="afterEffect">
                                  <p:stCondLst>
                                    <p:cond delay="20"/>
                                  </p:stCondLst>
                                  <p:childTnLst>
                                    <p:set>
                                      <p:cBhvr>
                                        <p:cTn id="309" dur="1" fill="hold">
                                          <p:stCondLst>
                                            <p:cond delay="0"/>
                                          </p:stCondLst>
                                        </p:cTn>
                                        <p:tgtEl>
                                          <p:spTgt spid="277"/>
                                        </p:tgtEl>
                                        <p:attrNameLst>
                                          <p:attrName>style.visibility</p:attrName>
                                        </p:attrNameLst>
                                      </p:cBhvr>
                                      <p:to>
                                        <p:strVal val="visible"/>
                                      </p:to>
                                    </p:set>
                                  </p:childTnLst>
                                </p:cTn>
                              </p:par>
                            </p:childTnLst>
                          </p:cTn>
                        </p:par>
                        <p:par>
                          <p:cTn id="310" fill="hold">
                            <p:stCondLst>
                              <p:cond delay="1320"/>
                            </p:stCondLst>
                            <p:childTnLst>
                              <p:par>
                                <p:cTn id="311" presetID="1" presetClass="entr" presetSubtype="0" fill="hold" nodeType="afterEffect">
                                  <p:stCondLst>
                                    <p:cond delay="0"/>
                                  </p:stCondLst>
                                  <p:childTnLst>
                                    <p:set>
                                      <p:cBhvr>
                                        <p:cTn id="312" dur="1" fill="hold">
                                          <p:stCondLst>
                                            <p:cond delay="0"/>
                                          </p:stCondLst>
                                        </p:cTn>
                                        <p:tgtEl>
                                          <p:spTgt spid="292"/>
                                        </p:tgtEl>
                                        <p:attrNameLst>
                                          <p:attrName>style.visibility</p:attrName>
                                        </p:attrNameLst>
                                      </p:cBhvr>
                                      <p:to>
                                        <p:strVal val="visible"/>
                                      </p:to>
                                    </p:set>
                                  </p:childTnLst>
                                </p:cTn>
                              </p:par>
                            </p:childTnLst>
                          </p:cTn>
                        </p:par>
                        <p:par>
                          <p:cTn id="313" fill="hold">
                            <p:stCondLst>
                              <p:cond delay="1320"/>
                            </p:stCondLst>
                            <p:childTnLst>
                              <p:par>
                                <p:cTn id="314" presetID="1" presetClass="entr" presetSubtype="0" fill="hold" nodeType="afterEffect">
                                  <p:stCondLst>
                                    <p:cond delay="20"/>
                                  </p:stCondLst>
                                  <p:childTnLst>
                                    <p:set>
                                      <p:cBhvr>
                                        <p:cTn id="315" dur="1" fill="hold">
                                          <p:stCondLst>
                                            <p:cond delay="0"/>
                                          </p:stCondLst>
                                        </p:cTn>
                                        <p:tgtEl>
                                          <p:spTgt spid="295"/>
                                        </p:tgtEl>
                                        <p:attrNameLst>
                                          <p:attrName>style.visibility</p:attrName>
                                        </p:attrNameLst>
                                      </p:cBhvr>
                                      <p:to>
                                        <p:strVal val="visible"/>
                                      </p:to>
                                    </p:set>
                                  </p:childTnLst>
                                </p:cTn>
                              </p:par>
                            </p:childTnLst>
                          </p:cTn>
                        </p:par>
                        <p:par>
                          <p:cTn id="316" fill="hold">
                            <p:stCondLst>
                              <p:cond delay="1340"/>
                            </p:stCondLst>
                            <p:childTnLst>
                              <p:par>
                                <p:cTn id="317" presetID="1" presetClass="entr" presetSubtype="0" fill="hold" nodeType="afterEffect">
                                  <p:stCondLst>
                                    <p:cond delay="0"/>
                                  </p:stCondLst>
                                  <p:childTnLst>
                                    <p:set>
                                      <p:cBhvr>
                                        <p:cTn id="318" dur="1" fill="hold">
                                          <p:stCondLst>
                                            <p:cond delay="0"/>
                                          </p:stCondLst>
                                        </p:cTn>
                                        <p:tgtEl>
                                          <p:spTgt spid="316"/>
                                        </p:tgtEl>
                                        <p:attrNameLst>
                                          <p:attrName>style.visibility</p:attrName>
                                        </p:attrNameLst>
                                      </p:cBhvr>
                                      <p:to>
                                        <p:strVal val="visible"/>
                                      </p:to>
                                    </p:set>
                                  </p:childTnLst>
                                </p:cTn>
                              </p:par>
                            </p:childTnLst>
                          </p:cTn>
                        </p:par>
                        <p:par>
                          <p:cTn id="319" fill="hold">
                            <p:stCondLst>
                              <p:cond delay="1340"/>
                            </p:stCondLst>
                            <p:childTnLst>
                              <p:par>
                                <p:cTn id="320" presetID="1" presetClass="entr" presetSubtype="0" fill="hold" nodeType="afterEffect">
                                  <p:stCondLst>
                                    <p:cond delay="20"/>
                                  </p:stCondLst>
                                  <p:childTnLst>
                                    <p:set>
                                      <p:cBhvr>
                                        <p:cTn id="321" dur="1" fill="hold">
                                          <p:stCondLst>
                                            <p:cond delay="0"/>
                                          </p:stCondLst>
                                        </p:cTn>
                                        <p:tgtEl>
                                          <p:spTgt spid="238"/>
                                        </p:tgtEl>
                                        <p:attrNameLst>
                                          <p:attrName>style.visibility</p:attrName>
                                        </p:attrNameLst>
                                      </p:cBhvr>
                                      <p:to>
                                        <p:strVal val="visible"/>
                                      </p:to>
                                    </p:set>
                                  </p:childTnLst>
                                </p:cTn>
                              </p:par>
                            </p:childTnLst>
                          </p:cTn>
                        </p:par>
                        <p:par>
                          <p:cTn id="322" fill="hold">
                            <p:stCondLst>
                              <p:cond delay="1360"/>
                            </p:stCondLst>
                            <p:childTnLst>
                              <p:par>
                                <p:cTn id="323" presetID="1" presetClass="entr" presetSubtype="0" fill="hold" nodeType="afterEffect">
                                  <p:stCondLst>
                                    <p:cond delay="20"/>
                                  </p:stCondLst>
                                  <p:childTnLst>
                                    <p:set>
                                      <p:cBhvr>
                                        <p:cTn id="324" dur="1" fill="hold">
                                          <p:stCondLst>
                                            <p:cond delay="0"/>
                                          </p:stCondLst>
                                        </p:cTn>
                                        <p:tgtEl>
                                          <p:spTgt spid="241"/>
                                        </p:tgtEl>
                                        <p:attrNameLst>
                                          <p:attrName>style.visibility</p:attrName>
                                        </p:attrNameLst>
                                      </p:cBhvr>
                                      <p:to>
                                        <p:strVal val="visible"/>
                                      </p:to>
                                    </p:set>
                                  </p:childTnLst>
                                </p:cTn>
                              </p:par>
                            </p:childTnLst>
                          </p:cTn>
                        </p:par>
                        <p:par>
                          <p:cTn id="325" fill="hold">
                            <p:stCondLst>
                              <p:cond delay="1380"/>
                            </p:stCondLst>
                            <p:childTnLst>
                              <p:par>
                                <p:cTn id="326" presetID="1" presetClass="entr" presetSubtype="0" fill="hold" nodeType="afterEffect">
                                  <p:stCondLst>
                                    <p:cond delay="20"/>
                                  </p:stCondLst>
                                  <p:childTnLst>
                                    <p:set>
                                      <p:cBhvr>
                                        <p:cTn id="327" dur="1" fill="hold">
                                          <p:stCondLst>
                                            <p:cond delay="0"/>
                                          </p:stCondLst>
                                        </p:cTn>
                                        <p:tgtEl>
                                          <p:spTgt spid="244"/>
                                        </p:tgtEl>
                                        <p:attrNameLst>
                                          <p:attrName>style.visibility</p:attrName>
                                        </p:attrNameLst>
                                      </p:cBhvr>
                                      <p:to>
                                        <p:strVal val="visible"/>
                                      </p:to>
                                    </p:set>
                                  </p:childTnLst>
                                </p:cTn>
                              </p:par>
                            </p:childTnLst>
                          </p:cTn>
                        </p:par>
                        <p:par>
                          <p:cTn id="328" fill="hold">
                            <p:stCondLst>
                              <p:cond delay="1400"/>
                            </p:stCondLst>
                            <p:childTnLst>
                              <p:par>
                                <p:cTn id="329" presetID="1" presetClass="entr" presetSubtype="0" fill="hold" nodeType="afterEffect">
                                  <p:stCondLst>
                                    <p:cond delay="20"/>
                                  </p:stCondLst>
                                  <p:childTnLst>
                                    <p:set>
                                      <p:cBhvr>
                                        <p:cTn id="330" dur="1" fill="hold">
                                          <p:stCondLst>
                                            <p:cond delay="0"/>
                                          </p:stCondLst>
                                        </p:cTn>
                                        <p:tgtEl>
                                          <p:spTgt spid="298"/>
                                        </p:tgtEl>
                                        <p:attrNameLst>
                                          <p:attrName>style.visibility</p:attrName>
                                        </p:attrNameLst>
                                      </p:cBhvr>
                                      <p:to>
                                        <p:strVal val="visible"/>
                                      </p:to>
                                    </p:set>
                                  </p:childTnLst>
                                </p:cTn>
                              </p:par>
                            </p:childTnLst>
                          </p:cTn>
                        </p:par>
                        <p:par>
                          <p:cTn id="331" fill="hold">
                            <p:stCondLst>
                              <p:cond delay="1420"/>
                            </p:stCondLst>
                            <p:childTnLst>
                              <p:par>
                                <p:cTn id="332" presetID="1" presetClass="entr" presetSubtype="0" fill="hold" nodeType="afterEffect">
                                  <p:stCondLst>
                                    <p:cond delay="20"/>
                                  </p:stCondLst>
                                  <p:childTnLst>
                                    <p:set>
                                      <p:cBhvr>
                                        <p:cTn id="333" dur="1" fill="hold">
                                          <p:stCondLst>
                                            <p:cond delay="0"/>
                                          </p:stCondLst>
                                        </p:cTn>
                                        <p:tgtEl>
                                          <p:spTgt spid="250"/>
                                        </p:tgtEl>
                                        <p:attrNameLst>
                                          <p:attrName>style.visibility</p:attrName>
                                        </p:attrNameLst>
                                      </p:cBhvr>
                                      <p:to>
                                        <p:strVal val="visible"/>
                                      </p:to>
                                    </p:set>
                                  </p:childTnLst>
                                </p:cTn>
                              </p:par>
                            </p:childTnLst>
                          </p:cTn>
                        </p:par>
                        <p:par>
                          <p:cTn id="334" fill="hold">
                            <p:stCondLst>
                              <p:cond delay="1440"/>
                            </p:stCondLst>
                            <p:childTnLst>
                              <p:par>
                                <p:cTn id="335" presetID="1" presetClass="entr" presetSubtype="0" fill="hold" nodeType="afterEffect">
                                  <p:stCondLst>
                                    <p:cond delay="0"/>
                                  </p:stCondLst>
                                  <p:childTnLst>
                                    <p:set>
                                      <p:cBhvr>
                                        <p:cTn id="336" dur="1" fill="hold">
                                          <p:stCondLst>
                                            <p:cond delay="0"/>
                                          </p:stCondLst>
                                        </p:cTn>
                                        <p:tgtEl>
                                          <p:spTgt spid="208"/>
                                        </p:tgtEl>
                                        <p:attrNameLst>
                                          <p:attrName>style.visibility</p:attrName>
                                        </p:attrNameLst>
                                      </p:cBhvr>
                                      <p:to>
                                        <p:strVal val="visible"/>
                                      </p:to>
                                    </p:set>
                                  </p:childTnLst>
                                </p:cTn>
                              </p:par>
                            </p:childTnLst>
                          </p:cTn>
                        </p:par>
                        <p:par>
                          <p:cTn id="337" fill="hold">
                            <p:stCondLst>
                              <p:cond delay="1440"/>
                            </p:stCondLst>
                            <p:childTnLst>
                              <p:par>
                                <p:cTn id="338" presetID="1" presetClass="entr" presetSubtype="0" fill="hold" nodeType="afterEffect">
                                  <p:stCondLst>
                                    <p:cond delay="20"/>
                                  </p:stCondLst>
                                  <p:childTnLst>
                                    <p:set>
                                      <p:cBhvr>
                                        <p:cTn id="339" dur="1" fill="hold">
                                          <p:stCondLst>
                                            <p:cond delay="0"/>
                                          </p:stCondLst>
                                        </p:cTn>
                                        <p:tgtEl>
                                          <p:spTgt spid="289"/>
                                        </p:tgtEl>
                                        <p:attrNameLst>
                                          <p:attrName>style.visibility</p:attrName>
                                        </p:attrNameLst>
                                      </p:cBhvr>
                                      <p:to>
                                        <p:strVal val="visible"/>
                                      </p:to>
                                    </p:set>
                                  </p:childTnLst>
                                </p:cTn>
                              </p:par>
                            </p:childTnLst>
                          </p:cTn>
                        </p:par>
                        <p:par>
                          <p:cTn id="340" fill="hold">
                            <p:stCondLst>
                              <p:cond delay="1460"/>
                            </p:stCondLst>
                            <p:childTnLst>
                              <p:par>
                                <p:cTn id="341" presetID="1" presetClass="entr" presetSubtype="0" fill="hold" nodeType="afterEffect">
                                  <p:stCondLst>
                                    <p:cond delay="20"/>
                                  </p:stCondLst>
                                  <p:childTnLst>
                                    <p:set>
                                      <p:cBhvr>
                                        <p:cTn id="342" dur="1" fill="hold">
                                          <p:stCondLst>
                                            <p:cond delay="0"/>
                                          </p:stCondLst>
                                        </p:cTn>
                                        <p:tgtEl>
                                          <p:spTgt spid="253"/>
                                        </p:tgtEl>
                                        <p:attrNameLst>
                                          <p:attrName>style.visibility</p:attrName>
                                        </p:attrNameLst>
                                      </p:cBhvr>
                                      <p:to>
                                        <p:strVal val="visible"/>
                                      </p:to>
                                    </p:set>
                                  </p:childTnLst>
                                </p:cTn>
                              </p:par>
                            </p:childTnLst>
                          </p:cTn>
                        </p:par>
                        <p:par>
                          <p:cTn id="343" fill="hold">
                            <p:stCondLst>
                              <p:cond delay="1480"/>
                            </p:stCondLst>
                            <p:childTnLst>
                              <p:par>
                                <p:cTn id="344" presetID="1" presetClass="entr" presetSubtype="0" fill="hold" nodeType="afterEffect">
                                  <p:stCondLst>
                                    <p:cond delay="20"/>
                                  </p:stCondLst>
                                  <p:childTnLst>
                                    <p:set>
                                      <p:cBhvr>
                                        <p:cTn id="345" dur="1" fill="hold">
                                          <p:stCondLst>
                                            <p:cond delay="0"/>
                                          </p:stCondLst>
                                        </p:cTn>
                                        <p:tgtEl>
                                          <p:spTgt spid="229"/>
                                        </p:tgtEl>
                                        <p:attrNameLst>
                                          <p:attrName>style.visibility</p:attrName>
                                        </p:attrNameLst>
                                      </p:cBhvr>
                                      <p:to>
                                        <p:strVal val="visible"/>
                                      </p:to>
                                    </p:set>
                                  </p:childTnLst>
                                </p:cTn>
                              </p:par>
                            </p:childTnLst>
                          </p:cTn>
                        </p:par>
                        <p:par>
                          <p:cTn id="346" fill="hold">
                            <p:stCondLst>
                              <p:cond delay="1500"/>
                            </p:stCondLst>
                            <p:childTnLst>
                              <p:par>
                                <p:cTn id="347" presetID="1" presetClass="entr" presetSubtype="0" fill="hold" nodeType="afterEffect">
                                  <p:stCondLst>
                                    <p:cond delay="20"/>
                                  </p:stCondLst>
                                  <p:childTnLst>
                                    <p:set>
                                      <p:cBhvr>
                                        <p:cTn id="348" dur="1" fill="hold">
                                          <p:stCondLst>
                                            <p:cond delay="0"/>
                                          </p:stCondLst>
                                        </p:cTn>
                                        <p:tgtEl>
                                          <p:spTgt spid="259"/>
                                        </p:tgtEl>
                                        <p:attrNameLst>
                                          <p:attrName>style.visibility</p:attrName>
                                        </p:attrNameLst>
                                      </p:cBhvr>
                                      <p:to>
                                        <p:strVal val="visible"/>
                                      </p:to>
                                    </p:set>
                                  </p:childTnLst>
                                </p:cTn>
                              </p:par>
                            </p:childTnLst>
                          </p:cTn>
                        </p:par>
                        <p:par>
                          <p:cTn id="349" fill="hold">
                            <p:stCondLst>
                              <p:cond delay="1520"/>
                            </p:stCondLst>
                            <p:childTnLst>
                              <p:par>
                                <p:cTn id="350" presetID="1" presetClass="entr" presetSubtype="0" fill="hold" nodeType="afterEffect">
                                  <p:stCondLst>
                                    <p:cond delay="0"/>
                                  </p:stCondLst>
                                  <p:childTnLst>
                                    <p:set>
                                      <p:cBhvr>
                                        <p:cTn id="351" dur="1" fill="hold">
                                          <p:stCondLst>
                                            <p:cond delay="0"/>
                                          </p:stCondLst>
                                        </p:cTn>
                                        <p:tgtEl>
                                          <p:spTgt spid="310"/>
                                        </p:tgtEl>
                                        <p:attrNameLst>
                                          <p:attrName>style.visibility</p:attrName>
                                        </p:attrNameLst>
                                      </p:cBhvr>
                                      <p:to>
                                        <p:strVal val="visible"/>
                                      </p:to>
                                    </p:set>
                                  </p:childTnLst>
                                </p:cTn>
                              </p:par>
                            </p:childTnLst>
                          </p:cTn>
                        </p:par>
                        <p:par>
                          <p:cTn id="352" fill="hold">
                            <p:stCondLst>
                              <p:cond delay="1520"/>
                            </p:stCondLst>
                            <p:childTnLst>
                              <p:par>
                                <p:cTn id="353" presetID="1" presetClass="entr" presetSubtype="0" fill="hold" nodeType="afterEffect">
                                  <p:stCondLst>
                                    <p:cond delay="20"/>
                                  </p:stCondLst>
                                  <p:childTnLst>
                                    <p:set>
                                      <p:cBhvr>
                                        <p:cTn id="354" dur="1" fill="hold">
                                          <p:stCondLst>
                                            <p:cond delay="0"/>
                                          </p:stCondLst>
                                        </p:cTn>
                                        <p:tgtEl>
                                          <p:spTgt spid="262"/>
                                        </p:tgtEl>
                                        <p:attrNameLst>
                                          <p:attrName>style.visibility</p:attrName>
                                        </p:attrNameLst>
                                      </p:cBhvr>
                                      <p:to>
                                        <p:strVal val="visible"/>
                                      </p:to>
                                    </p:set>
                                  </p:childTnLst>
                                </p:cTn>
                              </p:par>
                            </p:childTnLst>
                          </p:cTn>
                        </p:par>
                        <p:par>
                          <p:cTn id="355" fill="hold">
                            <p:stCondLst>
                              <p:cond delay="1540"/>
                            </p:stCondLst>
                            <p:childTnLst>
                              <p:par>
                                <p:cTn id="356" presetID="1" presetClass="entr" presetSubtype="0" fill="hold" nodeType="afterEffect">
                                  <p:stCondLst>
                                    <p:cond delay="20"/>
                                  </p:stCondLst>
                                  <p:childTnLst>
                                    <p:set>
                                      <p:cBhvr>
                                        <p:cTn id="357" dur="1" fill="hold">
                                          <p:stCondLst>
                                            <p:cond delay="0"/>
                                          </p:stCondLst>
                                        </p:cTn>
                                        <p:tgtEl>
                                          <p:spTgt spid="265"/>
                                        </p:tgtEl>
                                        <p:attrNameLst>
                                          <p:attrName>style.visibility</p:attrName>
                                        </p:attrNameLst>
                                      </p:cBhvr>
                                      <p:to>
                                        <p:strVal val="visible"/>
                                      </p:to>
                                    </p:set>
                                  </p:childTnLst>
                                </p:cTn>
                              </p:par>
                            </p:childTnLst>
                          </p:cTn>
                        </p:par>
                        <p:par>
                          <p:cTn id="358" fill="hold">
                            <p:stCondLst>
                              <p:cond delay="1560"/>
                            </p:stCondLst>
                            <p:childTnLst>
                              <p:par>
                                <p:cTn id="359" presetID="1" presetClass="entr" presetSubtype="0" fill="hold" nodeType="afterEffect">
                                  <p:stCondLst>
                                    <p:cond delay="20"/>
                                  </p:stCondLst>
                                  <p:childTnLst>
                                    <p:set>
                                      <p:cBhvr>
                                        <p:cTn id="360" dur="1" fill="hold">
                                          <p:stCondLst>
                                            <p:cond delay="0"/>
                                          </p:stCondLst>
                                        </p:cTn>
                                        <p:tgtEl>
                                          <p:spTgt spid="268"/>
                                        </p:tgtEl>
                                        <p:attrNameLst>
                                          <p:attrName>style.visibility</p:attrName>
                                        </p:attrNameLst>
                                      </p:cBhvr>
                                      <p:to>
                                        <p:strVal val="visible"/>
                                      </p:to>
                                    </p:set>
                                  </p:childTnLst>
                                </p:cTn>
                              </p:par>
                            </p:childTnLst>
                          </p:cTn>
                        </p:par>
                        <p:par>
                          <p:cTn id="361" fill="hold">
                            <p:stCondLst>
                              <p:cond delay="1580"/>
                            </p:stCondLst>
                            <p:childTnLst>
                              <p:par>
                                <p:cTn id="362" presetID="1" presetClass="entr" presetSubtype="0" fill="hold" nodeType="afterEffect">
                                  <p:stCondLst>
                                    <p:cond delay="20"/>
                                  </p:stCondLst>
                                  <p:childTnLst>
                                    <p:set>
                                      <p:cBhvr>
                                        <p:cTn id="363" dur="1" fill="hold">
                                          <p:stCondLst>
                                            <p:cond delay="0"/>
                                          </p:stCondLst>
                                        </p:cTn>
                                        <p:tgtEl>
                                          <p:spTgt spid="370"/>
                                        </p:tgtEl>
                                        <p:attrNameLst>
                                          <p:attrName>style.visibility</p:attrName>
                                        </p:attrNameLst>
                                      </p:cBhvr>
                                      <p:to>
                                        <p:strVal val="visible"/>
                                      </p:to>
                                    </p:set>
                                  </p:childTnLst>
                                </p:cTn>
                              </p:par>
                            </p:childTnLst>
                          </p:cTn>
                        </p:par>
                        <p:par>
                          <p:cTn id="364" fill="hold">
                            <p:stCondLst>
                              <p:cond delay="1600"/>
                            </p:stCondLst>
                            <p:childTnLst>
                              <p:par>
                                <p:cTn id="365" presetID="1" presetClass="entr" presetSubtype="0" fill="hold" nodeType="afterEffect">
                                  <p:stCondLst>
                                    <p:cond delay="20"/>
                                  </p:stCondLst>
                                  <p:childTnLst>
                                    <p:set>
                                      <p:cBhvr>
                                        <p:cTn id="366" dur="1" fill="hold">
                                          <p:stCondLst>
                                            <p:cond delay="0"/>
                                          </p:stCondLst>
                                        </p:cTn>
                                        <p:tgtEl>
                                          <p:spTgt spid="313"/>
                                        </p:tgtEl>
                                        <p:attrNameLst>
                                          <p:attrName>style.visibility</p:attrName>
                                        </p:attrNameLst>
                                      </p:cBhvr>
                                      <p:to>
                                        <p:strVal val="visible"/>
                                      </p:to>
                                    </p:set>
                                  </p:childTnLst>
                                </p:cTn>
                              </p:par>
                            </p:childTnLst>
                          </p:cTn>
                        </p:par>
                        <p:par>
                          <p:cTn id="367" fill="hold">
                            <p:stCondLst>
                              <p:cond delay="1620"/>
                            </p:stCondLst>
                            <p:childTnLst>
                              <p:par>
                                <p:cTn id="368" presetID="1" presetClass="entr" presetSubtype="0" fill="hold" nodeType="afterEffect">
                                  <p:stCondLst>
                                    <p:cond delay="20"/>
                                  </p:stCondLst>
                                  <p:childTnLst>
                                    <p:set>
                                      <p:cBhvr>
                                        <p:cTn id="369" dur="1" fill="hold">
                                          <p:stCondLst>
                                            <p:cond delay="0"/>
                                          </p:stCondLst>
                                        </p:cTn>
                                        <p:tgtEl>
                                          <p:spTgt spid="322"/>
                                        </p:tgtEl>
                                        <p:attrNameLst>
                                          <p:attrName>style.visibility</p:attrName>
                                        </p:attrNameLst>
                                      </p:cBhvr>
                                      <p:to>
                                        <p:strVal val="visible"/>
                                      </p:to>
                                    </p:set>
                                  </p:childTnLst>
                                </p:cTn>
                              </p:par>
                            </p:childTnLst>
                          </p:cTn>
                        </p:par>
                        <p:par>
                          <p:cTn id="370" fill="hold">
                            <p:stCondLst>
                              <p:cond delay="1640"/>
                            </p:stCondLst>
                            <p:childTnLst>
                              <p:par>
                                <p:cTn id="371" presetID="1" presetClass="entr" presetSubtype="0" fill="hold" nodeType="afterEffect">
                                  <p:stCondLst>
                                    <p:cond delay="20"/>
                                  </p:stCondLst>
                                  <p:childTnLst>
                                    <p:set>
                                      <p:cBhvr>
                                        <p:cTn id="372" dur="1" fill="hold">
                                          <p:stCondLst>
                                            <p:cond delay="0"/>
                                          </p:stCondLst>
                                        </p:cTn>
                                        <p:tgtEl>
                                          <p:spTgt spid="307"/>
                                        </p:tgtEl>
                                        <p:attrNameLst>
                                          <p:attrName>style.visibility</p:attrName>
                                        </p:attrNameLst>
                                      </p:cBhvr>
                                      <p:to>
                                        <p:strVal val="visible"/>
                                      </p:to>
                                    </p:set>
                                  </p:childTnLst>
                                </p:cTn>
                              </p:par>
                            </p:childTnLst>
                          </p:cTn>
                        </p:par>
                        <p:par>
                          <p:cTn id="373" fill="hold">
                            <p:stCondLst>
                              <p:cond delay="1660"/>
                            </p:stCondLst>
                            <p:childTnLst>
                              <p:par>
                                <p:cTn id="374" presetID="1" presetClass="entr" presetSubtype="0" fill="hold" nodeType="afterEffect">
                                  <p:stCondLst>
                                    <p:cond delay="20"/>
                                  </p:stCondLst>
                                  <p:childTnLst>
                                    <p:set>
                                      <p:cBhvr>
                                        <p:cTn id="375" dur="1" fill="hold">
                                          <p:stCondLst>
                                            <p:cond delay="0"/>
                                          </p:stCondLst>
                                        </p:cTn>
                                        <p:tgtEl>
                                          <p:spTgt spid="328"/>
                                        </p:tgtEl>
                                        <p:attrNameLst>
                                          <p:attrName>style.visibility</p:attrName>
                                        </p:attrNameLst>
                                      </p:cBhvr>
                                      <p:to>
                                        <p:strVal val="visible"/>
                                      </p:to>
                                    </p:set>
                                  </p:childTnLst>
                                </p:cTn>
                              </p:par>
                            </p:childTnLst>
                          </p:cTn>
                        </p:par>
                        <p:par>
                          <p:cTn id="376" fill="hold">
                            <p:stCondLst>
                              <p:cond delay="1680"/>
                            </p:stCondLst>
                            <p:childTnLst>
                              <p:par>
                                <p:cTn id="377" presetID="1" presetClass="entr" presetSubtype="0" fill="hold" nodeType="afterEffect">
                                  <p:stCondLst>
                                    <p:cond delay="20"/>
                                  </p:stCondLst>
                                  <p:childTnLst>
                                    <p:set>
                                      <p:cBhvr>
                                        <p:cTn id="378" dur="1" fill="hold">
                                          <p:stCondLst>
                                            <p:cond delay="0"/>
                                          </p:stCondLst>
                                        </p:cTn>
                                        <p:tgtEl>
                                          <p:spTgt spid="331"/>
                                        </p:tgtEl>
                                        <p:attrNameLst>
                                          <p:attrName>style.visibility</p:attrName>
                                        </p:attrNameLst>
                                      </p:cBhvr>
                                      <p:to>
                                        <p:strVal val="visible"/>
                                      </p:to>
                                    </p:set>
                                  </p:childTnLst>
                                </p:cTn>
                              </p:par>
                            </p:childTnLst>
                          </p:cTn>
                        </p:par>
                        <p:par>
                          <p:cTn id="379" fill="hold">
                            <p:stCondLst>
                              <p:cond delay="1700"/>
                            </p:stCondLst>
                            <p:childTnLst>
                              <p:par>
                                <p:cTn id="380" presetID="1" presetClass="entr" presetSubtype="0" fill="hold" nodeType="afterEffect">
                                  <p:stCondLst>
                                    <p:cond delay="20"/>
                                  </p:stCondLst>
                                  <p:childTnLst>
                                    <p:set>
                                      <p:cBhvr>
                                        <p:cTn id="381" dur="1" fill="hold">
                                          <p:stCondLst>
                                            <p:cond delay="0"/>
                                          </p:stCondLst>
                                        </p:cTn>
                                        <p:tgtEl>
                                          <p:spTgt spid="355"/>
                                        </p:tgtEl>
                                        <p:attrNameLst>
                                          <p:attrName>style.visibility</p:attrName>
                                        </p:attrNameLst>
                                      </p:cBhvr>
                                      <p:to>
                                        <p:strVal val="visible"/>
                                      </p:to>
                                    </p:set>
                                  </p:childTnLst>
                                </p:cTn>
                              </p:par>
                            </p:childTnLst>
                          </p:cTn>
                        </p:par>
                        <p:par>
                          <p:cTn id="382" fill="hold">
                            <p:stCondLst>
                              <p:cond delay="1720"/>
                            </p:stCondLst>
                            <p:childTnLst>
                              <p:par>
                                <p:cTn id="383" presetID="1" presetClass="entr" presetSubtype="0" fill="hold" nodeType="afterEffect">
                                  <p:stCondLst>
                                    <p:cond delay="20"/>
                                  </p:stCondLst>
                                  <p:childTnLst>
                                    <p:set>
                                      <p:cBhvr>
                                        <p:cTn id="384" dur="1" fill="hold">
                                          <p:stCondLst>
                                            <p:cond delay="0"/>
                                          </p:stCondLst>
                                        </p:cTn>
                                        <p:tgtEl>
                                          <p:spTgt spid="334"/>
                                        </p:tgtEl>
                                        <p:attrNameLst>
                                          <p:attrName>style.visibility</p:attrName>
                                        </p:attrNameLst>
                                      </p:cBhvr>
                                      <p:to>
                                        <p:strVal val="visible"/>
                                      </p:to>
                                    </p:set>
                                  </p:childTnLst>
                                </p:cTn>
                              </p:par>
                            </p:childTnLst>
                          </p:cTn>
                        </p:par>
                        <p:par>
                          <p:cTn id="385" fill="hold">
                            <p:stCondLst>
                              <p:cond delay="1740"/>
                            </p:stCondLst>
                            <p:childTnLst>
                              <p:par>
                                <p:cTn id="386" presetID="1" presetClass="entr" presetSubtype="0" fill="hold" nodeType="afterEffect">
                                  <p:stCondLst>
                                    <p:cond delay="20"/>
                                  </p:stCondLst>
                                  <p:childTnLst>
                                    <p:set>
                                      <p:cBhvr>
                                        <p:cTn id="387" dur="1" fill="hold">
                                          <p:stCondLst>
                                            <p:cond delay="0"/>
                                          </p:stCondLst>
                                        </p:cTn>
                                        <p:tgtEl>
                                          <p:spTgt spid="319"/>
                                        </p:tgtEl>
                                        <p:attrNameLst>
                                          <p:attrName>style.visibility</p:attrName>
                                        </p:attrNameLst>
                                      </p:cBhvr>
                                      <p:to>
                                        <p:strVal val="visible"/>
                                      </p:to>
                                    </p:set>
                                  </p:childTnLst>
                                </p:cTn>
                              </p:par>
                            </p:childTnLst>
                          </p:cTn>
                        </p:par>
                        <p:par>
                          <p:cTn id="388" fill="hold">
                            <p:stCondLst>
                              <p:cond delay="1760"/>
                            </p:stCondLst>
                            <p:childTnLst>
                              <p:par>
                                <p:cTn id="389" presetID="1" presetClass="entr" presetSubtype="0" fill="hold" nodeType="afterEffect">
                                  <p:stCondLst>
                                    <p:cond delay="0"/>
                                  </p:stCondLst>
                                  <p:childTnLst>
                                    <p:set>
                                      <p:cBhvr>
                                        <p:cTn id="390" dur="1" fill="hold">
                                          <p:stCondLst>
                                            <p:cond delay="0"/>
                                          </p:stCondLst>
                                        </p:cTn>
                                        <p:tgtEl>
                                          <p:spTgt spid="427"/>
                                        </p:tgtEl>
                                        <p:attrNameLst>
                                          <p:attrName>style.visibility</p:attrName>
                                        </p:attrNameLst>
                                      </p:cBhvr>
                                      <p:to>
                                        <p:strVal val="visible"/>
                                      </p:to>
                                    </p:set>
                                  </p:childTnLst>
                                </p:cTn>
                              </p:par>
                            </p:childTnLst>
                          </p:cTn>
                        </p:par>
                        <p:par>
                          <p:cTn id="391" fill="hold">
                            <p:stCondLst>
                              <p:cond delay="1760"/>
                            </p:stCondLst>
                            <p:childTnLst>
                              <p:par>
                                <p:cTn id="392" presetID="1" presetClass="entr" presetSubtype="0" fill="hold" nodeType="afterEffect">
                                  <p:stCondLst>
                                    <p:cond delay="20"/>
                                  </p:stCondLst>
                                  <p:childTnLst>
                                    <p:set>
                                      <p:cBhvr>
                                        <p:cTn id="393" dur="1" fill="hold">
                                          <p:stCondLst>
                                            <p:cond delay="0"/>
                                          </p:stCondLst>
                                        </p:cTn>
                                        <p:tgtEl>
                                          <p:spTgt spid="376"/>
                                        </p:tgtEl>
                                        <p:attrNameLst>
                                          <p:attrName>style.visibility</p:attrName>
                                        </p:attrNameLst>
                                      </p:cBhvr>
                                      <p:to>
                                        <p:strVal val="visible"/>
                                      </p:to>
                                    </p:set>
                                  </p:childTnLst>
                                </p:cTn>
                              </p:par>
                            </p:childTnLst>
                          </p:cTn>
                        </p:par>
                        <p:par>
                          <p:cTn id="394" fill="hold">
                            <p:stCondLst>
                              <p:cond delay="1780"/>
                            </p:stCondLst>
                            <p:childTnLst>
                              <p:par>
                                <p:cTn id="395" presetID="1" presetClass="entr" presetSubtype="0" fill="hold" nodeType="afterEffect">
                                  <p:stCondLst>
                                    <p:cond delay="0"/>
                                  </p:stCondLst>
                                  <p:childTnLst>
                                    <p:set>
                                      <p:cBhvr>
                                        <p:cTn id="396" dur="1" fill="hold">
                                          <p:stCondLst>
                                            <p:cond delay="0"/>
                                          </p:stCondLst>
                                        </p:cTn>
                                        <p:tgtEl>
                                          <p:spTgt spid="445"/>
                                        </p:tgtEl>
                                        <p:attrNameLst>
                                          <p:attrName>style.visibility</p:attrName>
                                        </p:attrNameLst>
                                      </p:cBhvr>
                                      <p:to>
                                        <p:strVal val="visible"/>
                                      </p:to>
                                    </p:set>
                                  </p:childTnLst>
                                </p:cTn>
                              </p:par>
                            </p:childTnLst>
                          </p:cTn>
                        </p:par>
                        <p:par>
                          <p:cTn id="397" fill="hold">
                            <p:stCondLst>
                              <p:cond delay="1780"/>
                            </p:stCondLst>
                            <p:childTnLst>
                              <p:par>
                                <p:cTn id="398" presetID="1" presetClass="entr" presetSubtype="0" fill="hold" nodeType="afterEffect">
                                  <p:stCondLst>
                                    <p:cond delay="20"/>
                                  </p:stCondLst>
                                  <p:childTnLst>
                                    <p:set>
                                      <p:cBhvr>
                                        <p:cTn id="399" dur="1" fill="hold">
                                          <p:stCondLst>
                                            <p:cond delay="0"/>
                                          </p:stCondLst>
                                        </p:cTn>
                                        <p:tgtEl>
                                          <p:spTgt spid="337"/>
                                        </p:tgtEl>
                                        <p:attrNameLst>
                                          <p:attrName>style.visibility</p:attrName>
                                        </p:attrNameLst>
                                      </p:cBhvr>
                                      <p:to>
                                        <p:strVal val="visible"/>
                                      </p:to>
                                    </p:set>
                                  </p:childTnLst>
                                </p:cTn>
                              </p:par>
                            </p:childTnLst>
                          </p:cTn>
                        </p:par>
                        <p:par>
                          <p:cTn id="400" fill="hold">
                            <p:stCondLst>
                              <p:cond delay="1800"/>
                            </p:stCondLst>
                            <p:childTnLst>
                              <p:par>
                                <p:cTn id="401" presetID="1" presetClass="entr" presetSubtype="0" fill="hold" nodeType="afterEffect">
                                  <p:stCondLst>
                                    <p:cond delay="0"/>
                                  </p:stCondLst>
                                  <p:childTnLst>
                                    <p:set>
                                      <p:cBhvr>
                                        <p:cTn id="402" dur="1" fill="hold">
                                          <p:stCondLst>
                                            <p:cond delay="0"/>
                                          </p:stCondLst>
                                        </p:cTn>
                                        <p:tgtEl>
                                          <p:spTgt spid="364"/>
                                        </p:tgtEl>
                                        <p:attrNameLst>
                                          <p:attrName>style.visibility</p:attrName>
                                        </p:attrNameLst>
                                      </p:cBhvr>
                                      <p:to>
                                        <p:strVal val="visible"/>
                                      </p:to>
                                    </p:set>
                                  </p:childTnLst>
                                </p:cTn>
                              </p:par>
                            </p:childTnLst>
                          </p:cTn>
                        </p:par>
                        <p:par>
                          <p:cTn id="403" fill="hold">
                            <p:stCondLst>
                              <p:cond delay="1800"/>
                            </p:stCondLst>
                            <p:childTnLst>
                              <p:par>
                                <p:cTn id="404" presetID="1" presetClass="entr" presetSubtype="0" fill="hold" nodeType="afterEffect">
                                  <p:stCondLst>
                                    <p:cond delay="0"/>
                                  </p:stCondLst>
                                  <p:childTnLst>
                                    <p:set>
                                      <p:cBhvr>
                                        <p:cTn id="405" dur="1" fill="hold">
                                          <p:stCondLst>
                                            <p:cond delay="0"/>
                                          </p:stCondLst>
                                        </p:cTn>
                                        <p:tgtEl>
                                          <p:spTgt spid="373"/>
                                        </p:tgtEl>
                                        <p:attrNameLst>
                                          <p:attrName>style.visibility</p:attrName>
                                        </p:attrNameLst>
                                      </p:cBhvr>
                                      <p:to>
                                        <p:strVal val="visible"/>
                                      </p:to>
                                    </p:set>
                                  </p:childTnLst>
                                </p:cTn>
                              </p:par>
                            </p:childTnLst>
                          </p:cTn>
                        </p:par>
                        <p:par>
                          <p:cTn id="406" fill="hold">
                            <p:stCondLst>
                              <p:cond delay="1800"/>
                            </p:stCondLst>
                            <p:childTnLst>
                              <p:par>
                                <p:cTn id="407" presetID="1" presetClass="entr" presetSubtype="0" fill="hold" nodeType="afterEffect">
                                  <p:stCondLst>
                                    <p:cond delay="20"/>
                                  </p:stCondLst>
                                  <p:childTnLst>
                                    <p:set>
                                      <p:cBhvr>
                                        <p:cTn id="408" dur="1" fill="hold">
                                          <p:stCondLst>
                                            <p:cond delay="0"/>
                                          </p:stCondLst>
                                        </p:cTn>
                                        <p:tgtEl>
                                          <p:spTgt spid="340"/>
                                        </p:tgtEl>
                                        <p:attrNameLst>
                                          <p:attrName>style.visibility</p:attrName>
                                        </p:attrNameLst>
                                      </p:cBhvr>
                                      <p:to>
                                        <p:strVal val="visible"/>
                                      </p:to>
                                    </p:set>
                                  </p:childTnLst>
                                </p:cTn>
                              </p:par>
                            </p:childTnLst>
                          </p:cTn>
                        </p:par>
                        <p:par>
                          <p:cTn id="409" fill="hold">
                            <p:stCondLst>
                              <p:cond delay="1820"/>
                            </p:stCondLst>
                            <p:childTnLst>
                              <p:par>
                                <p:cTn id="410" presetID="1" presetClass="entr" presetSubtype="0" fill="hold" nodeType="afterEffect">
                                  <p:stCondLst>
                                    <p:cond delay="20"/>
                                  </p:stCondLst>
                                  <p:childTnLst>
                                    <p:set>
                                      <p:cBhvr>
                                        <p:cTn id="411" dur="1" fill="hold">
                                          <p:stCondLst>
                                            <p:cond delay="0"/>
                                          </p:stCondLst>
                                        </p:cTn>
                                        <p:tgtEl>
                                          <p:spTgt spid="343"/>
                                        </p:tgtEl>
                                        <p:attrNameLst>
                                          <p:attrName>style.visibility</p:attrName>
                                        </p:attrNameLst>
                                      </p:cBhvr>
                                      <p:to>
                                        <p:strVal val="visible"/>
                                      </p:to>
                                    </p:set>
                                  </p:childTnLst>
                                </p:cTn>
                              </p:par>
                            </p:childTnLst>
                          </p:cTn>
                        </p:par>
                        <p:par>
                          <p:cTn id="412" fill="hold">
                            <p:stCondLst>
                              <p:cond delay="1840"/>
                            </p:stCondLst>
                            <p:childTnLst>
                              <p:par>
                                <p:cTn id="413" presetID="1" presetClass="entr" presetSubtype="0" fill="hold" nodeType="afterEffect">
                                  <p:stCondLst>
                                    <p:cond delay="20"/>
                                  </p:stCondLst>
                                  <p:childTnLst>
                                    <p:set>
                                      <p:cBhvr>
                                        <p:cTn id="414" dur="1" fill="hold">
                                          <p:stCondLst>
                                            <p:cond delay="0"/>
                                          </p:stCondLst>
                                        </p:cTn>
                                        <p:tgtEl>
                                          <p:spTgt spid="346"/>
                                        </p:tgtEl>
                                        <p:attrNameLst>
                                          <p:attrName>style.visibility</p:attrName>
                                        </p:attrNameLst>
                                      </p:cBhvr>
                                      <p:to>
                                        <p:strVal val="visible"/>
                                      </p:to>
                                    </p:set>
                                  </p:childTnLst>
                                </p:cTn>
                              </p:par>
                            </p:childTnLst>
                          </p:cTn>
                        </p:par>
                        <p:par>
                          <p:cTn id="415" fill="hold">
                            <p:stCondLst>
                              <p:cond delay="1860"/>
                            </p:stCondLst>
                            <p:childTnLst>
                              <p:par>
                                <p:cTn id="416" presetID="1" presetClass="entr" presetSubtype="0" fill="hold" nodeType="afterEffect">
                                  <p:stCondLst>
                                    <p:cond delay="0"/>
                                  </p:stCondLst>
                                  <p:childTnLst>
                                    <p:set>
                                      <p:cBhvr>
                                        <p:cTn id="417" dur="1" fill="hold">
                                          <p:stCondLst>
                                            <p:cond delay="0"/>
                                          </p:stCondLst>
                                        </p:cTn>
                                        <p:tgtEl>
                                          <p:spTgt spid="385"/>
                                        </p:tgtEl>
                                        <p:attrNameLst>
                                          <p:attrName>style.visibility</p:attrName>
                                        </p:attrNameLst>
                                      </p:cBhvr>
                                      <p:to>
                                        <p:strVal val="visible"/>
                                      </p:to>
                                    </p:set>
                                  </p:childTnLst>
                                </p:cTn>
                              </p:par>
                            </p:childTnLst>
                          </p:cTn>
                        </p:par>
                        <p:par>
                          <p:cTn id="418" fill="hold">
                            <p:stCondLst>
                              <p:cond delay="1860"/>
                            </p:stCondLst>
                            <p:childTnLst>
                              <p:par>
                                <p:cTn id="419" presetID="1" presetClass="entr" presetSubtype="0" fill="hold" nodeType="afterEffect">
                                  <p:stCondLst>
                                    <p:cond delay="20"/>
                                  </p:stCondLst>
                                  <p:childTnLst>
                                    <p:set>
                                      <p:cBhvr>
                                        <p:cTn id="420" dur="1" fill="hold">
                                          <p:stCondLst>
                                            <p:cond delay="0"/>
                                          </p:stCondLst>
                                        </p:cTn>
                                        <p:tgtEl>
                                          <p:spTgt spid="301"/>
                                        </p:tgtEl>
                                        <p:attrNameLst>
                                          <p:attrName>style.visibility</p:attrName>
                                        </p:attrNameLst>
                                      </p:cBhvr>
                                      <p:to>
                                        <p:strVal val="visible"/>
                                      </p:to>
                                    </p:set>
                                  </p:childTnLst>
                                </p:cTn>
                              </p:par>
                            </p:childTnLst>
                          </p:cTn>
                        </p:par>
                        <p:par>
                          <p:cTn id="421" fill="hold">
                            <p:stCondLst>
                              <p:cond delay="1880"/>
                            </p:stCondLst>
                            <p:childTnLst>
                              <p:par>
                                <p:cTn id="422" presetID="1" presetClass="entr" presetSubtype="0" fill="hold" nodeType="afterEffect">
                                  <p:stCondLst>
                                    <p:cond delay="0"/>
                                  </p:stCondLst>
                                  <p:childTnLst>
                                    <p:set>
                                      <p:cBhvr>
                                        <p:cTn id="423" dur="1" fill="hold">
                                          <p:stCondLst>
                                            <p:cond delay="0"/>
                                          </p:stCondLst>
                                        </p:cTn>
                                        <p:tgtEl>
                                          <p:spTgt spid="367"/>
                                        </p:tgtEl>
                                        <p:attrNameLst>
                                          <p:attrName>style.visibility</p:attrName>
                                        </p:attrNameLst>
                                      </p:cBhvr>
                                      <p:to>
                                        <p:strVal val="visible"/>
                                      </p:to>
                                    </p:set>
                                  </p:childTnLst>
                                </p:cTn>
                              </p:par>
                            </p:childTnLst>
                          </p:cTn>
                        </p:par>
                        <p:par>
                          <p:cTn id="424" fill="hold">
                            <p:stCondLst>
                              <p:cond delay="1880"/>
                            </p:stCondLst>
                            <p:childTnLst>
                              <p:par>
                                <p:cTn id="425" presetID="1" presetClass="entr" presetSubtype="0" fill="hold" nodeType="afterEffect">
                                  <p:stCondLst>
                                    <p:cond delay="20"/>
                                  </p:stCondLst>
                                  <p:childTnLst>
                                    <p:set>
                                      <p:cBhvr>
                                        <p:cTn id="426" dur="1" fill="hold">
                                          <p:stCondLst>
                                            <p:cond delay="0"/>
                                          </p:stCondLst>
                                        </p:cTn>
                                        <p:tgtEl>
                                          <p:spTgt spid="352"/>
                                        </p:tgtEl>
                                        <p:attrNameLst>
                                          <p:attrName>style.visibility</p:attrName>
                                        </p:attrNameLst>
                                      </p:cBhvr>
                                      <p:to>
                                        <p:strVal val="visible"/>
                                      </p:to>
                                    </p:set>
                                  </p:childTnLst>
                                </p:cTn>
                              </p:par>
                            </p:childTnLst>
                          </p:cTn>
                        </p:par>
                        <p:par>
                          <p:cTn id="427" fill="hold">
                            <p:stCondLst>
                              <p:cond delay="1900"/>
                            </p:stCondLst>
                            <p:childTnLst>
                              <p:par>
                                <p:cTn id="428" presetID="1" presetClass="entr" presetSubtype="0" fill="hold" nodeType="afterEffect">
                                  <p:stCondLst>
                                    <p:cond delay="0"/>
                                  </p:stCondLst>
                                  <p:childTnLst>
                                    <p:set>
                                      <p:cBhvr>
                                        <p:cTn id="429" dur="1" fill="hold">
                                          <p:stCondLst>
                                            <p:cond delay="0"/>
                                          </p:stCondLst>
                                        </p:cTn>
                                        <p:tgtEl>
                                          <p:spTgt spid="388"/>
                                        </p:tgtEl>
                                        <p:attrNameLst>
                                          <p:attrName>style.visibility</p:attrName>
                                        </p:attrNameLst>
                                      </p:cBhvr>
                                      <p:to>
                                        <p:strVal val="visible"/>
                                      </p:to>
                                    </p:set>
                                  </p:childTnLst>
                                </p:cTn>
                              </p:par>
                            </p:childTnLst>
                          </p:cTn>
                        </p:par>
                        <p:par>
                          <p:cTn id="430" fill="hold">
                            <p:stCondLst>
                              <p:cond delay="1900"/>
                            </p:stCondLst>
                            <p:childTnLst>
                              <p:par>
                                <p:cTn id="431" presetID="1" presetClass="entr" presetSubtype="0" fill="hold" nodeType="afterEffect">
                                  <p:stCondLst>
                                    <p:cond delay="20"/>
                                  </p:stCondLst>
                                  <p:childTnLst>
                                    <p:set>
                                      <p:cBhvr>
                                        <p:cTn id="432" dur="1" fill="hold">
                                          <p:stCondLst>
                                            <p:cond delay="0"/>
                                          </p:stCondLst>
                                        </p:cTn>
                                        <p:tgtEl>
                                          <p:spTgt spid="358"/>
                                        </p:tgtEl>
                                        <p:attrNameLst>
                                          <p:attrName>style.visibility</p:attrName>
                                        </p:attrNameLst>
                                      </p:cBhvr>
                                      <p:to>
                                        <p:strVal val="visible"/>
                                      </p:to>
                                    </p:set>
                                  </p:childTnLst>
                                </p:cTn>
                              </p:par>
                            </p:childTnLst>
                          </p:cTn>
                        </p:par>
                        <p:par>
                          <p:cTn id="433" fill="hold">
                            <p:stCondLst>
                              <p:cond delay="1920"/>
                            </p:stCondLst>
                            <p:childTnLst>
                              <p:par>
                                <p:cTn id="434" presetID="1" presetClass="entr" presetSubtype="0" fill="hold" nodeType="afterEffect">
                                  <p:stCondLst>
                                    <p:cond delay="20"/>
                                  </p:stCondLst>
                                  <p:childTnLst>
                                    <p:set>
                                      <p:cBhvr>
                                        <p:cTn id="435" dur="1" fill="hold">
                                          <p:stCondLst>
                                            <p:cond delay="0"/>
                                          </p:stCondLst>
                                        </p:cTn>
                                        <p:tgtEl>
                                          <p:spTgt spid="478"/>
                                        </p:tgtEl>
                                        <p:attrNameLst>
                                          <p:attrName>style.visibility</p:attrName>
                                        </p:attrNameLst>
                                      </p:cBhvr>
                                      <p:to>
                                        <p:strVal val="visible"/>
                                      </p:to>
                                    </p:set>
                                  </p:childTnLst>
                                </p:cTn>
                              </p:par>
                            </p:childTnLst>
                          </p:cTn>
                        </p:par>
                        <p:par>
                          <p:cTn id="436" fill="hold">
                            <p:stCondLst>
                              <p:cond delay="1940"/>
                            </p:stCondLst>
                            <p:childTnLst>
                              <p:par>
                                <p:cTn id="437" presetID="1" presetClass="entr" presetSubtype="0" fill="hold" nodeType="afterEffect">
                                  <p:stCondLst>
                                    <p:cond delay="20"/>
                                  </p:stCondLst>
                                  <p:childTnLst>
                                    <p:set>
                                      <p:cBhvr>
                                        <p:cTn id="438" dur="1" fill="hold">
                                          <p:stCondLst>
                                            <p:cond delay="0"/>
                                          </p:stCondLst>
                                        </p:cTn>
                                        <p:tgtEl>
                                          <p:spTgt spid="349"/>
                                        </p:tgtEl>
                                        <p:attrNameLst>
                                          <p:attrName>style.visibility</p:attrName>
                                        </p:attrNameLst>
                                      </p:cBhvr>
                                      <p:to>
                                        <p:strVal val="visible"/>
                                      </p:to>
                                    </p:set>
                                  </p:childTnLst>
                                </p:cTn>
                              </p:par>
                            </p:childTnLst>
                          </p:cTn>
                        </p:par>
                        <p:par>
                          <p:cTn id="439" fill="hold">
                            <p:stCondLst>
                              <p:cond delay="1960"/>
                            </p:stCondLst>
                            <p:childTnLst>
                              <p:par>
                                <p:cTn id="440" presetID="1" presetClass="entr" presetSubtype="0" fill="hold" nodeType="afterEffect">
                                  <p:stCondLst>
                                    <p:cond delay="20"/>
                                  </p:stCondLst>
                                  <p:childTnLst>
                                    <p:set>
                                      <p:cBhvr>
                                        <p:cTn id="441" dur="1" fill="hold">
                                          <p:stCondLst>
                                            <p:cond delay="0"/>
                                          </p:stCondLst>
                                        </p:cTn>
                                        <p:tgtEl>
                                          <p:spTgt spid="394"/>
                                        </p:tgtEl>
                                        <p:attrNameLst>
                                          <p:attrName>style.visibility</p:attrName>
                                        </p:attrNameLst>
                                      </p:cBhvr>
                                      <p:to>
                                        <p:strVal val="visible"/>
                                      </p:to>
                                    </p:set>
                                  </p:childTnLst>
                                </p:cTn>
                              </p:par>
                            </p:childTnLst>
                          </p:cTn>
                        </p:par>
                        <p:par>
                          <p:cTn id="442" fill="hold">
                            <p:stCondLst>
                              <p:cond delay="1980"/>
                            </p:stCondLst>
                            <p:childTnLst>
                              <p:par>
                                <p:cTn id="443" presetID="1" presetClass="entr" presetSubtype="0" fill="hold" nodeType="afterEffect">
                                  <p:stCondLst>
                                    <p:cond delay="0"/>
                                  </p:stCondLst>
                                  <p:childTnLst>
                                    <p:set>
                                      <p:cBhvr>
                                        <p:cTn id="444" dur="1" fill="hold">
                                          <p:stCondLst>
                                            <p:cond delay="0"/>
                                          </p:stCondLst>
                                        </p:cTn>
                                        <p:tgtEl>
                                          <p:spTgt spid="403"/>
                                        </p:tgtEl>
                                        <p:attrNameLst>
                                          <p:attrName>style.visibility</p:attrName>
                                        </p:attrNameLst>
                                      </p:cBhvr>
                                      <p:to>
                                        <p:strVal val="visible"/>
                                      </p:to>
                                    </p:set>
                                  </p:childTnLst>
                                </p:cTn>
                              </p:par>
                            </p:childTnLst>
                          </p:cTn>
                        </p:par>
                        <p:par>
                          <p:cTn id="445" fill="hold">
                            <p:stCondLst>
                              <p:cond delay="1980"/>
                            </p:stCondLst>
                            <p:childTnLst>
                              <p:par>
                                <p:cTn id="446" presetID="1" presetClass="entr" presetSubtype="0" fill="hold" nodeType="afterEffect">
                                  <p:stCondLst>
                                    <p:cond delay="20"/>
                                  </p:stCondLst>
                                  <p:childTnLst>
                                    <p:set>
                                      <p:cBhvr>
                                        <p:cTn id="447" dur="1" fill="hold">
                                          <p:stCondLst>
                                            <p:cond delay="0"/>
                                          </p:stCondLst>
                                        </p:cTn>
                                        <p:tgtEl>
                                          <p:spTgt spid="361"/>
                                        </p:tgtEl>
                                        <p:attrNameLst>
                                          <p:attrName>style.visibility</p:attrName>
                                        </p:attrNameLst>
                                      </p:cBhvr>
                                      <p:to>
                                        <p:strVal val="visible"/>
                                      </p:to>
                                    </p:set>
                                  </p:childTnLst>
                                </p:cTn>
                              </p:par>
                            </p:childTnLst>
                          </p:cTn>
                        </p:par>
                        <p:par>
                          <p:cTn id="448" fill="hold">
                            <p:stCondLst>
                              <p:cond delay="2000"/>
                            </p:stCondLst>
                            <p:childTnLst>
                              <p:par>
                                <p:cTn id="449" presetID="1" presetClass="entr" presetSubtype="0" fill="hold" nodeType="afterEffect">
                                  <p:stCondLst>
                                    <p:cond delay="20"/>
                                  </p:stCondLst>
                                  <p:childTnLst>
                                    <p:set>
                                      <p:cBhvr>
                                        <p:cTn id="450" dur="1" fill="hold">
                                          <p:stCondLst>
                                            <p:cond delay="0"/>
                                          </p:stCondLst>
                                        </p:cTn>
                                        <p:tgtEl>
                                          <p:spTgt spid="466"/>
                                        </p:tgtEl>
                                        <p:attrNameLst>
                                          <p:attrName>style.visibility</p:attrName>
                                        </p:attrNameLst>
                                      </p:cBhvr>
                                      <p:to>
                                        <p:strVal val="visible"/>
                                      </p:to>
                                    </p:set>
                                  </p:childTnLst>
                                </p:cTn>
                              </p:par>
                            </p:childTnLst>
                          </p:cTn>
                        </p:par>
                        <p:par>
                          <p:cTn id="451" fill="hold">
                            <p:stCondLst>
                              <p:cond delay="2020"/>
                            </p:stCondLst>
                            <p:childTnLst>
                              <p:par>
                                <p:cTn id="452" presetID="1" presetClass="entr" presetSubtype="0" fill="hold" nodeType="afterEffect">
                                  <p:stCondLst>
                                    <p:cond delay="20"/>
                                  </p:stCondLst>
                                  <p:childTnLst>
                                    <p:set>
                                      <p:cBhvr>
                                        <p:cTn id="453" dur="1" fill="hold">
                                          <p:stCondLst>
                                            <p:cond delay="0"/>
                                          </p:stCondLst>
                                        </p:cTn>
                                        <p:tgtEl>
                                          <p:spTgt spid="463"/>
                                        </p:tgtEl>
                                        <p:attrNameLst>
                                          <p:attrName>style.visibility</p:attrName>
                                        </p:attrNameLst>
                                      </p:cBhvr>
                                      <p:to>
                                        <p:strVal val="visible"/>
                                      </p:to>
                                    </p:set>
                                  </p:childTnLst>
                                </p:cTn>
                              </p:par>
                            </p:childTnLst>
                          </p:cTn>
                        </p:par>
                        <p:par>
                          <p:cTn id="454" fill="hold">
                            <p:stCondLst>
                              <p:cond delay="2040"/>
                            </p:stCondLst>
                            <p:childTnLst>
                              <p:par>
                                <p:cTn id="455" presetID="1" presetClass="entr" presetSubtype="0" fill="hold" nodeType="afterEffect">
                                  <p:stCondLst>
                                    <p:cond delay="20"/>
                                  </p:stCondLst>
                                  <p:childTnLst>
                                    <p:set>
                                      <p:cBhvr>
                                        <p:cTn id="456" dur="1" fill="hold">
                                          <p:stCondLst>
                                            <p:cond delay="0"/>
                                          </p:stCondLst>
                                        </p:cTn>
                                        <p:tgtEl>
                                          <p:spTgt spid="481"/>
                                        </p:tgtEl>
                                        <p:attrNameLst>
                                          <p:attrName>style.visibility</p:attrName>
                                        </p:attrNameLst>
                                      </p:cBhvr>
                                      <p:to>
                                        <p:strVal val="visible"/>
                                      </p:to>
                                    </p:set>
                                  </p:childTnLst>
                                </p:cTn>
                              </p:par>
                            </p:childTnLst>
                          </p:cTn>
                        </p:par>
                        <p:par>
                          <p:cTn id="457" fill="hold">
                            <p:stCondLst>
                              <p:cond delay="2060"/>
                            </p:stCondLst>
                            <p:childTnLst>
                              <p:par>
                                <p:cTn id="458" presetID="1" presetClass="entr" presetSubtype="0" fill="hold" nodeType="afterEffect">
                                  <p:stCondLst>
                                    <p:cond delay="20"/>
                                  </p:stCondLst>
                                  <p:childTnLst>
                                    <p:set>
                                      <p:cBhvr>
                                        <p:cTn id="459" dur="1" fill="hold">
                                          <p:stCondLst>
                                            <p:cond delay="0"/>
                                          </p:stCondLst>
                                        </p:cTn>
                                        <p:tgtEl>
                                          <p:spTgt spid="379"/>
                                        </p:tgtEl>
                                        <p:attrNameLst>
                                          <p:attrName>style.visibility</p:attrName>
                                        </p:attrNameLst>
                                      </p:cBhvr>
                                      <p:to>
                                        <p:strVal val="visible"/>
                                      </p:to>
                                    </p:set>
                                  </p:childTnLst>
                                </p:cTn>
                              </p:par>
                            </p:childTnLst>
                          </p:cTn>
                        </p:par>
                        <p:par>
                          <p:cTn id="460" fill="hold">
                            <p:stCondLst>
                              <p:cond delay="2080"/>
                            </p:stCondLst>
                            <p:childTnLst>
                              <p:par>
                                <p:cTn id="461" presetID="1" presetClass="entr" presetSubtype="0" fill="hold" nodeType="afterEffect">
                                  <p:stCondLst>
                                    <p:cond delay="20"/>
                                  </p:stCondLst>
                                  <p:childTnLst>
                                    <p:set>
                                      <p:cBhvr>
                                        <p:cTn id="462" dur="1" fill="hold">
                                          <p:stCondLst>
                                            <p:cond delay="0"/>
                                          </p:stCondLst>
                                        </p:cTn>
                                        <p:tgtEl>
                                          <p:spTgt spid="442"/>
                                        </p:tgtEl>
                                        <p:attrNameLst>
                                          <p:attrName>style.visibility</p:attrName>
                                        </p:attrNameLst>
                                      </p:cBhvr>
                                      <p:to>
                                        <p:strVal val="visible"/>
                                      </p:to>
                                    </p:set>
                                  </p:childTnLst>
                                </p:cTn>
                              </p:par>
                            </p:childTnLst>
                          </p:cTn>
                        </p:par>
                        <p:par>
                          <p:cTn id="463" fill="hold">
                            <p:stCondLst>
                              <p:cond delay="2100"/>
                            </p:stCondLst>
                            <p:childTnLst>
                              <p:par>
                                <p:cTn id="464" presetID="1" presetClass="entr" presetSubtype="0" fill="hold" nodeType="afterEffect">
                                  <p:stCondLst>
                                    <p:cond delay="20"/>
                                  </p:stCondLst>
                                  <p:childTnLst>
                                    <p:set>
                                      <p:cBhvr>
                                        <p:cTn id="465" dur="1" fill="hold">
                                          <p:stCondLst>
                                            <p:cond delay="0"/>
                                          </p:stCondLst>
                                        </p:cTn>
                                        <p:tgtEl>
                                          <p:spTgt spid="469"/>
                                        </p:tgtEl>
                                        <p:attrNameLst>
                                          <p:attrName>style.visibility</p:attrName>
                                        </p:attrNameLst>
                                      </p:cBhvr>
                                      <p:to>
                                        <p:strVal val="visible"/>
                                      </p:to>
                                    </p:set>
                                  </p:childTnLst>
                                </p:cTn>
                              </p:par>
                            </p:childTnLst>
                          </p:cTn>
                        </p:par>
                        <p:par>
                          <p:cTn id="466" fill="hold">
                            <p:stCondLst>
                              <p:cond delay="2120"/>
                            </p:stCondLst>
                            <p:childTnLst>
                              <p:par>
                                <p:cTn id="467" presetID="1" presetClass="entr" presetSubtype="0" fill="hold" nodeType="afterEffect">
                                  <p:stCondLst>
                                    <p:cond delay="20"/>
                                  </p:stCondLst>
                                  <p:childTnLst>
                                    <p:set>
                                      <p:cBhvr>
                                        <p:cTn id="468" dur="1" fill="hold">
                                          <p:stCondLst>
                                            <p:cond delay="0"/>
                                          </p:stCondLst>
                                        </p:cTn>
                                        <p:tgtEl>
                                          <p:spTgt spid="475"/>
                                        </p:tgtEl>
                                        <p:attrNameLst>
                                          <p:attrName>style.visibility</p:attrName>
                                        </p:attrNameLst>
                                      </p:cBhvr>
                                      <p:to>
                                        <p:strVal val="visible"/>
                                      </p:to>
                                    </p:set>
                                  </p:childTnLst>
                                </p:cTn>
                              </p:par>
                            </p:childTnLst>
                          </p:cTn>
                        </p:par>
                        <p:par>
                          <p:cTn id="469" fill="hold">
                            <p:stCondLst>
                              <p:cond delay="2140"/>
                            </p:stCondLst>
                            <p:childTnLst>
                              <p:par>
                                <p:cTn id="470" presetID="1" presetClass="entr" presetSubtype="0" fill="hold" nodeType="afterEffect">
                                  <p:stCondLst>
                                    <p:cond delay="20"/>
                                  </p:stCondLst>
                                  <p:childTnLst>
                                    <p:set>
                                      <p:cBhvr>
                                        <p:cTn id="471" dur="1" fill="hold">
                                          <p:stCondLst>
                                            <p:cond delay="0"/>
                                          </p:stCondLst>
                                        </p:cTn>
                                        <p:tgtEl>
                                          <p:spTgt spid="400"/>
                                        </p:tgtEl>
                                        <p:attrNameLst>
                                          <p:attrName>style.visibility</p:attrName>
                                        </p:attrNameLst>
                                      </p:cBhvr>
                                      <p:to>
                                        <p:strVal val="visible"/>
                                      </p:to>
                                    </p:set>
                                  </p:childTnLst>
                                </p:cTn>
                              </p:par>
                            </p:childTnLst>
                          </p:cTn>
                        </p:par>
                        <p:par>
                          <p:cTn id="472" fill="hold">
                            <p:stCondLst>
                              <p:cond delay="2160"/>
                            </p:stCondLst>
                            <p:childTnLst>
                              <p:par>
                                <p:cTn id="473" presetID="1" presetClass="entr" presetSubtype="0" fill="hold" nodeType="afterEffect">
                                  <p:stCondLst>
                                    <p:cond delay="20"/>
                                  </p:stCondLst>
                                  <p:childTnLst>
                                    <p:set>
                                      <p:cBhvr>
                                        <p:cTn id="474" dur="1" fill="hold">
                                          <p:stCondLst>
                                            <p:cond delay="0"/>
                                          </p:stCondLst>
                                        </p:cTn>
                                        <p:tgtEl>
                                          <p:spTgt spid="472"/>
                                        </p:tgtEl>
                                        <p:attrNameLst>
                                          <p:attrName>style.visibility</p:attrName>
                                        </p:attrNameLst>
                                      </p:cBhvr>
                                      <p:to>
                                        <p:strVal val="visible"/>
                                      </p:to>
                                    </p:set>
                                  </p:childTnLst>
                                </p:cTn>
                              </p:par>
                            </p:childTnLst>
                          </p:cTn>
                        </p:par>
                        <p:par>
                          <p:cTn id="475" fill="hold">
                            <p:stCondLst>
                              <p:cond delay="2180"/>
                            </p:stCondLst>
                            <p:childTnLst>
                              <p:par>
                                <p:cTn id="476" presetID="1" presetClass="entr" presetSubtype="0" fill="hold" nodeType="afterEffect">
                                  <p:stCondLst>
                                    <p:cond delay="20"/>
                                  </p:stCondLst>
                                  <p:childTnLst>
                                    <p:set>
                                      <p:cBhvr>
                                        <p:cTn id="477" dur="1" fill="hold">
                                          <p:stCondLst>
                                            <p:cond delay="0"/>
                                          </p:stCondLst>
                                        </p:cTn>
                                        <p:tgtEl>
                                          <p:spTgt spid="457"/>
                                        </p:tgtEl>
                                        <p:attrNameLst>
                                          <p:attrName>style.visibility</p:attrName>
                                        </p:attrNameLst>
                                      </p:cBhvr>
                                      <p:to>
                                        <p:strVal val="visible"/>
                                      </p:to>
                                    </p:set>
                                  </p:childTnLst>
                                </p:cTn>
                              </p:par>
                            </p:childTnLst>
                          </p:cTn>
                        </p:par>
                        <p:par>
                          <p:cTn id="478" fill="hold">
                            <p:stCondLst>
                              <p:cond delay="2200"/>
                            </p:stCondLst>
                            <p:childTnLst>
                              <p:par>
                                <p:cTn id="479" presetID="1" presetClass="entr" presetSubtype="0" fill="hold" nodeType="afterEffect">
                                  <p:stCondLst>
                                    <p:cond delay="20"/>
                                  </p:stCondLst>
                                  <p:childTnLst>
                                    <p:set>
                                      <p:cBhvr>
                                        <p:cTn id="480" dur="1" fill="hold">
                                          <p:stCondLst>
                                            <p:cond delay="0"/>
                                          </p:stCondLst>
                                        </p:cTn>
                                        <p:tgtEl>
                                          <p:spTgt spid="397"/>
                                        </p:tgtEl>
                                        <p:attrNameLst>
                                          <p:attrName>style.visibility</p:attrName>
                                        </p:attrNameLst>
                                      </p:cBhvr>
                                      <p:to>
                                        <p:strVal val="visible"/>
                                      </p:to>
                                    </p:set>
                                  </p:childTnLst>
                                </p:cTn>
                              </p:par>
                            </p:childTnLst>
                          </p:cTn>
                        </p:par>
                        <p:par>
                          <p:cTn id="481" fill="hold">
                            <p:stCondLst>
                              <p:cond delay="2220"/>
                            </p:stCondLst>
                            <p:childTnLst>
                              <p:par>
                                <p:cTn id="482" presetID="1" presetClass="entr" presetSubtype="0" fill="hold" nodeType="afterEffect">
                                  <p:stCondLst>
                                    <p:cond delay="20"/>
                                  </p:stCondLst>
                                  <p:childTnLst>
                                    <p:set>
                                      <p:cBhvr>
                                        <p:cTn id="483" dur="1" fill="hold">
                                          <p:stCondLst>
                                            <p:cond delay="0"/>
                                          </p:stCondLst>
                                        </p:cTn>
                                        <p:tgtEl>
                                          <p:spTgt spid="448"/>
                                        </p:tgtEl>
                                        <p:attrNameLst>
                                          <p:attrName>style.visibility</p:attrName>
                                        </p:attrNameLst>
                                      </p:cBhvr>
                                      <p:to>
                                        <p:strVal val="visible"/>
                                      </p:to>
                                    </p:set>
                                  </p:childTnLst>
                                </p:cTn>
                              </p:par>
                            </p:childTnLst>
                          </p:cTn>
                        </p:par>
                        <p:par>
                          <p:cTn id="484" fill="hold">
                            <p:stCondLst>
                              <p:cond delay="2240"/>
                            </p:stCondLst>
                            <p:childTnLst>
                              <p:par>
                                <p:cTn id="485" presetID="1" presetClass="entr" presetSubtype="0" fill="hold" nodeType="afterEffect">
                                  <p:stCondLst>
                                    <p:cond delay="20"/>
                                  </p:stCondLst>
                                  <p:childTnLst>
                                    <p:set>
                                      <p:cBhvr>
                                        <p:cTn id="486" dur="1" fill="hold">
                                          <p:stCondLst>
                                            <p:cond delay="0"/>
                                          </p:stCondLst>
                                        </p:cTn>
                                        <p:tgtEl>
                                          <p:spTgt spid="454"/>
                                        </p:tgtEl>
                                        <p:attrNameLst>
                                          <p:attrName>style.visibility</p:attrName>
                                        </p:attrNameLst>
                                      </p:cBhvr>
                                      <p:to>
                                        <p:strVal val="visible"/>
                                      </p:to>
                                    </p:set>
                                  </p:childTnLst>
                                </p:cTn>
                              </p:par>
                            </p:childTnLst>
                          </p:cTn>
                        </p:par>
                        <p:par>
                          <p:cTn id="487" fill="hold">
                            <p:stCondLst>
                              <p:cond delay="2260"/>
                            </p:stCondLst>
                            <p:childTnLst>
                              <p:par>
                                <p:cTn id="488" presetID="1" presetClass="entr" presetSubtype="0" fill="hold" nodeType="afterEffect">
                                  <p:stCondLst>
                                    <p:cond delay="20"/>
                                  </p:stCondLst>
                                  <p:childTnLst>
                                    <p:set>
                                      <p:cBhvr>
                                        <p:cTn id="489" dur="1" fill="hold">
                                          <p:stCondLst>
                                            <p:cond delay="0"/>
                                          </p:stCondLst>
                                        </p:cTn>
                                        <p:tgtEl>
                                          <p:spTgt spid="433"/>
                                        </p:tgtEl>
                                        <p:attrNameLst>
                                          <p:attrName>style.visibility</p:attrName>
                                        </p:attrNameLst>
                                      </p:cBhvr>
                                      <p:to>
                                        <p:strVal val="visible"/>
                                      </p:to>
                                    </p:set>
                                  </p:childTnLst>
                                </p:cTn>
                              </p:par>
                            </p:childTnLst>
                          </p:cTn>
                        </p:par>
                        <p:par>
                          <p:cTn id="490" fill="hold">
                            <p:stCondLst>
                              <p:cond delay="2280"/>
                            </p:stCondLst>
                            <p:childTnLst>
                              <p:par>
                                <p:cTn id="491" presetID="1" presetClass="entr" presetSubtype="0" fill="hold" nodeType="afterEffect">
                                  <p:stCondLst>
                                    <p:cond delay="20"/>
                                  </p:stCondLst>
                                  <p:childTnLst>
                                    <p:set>
                                      <p:cBhvr>
                                        <p:cTn id="492" dur="1" fill="hold">
                                          <p:stCondLst>
                                            <p:cond delay="0"/>
                                          </p:stCondLst>
                                        </p:cTn>
                                        <p:tgtEl>
                                          <p:spTgt spid="391"/>
                                        </p:tgtEl>
                                        <p:attrNameLst>
                                          <p:attrName>style.visibility</p:attrName>
                                        </p:attrNameLst>
                                      </p:cBhvr>
                                      <p:to>
                                        <p:strVal val="visible"/>
                                      </p:to>
                                    </p:set>
                                  </p:childTnLst>
                                </p:cTn>
                              </p:par>
                            </p:childTnLst>
                          </p:cTn>
                        </p:par>
                        <p:par>
                          <p:cTn id="493" fill="hold">
                            <p:stCondLst>
                              <p:cond delay="2300"/>
                            </p:stCondLst>
                            <p:childTnLst>
                              <p:par>
                                <p:cTn id="494" presetID="1" presetClass="entr" presetSubtype="0" fill="hold" nodeType="afterEffect">
                                  <p:stCondLst>
                                    <p:cond delay="20"/>
                                  </p:stCondLst>
                                  <p:childTnLst>
                                    <p:set>
                                      <p:cBhvr>
                                        <p:cTn id="495" dur="1" fill="hold">
                                          <p:stCondLst>
                                            <p:cond delay="0"/>
                                          </p:stCondLst>
                                        </p:cTn>
                                        <p:tgtEl>
                                          <p:spTgt spid="406"/>
                                        </p:tgtEl>
                                        <p:attrNameLst>
                                          <p:attrName>style.visibility</p:attrName>
                                        </p:attrNameLst>
                                      </p:cBhvr>
                                      <p:to>
                                        <p:strVal val="visible"/>
                                      </p:to>
                                    </p:set>
                                  </p:childTnLst>
                                </p:cTn>
                              </p:par>
                            </p:childTnLst>
                          </p:cTn>
                        </p:par>
                        <p:par>
                          <p:cTn id="496" fill="hold">
                            <p:stCondLst>
                              <p:cond delay="2320"/>
                            </p:stCondLst>
                            <p:childTnLst>
                              <p:par>
                                <p:cTn id="497" presetID="1" presetClass="entr" presetSubtype="0" fill="hold" nodeType="afterEffect">
                                  <p:stCondLst>
                                    <p:cond delay="20"/>
                                  </p:stCondLst>
                                  <p:childTnLst>
                                    <p:set>
                                      <p:cBhvr>
                                        <p:cTn id="498" dur="1" fill="hold">
                                          <p:stCondLst>
                                            <p:cond delay="0"/>
                                          </p:stCondLst>
                                        </p:cTn>
                                        <p:tgtEl>
                                          <p:spTgt spid="409"/>
                                        </p:tgtEl>
                                        <p:attrNameLst>
                                          <p:attrName>style.visibility</p:attrName>
                                        </p:attrNameLst>
                                      </p:cBhvr>
                                      <p:to>
                                        <p:strVal val="visible"/>
                                      </p:to>
                                    </p:set>
                                  </p:childTnLst>
                                </p:cTn>
                              </p:par>
                            </p:childTnLst>
                          </p:cTn>
                        </p:par>
                        <p:par>
                          <p:cTn id="499" fill="hold">
                            <p:stCondLst>
                              <p:cond delay="2340"/>
                            </p:stCondLst>
                            <p:childTnLst>
                              <p:par>
                                <p:cTn id="500" presetID="1" presetClass="entr" presetSubtype="0" fill="hold" nodeType="afterEffect">
                                  <p:stCondLst>
                                    <p:cond delay="20"/>
                                  </p:stCondLst>
                                  <p:childTnLst>
                                    <p:set>
                                      <p:cBhvr>
                                        <p:cTn id="501" dur="1" fill="hold">
                                          <p:stCondLst>
                                            <p:cond delay="0"/>
                                          </p:stCondLst>
                                        </p:cTn>
                                        <p:tgtEl>
                                          <p:spTgt spid="460"/>
                                        </p:tgtEl>
                                        <p:attrNameLst>
                                          <p:attrName>style.visibility</p:attrName>
                                        </p:attrNameLst>
                                      </p:cBhvr>
                                      <p:to>
                                        <p:strVal val="visible"/>
                                      </p:to>
                                    </p:set>
                                  </p:childTnLst>
                                </p:cTn>
                              </p:par>
                            </p:childTnLst>
                          </p:cTn>
                        </p:par>
                        <p:par>
                          <p:cTn id="502" fill="hold">
                            <p:stCondLst>
                              <p:cond delay="2360"/>
                            </p:stCondLst>
                            <p:childTnLst>
                              <p:par>
                                <p:cTn id="503" presetID="1" presetClass="entr" presetSubtype="0" fill="hold" nodeType="afterEffect">
                                  <p:stCondLst>
                                    <p:cond delay="20"/>
                                  </p:stCondLst>
                                  <p:childTnLst>
                                    <p:set>
                                      <p:cBhvr>
                                        <p:cTn id="504" dur="1" fill="hold">
                                          <p:stCondLst>
                                            <p:cond delay="0"/>
                                          </p:stCondLst>
                                        </p:cTn>
                                        <p:tgtEl>
                                          <p:spTgt spid="412"/>
                                        </p:tgtEl>
                                        <p:attrNameLst>
                                          <p:attrName>style.visibility</p:attrName>
                                        </p:attrNameLst>
                                      </p:cBhvr>
                                      <p:to>
                                        <p:strVal val="visible"/>
                                      </p:to>
                                    </p:set>
                                  </p:childTnLst>
                                </p:cTn>
                              </p:par>
                            </p:childTnLst>
                          </p:cTn>
                        </p:par>
                        <p:par>
                          <p:cTn id="505" fill="hold">
                            <p:stCondLst>
                              <p:cond delay="2380"/>
                            </p:stCondLst>
                            <p:childTnLst>
                              <p:par>
                                <p:cTn id="506" presetID="1" presetClass="entr" presetSubtype="0" fill="hold" nodeType="afterEffect">
                                  <p:stCondLst>
                                    <p:cond delay="20"/>
                                  </p:stCondLst>
                                  <p:childTnLst>
                                    <p:set>
                                      <p:cBhvr>
                                        <p:cTn id="507" dur="1" fill="hold">
                                          <p:stCondLst>
                                            <p:cond delay="0"/>
                                          </p:stCondLst>
                                        </p:cTn>
                                        <p:tgtEl>
                                          <p:spTgt spid="382"/>
                                        </p:tgtEl>
                                        <p:attrNameLst>
                                          <p:attrName>style.visibility</p:attrName>
                                        </p:attrNameLst>
                                      </p:cBhvr>
                                      <p:to>
                                        <p:strVal val="visible"/>
                                      </p:to>
                                    </p:set>
                                  </p:childTnLst>
                                </p:cTn>
                              </p:par>
                            </p:childTnLst>
                          </p:cTn>
                        </p:par>
                        <p:par>
                          <p:cTn id="508" fill="hold">
                            <p:stCondLst>
                              <p:cond delay="2400"/>
                            </p:stCondLst>
                            <p:childTnLst>
                              <p:par>
                                <p:cTn id="509" presetID="1" presetClass="entr" presetSubtype="0" fill="hold" nodeType="afterEffect">
                                  <p:stCondLst>
                                    <p:cond delay="20"/>
                                  </p:stCondLst>
                                  <p:childTnLst>
                                    <p:set>
                                      <p:cBhvr>
                                        <p:cTn id="510" dur="1" fill="hold">
                                          <p:stCondLst>
                                            <p:cond delay="0"/>
                                          </p:stCondLst>
                                        </p:cTn>
                                        <p:tgtEl>
                                          <p:spTgt spid="439"/>
                                        </p:tgtEl>
                                        <p:attrNameLst>
                                          <p:attrName>style.visibility</p:attrName>
                                        </p:attrNameLst>
                                      </p:cBhvr>
                                      <p:to>
                                        <p:strVal val="visible"/>
                                      </p:to>
                                    </p:set>
                                  </p:childTnLst>
                                </p:cTn>
                              </p:par>
                            </p:childTnLst>
                          </p:cTn>
                        </p:par>
                        <p:par>
                          <p:cTn id="511" fill="hold">
                            <p:stCondLst>
                              <p:cond delay="2420"/>
                            </p:stCondLst>
                            <p:childTnLst>
                              <p:par>
                                <p:cTn id="512" presetID="1" presetClass="entr" presetSubtype="0" fill="hold" nodeType="afterEffect">
                                  <p:stCondLst>
                                    <p:cond delay="20"/>
                                  </p:stCondLst>
                                  <p:childTnLst>
                                    <p:set>
                                      <p:cBhvr>
                                        <p:cTn id="513" dur="1" fill="hold">
                                          <p:stCondLst>
                                            <p:cond delay="0"/>
                                          </p:stCondLst>
                                        </p:cTn>
                                        <p:tgtEl>
                                          <p:spTgt spid="415"/>
                                        </p:tgtEl>
                                        <p:attrNameLst>
                                          <p:attrName>style.visibility</p:attrName>
                                        </p:attrNameLst>
                                      </p:cBhvr>
                                      <p:to>
                                        <p:strVal val="visible"/>
                                      </p:to>
                                    </p:set>
                                  </p:childTnLst>
                                </p:cTn>
                              </p:par>
                            </p:childTnLst>
                          </p:cTn>
                        </p:par>
                        <p:par>
                          <p:cTn id="514" fill="hold">
                            <p:stCondLst>
                              <p:cond delay="2440"/>
                            </p:stCondLst>
                            <p:childTnLst>
                              <p:par>
                                <p:cTn id="515" presetID="1" presetClass="entr" presetSubtype="0" fill="hold" nodeType="afterEffect">
                                  <p:stCondLst>
                                    <p:cond delay="20"/>
                                  </p:stCondLst>
                                  <p:childTnLst>
                                    <p:set>
                                      <p:cBhvr>
                                        <p:cTn id="516" dur="1" fill="hold">
                                          <p:stCondLst>
                                            <p:cond delay="0"/>
                                          </p:stCondLst>
                                        </p:cTn>
                                        <p:tgtEl>
                                          <p:spTgt spid="421"/>
                                        </p:tgtEl>
                                        <p:attrNameLst>
                                          <p:attrName>style.visibility</p:attrName>
                                        </p:attrNameLst>
                                      </p:cBhvr>
                                      <p:to>
                                        <p:strVal val="visible"/>
                                      </p:to>
                                    </p:set>
                                  </p:childTnLst>
                                </p:cTn>
                              </p:par>
                            </p:childTnLst>
                          </p:cTn>
                        </p:par>
                        <p:par>
                          <p:cTn id="517" fill="hold">
                            <p:stCondLst>
                              <p:cond delay="2460"/>
                            </p:stCondLst>
                            <p:childTnLst>
                              <p:par>
                                <p:cTn id="518" presetID="1" presetClass="entr" presetSubtype="0" fill="hold" nodeType="afterEffect">
                                  <p:stCondLst>
                                    <p:cond delay="20"/>
                                  </p:stCondLst>
                                  <p:childTnLst>
                                    <p:set>
                                      <p:cBhvr>
                                        <p:cTn id="519" dur="1" fill="hold">
                                          <p:stCondLst>
                                            <p:cond delay="0"/>
                                          </p:stCondLst>
                                        </p:cTn>
                                        <p:tgtEl>
                                          <p:spTgt spid="418"/>
                                        </p:tgtEl>
                                        <p:attrNameLst>
                                          <p:attrName>style.visibility</p:attrName>
                                        </p:attrNameLst>
                                      </p:cBhvr>
                                      <p:to>
                                        <p:strVal val="visible"/>
                                      </p:to>
                                    </p:set>
                                  </p:childTnLst>
                                </p:cTn>
                              </p:par>
                            </p:childTnLst>
                          </p:cTn>
                        </p:par>
                        <p:par>
                          <p:cTn id="520" fill="hold">
                            <p:stCondLst>
                              <p:cond delay="2480"/>
                            </p:stCondLst>
                            <p:childTnLst>
                              <p:par>
                                <p:cTn id="521" presetID="1" presetClass="entr" presetSubtype="0" fill="hold" nodeType="afterEffect">
                                  <p:stCondLst>
                                    <p:cond delay="20"/>
                                  </p:stCondLst>
                                  <p:childTnLst>
                                    <p:set>
                                      <p:cBhvr>
                                        <p:cTn id="522" dur="1" fill="hold">
                                          <p:stCondLst>
                                            <p:cond delay="0"/>
                                          </p:stCondLst>
                                        </p:cTn>
                                        <p:tgtEl>
                                          <p:spTgt spid="424"/>
                                        </p:tgtEl>
                                        <p:attrNameLst>
                                          <p:attrName>style.visibility</p:attrName>
                                        </p:attrNameLst>
                                      </p:cBhvr>
                                      <p:to>
                                        <p:strVal val="visible"/>
                                      </p:to>
                                    </p:set>
                                  </p:childTnLst>
                                </p:cTn>
                              </p:par>
                            </p:childTnLst>
                          </p:cTn>
                        </p:par>
                        <p:par>
                          <p:cTn id="523" fill="hold">
                            <p:stCondLst>
                              <p:cond delay="2500"/>
                            </p:stCondLst>
                            <p:childTnLst>
                              <p:par>
                                <p:cTn id="524" presetID="1" presetClass="entr" presetSubtype="0" fill="hold" nodeType="afterEffect">
                                  <p:stCondLst>
                                    <p:cond delay="20"/>
                                  </p:stCondLst>
                                  <p:childTnLst>
                                    <p:set>
                                      <p:cBhvr>
                                        <p:cTn id="525" dur="1" fill="hold">
                                          <p:stCondLst>
                                            <p:cond delay="0"/>
                                          </p:stCondLst>
                                        </p:cTn>
                                        <p:tgtEl>
                                          <p:spTgt spid="430"/>
                                        </p:tgtEl>
                                        <p:attrNameLst>
                                          <p:attrName>style.visibility</p:attrName>
                                        </p:attrNameLst>
                                      </p:cBhvr>
                                      <p:to>
                                        <p:strVal val="visible"/>
                                      </p:to>
                                    </p:set>
                                  </p:childTnLst>
                                </p:cTn>
                              </p:par>
                            </p:childTnLst>
                          </p:cTn>
                        </p:par>
                        <p:par>
                          <p:cTn id="526" fill="hold">
                            <p:stCondLst>
                              <p:cond delay="2520"/>
                            </p:stCondLst>
                            <p:childTnLst>
                              <p:par>
                                <p:cTn id="527" presetID="1" presetClass="entr" presetSubtype="0" fill="hold" nodeType="afterEffect">
                                  <p:stCondLst>
                                    <p:cond delay="20"/>
                                  </p:stCondLst>
                                  <p:childTnLst>
                                    <p:set>
                                      <p:cBhvr>
                                        <p:cTn id="528" dur="1" fill="hold">
                                          <p:stCondLst>
                                            <p:cond delay="0"/>
                                          </p:stCondLst>
                                        </p:cTn>
                                        <p:tgtEl>
                                          <p:spTgt spid="451"/>
                                        </p:tgtEl>
                                        <p:attrNameLst>
                                          <p:attrName>style.visibility</p:attrName>
                                        </p:attrNameLst>
                                      </p:cBhvr>
                                      <p:to>
                                        <p:strVal val="visible"/>
                                      </p:to>
                                    </p:set>
                                  </p:childTnLst>
                                </p:cTn>
                              </p:par>
                            </p:childTnLst>
                          </p:cTn>
                        </p:par>
                        <p:par>
                          <p:cTn id="529" fill="hold">
                            <p:stCondLst>
                              <p:cond delay="2540"/>
                            </p:stCondLst>
                            <p:childTnLst>
                              <p:par>
                                <p:cTn id="530" presetID="1" presetClass="entr" presetSubtype="0" fill="hold" nodeType="afterEffect">
                                  <p:stCondLst>
                                    <p:cond delay="20"/>
                                  </p:stCondLst>
                                  <p:childTnLst>
                                    <p:set>
                                      <p:cBhvr>
                                        <p:cTn id="531" dur="1" fill="hold">
                                          <p:stCondLst>
                                            <p:cond delay="0"/>
                                          </p:stCondLst>
                                        </p:cTn>
                                        <p:tgtEl>
                                          <p:spTgt spid="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animBg="1"/>
      <p:bldP spid="9" grpId="1" animBg="1"/>
      <p:bldP spid="9" grpId="2" animBg="1"/>
      <p:bldP spid="12" grpId="0" animBg="1"/>
      <p:bldP spid="23" grpId="0" animBg="1"/>
      <p:bldP spid="23" grpId="1" animBg="1"/>
      <p:bldP spid="23" grpId="2" animBg="1"/>
      <p:bldP spid="23" grpId="3" animBg="1"/>
      <p:bldP spid="23" grpId="4" animBg="1"/>
      <p:bldP spid="28" grpId="0" animBg="1"/>
      <p:bldP spid="28" grpId="1" animBg="1"/>
      <p:bldP spid="28" grpId="2" animBg="1"/>
      <p:bldP spid="28" grpId="4" animBg="1"/>
      <p:bldP spid="43" grpId="0" animBg="1"/>
      <p:bldP spid="43" grpId="1" animBg="1"/>
      <p:bldP spid="43" grpId="2" animBg="1"/>
      <p:bldP spid="43"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Quasi Retransmission</a:t>
            </a:r>
            <a:endParaRPr lang="ko-KR" altLang="en-US" dirty="0"/>
          </a:p>
        </p:txBody>
      </p:sp>
      <p:sp>
        <p:nvSpPr>
          <p:cNvPr id="3" name="내용 개체 틀 2"/>
          <p:cNvSpPr>
            <a:spLocks noGrp="1"/>
          </p:cNvSpPr>
          <p:nvPr>
            <p:ph idx="1"/>
          </p:nvPr>
        </p:nvSpPr>
        <p:spPr/>
        <p:txBody>
          <a:bodyPr/>
          <a:lstStyle/>
          <a:p>
            <a:r>
              <a:rPr lang="en-US" altLang="ko-KR" dirty="0" smtClean="0"/>
              <a:t>Partial retransmission via incrementing window by one byte</a:t>
            </a:r>
          </a:p>
          <a:p>
            <a:pPr lvl="1"/>
            <a:r>
              <a:rPr lang="en-US" altLang="ko-KR" dirty="0" smtClean="0"/>
              <a:t>No directly repeated sequence numbers</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14</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cxnSp>
        <p:nvCxnSpPr>
          <p:cNvPr id="32" name="직선 화살표 연결선 31"/>
          <p:cNvCxnSpPr>
            <a:stCxn id="35" idx="1"/>
          </p:cNvCxnSpPr>
          <p:nvPr/>
        </p:nvCxnSpPr>
        <p:spPr>
          <a:xfrm>
            <a:off x="2497498" y="2661733"/>
            <a:ext cx="3101" cy="341448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3" name="직선 화살표 연결선 32"/>
          <p:cNvCxnSpPr/>
          <p:nvPr/>
        </p:nvCxnSpPr>
        <p:spPr>
          <a:xfrm>
            <a:off x="6602962" y="2661733"/>
            <a:ext cx="0" cy="341448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4" name="직선 화살표 연결선 33"/>
          <p:cNvCxnSpPr/>
          <p:nvPr/>
        </p:nvCxnSpPr>
        <p:spPr>
          <a:xfrm>
            <a:off x="2499068" y="2855994"/>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rot="247957">
            <a:off x="2492143" y="2640882"/>
            <a:ext cx="411919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Data (</a:t>
            </a:r>
            <a:r>
              <a:rPr lang="en-US" altLang="ko-KR" sz="1600" dirty="0" err="1" smtClean="0">
                <a:latin typeface="Times New Roman" pitchFamily="18" charset="0"/>
                <a:cs typeface="Times New Roman" pitchFamily="18" charset="0"/>
              </a:rPr>
              <a:t>Seq</a:t>
            </a:r>
            <a:r>
              <a:rPr lang="en-US" altLang="ko-KR" sz="1600" dirty="0" smtClean="0">
                <a:latin typeface="Times New Roman" pitchFamily="18" charset="0"/>
                <a:cs typeface="Times New Roman" pitchFamily="18" charset="0"/>
              </a:rPr>
              <a:t> #: 1-1400)</a:t>
            </a:r>
            <a:endParaRPr lang="ko-KR" altLang="en-US" sz="1600" dirty="0">
              <a:latin typeface="Times New Roman" pitchFamily="18" charset="0"/>
              <a:cs typeface="Times New Roman" pitchFamily="18" charset="0"/>
            </a:endParaRPr>
          </a:p>
        </p:txBody>
      </p:sp>
      <p:cxnSp>
        <p:nvCxnSpPr>
          <p:cNvPr id="36" name="직선 화살표 연결선 35"/>
          <p:cNvCxnSpPr/>
          <p:nvPr/>
        </p:nvCxnSpPr>
        <p:spPr>
          <a:xfrm flipH="1">
            <a:off x="2498506" y="3359192"/>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rot="21352043" flipH="1">
            <a:off x="2490606" y="3142866"/>
            <a:ext cx="412392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ACK (</a:t>
            </a:r>
            <a:r>
              <a:rPr lang="en-US" altLang="ko-KR" sz="1600" dirty="0" err="1" smtClean="0">
                <a:latin typeface="Times New Roman" pitchFamily="18" charset="0"/>
                <a:cs typeface="Times New Roman" pitchFamily="18" charset="0"/>
              </a:rPr>
              <a:t>Ack</a:t>
            </a:r>
            <a:r>
              <a:rPr lang="en-US" altLang="ko-KR" sz="1600" dirty="0" smtClean="0">
                <a:latin typeface="Times New Roman" pitchFamily="18" charset="0"/>
                <a:cs typeface="Times New Roman" pitchFamily="18" charset="0"/>
              </a:rPr>
              <a:t> #: 1401)</a:t>
            </a:r>
            <a:endParaRPr lang="ko-KR" altLang="en-US" sz="1600" dirty="0">
              <a:latin typeface="Times New Roman" pitchFamily="18" charset="0"/>
              <a:cs typeface="Times New Roman" pitchFamily="18" charset="0"/>
            </a:endParaRPr>
          </a:p>
        </p:txBody>
      </p:sp>
      <p:cxnSp>
        <p:nvCxnSpPr>
          <p:cNvPr id="38" name="직선 화살표 연결선 37"/>
          <p:cNvCxnSpPr/>
          <p:nvPr/>
        </p:nvCxnSpPr>
        <p:spPr>
          <a:xfrm>
            <a:off x="2515477" y="3935853"/>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rot="247957">
            <a:off x="2508552" y="3720741"/>
            <a:ext cx="411919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Data (</a:t>
            </a:r>
            <a:r>
              <a:rPr lang="en-US" altLang="ko-KR" sz="1600" dirty="0" err="1" smtClean="0">
                <a:latin typeface="Times New Roman" pitchFamily="18" charset="0"/>
                <a:cs typeface="Times New Roman" pitchFamily="18" charset="0"/>
              </a:rPr>
              <a:t>Seq</a:t>
            </a:r>
            <a:r>
              <a:rPr lang="en-US" altLang="ko-KR" sz="1600" dirty="0" smtClean="0">
                <a:latin typeface="Times New Roman" pitchFamily="18" charset="0"/>
                <a:cs typeface="Times New Roman" pitchFamily="18" charset="0"/>
              </a:rPr>
              <a:t> #: 2-1401)</a:t>
            </a:r>
            <a:endParaRPr lang="ko-KR" altLang="en-US" sz="1600" dirty="0">
              <a:latin typeface="Times New Roman" pitchFamily="18" charset="0"/>
              <a:cs typeface="Times New Roman" pitchFamily="18" charset="0"/>
            </a:endParaRPr>
          </a:p>
        </p:txBody>
      </p:sp>
      <p:cxnSp>
        <p:nvCxnSpPr>
          <p:cNvPr id="40" name="직선 화살표 연결선 39"/>
          <p:cNvCxnSpPr/>
          <p:nvPr/>
        </p:nvCxnSpPr>
        <p:spPr>
          <a:xfrm flipH="1">
            <a:off x="2514915" y="4439051"/>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rot="21352043" flipH="1">
            <a:off x="2507015" y="4222725"/>
            <a:ext cx="412392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ACK (</a:t>
            </a:r>
            <a:r>
              <a:rPr lang="en-US" altLang="ko-KR" sz="1600" dirty="0" err="1" smtClean="0">
                <a:latin typeface="Times New Roman" pitchFamily="18" charset="0"/>
                <a:cs typeface="Times New Roman" pitchFamily="18" charset="0"/>
              </a:rPr>
              <a:t>Ack</a:t>
            </a:r>
            <a:r>
              <a:rPr lang="en-US" altLang="ko-KR" sz="1600" dirty="0" smtClean="0">
                <a:latin typeface="Times New Roman" pitchFamily="18" charset="0"/>
                <a:cs typeface="Times New Roman" pitchFamily="18" charset="0"/>
              </a:rPr>
              <a:t> #: 1402)</a:t>
            </a:r>
            <a:endParaRPr lang="ko-KR" altLang="en-US" sz="1600" dirty="0">
              <a:latin typeface="Times New Roman" pitchFamily="18" charset="0"/>
              <a:cs typeface="Times New Roman" pitchFamily="18" charset="0"/>
            </a:endParaRPr>
          </a:p>
        </p:txBody>
      </p:sp>
      <p:cxnSp>
        <p:nvCxnSpPr>
          <p:cNvPr id="43" name="직선 화살표 연결선 42"/>
          <p:cNvCxnSpPr/>
          <p:nvPr/>
        </p:nvCxnSpPr>
        <p:spPr>
          <a:xfrm>
            <a:off x="2523038" y="5014987"/>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rot="247957">
            <a:off x="2516113" y="4799875"/>
            <a:ext cx="411919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Data (</a:t>
            </a:r>
            <a:r>
              <a:rPr lang="en-US" altLang="ko-KR" sz="1600" dirty="0" err="1" smtClean="0">
                <a:latin typeface="Times New Roman" pitchFamily="18" charset="0"/>
                <a:cs typeface="Times New Roman" pitchFamily="18" charset="0"/>
              </a:rPr>
              <a:t>Seq</a:t>
            </a:r>
            <a:r>
              <a:rPr lang="en-US" altLang="ko-KR" sz="1600" dirty="0" smtClean="0">
                <a:latin typeface="Times New Roman" pitchFamily="18" charset="0"/>
                <a:cs typeface="Times New Roman" pitchFamily="18" charset="0"/>
              </a:rPr>
              <a:t> #: 3-1402)</a:t>
            </a:r>
            <a:endParaRPr lang="ko-KR" altLang="en-US" sz="1600" dirty="0">
              <a:latin typeface="Times New Roman" pitchFamily="18" charset="0"/>
              <a:cs typeface="Times New Roman" pitchFamily="18" charset="0"/>
            </a:endParaRPr>
          </a:p>
        </p:txBody>
      </p:sp>
      <p:cxnSp>
        <p:nvCxnSpPr>
          <p:cNvPr id="45" name="직선 화살표 연결선 44"/>
          <p:cNvCxnSpPr/>
          <p:nvPr/>
        </p:nvCxnSpPr>
        <p:spPr>
          <a:xfrm flipH="1">
            <a:off x="2522476" y="5518185"/>
            <a:ext cx="4104456" cy="28889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rot="21352043" flipH="1">
            <a:off x="2514576" y="5301859"/>
            <a:ext cx="4123928" cy="338554"/>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ACK (</a:t>
            </a:r>
            <a:r>
              <a:rPr lang="en-US" altLang="ko-KR" sz="1600" dirty="0" err="1" smtClean="0">
                <a:latin typeface="Times New Roman" pitchFamily="18" charset="0"/>
                <a:cs typeface="Times New Roman" pitchFamily="18" charset="0"/>
              </a:rPr>
              <a:t>Ack</a:t>
            </a:r>
            <a:r>
              <a:rPr lang="en-US" altLang="ko-KR" sz="1600" dirty="0" smtClean="0">
                <a:latin typeface="Times New Roman" pitchFamily="18" charset="0"/>
                <a:cs typeface="Times New Roman" pitchFamily="18" charset="0"/>
              </a:rPr>
              <a:t> #: 1403)</a:t>
            </a:r>
            <a:endParaRPr lang="ko-KR" altLang="en-US" sz="1600" dirty="0">
              <a:latin typeface="Times New Roman" pitchFamily="18" charset="0"/>
              <a:cs typeface="Times New Roman" pitchFamily="18" charset="0"/>
            </a:endParaRPr>
          </a:p>
        </p:txBody>
      </p:sp>
      <p:cxnSp>
        <p:nvCxnSpPr>
          <p:cNvPr id="47" name="직선 연결선 46"/>
          <p:cNvCxnSpPr/>
          <p:nvPr/>
        </p:nvCxnSpPr>
        <p:spPr>
          <a:xfrm>
            <a:off x="4511413" y="5777483"/>
            <a:ext cx="0" cy="301866"/>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8029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Quasi Retransmission</a:t>
            </a:r>
            <a:endParaRPr lang="ko-KR" altLang="en-US" dirty="0"/>
          </a:p>
        </p:txBody>
      </p:sp>
      <p:sp>
        <p:nvSpPr>
          <p:cNvPr id="3" name="내용 개체 틀 2"/>
          <p:cNvSpPr>
            <a:spLocks noGrp="1"/>
          </p:cNvSpPr>
          <p:nvPr>
            <p:ph idx="1"/>
          </p:nvPr>
        </p:nvSpPr>
        <p:spPr/>
        <p:txBody>
          <a:bodyPr/>
          <a:lstStyle/>
          <a:p>
            <a:r>
              <a:rPr lang="en-US" altLang="ko-KR" dirty="0" smtClean="0"/>
              <a:t>Results</a:t>
            </a:r>
          </a:p>
          <a:p>
            <a:pPr lvl="1"/>
            <a:r>
              <a:rPr lang="en-US" altLang="ko-KR" dirty="0" smtClean="0"/>
              <a:t>ISP-1 does not charge TCP/IP header of partially retransmitted packets</a:t>
            </a:r>
          </a:p>
          <a:p>
            <a:pPr lvl="1"/>
            <a:r>
              <a:rPr lang="en-US" altLang="ko-KR" dirty="0" smtClean="0"/>
              <a:t>ISP-2 charges </a:t>
            </a:r>
            <a:r>
              <a:rPr lang="en-US" altLang="ko-KR" dirty="0"/>
              <a:t>TCP/IP header of </a:t>
            </a:r>
            <a:r>
              <a:rPr lang="en-US" altLang="ko-KR" dirty="0" smtClean="0"/>
              <a:t>partially retransmitted </a:t>
            </a:r>
            <a:r>
              <a:rPr lang="en-US" altLang="ko-KR" dirty="0"/>
              <a:t>packets</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15</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graphicFrame>
        <p:nvGraphicFramePr>
          <p:cNvPr id="6" name="차트 5"/>
          <p:cNvGraphicFramePr>
            <a:graphicFrameLocks/>
          </p:cNvGraphicFramePr>
          <p:nvPr>
            <p:extLst>
              <p:ext uri="{D42A27DB-BD31-4B8C-83A1-F6EECF244321}">
                <p14:modId xmlns:p14="http://schemas.microsoft.com/office/powerpoint/2010/main" val="3952401394"/>
              </p:ext>
            </p:extLst>
          </p:nvPr>
        </p:nvGraphicFramePr>
        <p:xfrm>
          <a:off x="1196132" y="3442020"/>
          <a:ext cx="2880000" cy="28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차트 6"/>
          <p:cNvGraphicFramePr>
            <a:graphicFrameLocks/>
          </p:cNvGraphicFramePr>
          <p:nvPr>
            <p:extLst>
              <p:ext uri="{D42A27DB-BD31-4B8C-83A1-F6EECF244321}">
                <p14:modId xmlns:p14="http://schemas.microsoft.com/office/powerpoint/2010/main" val="3488046038"/>
              </p:ext>
            </p:extLst>
          </p:nvPr>
        </p:nvGraphicFramePr>
        <p:xfrm>
          <a:off x="1196132" y="3442020"/>
          <a:ext cx="2880000" cy="28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차트 7"/>
          <p:cNvGraphicFramePr>
            <a:graphicFrameLocks/>
          </p:cNvGraphicFramePr>
          <p:nvPr>
            <p:extLst>
              <p:ext uri="{D42A27DB-BD31-4B8C-83A1-F6EECF244321}">
                <p14:modId xmlns:p14="http://schemas.microsoft.com/office/powerpoint/2010/main" val="4066761347"/>
              </p:ext>
            </p:extLst>
          </p:nvPr>
        </p:nvGraphicFramePr>
        <p:xfrm>
          <a:off x="1196132" y="3442020"/>
          <a:ext cx="2880000" cy="288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차트 8"/>
          <p:cNvGraphicFramePr>
            <a:graphicFrameLocks/>
          </p:cNvGraphicFramePr>
          <p:nvPr>
            <p:extLst>
              <p:ext uri="{D42A27DB-BD31-4B8C-83A1-F6EECF244321}">
                <p14:modId xmlns:p14="http://schemas.microsoft.com/office/powerpoint/2010/main" val="1815481369"/>
              </p:ext>
            </p:extLst>
          </p:nvPr>
        </p:nvGraphicFramePr>
        <p:xfrm>
          <a:off x="4860352" y="3441700"/>
          <a:ext cx="2880000" cy="288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차트 9"/>
          <p:cNvGraphicFramePr>
            <a:graphicFrameLocks/>
          </p:cNvGraphicFramePr>
          <p:nvPr>
            <p:extLst>
              <p:ext uri="{D42A27DB-BD31-4B8C-83A1-F6EECF244321}">
                <p14:modId xmlns:p14="http://schemas.microsoft.com/office/powerpoint/2010/main" val="849836633"/>
              </p:ext>
            </p:extLst>
          </p:nvPr>
        </p:nvGraphicFramePr>
        <p:xfrm>
          <a:off x="4860352" y="3441700"/>
          <a:ext cx="2880000" cy="2880000"/>
        </p:xfrm>
        <a:graphic>
          <a:graphicData uri="http://schemas.openxmlformats.org/drawingml/2006/chart">
            <c:chart xmlns:c="http://schemas.openxmlformats.org/drawingml/2006/chart" xmlns:r="http://schemas.openxmlformats.org/officeDocument/2006/relationships" r:id="rId7"/>
          </a:graphicData>
        </a:graphic>
      </p:graphicFrame>
      <p:sp>
        <p:nvSpPr>
          <p:cNvPr id="11" name="직사각형 10"/>
          <p:cNvSpPr/>
          <p:nvPr/>
        </p:nvSpPr>
        <p:spPr>
          <a:xfrm>
            <a:off x="1783955" y="2895647"/>
            <a:ext cx="288032" cy="144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2" name="TextBox 11"/>
          <p:cNvSpPr txBox="1"/>
          <p:nvPr/>
        </p:nvSpPr>
        <p:spPr>
          <a:xfrm>
            <a:off x="2060175" y="2813766"/>
            <a:ext cx="1309461"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ISP Accounting</a:t>
            </a:r>
            <a:endParaRPr lang="ko-KR" altLang="en-US" sz="1400" dirty="0">
              <a:latin typeface="Times New Roman" pitchFamily="18" charset="0"/>
              <a:cs typeface="Times New Roman" pitchFamily="18" charset="0"/>
            </a:endParaRPr>
          </a:p>
        </p:txBody>
      </p:sp>
      <p:sp>
        <p:nvSpPr>
          <p:cNvPr id="13" name="직사각형 12"/>
          <p:cNvSpPr/>
          <p:nvPr/>
        </p:nvSpPr>
        <p:spPr>
          <a:xfrm>
            <a:off x="5077655" y="2895647"/>
            <a:ext cx="288032" cy="144016"/>
          </a:xfrm>
          <a:prstGeom prst="rect">
            <a:avLst/>
          </a:prstGeom>
          <a:solidFill>
            <a:srgbClr val="FF0000"/>
          </a:solidFill>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4" name="TextBox 13"/>
          <p:cNvSpPr txBox="1"/>
          <p:nvPr/>
        </p:nvSpPr>
        <p:spPr>
          <a:xfrm>
            <a:off x="5353875" y="2813766"/>
            <a:ext cx="2895088"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Normal ACK + Normal Data Payload</a:t>
            </a:r>
            <a:endParaRPr lang="ko-KR" altLang="en-US" sz="1400" dirty="0">
              <a:latin typeface="Times New Roman" pitchFamily="18" charset="0"/>
              <a:cs typeface="Times New Roman" pitchFamily="18" charset="0"/>
            </a:endParaRPr>
          </a:p>
        </p:txBody>
      </p:sp>
      <p:sp>
        <p:nvSpPr>
          <p:cNvPr id="21" name="직사각형 20"/>
          <p:cNvSpPr/>
          <p:nvPr/>
        </p:nvSpPr>
        <p:spPr>
          <a:xfrm>
            <a:off x="1765287" y="3187864"/>
            <a:ext cx="288032" cy="144016"/>
          </a:xfrm>
          <a:prstGeom prst="rect">
            <a:avLst/>
          </a:prstGeom>
          <a:solidFill>
            <a:srgbClr val="7030A0"/>
          </a:solidFill>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2" name="TextBox 21"/>
          <p:cNvSpPr txBox="1"/>
          <p:nvPr/>
        </p:nvSpPr>
        <p:spPr>
          <a:xfrm>
            <a:off x="2041507" y="3105983"/>
            <a:ext cx="2441438"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TCP/IP Header for Data Packet</a:t>
            </a:r>
            <a:endParaRPr lang="ko-KR" altLang="en-US" sz="1400" dirty="0">
              <a:latin typeface="Times New Roman" pitchFamily="18" charset="0"/>
              <a:cs typeface="Times New Roman" pitchFamily="18" charset="0"/>
            </a:endParaRPr>
          </a:p>
        </p:txBody>
      </p:sp>
      <p:sp>
        <p:nvSpPr>
          <p:cNvPr id="23" name="직사각형 22"/>
          <p:cNvSpPr/>
          <p:nvPr/>
        </p:nvSpPr>
        <p:spPr>
          <a:xfrm>
            <a:off x="5069892" y="3183679"/>
            <a:ext cx="288032" cy="144016"/>
          </a:xfrm>
          <a:prstGeom prst="rect">
            <a:avLst/>
          </a:prstGeom>
          <a:solidFill>
            <a:srgbClr val="FFFF00"/>
          </a:solidFill>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4" name="TextBox 23"/>
          <p:cNvSpPr txBox="1"/>
          <p:nvPr/>
        </p:nvSpPr>
        <p:spPr>
          <a:xfrm>
            <a:off x="5346112" y="3101798"/>
            <a:ext cx="2853666"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Partially Retransmitted Data Payload</a:t>
            </a:r>
            <a:endParaRPr lang="ko-KR" altLang="en-US" sz="1400" dirty="0">
              <a:latin typeface="Times New Roman" pitchFamily="18" charset="0"/>
              <a:cs typeface="Times New Roman" pitchFamily="18" charset="0"/>
            </a:endParaRPr>
          </a:p>
        </p:txBody>
      </p:sp>
      <p:graphicFrame>
        <p:nvGraphicFramePr>
          <p:cNvPr id="32" name="차트 31"/>
          <p:cNvGraphicFramePr>
            <a:graphicFrameLocks/>
          </p:cNvGraphicFramePr>
          <p:nvPr>
            <p:extLst>
              <p:ext uri="{D42A27DB-BD31-4B8C-83A1-F6EECF244321}">
                <p14:modId xmlns:p14="http://schemas.microsoft.com/office/powerpoint/2010/main" val="1478406489"/>
              </p:ext>
            </p:extLst>
          </p:nvPr>
        </p:nvGraphicFramePr>
        <p:xfrm>
          <a:off x="1196132" y="3442020"/>
          <a:ext cx="2880000" cy="2880000"/>
        </p:xfrm>
        <a:graphic>
          <a:graphicData uri="http://schemas.openxmlformats.org/drawingml/2006/chart">
            <c:chart xmlns:c="http://schemas.openxmlformats.org/drawingml/2006/chart" xmlns:r="http://schemas.openxmlformats.org/officeDocument/2006/relationships" r:id="rId8"/>
          </a:graphicData>
        </a:graphic>
      </p:graphicFrame>
      <p:sp>
        <p:nvSpPr>
          <p:cNvPr id="25" name="TextBox 24"/>
          <p:cNvSpPr txBox="1"/>
          <p:nvPr/>
        </p:nvSpPr>
        <p:spPr>
          <a:xfrm>
            <a:off x="2539904" y="5526955"/>
            <a:ext cx="588623"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560.9</a:t>
            </a:r>
            <a:endParaRPr lang="ko-KR" altLang="en-US" sz="1400" dirty="0">
              <a:latin typeface="Times New Roman" pitchFamily="18" charset="0"/>
              <a:cs typeface="Times New Roman" pitchFamily="18" charset="0"/>
            </a:endParaRPr>
          </a:p>
        </p:txBody>
      </p:sp>
      <p:sp>
        <p:nvSpPr>
          <p:cNvPr id="26" name="TextBox 25"/>
          <p:cNvSpPr txBox="1"/>
          <p:nvPr/>
        </p:nvSpPr>
        <p:spPr>
          <a:xfrm>
            <a:off x="3029352" y="5525718"/>
            <a:ext cx="588623"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561.3</a:t>
            </a:r>
            <a:endParaRPr lang="ko-KR" altLang="en-US" sz="1400" dirty="0">
              <a:latin typeface="Times New Roman" pitchFamily="18" charset="0"/>
              <a:cs typeface="Times New Roman" pitchFamily="18" charset="0"/>
            </a:endParaRPr>
          </a:p>
        </p:txBody>
      </p:sp>
      <p:sp>
        <p:nvSpPr>
          <p:cNvPr id="27" name="TextBox 26"/>
          <p:cNvSpPr txBox="1"/>
          <p:nvPr/>
        </p:nvSpPr>
        <p:spPr>
          <a:xfrm>
            <a:off x="3035449" y="5457065"/>
            <a:ext cx="581954"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911.8</a:t>
            </a:r>
            <a:endParaRPr lang="ko-KR" altLang="en-US" sz="1400" dirty="0">
              <a:latin typeface="Times New Roman" pitchFamily="18" charset="0"/>
              <a:cs typeface="Times New Roman" pitchFamily="18" charset="0"/>
            </a:endParaRPr>
          </a:p>
        </p:txBody>
      </p:sp>
      <p:sp>
        <p:nvSpPr>
          <p:cNvPr id="28" name="TextBox 27"/>
          <p:cNvSpPr txBox="1"/>
          <p:nvPr/>
        </p:nvSpPr>
        <p:spPr>
          <a:xfrm>
            <a:off x="2916210" y="3501008"/>
            <a:ext cx="813043"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12,704.3</a:t>
            </a:r>
            <a:endParaRPr lang="ko-KR" altLang="en-US" sz="1400" dirty="0">
              <a:latin typeface="Times New Roman" pitchFamily="18" charset="0"/>
              <a:cs typeface="Times New Roman" pitchFamily="18" charset="0"/>
            </a:endParaRPr>
          </a:p>
        </p:txBody>
      </p:sp>
      <p:graphicFrame>
        <p:nvGraphicFramePr>
          <p:cNvPr id="33" name="차트 32"/>
          <p:cNvGraphicFramePr>
            <a:graphicFrameLocks/>
          </p:cNvGraphicFramePr>
          <p:nvPr>
            <p:extLst>
              <p:ext uri="{D42A27DB-BD31-4B8C-83A1-F6EECF244321}">
                <p14:modId xmlns:p14="http://schemas.microsoft.com/office/powerpoint/2010/main" val="361352651"/>
              </p:ext>
            </p:extLst>
          </p:nvPr>
        </p:nvGraphicFramePr>
        <p:xfrm>
          <a:off x="4860352" y="3441700"/>
          <a:ext cx="2880000" cy="2880000"/>
        </p:xfrm>
        <a:graphic>
          <a:graphicData uri="http://schemas.openxmlformats.org/drawingml/2006/chart">
            <c:chart xmlns:c="http://schemas.openxmlformats.org/drawingml/2006/chart" xmlns:r="http://schemas.openxmlformats.org/officeDocument/2006/relationships" r:id="rId9"/>
          </a:graphicData>
        </a:graphic>
      </p:graphicFrame>
      <p:sp>
        <p:nvSpPr>
          <p:cNvPr id="29" name="TextBox 28"/>
          <p:cNvSpPr txBox="1"/>
          <p:nvPr/>
        </p:nvSpPr>
        <p:spPr>
          <a:xfrm>
            <a:off x="6130009" y="5478819"/>
            <a:ext cx="498855"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7.56</a:t>
            </a:r>
            <a:endParaRPr lang="ko-KR" altLang="en-US" sz="1400" dirty="0">
              <a:latin typeface="Times New Roman" pitchFamily="18" charset="0"/>
              <a:cs typeface="Times New Roman" pitchFamily="18" charset="0"/>
            </a:endParaRPr>
          </a:p>
        </p:txBody>
      </p:sp>
      <p:sp>
        <p:nvSpPr>
          <p:cNvPr id="30" name="TextBox 29"/>
          <p:cNvSpPr txBox="1"/>
          <p:nvPr/>
        </p:nvSpPr>
        <p:spPr>
          <a:xfrm>
            <a:off x="6672044" y="5479132"/>
            <a:ext cx="498855"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7.56</a:t>
            </a:r>
            <a:endParaRPr lang="ko-KR" altLang="en-US" sz="1400" dirty="0">
              <a:latin typeface="Times New Roman" pitchFamily="18" charset="0"/>
              <a:cs typeface="Times New Roman" pitchFamily="18" charset="0"/>
            </a:endParaRPr>
          </a:p>
        </p:txBody>
      </p:sp>
      <p:sp>
        <p:nvSpPr>
          <p:cNvPr id="31" name="TextBox 30"/>
          <p:cNvSpPr txBox="1"/>
          <p:nvPr/>
        </p:nvSpPr>
        <p:spPr>
          <a:xfrm>
            <a:off x="6573212" y="3587997"/>
            <a:ext cx="678391"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104.67</a:t>
            </a:r>
            <a:endParaRPr lang="ko-KR" altLang="en-US" sz="1400" dirty="0">
              <a:latin typeface="Times New Roman" pitchFamily="18" charset="0"/>
              <a:cs typeface="Times New Roman" pitchFamily="18" charset="0"/>
            </a:endParaRPr>
          </a:p>
        </p:txBody>
      </p:sp>
      <p:graphicFrame>
        <p:nvGraphicFramePr>
          <p:cNvPr id="38" name="차트 37"/>
          <p:cNvGraphicFramePr>
            <a:graphicFrameLocks/>
          </p:cNvGraphicFramePr>
          <p:nvPr>
            <p:extLst>
              <p:ext uri="{D42A27DB-BD31-4B8C-83A1-F6EECF244321}">
                <p14:modId xmlns:p14="http://schemas.microsoft.com/office/powerpoint/2010/main" val="312614996"/>
              </p:ext>
            </p:extLst>
          </p:nvPr>
        </p:nvGraphicFramePr>
        <p:xfrm>
          <a:off x="4860352" y="3441700"/>
          <a:ext cx="2880000" cy="2880000"/>
        </p:xfrm>
        <a:graphic>
          <a:graphicData uri="http://schemas.openxmlformats.org/drawingml/2006/chart">
            <c:chart xmlns:c="http://schemas.openxmlformats.org/drawingml/2006/chart" xmlns:r="http://schemas.openxmlformats.org/officeDocument/2006/relationships" r:id="rId10"/>
          </a:graphicData>
        </a:graphic>
      </p:graphicFrame>
      <p:sp>
        <p:nvSpPr>
          <p:cNvPr id="39" name="TextBox 38"/>
          <p:cNvSpPr txBox="1"/>
          <p:nvPr/>
        </p:nvSpPr>
        <p:spPr>
          <a:xfrm>
            <a:off x="6668059" y="5554255"/>
            <a:ext cx="498856"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4.62</a:t>
            </a:r>
            <a:endParaRPr lang="ko-KR" altLang="en-US" sz="1400" dirty="0">
              <a:latin typeface="Times New Roman" pitchFamily="18" charset="0"/>
              <a:cs typeface="Times New Roman" pitchFamily="18" charset="0"/>
            </a:endParaRPr>
          </a:p>
        </p:txBody>
      </p:sp>
      <p:sp>
        <p:nvSpPr>
          <p:cNvPr id="34" name="직사각형 33"/>
          <p:cNvSpPr/>
          <p:nvPr/>
        </p:nvSpPr>
        <p:spPr>
          <a:xfrm>
            <a:off x="1069054" y="3284984"/>
            <a:ext cx="6805038" cy="15841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itchFamily="34" charset="0"/>
              </a:rPr>
              <a:t>Question:</a:t>
            </a:r>
          </a:p>
          <a:p>
            <a:pPr algn="ctr"/>
            <a:endParaRPr lang="en-US" altLang="ko-KR" sz="1200" b="1" u="sng" dirty="0" smtClean="0">
              <a:latin typeface="Gill Sans MT" pitchFamily="34" charset="0"/>
            </a:endParaRPr>
          </a:p>
          <a:p>
            <a:pPr algn="ctr"/>
            <a:r>
              <a:rPr lang="en-US" altLang="ko-KR" sz="2000" dirty="0" smtClean="0">
                <a:latin typeface="Gill Sans MT" pitchFamily="34" charset="0"/>
              </a:rPr>
              <a:t>What happens if we can tunnel the packet </a:t>
            </a:r>
          </a:p>
          <a:p>
            <a:pPr algn="ctr"/>
            <a:r>
              <a:rPr lang="en-US" altLang="ko-KR" sz="2000" dirty="0" smtClean="0">
                <a:latin typeface="Gill Sans MT" pitchFamily="34" charset="0"/>
              </a:rPr>
              <a:t>inside retransmission packets?</a:t>
            </a:r>
          </a:p>
        </p:txBody>
      </p:sp>
    </p:spTree>
    <p:extLst>
      <p:ext uri="{BB962C8B-B14F-4D97-AF65-F5344CB8AC3E}">
        <p14:creationId xmlns:p14="http://schemas.microsoft.com/office/powerpoint/2010/main" val="30030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9"/>
                                        </p:tgtEl>
                                      </p:cBhvr>
                                    </p:animEffect>
                                    <p:set>
                                      <p:cBhvr>
                                        <p:cTn id="62" dur="1" fill="hold">
                                          <p:stCondLst>
                                            <p:cond delay="499"/>
                                          </p:stCondLst>
                                        </p:cTn>
                                        <p:tgtEl>
                                          <p:spTgt spid="39"/>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27"/>
                                        </p:tgtEl>
                                      </p:cBhvr>
                                    </p:animEffect>
                                    <p:set>
                                      <p:cBhvr>
                                        <p:cTn id="79" dur="1" fill="hold">
                                          <p:stCondLst>
                                            <p:cond delay="499"/>
                                          </p:stCondLst>
                                        </p:cTn>
                                        <p:tgtEl>
                                          <p:spTgt spid="27"/>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30"/>
                                        </p:tgtEl>
                                      </p:cBhvr>
                                    </p:animEffect>
                                    <p:set>
                                      <p:cBhvr>
                                        <p:cTn id="82" dur="1" fill="hold">
                                          <p:stCondLst>
                                            <p:cond delay="499"/>
                                          </p:stCondLst>
                                        </p:cTn>
                                        <p:tgtEl>
                                          <p:spTgt spid="30"/>
                                        </p:tgtEl>
                                        <p:attrNameLst>
                                          <p:attrName>style.visibility</p:attrName>
                                        </p:attrNameLst>
                                      </p:cBhvr>
                                      <p:to>
                                        <p:strVal val="hidden"/>
                                      </p:to>
                                    </p:set>
                                  </p:childTnLst>
                                </p:cTn>
                              </p:par>
                              <p:par>
                                <p:cTn id="83" presetID="10"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fade">
                                      <p:cBhvr>
                                        <p:cTn id="85" dur="500"/>
                                        <p:tgtEl>
                                          <p:spTgt spid="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fade">
                                      <p:cBhvr>
                                        <p:cTn id="94" dur="500"/>
                                        <p:tgtEl>
                                          <p:spTgt spid="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Graphic spid="8" grpId="0">
        <p:bldAsOne/>
      </p:bldGraphic>
      <p:bldGraphic spid="9" grpId="0">
        <p:bldAsOne/>
      </p:bldGraphic>
      <p:bldGraphic spid="10" grpId="0">
        <p:bldAsOne/>
      </p:bldGraphic>
      <p:bldP spid="11" grpId="0" animBg="1"/>
      <p:bldP spid="12" grpId="0"/>
      <p:bldP spid="13" grpId="0" animBg="1"/>
      <p:bldP spid="14" grpId="0"/>
      <p:bldP spid="21" grpId="0" animBg="1"/>
      <p:bldP spid="22" grpId="0"/>
      <p:bldP spid="23" grpId="0" animBg="1"/>
      <p:bldP spid="24" grpId="0"/>
      <p:bldGraphic spid="32" grpId="0">
        <p:bldAsOne/>
      </p:bldGraphic>
      <p:bldP spid="25" grpId="0"/>
      <p:bldP spid="26" grpId="0"/>
      <p:bldP spid="26" grpId="1"/>
      <p:bldP spid="27" grpId="0"/>
      <p:bldP spid="27" grpId="1"/>
      <p:bldP spid="28" grpId="0"/>
      <p:bldGraphic spid="33" grpId="0">
        <p:bldAsOne/>
      </p:bldGraphic>
      <p:bldP spid="29" grpId="0"/>
      <p:bldP spid="30" grpId="0"/>
      <p:bldP spid="30" grpId="1"/>
      <p:bldP spid="31" grpId="0"/>
      <p:bldGraphic spid="38" grpId="0">
        <p:bldAsOne/>
      </p:bldGraphic>
      <p:bldP spid="39" grpId="0"/>
      <p:bldP spid="39" grpId="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Free-riding Retransmission Attack</a:t>
            </a:r>
            <a:endParaRPr lang="ko-KR" altLang="en-US" dirty="0"/>
          </a:p>
        </p:txBody>
      </p:sp>
      <p:sp>
        <p:nvSpPr>
          <p:cNvPr id="7" name="텍스트 개체 틀 6"/>
          <p:cNvSpPr>
            <a:spLocks noGrp="1"/>
          </p:cNvSpPr>
          <p:nvPr>
            <p:ph idx="1"/>
          </p:nvPr>
        </p:nvSpPr>
        <p:spPr/>
        <p:txBody>
          <a:bodyPr>
            <a:normAutofit/>
          </a:bodyPr>
          <a:lstStyle/>
          <a:p>
            <a:r>
              <a:rPr lang="en-US" altLang="ko-KR" dirty="0" smtClean="0"/>
              <a:t>Hide real traffic inside payload of TCP retransmission packets</a:t>
            </a:r>
          </a:p>
          <a:p>
            <a:pPr lvl="1"/>
            <a:r>
              <a:rPr lang="en-US" altLang="ko-KR" dirty="0" smtClean="0"/>
              <a:t>ISP inspects TCP header only, not the payload</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16</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sp>
        <p:nvSpPr>
          <p:cNvPr id="19" name="구름 18"/>
          <p:cNvSpPr/>
          <p:nvPr/>
        </p:nvSpPr>
        <p:spPr>
          <a:xfrm>
            <a:off x="4725563" y="2586088"/>
            <a:ext cx="3921921" cy="324861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5" name="직사각형 24"/>
          <p:cNvSpPr/>
          <p:nvPr/>
        </p:nvSpPr>
        <p:spPr>
          <a:xfrm>
            <a:off x="5119092" y="4777062"/>
            <a:ext cx="1281954" cy="307777"/>
          </a:xfrm>
          <a:prstGeom prst="rect">
            <a:avLst/>
          </a:prstGeom>
        </p:spPr>
        <p:txBody>
          <a:bodyPr wrap="none">
            <a:spAutoFit/>
          </a:bodyPr>
          <a:lstStyle/>
          <a:p>
            <a:pPr algn="ctr"/>
            <a:r>
              <a:rPr lang="en-US" altLang="ko-KR" sz="1400" dirty="0" smtClean="0">
                <a:latin typeface="Gill Sans MT" pitchFamily="34" charset="0"/>
              </a:rPr>
              <a:t>Core Network</a:t>
            </a:r>
            <a:endParaRPr lang="ko-KR" altLang="en-US" sz="1400" dirty="0">
              <a:latin typeface="Gill Sans MT" pitchFamily="34" charset="0"/>
            </a:endParaRPr>
          </a:p>
        </p:txBody>
      </p:sp>
      <p:sp>
        <p:nvSpPr>
          <p:cNvPr id="26" name="직사각형 25"/>
          <p:cNvSpPr/>
          <p:nvPr/>
        </p:nvSpPr>
        <p:spPr>
          <a:xfrm>
            <a:off x="6409903" y="4777062"/>
            <a:ext cx="1099003" cy="523220"/>
          </a:xfrm>
          <a:prstGeom prst="rect">
            <a:avLst/>
          </a:prstGeom>
        </p:spPr>
        <p:txBody>
          <a:bodyPr wrap="square">
            <a:spAutoFit/>
          </a:bodyPr>
          <a:lstStyle/>
          <a:p>
            <a:pPr algn="ctr"/>
            <a:r>
              <a:rPr lang="en-US" altLang="ko-KR" sz="1400" dirty="0" smtClean="0">
                <a:latin typeface="Gill Sans MT" pitchFamily="34" charset="0"/>
              </a:rPr>
              <a:t>Malicious UE</a:t>
            </a:r>
            <a:endParaRPr lang="ko-KR" altLang="en-US" sz="1400" dirty="0">
              <a:latin typeface="Gill Sans MT" pitchFamily="34" charset="0"/>
            </a:endParaRPr>
          </a:p>
        </p:txBody>
      </p:sp>
      <p:sp>
        <p:nvSpPr>
          <p:cNvPr id="28" name="직사각형 27"/>
          <p:cNvSpPr/>
          <p:nvPr/>
        </p:nvSpPr>
        <p:spPr>
          <a:xfrm>
            <a:off x="5894981" y="3127738"/>
            <a:ext cx="1945469" cy="338554"/>
          </a:xfrm>
          <a:prstGeom prst="rect">
            <a:avLst/>
          </a:prstGeom>
        </p:spPr>
        <p:txBody>
          <a:bodyPr wrap="none">
            <a:spAutoFit/>
          </a:bodyPr>
          <a:lstStyle/>
          <a:p>
            <a:r>
              <a:rPr lang="en-US" altLang="ko-KR" sz="1600" b="1" u="sng" dirty="0" smtClean="0">
                <a:latin typeface="Gill Sans MT" pitchFamily="34" charset="0"/>
              </a:rPr>
              <a:t>Cellular Networks</a:t>
            </a:r>
            <a:endParaRPr lang="ko-KR" altLang="en-US" sz="1600" b="1" u="sng" dirty="0">
              <a:latin typeface="Gill Sans MT" pitchFamily="34" charset="0"/>
            </a:endParaRPr>
          </a:p>
        </p:txBody>
      </p:sp>
      <p:sp>
        <p:nvSpPr>
          <p:cNvPr id="30" name="구름 29"/>
          <p:cNvSpPr/>
          <p:nvPr/>
        </p:nvSpPr>
        <p:spPr>
          <a:xfrm>
            <a:off x="611560" y="2674507"/>
            <a:ext cx="3715444" cy="3071781"/>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 name="직사각형 23"/>
          <p:cNvSpPr/>
          <p:nvPr/>
        </p:nvSpPr>
        <p:spPr>
          <a:xfrm>
            <a:off x="1115616" y="4781789"/>
            <a:ext cx="1029449" cy="523220"/>
          </a:xfrm>
          <a:prstGeom prst="rect">
            <a:avLst/>
          </a:prstGeom>
        </p:spPr>
        <p:txBody>
          <a:bodyPr wrap="none">
            <a:spAutoFit/>
          </a:bodyPr>
          <a:lstStyle/>
          <a:p>
            <a:pPr algn="ctr"/>
            <a:r>
              <a:rPr lang="en-US" altLang="ko-KR" sz="1400" dirty="0" smtClean="0">
                <a:latin typeface="Gill Sans MT" pitchFamily="34" charset="0"/>
              </a:rPr>
              <a:t>Destination</a:t>
            </a:r>
          </a:p>
          <a:p>
            <a:pPr algn="ctr"/>
            <a:r>
              <a:rPr lang="en-US" altLang="ko-KR" sz="1400" dirty="0" smtClean="0">
                <a:latin typeface="Gill Sans MT" pitchFamily="34" charset="0"/>
              </a:rPr>
              <a:t>Server</a:t>
            </a:r>
            <a:endParaRPr lang="ko-KR" altLang="en-US" sz="1400" dirty="0">
              <a:latin typeface="Gill Sans MT" pitchFamily="34" charset="0"/>
            </a:endParaRPr>
          </a:p>
        </p:txBody>
      </p:sp>
      <p:sp>
        <p:nvSpPr>
          <p:cNvPr id="27" name="직사각형 26"/>
          <p:cNvSpPr/>
          <p:nvPr/>
        </p:nvSpPr>
        <p:spPr>
          <a:xfrm>
            <a:off x="1809185" y="3106555"/>
            <a:ext cx="1653722" cy="338554"/>
          </a:xfrm>
          <a:prstGeom prst="rect">
            <a:avLst/>
          </a:prstGeom>
        </p:spPr>
        <p:txBody>
          <a:bodyPr wrap="none">
            <a:spAutoFit/>
          </a:bodyPr>
          <a:lstStyle/>
          <a:p>
            <a:r>
              <a:rPr lang="en-US" altLang="ko-KR" sz="1600" b="1" u="sng" dirty="0" smtClean="0">
                <a:latin typeface="Gill Sans MT" pitchFamily="34" charset="0"/>
              </a:rPr>
              <a:t>Wired Internet</a:t>
            </a:r>
            <a:endParaRPr lang="ko-KR" altLang="en-US" sz="1600" b="1" u="sng" dirty="0">
              <a:latin typeface="Gill Sans MT" pitchFamily="34" charset="0"/>
            </a:endParaRPr>
          </a:p>
        </p:txBody>
      </p:sp>
      <p:sp>
        <p:nvSpPr>
          <p:cNvPr id="31" name="직사각형 30"/>
          <p:cNvSpPr/>
          <p:nvPr/>
        </p:nvSpPr>
        <p:spPr>
          <a:xfrm>
            <a:off x="2339752" y="4762739"/>
            <a:ext cx="1275221" cy="523220"/>
          </a:xfrm>
          <a:prstGeom prst="rect">
            <a:avLst/>
          </a:prstGeom>
        </p:spPr>
        <p:txBody>
          <a:bodyPr wrap="none">
            <a:spAutoFit/>
          </a:bodyPr>
          <a:lstStyle/>
          <a:p>
            <a:pPr algn="ctr"/>
            <a:r>
              <a:rPr lang="en-US" altLang="ko-KR" sz="1400" dirty="0" smtClean="0">
                <a:latin typeface="Gill Sans MT" pitchFamily="34" charset="0"/>
              </a:rPr>
              <a:t>TCP Tunneling </a:t>
            </a:r>
          </a:p>
          <a:p>
            <a:pPr algn="ctr"/>
            <a:r>
              <a:rPr lang="en-US" altLang="ko-KR" sz="1400" dirty="0" smtClean="0">
                <a:latin typeface="Gill Sans MT" pitchFamily="34" charset="0"/>
              </a:rPr>
              <a:t>Proxy</a:t>
            </a:r>
            <a:endParaRPr lang="ko-KR" altLang="en-US" sz="1400" dirty="0">
              <a:latin typeface="Gill Sans MT" pitchFamily="34" charset="0"/>
            </a:endParaRPr>
          </a:p>
        </p:txBody>
      </p:sp>
      <p:sp>
        <p:nvSpPr>
          <p:cNvPr id="33" name="직사각형 32"/>
          <p:cNvSpPr/>
          <p:nvPr/>
        </p:nvSpPr>
        <p:spPr>
          <a:xfrm>
            <a:off x="1622792" y="4247993"/>
            <a:ext cx="544051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pic>
        <p:nvPicPr>
          <p:cNvPr id="22" name="Picture 3" descr="C:\Users\yhwan\AppData\Local\Microsoft\Windows\Temporary Internet Files\Content.IE5\7D8X20Z8\MC90042896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8223" y="3602801"/>
            <a:ext cx="846799" cy="117426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yhwan\AppData\Local\Microsoft\Windows\Temporary Internet Files\Content.IE5\LLKO832L\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953" y="3661240"/>
            <a:ext cx="1173507" cy="11735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yhwan\AppData\Local\Microsoft\Windows\Temporary Internet Files\Content.IE5\87K4MN2G\MC90042897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3155" y="3631474"/>
            <a:ext cx="775794" cy="1134033"/>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직선 연결선 33"/>
          <p:cNvCxnSpPr/>
          <p:nvPr/>
        </p:nvCxnSpPr>
        <p:spPr>
          <a:xfrm>
            <a:off x="7144381" y="4632893"/>
            <a:ext cx="572300" cy="41328"/>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직선 연결선 34"/>
          <p:cNvCxnSpPr/>
          <p:nvPr/>
        </p:nvCxnSpPr>
        <p:spPr>
          <a:xfrm flipV="1">
            <a:off x="7144381" y="3769990"/>
            <a:ext cx="572300" cy="41561"/>
          </a:xfrm>
          <a:prstGeom prst="line">
            <a:avLst/>
          </a:prstGeom>
          <a:ln w="28575"/>
        </p:spPr>
        <p:style>
          <a:lnRef idx="1">
            <a:schemeClr val="dk1"/>
          </a:lnRef>
          <a:fillRef idx="0">
            <a:schemeClr val="dk1"/>
          </a:fillRef>
          <a:effectRef idx="0">
            <a:schemeClr val="dk1"/>
          </a:effectRef>
          <a:fontRef idx="minor">
            <a:schemeClr val="tx1"/>
          </a:fontRef>
        </p:style>
      </p:cxnSp>
      <p:sp>
        <p:nvSpPr>
          <p:cNvPr id="36" name="직사각형 35"/>
          <p:cNvSpPr/>
          <p:nvPr/>
        </p:nvSpPr>
        <p:spPr>
          <a:xfrm>
            <a:off x="7602381" y="3789040"/>
            <a:ext cx="1031386" cy="866131"/>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pic>
        <p:nvPicPr>
          <p:cNvPr id="23" name="Picture 4" descr="http://cdn-static.cnet.co.uk/i/product_media/40002360/image2/440x330-samsung-galaxy-s3-front.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9911" r="30406"/>
          <a:stretch/>
        </p:blipFill>
        <p:spPr bwMode="auto">
          <a:xfrm>
            <a:off x="6644810" y="3650365"/>
            <a:ext cx="581026" cy="109812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http://www.randomwebsite.com/images/head.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69757"/>
          <a:stretch/>
        </p:blipFill>
        <p:spPr bwMode="auto">
          <a:xfrm>
            <a:off x="7630956" y="3828418"/>
            <a:ext cx="991272" cy="242567"/>
          </a:xfrm>
          <a:prstGeom prst="rect">
            <a:avLst/>
          </a:prstGeom>
          <a:noFill/>
          <a:extLst>
            <a:ext uri="{909E8E84-426E-40DD-AFC4-6F175D3DCCD1}">
              <a14:hiddenFill xmlns:a14="http://schemas.microsoft.com/office/drawing/2010/main">
                <a:solidFill>
                  <a:srgbClr val="FFFFFF"/>
                </a:solidFill>
              </a14:hiddenFill>
            </a:ext>
          </a:extLst>
        </p:spPr>
      </p:pic>
      <p:sp>
        <p:nvSpPr>
          <p:cNvPr id="37" name="직사각형 36"/>
          <p:cNvSpPr/>
          <p:nvPr/>
        </p:nvSpPr>
        <p:spPr>
          <a:xfrm>
            <a:off x="6377084" y="4145117"/>
            <a:ext cx="1116477" cy="2514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smtClean="0">
                <a:latin typeface="Gill Sans MT" pitchFamily="34" charset="0"/>
              </a:rPr>
              <a:t>Request</a:t>
            </a:r>
            <a:endParaRPr lang="ko-KR" altLang="en-US" sz="1400" dirty="0">
              <a:latin typeface="Gill Sans MT" pitchFamily="34" charset="0"/>
            </a:endParaRPr>
          </a:p>
        </p:txBody>
      </p:sp>
      <p:sp>
        <p:nvSpPr>
          <p:cNvPr id="41" name="직사각형 40"/>
          <p:cNvSpPr/>
          <p:nvPr/>
        </p:nvSpPr>
        <p:spPr>
          <a:xfrm>
            <a:off x="1257552" y="4145117"/>
            <a:ext cx="745575"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Packet 1</a:t>
            </a:r>
            <a:endParaRPr lang="ko-KR" altLang="en-US" sz="1200" dirty="0">
              <a:latin typeface="Gill Sans MT" pitchFamily="34" charset="0"/>
            </a:endParaRPr>
          </a:p>
        </p:txBody>
      </p:sp>
      <p:grpSp>
        <p:nvGrpSpPr>
          <p:cNvPr id="8" name="그룹 7"/>
          <p:cNvGrpSpPr/>
          <p:nvPr/>
        </p:nvGrpSpPr>
        <p:grpSpPr>
          <a:xfrm>
            <a:off x="2012074" y="4141879"/>
            <a:ext cx="1857721" cy="254709"/>
            <a:chOff x="2012074" y="4141879"/>
            <a:chExt cx="1857721" cy="254709"/>
          </a:xfrm>
        </p:grpSpPr>
        <p:sp>
          <p:nvSpPr>
            <p:cNvPr id="42" name="직사각형 41"/>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44" name="직사각형 43"/>
            <p:cNvSpPr/>
            <p:nvPr/>
          </p:nvSpPr>
          <p:spPr>
            <a:xfrm>
              <a:off x="3124220" y="4141879"/>
              <a:ext cx="745575"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Packet 1</a:t>
              </a:r>
              <a:endParaRPr lang="ko-KR" altLang="en-US" sz="1200" dirty="0">
                <a:latin typeface="Gill Sans MT" pitchFamily="34" charset="0"/>
              </a:endParaRPr>
            </a:p>
          </p:txBody>
        </p:sp>
      </p:grpSp>
      <p:sp>
        <p:nvSpPr>
          <p:cNvPr id="46" name="폭발 1 45"/>
          <p:cNvSpPr/>
          <p:nvPr/>
        </p:nvSpPr>
        <p:spPr>
          <a:xfrm rot="837969">
            <a:off x="2363397" y="2891809"/>
            <a:ext cx="2085802" cy="1231826"/>
          </a:xfrm>
          <a:prstGeom prst="irregularSeal1">
            <a:avLst/>
          </a:prstGeom>
          <a:solidFill>
            <a:srgbClr val="FFFF00"/>
          </a:solid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600" dirty="0" smtClean="0">
                <a:latin typeface="Gill Sans MT" pitchFamily="34" charset="0"/>
              </a:rPr>
              <a:t>Tunnel TCP Packet</a:t>
            </a:r>
            <a:endParaRPr lang="ko-KR" altLang="en-US" sz="1600" dirty="0">
              <a:latin typeface="Gill Sans MT" pitchFamily="34" charset="0"/>
            </a:endParaRPr>
          </a:p>
        </p:txBody>
      </p:sp>
      <p:grpSp>
        <p:nvGrpSpPr>
          <p:cNvPr id="43" name="그룹 42"/>
          <p:cNvGrpSpPr/>
          <p:nvPr/>
        </p:nvGrpSpPr>
        <p:grpSpPr>
          <a:xfrm>
            <a:off x="4855621" y="3279370"/>
            <a:ext cx="1857721" cy="584775"/>
            <a:chOff x="4787089" y="2794810"/>
            <a:chExt cx="1857721" cy="584775"/>
          </a:xfrm>
        </p:grpSpPr>
        <p:grpSp>
          <p:nvGrpSpPr>
            <p:cNvPr id="47" name="그룹 46"/>
            <p:cNvGrpSpPr/>
            <p:nvPr/>
          </p:nvGrpSpPr>
          <p:grpSpPr>
            <a:xfrm>
              <a:off x="4787089" y="2975390"/>
              <a:ext cx="1857721" cy="254709"/>
              <a:chOff x="2012074" y="4141879"/>
              <a:chExt cx="1857721" cy="254709"/>
            </a:xfrm>
          </p:grpSpPr>
          <p:sp>
            <p:nvSpPr>
              <p:cNvPr id="48" name="직사각형 47"/>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49" name="직사각형 48"/>
              <p:cNvSpPr/>
              <p:nvPr/>
            </p:nvSpPr>
            <p:spPr>
              <a:xfrm>
                <a:off x="3124220" y="4141879"/>
                <a:ext cx="745575"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Packet 1</a:t>
                </a:r>
                <a:endParaRPr lang="ko-KR" altLang="en-US" sz="1200" dirty="0">
                  <a:latin typeface="Gill Sans MT" pitchFamily="34" charset="0"/>
                </a:endParaRPr>
              </a:p>
            </p:txBody>
          </p:sp>
        </p:grpSp>
        <p:sp>
          <p:nvSpPr>
            <p:cNvPr id="40" name="직사각형 39"/>
            <p:cNvSpPr/>
            <p:nvPr/>
          </p:nvSpPr>
          <p:spPr>
            <a:xfrm>
              <a:off x="5550667" y="2794810"/>
              <a:ext cx="421910" cy="584775"/>
            </a:xfrm>
            <a:prstGeom prst="rect">
              <a:avLst/>
            </a:prstGeom>
          </p:spPr>
          <p:txBody>
            <a:bodyPr wrap="none">
              <a:spAutoFit/>
            </a:bodyPr>
            <a:lstStyle/>
            <a:p>
              <a:r>
                <a:rPr lang="en-US" altLang="ko-KR" sz="3200" b="1" dirty="0" smtClean="0"/>
                <a:t>$</a:t>
              </a:r>
              <a:endParaRPr lang="ko-KR" altLang="en-US" sz="3200" b="1" dirty="0"/>
            </a:p>
          </p:txBody>
        </p:sp>
      </p:grpSp>
      <p:sp>
        <p:nvSpPr>
          <p:cNvPr id="51" name="직사각형 50"/>
          <p:cNvSpPr/>
          <p:nvPr/>
        </p:nvSpPr>
        <p:spPr>
          <a:xfrm>
            <a:off x="6562534" y="4141879"/>
            <a:ext cx="745575"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Packet 1</a:t>
            </a:r>
            <a:endParaRPr lang="ko-KR" altLang="en-US" sz="1200" dirty="0">
              <a:latin typeface="Gill Sans MT" pitchFamily="34" charset="0"/>
            </a:endParaRPr>
          </a:p>
        </p:txBody>
      </p:sp>
      <p:pic>
        <p:nvPicPr>
          <p:cNvPr id="52" name="Picture 7" descr="http://www.randomwebsite.com/images/head.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1431" b="39612"/>
          <a:stretch/>
        </p:blipFill>
        <p:spPr bwMode="auto">
          <a:xfrm>
            <a:off x="7631963" y="4070986"/>
            <a:ext cx="991272" cy="232252"/>
          </a:xfrm>
          <a:prstGeom prst="rect">
            <a:avLst/>
          </a:prstGeom>
          <a:noFill/>
          <a:extLst>
            <a:ext uri="{909E8E84-426E-40DD-AFC4-6F175D3DCCD1}">
              <a14:hiddenFill xmlns:a14="http://schemas.microsoft.com/office/drawing/2010/main">
                <a:solidFill>
                  <a:srgbClr val="FFFFFF"/>
                </a:solidFill>
              </a14:hiddenFill>
            </a:ext>
          </a:extLst>
        </p:spPr>
      </p:pic>
      <p:sp>
        <p:nvSpPr>
          <p:cNvPr id="53" name="직사각형 52"/>
          <p:cNvSpPr/>
          <p:nvPr/>
        </p:nvSpPr>
        <p:spPr>
          <a:xfrm>
            <a:off x="1256619" y="4144888"/>
            <a:ext cx="745575" cy="2514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dirty="0" smtClean="0">
                <a:latin typeface="Gill Sans MT" pitchFamily="34" charset="0"/>
              </a:rPr>
              <a:t>Packet 2</a:t>
            </a:r>
            <a:endParaRPr lang="ko-KR" altLang="en-US" sz="1200" dirty="0">
              <a:latin typeface="Gill Sans MT" pitchFamily="34" charset="0"/>
            </a:endParaRPr>
          </a:p>
        </p:txBody>
      </p:sp>
      <p:grpSp>
        <p:nvGrpSpPr>
          <p:cNvPr id="57" name="그룹 56"/>
          <p:cNvGrpSpPr/>
          <p:nvPr/>
        </p:nvGrpSpPr>
        <p:grpSpPr>
          <a:xfrm>
            <a:off x="4831208" y="4140521"/>
            <a:ext cx="1857721" cy="254709"/>
            <a:chOff x="2012074" y="4141879"/>
            <a:chExt cx="1857721" cy="254709"/>
          </a:xfrm>
        </p:grpSpPr>
        <p:sp>
          <p:nvSpPr>
            <p:cNvPr id="58" name="직사각형 57"/>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59" name="직사각형 58"/>
            <p:cNvSpPr/>
            <p:nvPr/>
          </p:nvSpPr>
          <p:spPr>
            <a:xfrm>
              <a:off x="3124220" y="4141879"/>
              <a:ext cx="745575" cy="2514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dirty="0" smtClean="0">
                  <a:latin typeface="Gill Sans MT" pitchFamily="34" charset="0"/>
                </a:rPr>
                <a:t>Packet 2</a:t>
              </a:r>
              <a:endParaRPr lang="ko-KR" altLang="en-US" sz="1200" dirty="0">
                <a:latin typeface="Gill Sans MT" pitchFamily="34" charset="0"/>
              </a:endParaRPr>
            </a:p>
          </p:txBody>
        </p:sp>
      </p:grpSp>
      <p:grpSp>
        <p:nvGrpSpPr>
          <p:cNvPr id="54" name="그룹 53"/>
          <p:cNvGrpSpPr/>
          <p:nvPr/>
        </p:nvGrpSpPr>
        <p:grpSpPr>
          <a:xfrm>
            <a:off x="2012074" y="4149080"/>
            <a:ext cx="1857721" cy="254709"/>
            <a:chOff x="2012074" y="4141879"/>
            <a:chExt cx="1857721" cy="254709"/>
          </a:xfrm>
        </p:grpSpPr>
        <p:sp>
          <p:nvSpPr>
            <p:cNvPr id="55" name="직사각형 54"/>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56" name="직사각형 55"/>
            <p:cNvSpPr/>
            <p:nvPr/>
          </p:nvSpPr>
          <p:spPr>
            <a:xfrm>
              <a:off x="3124220" y="4141879"/>
              <a:ext cx="745575" cy="2514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dirty="0" smtClean="0">
                  <a:latin typeface="Gill Sans MT" pitchFamily="34" charset="0"/>
                </a:rPr>
                <a:t>Packet 2</a:t>
              </a:r>
              <a:endParaRPr lang="ko-KR" altLang="en-US" sz="1200" dirty="0">
                <a:latin typeface="Gill Sans MT" pitchFamily="34" charset="0"/>
              </a:endParaRPr>
            </a:p>
          </p:txBody>
        </p:sp>
      </p:grpSp>
      <p:sp>
        <p:nvSpPr>
          <p:cNvPr id="60" name="직사각형 59"/>
          <p:cNvSpPr/>
          <p:nvPr/>
        </p:nvSpPr>
        <p:spPr>
          <a:xfrm>
            <a:off x="6562533" y="4144888"/>
            <a:ext cx="745575" cy="2514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dirty="0" smtClean="0">
                <a:latin typeface="Gill Sans MT" pitchFamily="34" charset="0"/>
              </a:rPr>
              <a:t>Packet 2</a:t>
            </a:r>
            <a:endParaRPr lang="ko-KR" altLang="en-US" sz="1200" dirty="0">
              <a:latin typeface="Gill Sans MT" pitchFamily="34" charset="0"/>
            </a:endParaRPr>
          </a:p>
        </p:txBody>
      </p:sp>
      <p:pic>
        <p:nvPicPr>
          <p:cNvPr id="62" name="Picture 7" descr="http://www.randomwebsite.com/images/head.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59660"/>
          <a:stretch/>
        </p:blipFill>
        <p:spPr bwMode="auto">
          <a:xfrm>
            <a:off x="7627146" y="4293697"/>
            <a:ext cx="991272" cy="323548"/>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a:xfrm>
            <a:off x="1258879" y="4153808"/>
            <a:ext cx="745575" cy="251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1200" dirty="0" smtClean="0">
                <a:latin typeface="Gill Sans MT" pitchFamily="34" charset="0"/>
              </a:rPr>
              <a:t>Packet 3</a:t>
            </a:r>
            <a:endParaRPr lang="ko-KR" altLang="en-US" sz="1200" dirty="0">
              <a:latin typeface="Gill Sans MT" pitchFamily="34" charset="0"/>
            </a:endParaRPr>
          </a:p>
        </p:txBody>
      </p:sp>
      <p:grpSp>
        <p:nvGrpSpPr>
          <p:cNvPr id="67" name="그룹 66"/>
          <p:cNvGrpSpPr/>
          <p:nvPr/>
        </p:nvGrpSpPr>
        <p:grpSpPr>
          <a:xfrm>
            <a:off x="4828799" y="4145652"/>
            <a:ext cx="1857721" cy="254709"/>
            <a:chOff x="2012074" y="4141879"/>
            <a:chExt cx="1857721" cy="254709"/>
          </a:xfrm>
        </p:grpSpPr>
        <p:sp>
          <p:nvSpPr>
            <p:cNvPr id="68" name="직사각형 67"/>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69" name="직사각형 68"/>
            <p:cNvSpPr/>
            <p:nvPr/>
          </p:nvSpPr>
          <p:spPr>
            <a:xfrm>
              <a:off x="3124220" y="4141879"/>
              <a:ext cx="745575" cy="251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1200" dirty="0" smtClean="0">
                  <a:latin typeface="Gill Sans MT" pitchFamily="34" charset="0"/>
                </a:rPr>
                <a:t>Packet 3</a:t>
              </a:r>
              <a:endParaRPr lang="ko-KR" altLang="en-US" sz="1200" dirty="0">
                <a:latin typeface="Gill Sans MT" pitchFamily="34" charset="0"/>
              </a:endParaRPr>
            </a:p>
          </p:txBody>
        </p:sp>
      </p:grpSp>
      <p:sp>
        <p:nvSpPr>
          <p:cNvPr id="70" name="직사각형 69"/>
          <p:cNvSpPr/>
          <p:nvPr/>
        </p:nvSpPr>
        <p:spPr>
          <a:xfrm>
            <a:off x="6562532" y="4146759"/>
            <a:ext cx="745575" cy="251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1200" dirty="0" smtClean="0">
                <a:latin typeface="Gill Sans MT" pitchFamily="34" charset="0"/>
              </a:rPr>
              <a:t>Packet 3</a:t>
            </a:r>
            <a:endParaRPr lang="ko-KR" altLang="en-US" sz="1200" dirty="0">
              <a:latin typeface="Gill Sans MT" pitchFamily="34" charset="0"/>
            </a:endParaRPr>
          </a:p>
        </p:txBody>
      </p:sp>
      <p:grpSp>
        <p:nvGrpSpPr>
          <p:cNvPr id="64" name="그룹 63"/>
          <p:cNvGrpSpPr/>
          <p:nvPr/>
        </p:nvGrpSpPr>
        <p:grpSpPr>
          <a:xfrm>
            <a:off x="2014384" y="4144888"/>
            <a:ext cx="1857721" cy="254709"/>
            <a:chOff x="2012074" y="4141879"/>
            <a:chExt cx="1857721" cy="254709"/>
          </a:xfrm>
        </p:grpSpPr>
        <p:sp>
          <p:nvSpPr>
            <p:cNvPr id="65" name="직사각형 64"/>
            <p:cNvSpPr/>
            <p:nvPr/>
          </p:nvSpPr>
          <p:spPr>
            <a:xfrm>
              <a:off x="2012074" y="4145118"/>
              <a:ext cx="1112146" cy="251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smtClean="0">
                  <a:latin typeface="Gill Sans MT" pitchFamily="34" charset="0"/>
                </a:rPr>
                <a:t>Fake TCP </a:t>
              </a:r>
              <a:r>
                <a:rPr lang="en-US" altLang="ko-KR" sz="1200" dirty="0" err="1" smtClean="0">
                  <a:latin typeface="Gill Sans MT" pitchFamily="34" charset="0"/>
                </a:rPr>
                <a:t>Hdr</a:t>
              </a:r>
              <a:endParaRPr lang="ko-KR" altLang="en-US" sz="1200" dirty="0">
                <a:latin typeface="Gill Sans MT" pitchFamily="34" charset="0"/>
              </a:endParaRPr>
            </a:p>
          </p:txBody>
        </p:sp>
        <p:sp>
          <p:nvSpPr>
            <p:cNvPr id="66" name="직사각형 65"/>
            <p:cNvSpPr/>
            <p:nvPr/>
          </p:nvSpPr>
          <p:spPr>
            <a:xfrm>
              <a:off x="3124220" y="4141879"/>
              <a:ext cx="745575" cy="251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1200" dirty="0" smtClean="0">
                  <a:latin typeface="Gill Sans MT" pitchFamily="34" charset="0"/>
                </a:rPr>
                <a:t>Packet 3</a:t>
              </a:r>
              <a:endParaRPr lang="ko-KR" altLang="en-US" sz="1200" dirty="0">
                <a:latin typeface="Gill Sans MT" pitchFamily="34" charset="0"/>
              </a:endParaRPr>
            </a:p>
          </p:txBody>
        </p:sp>
      </p:grpSp>
    </p:spTree>
    <p:extLst>
      <p:ext uri="{BB962C8B-B14F-4D97-AF65-F5344CB8AC3E}">
        <p14:creationId xmlns:p14="http://schemas.microsoft.com/office/powerpoint/2010/main" val="192969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0" presetClass="path" presetSubtype="0" accel="50000" decel="50000" fill="hold" grpId="1" nodeType="afterEffect">
                                  <p:stCondLst>
                                    <p:cond delay="0"/>
                                  </p:stCondLst>
                                  <p:childTnLst>
                                    <p:animMotion origin="layout" path="M -3.33333E-6 4.81481E-6 L -0.58125 0.00324 " pathEditMode="relative" rAng="0" ptsTypes="AA">
                                      <p:cBhvr>
                                        <p:cTn id="10" dur="2000" fill="hold"/>
                                        <p:tgtEl>
                                          <p:spTgt spid="37"/>
                                        </p:tgtEl>
                                        <p:attrNameLst>
                                          <p:attrName>ppt_x</p:attrName>
                                          <p:attrName>ppt_y</p:attrName>
                                        </p:attrNameLst>
                                      </p:cBhvr>
                                      <p:rCtr x="-29063" y="162"/>
                                    </p:animMotion>
                                  </p:childTnLst>
                                </p:cTn>
                              </p:par>
                            </p:childTnLst>
                          </p:cTn>
                        </p:par>
                        <p:par>
                          <p:cTn id="11" fill="hold">
                            <p:stCondLst>
                              <p:cond delay="2500"/>
                            </p:stCondLst>
                            <p:childTnLst>
                              <p:par>
                                <p:cTn id="12" presetID="10" presetClass="exit" presetSubtype="0" fill="hold" grpId="2" nodeType="afterEffect">
                                  <p:stCondLst>
                                    <p:cond delay="0"/>
                                  </p:stCondLst>
                                  <p:childTnLst>
                                    <p:animEffect transition="out" filter="fade">
                                      <p:cBhvr>
                                        <p:cTn id="13" dur="500"/>
                                        <p:tgtEl>
                                          <p:spTgt spid="37"/>
                                        </p:tgtEl>
                                      </p:cBhvr>
                                    </p:animEffect>
                                    <p:set>
                                      <p:cBhvr>
                                        <p:cTn id="14" dur="1" fill="hold">
                                          <p:stCondLst>
                                            <p:cond delay="499"/>
                                          </p:stCondLst>
                                        </p:cTn>
                                        <p:tgtEl>
                                          <p:spTgt spid="3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0" presetClass="path" presetSubtype="0" accel="50000" decel="50000" fill="hold" grpId="1" nodeType="withEffect">
                                  <p:stCondLst>
                                    <p:cond delay="0"/>
                                  </p:stCondLst>
                                  <p:childTnLst>
                                    <p:animMotion origin="layout" path="M -3.33333E-6 4.07407E-6 L 0.14966 4.07407E-6 " pathEditMode="relative" rAng="0" ptsTypes="AA">
                                      <p:cBhvr>
                                        <p:cTn id="21" dur="2000" fill="hold"/>
                                        <p:tgtEl>
                                          <p:spTgt spid="41"/>
                                        </p:tgtEl>
                                        <p:attrNameLst>
                                          <p:attrName>ppt_x</p:attrName>
                                          <p:attrName>ppt_y</p:attrName>
                                        </p:attrNameLst>
                                      </p:cBhvr>
                                      <p:rCtr x="7483" y="0"/>
                                    </p:animMotion>
                                  </p:childTnLst>
                                </p:cTn>
                              </p:par>
                            </p:childTnLst>
                          </p:cTn>
                        </p:par>
                        <p:par>
                          <p:cTn id="22" fill="hold">
                            <p:stCondLst>
                              <p:cond delay="2000"/>
                            </p:stCondLst>
                            <p:childTnLst>
                              <p:par>
                                <p:cTn id="23" presetID="1" presetClass="exit" presetSubtype="0" fill="hold" grpId="2" nodeType="afterEffect">
                                  <p:stCondLst>
                                    <p:cond delay="0"/>
                                  </p:stCondLst>
                                  <p:childTnLst>
                                    <p:set>
                                      <p:cBhvr>
                                        <p:cTn id="24" dur="1" fill="hold">
                                          <p:stCondLst>
                                            <p:cond delay="0"/>
                                          </p:stCondLst>
                                        </p:cTn>
                                        <p:tgtEl>
                                          <p:spTgt spid="41"/>
                                        </p:tgtEl>
                                        <p:attrNameLst>
                                          <p:attrName>style.visibility</p:attrName>
                                        </p:attrNameLst>
                                      </p:cBhvr>
                                      <p:to>
                                        <p:strVal val="hidden"/>
                                      </p:to>
                                    </p:se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2500"/>
                            </p:stCondLst>
                            <p:childTnLst>
                              <p:par>
                                <p:cTn id="33" presetID="0" presetClass="path" presetSubtype="0" accel="50000" decel="50000" fill="hold" nodeType="afterEffect">
                                  <p:stCondLst>
                                    <p:cond delay="0"/>
                                  </p:stCondLst>
                                  <p:childTnLst>
                                    <p:animMotion origin="layout" path="M -5E-6 4.07407E-6 L 0.3099 0.00023 " pathEditMode="relative" ptsTypes="AA">
                                      <p:cBhvr>
                                        <p:cTn id="34" dur="2000" fill="hold"/>
                                        <p:tgtEl>
                                          <p:spTgt spid="8"/>
                                        </p:tgtEl>
                                        <p:attrNameLst>
                                          <p:attrName>ppt_x</p:attrName>
                                          <p:attrName>ppt_y</p:attrName>
                                        </p:attrNameLst>
                                      </p:cBhvr>
                                    </p:animMotion>
                                  </p:childTnLst>
                                </p:cTn>
                              </p:par>
                            </p:childTnLst>
                          </p:cTn>
                        </p:par>
                        <p:par>
                          <p:cTn id="35" fill="hold">
                            <p:stCondLst>
                              <p:cond delay="4500"/>
                            </p:stCondLst>
                            <p:childTnLst>
                              <p:par>
                                <p:cTn id="36" presetID="10" presetClass="entr" presetSubtype="0" fill="hold"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0" presetClass="path" presetSubtype="0" accel="50000" decel="50000" fill="hold" nodeType="withEffect">
                                  <p:stCondLst>
                                    <p:cond delay="0"/>
                                  </p:stCondLst>
                                  <p:childTnLst>
                                    <p:animMotion origin="layout" path="M 0.3099 0.00023 L 0.4375 0.00046 " pathEditMode="relative" ptsTypes="AA">
                                      <p:cBhvr>
                                        <p:cTn id="40" dur="2000" fill="hold"/>
                                        <p:tgtEl>
                                          <p:spTgt spid="8"/>
                                        </p:tgtEl>
                                        <p:attrNameLst>
                                          <p:attrName>ppt_x</p:attrName>
                                          <p:attrName>ppt_y</p:attrName>
                                        </p:attrNameLst>
                                      </p:cBhvr>
                                    </p:animMotion>
                                  </p:childTnLst>
                                </p:cTn>
                              </p:par>
                            </p:childTnLst>
                          </p:cTn>
                        </p:par>
                        <p:par>
                          <p:cTn id="41" fill="hold">
                            <p:stCondLst>
                              <p:cond delay="6500"/>
                            </p:stCondLst>
                            <p:childTnLst>
                              <p:par>
                                <p:cTn id="42" presetID="10" presetClass="exit" presetSubtype="0" fill="hold" nodeType="after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childTnLst>
                          </p:cTn>
                        </p:par>
                        <p:par>
                          <p:cTn id="48" fill="hold">
                            <p:stCondLst>
                              <p:cond delay="7000"/>
                            </p:stCondLst>
                            <p:childTnLst>
                              <p:par>
                                <p:cTn id="49" presetID="0" presetClass="path" presetSubtype="0" accel="50000" decel="50000" fill="hold" grpId="1" nodeType="afterEffect">
                                  <p:stCondLst>
                                    <p:cond delay="0"/>
                                  </p:stCondLst>
                                  <p:childTnLst>
                                    <p:animMotion origin="layout" path="M 0 0 L 0.13003 0.00116 " pathEditMode="relative" ptsTypes="AA">
                                      <p:cBhvr>
                                        <p:cTn id="50" dur="2000" fill="hold"/>
                                        <p:tgtEl>
                                          <p:spTgt spid="51"/>
                                        </p:tgtEl>
                                        <p:attrNameLst>
                                          <p:attrName>ppt_x</p:attrName>
                                          <p:attrName>ppt_y</p:attrName>
                                        </p:attrNameLst>
                                      </p:cBhvr>
                                    </p:animMotion>
                                  </p:childTnLst>
                                </p:cTn>
                              </p:par>
                            </p:childTnLst>
                          </p:cTn>
                        </p:par>
                        <p:par>
                          <p:cTn id="51" fill="hold">
                            <p:stCondLst>
                              <p:cond delay="9000"/>
                            </p:stCondLst>
                            <p:childTnLst>
                              <p:par>
                                <p:cTn id="52" presetID="10" presetClass="exit" presetSubtype="0" fill="hold" grpId="2" nodeType="afterEffect">
                                  <p:stCondLst>
                                    <p:cond delay="0"/>
                                  </p:stCondLst>
                                  <p:childTnLst>
                                    <p:animEffect transition="out" filter="fade">
                                      <p:cBhvr>
                                        <p:cTn id="53" dur="500"/>
                                        <p:tgtEl>
                                          <p:spTgt spid="51"/>
                                        </p:tgtEl>
                                      </p:cBhvr>
                                    </p:animEffect>
                                    <p:set>
                                      <p:cBhvr>
                                        <p:cTn id="54" dur="1" fill="hold">
                                          <p:stCondLst>
                                            <p:cond delay="499"/>
                                          </p:stCondLst>
                                        </p:cTn>
                                        <p:tgtEl>
                                          <p:spTgt spid="51"/>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par>
                          <p:cTn id="58" fill="hold">
                            <p:stCondLst>
                              <p:cond delay="9500"/>
                            </p:stCondLst>
                            <p:childTnLst>
                              <p:par>
                                <p:cTn id="59" presetID="10" presetClass="entr" presetSubtype="0" fill="hold" grpId="0" nodeType="after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par>
                                <p:cTn id="62" presetID="0" presetClass="path" presetSubtype="0" accel="50000" decel="50000" fill="hold" grpId="1" nodeType="withEffect">
                                  <p:stCondLst>
                                    <p:cond delay="0"/>
                                  </p:stCondLst>
                                  <p:childTnLst>
                                    <p:animMotion origin="layout" path="M -3.33333E-6 4.07407E-6 L 0.14966 4.07407E-6 " pathEditMode="relative" rAng="0" ptsTypes="AA">
                                      <p:cBhvr>
                                        <p:cTn id="63" dur="2000" fill="hold"/>
                                        <p:tgtEl>
                                          <p:spTgt spid="53"/>
                                        </p:tgtEl>
                                        <p:attrNameLst>
                                          <p:attrName>ppt_x</p:attrName>
                                          <p:attrName>ppt_y</p:attrName>
                                        </p:attrNameLst>
                                      </p:cBhvr>
                                      <p:rCtr x="7483" y="0"/>
                                    </p:animMotion>
                                  </p:childTnLst>
                                </p:cTn>
                              </p:par>
                            </p:childTnLst>
                          </p:cTn>
                        </p:par>
                        <p:par>
                          <p:cTn id="64" fill="hold">
                            <p:stCondLst>
                              <p:cond delay="11500"/>
                            </p:stCondLst>
                            <p:childTnLst>
                              <p:par>
                                <p:cTn id="65" presetID="1" presetClass="exit" presetSubtype="0" fill="hold" grpId="2" nodeType="afterEffect">
                                  <p:stCondLst>
                                    <p:cond delay="0"/>
                                  </p:stCondLst>
                                  <p:childTnLst>
                                    <p:set>
                                      <p:cBhvr>
                                        <p:cTn id="66" dur="1" fill="hold">
                                          <p:stCondLst>
                                            <p:cond delay="0"/>
                                          </p:stCondLst>
                                        </p:cTn>
                                        <p:tgtEl>
                                          <p:spTgt spid="53"/>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childTnLst>
                          </p:cTn>
                        </p:par>
                        <p:par>
                          <p:cTn id="70" fill="hold">
                            <p:stCondLst>
                              <p:cond delay="12000"/>
                            </p:stCondLst>
                            <p:childTnLst>
                              <p:par>
                                <p:cTn id="71" presetID="0" presetClass="path" presetSubtype="0" accel="50000" decel="50000" fill="hold" nodeType="afterEffect">
                                  <p:stCondLst>
                                    <p:cond delay="0"/>
                                  </p:stCondLst>
                                  <p:childTnLst>
                                    <p:animMotion origin="layout" path="M -5E-6 4.07407E-6 L 0.3099 0.00023 " pathEditMode="relative" ptsTypes="AA">
                                      <p:cBhvr>
                                        <p:cTn id="72" dur="2000" fill="hold"/>
                                        <p:tgtEl>
                                          <p:spTgt spid="54"/>
                                        </p:tgtEl>
                                        <p:attrNameLst>
                                          <p:attrName>ppt_x</p:attrName>
                                          <p:attrName>ppt_y</p:attrName>
                                        </p:attrNameLst>
                                      </p:cBhvr>
                                    </p:animMotion>
                                  </p:childTnLst>
                                </p:cTn>
                              </p:par>
                            </p:childTnLst>
                          </p:cTn>
                        </p:par>
                        <p:par>
                          <p:cTn id="73" fill="hold">
                            <p:stCondLst>
                              <p:cond delay="14000"/>
                            </p:stCondLst>
                            <p:childTnLst>
                              <p:par>
                                <p:cTn id="74" presetID="10" presetClass="entr" presetSubtype="0" fill="hold" nodeType="after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fade">
                                      <p:cBhvr>
                                        <p:cTn id="76" dur="500"/>
                                        <p:tgtEl>
                                          <p:spTgt spid="57"/>
                                        </p:tgtEl>
                                      </p:cBhvr>
                                    </p:animEffect>
                                  </p:childTnLst>
                                </p:cTn>
                              </p:par>
                            </p:childTnLst>
                          </p:cTn>
                        </p:par>
                        <p:par>
                          <p:cTn id="77" fill="hold">
                            <p:stCondLst>
                              <p:cond delay="14500"/>
                            </p:stCondLst>
                            <p:childTnLst>
                              <p:par>
                                <p:cTn id="78" presetID="2" presetClass="exit" presetSubtype="4" fill="hold" nodeType="afterEffect">
                                  <p:stCondLst>
                                    <p:cond delay="0"/>
                                  </p:stCondLst>
                                  <p:childTnLst>
                                    <p:anim calcmode="lin" valueType="num">
                                      <p:cBhvr additive="base">
                                        <p:cTn id="79" dur="500"/>
                                        <p:tgtEl>
                                          <p:spTgt spid="57"/>
                                        </p:tgtEl>
                                        <p:attrNameLst>
                                          <p:attrName>ppt_x</p:attrName>
                                        </p:attrNameLst>
                                      </p:cBhvr>
                                      <p:tavLst>
                                        <p:tav tm="0">
                                          <p:val>
                                            <p:strVal val="ppt_x"/>
                                          </p:val>
                                        </p:tav>
                                        <p:tav tm="100000">
                                          <p:val>
                                            <p:strVal val="ppt_x"/>
                                          </p:val>
                                        </p:tav>
                                      </p:tavLst>
                                    </p:anim>
                                    <p:anim calcmode="lin" valueType="num">
                                      <p:cBhvr additive="base">
                                        <p:cTn id="80" dur="500"/>
                                        <p:tgtEl>
                                          <p:spTgt spid="57"/>
                                        </p:tgtEl>
                                        <p:attrNameLst>
                                          <p:attrName>ppt_y</p:attrName>
                                        </p:attrNameLst>
                                      </p:cBhvr>
                                      <p:tavLst>
                                        <p:tav tm="0">
                                          <p:val>
                                            <p:strVal val="ppt_y"/>
                                          </p:val>
                                        </p:tav>
                                        <p:tav tm="100000">
                                          <p:val>
                                            <p:strVal val="1+ppt_h/2"/>
                                          </p:val>
                                        </p:tav>
                                      </p:tavLst>
                                    </p:anim>
                                    <p:set>
                                      <p:cBhvr>
                                        <p:cTn id="81" dur="1" fill="hold">
                                          <p:stCondLst>
                                            <p:cond delay="499"/>
                                          </p:stCondLst>
                                        </p:cTn>
                                        <p:tgtEl>
                                          <p:spTgt spid="57"/>
                                        </p:tgtEl>
                                        <p:attrNameLst>
                                          <p:attrName>style.visibility</p:attrName>
                                        </p:attrNameLst>
                                      </p:cBhvr>
                                      <p:to>
                                        <p:strVal val="hidden"/>
                                      </p:to>
                                    </p:set>
                                  </p:childTnLst>
                                </p:cTn>
                              </p:par>
                              <p:par>
                                <p:cTn id="82" presetID="0" presetClass="path" presetSubtype="0" accel="50000" decel="50000" fill="hold" nodeType="withEffect">
                                  <p:stCondLst>
                                    <p:cond delay="0"/>
                                  </p:stCondLst>
                                  <p:childTnLst>
                                    <p:animMotion origin="layout" path="M 0.3099 0.00023 L 0.4375 0.00046 " pathEditMode="relative" ptsTypes="AA">
                                      <p:cBhvr>
                                        <p:cTn id="83" dur="2000" fill="hold"/>
                                        <p:tgtEl>
                                          <p:spTgt spid="54"/>
                                        </p:tgtEl>
                                        <p:attrNameLst>
                                          <p:attrName>ppt_x</p:attrName>
                                          <p:attrName>ppt_y</p:attrName>
                                        </p:attrNameLst>
                                      </p:cBhvr>
                                    </p:animMotion>
                                  </p:childTnLst>
                                </p:cTn>
                              </p:par>
                            </p:childTnLst>
                          </p:cTn>
                        </p:par>
                        <p:par>
                          <p:cTn id="84" fill="hold">
                            <p:stCondLst>
                              <p:cond delay="16500"/>
                            </p:stCondLst>
                            <p:childTnLst>
                              <p:par>
                                <p:cTn id="85" presetID="10" presetClass="exit" presetSubtype="0" fill="hold" nodeType="afterEffect">
                                  <p:stCondLst>
                                    <p:cond delay="0"/>
                                  </p:stCondLst>
                                  <p:childTnLst>
                                    <p:animEffect transition="out" filter="fade">
                                      <p:cBhvr>
                                        <p:cTn id="86" dur="500"/>
                                        <p:tgtEl>
                                          <p:spTgt spid="54"/>
                                        </p:tgtEl>
                                      </p:cBhvr>
                                    </p:animEffect>
                                    <p:set>
                                      <p:cBhvr>
                                        <p:cTn id="87" dur="1" fill="hold">
                                          <p:stCondLst>
                                            <p:cond delay="499"/>
                                          </p:stCondLst>
                                        </p:cTn>
                                        <p:tgtEl>
                                          <p:spTgt spid="54"/>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fade">
                                      <p:cBhvr>
                                        <p:cTn id="90" dur="500"/>
                                        <p:tgtEl>
                                          <p:spTgt spid="60"/>
                                        </p:tgtEl>
                                      </p:cBhvr>
                                    </p:animEffect>
                                  </p:childTnLst>
                                </p:cTn>
                              </p:par>
                            </p:childTnLst>
                          </p:cTn>
                        </p:par>
                        <p:par>
                          <p:cTn id="91" fill="hold">
                            <p:stCondLst>
                              <p:cond delay="17000"/>
                            </p:stCondLst>
                            <p:childTnLst>
                              <p:par>
                                <p:cTn id="92" presetID="0" presetClass="path" presetSubtype="0" accel="50000" decel="50000" fill="hold" grpId="1" nodeType="afterEffect">
                                  <p:stCondLst>
                                    <p:cond delay="0"/>
                                  </p:stCondLst>
                                  <p:childTnLst>
                                    <p:animMotion origin="layout" path="M 0 0 L 0.13003 0.00116 " pathEditMode="relative" ptsTypes="AA">
                                      <p:cBhvr>
                                        <p:cTn id="93" dur="2000" fill="hold"/>
                                        <p:tgtEl>
                                          <p:spTgt spid="60"/>
                                        </p:tgtEl>
                                        <p:attrNameLst>
                                          <p:attrName>ppt_x</p:attrName>
                                          <p:attrName>ppt_y</p:attrName>
                                        </p:attrNameLst>
                                      </p:cBhvr>
                                    </p:animMotion>
                                  </p:childTnLst>
                                </p:cTn>
                              </p:par>
                            </p:childTnLst>
                          </p:cTn>
                        </p:par>
                        <p:par>
                          <p:cTn id="94" fill="hold">
                            <p:stCondLst>
                              <p:cond delay="19000"/>
                            </p:stCondLst>
                            <p:childTnLst>
                              <p:par>
                                <p:cTn id="95" presetID="10" presetClass="exit" presetSubtype="0" fill="hold" grpId="2" nodeType="afterEffect">
                                  <p:stCondLst>
                                    <p:cond delay="0"/>
                                  </p:stCondLst>
                                  <p:childTnLst>
                                    <p:animEffect transition="out" filter="fade">
                                      <p:cBhvr>
                                        <p:cTn id="96" dur="500"/>
                                        <p:tgtEl>
                                          <p:spTgt spid="60"/>
                                        </p:tgtEl>
                                      </p:cBhvr>
                                    </p:animEffect>
                                    <p:set>
                                      <p:cBhvr>
                                        <p:cTn id="97" dur="1" fill="hold">
                                          <p:stCondLst>
                                            <p:cond delay="499"/>
                                          </p:stCondLst>
                                        </p:cTn>
                                        <p:tgtEl>
                                          <p:spTgt spid="60"/>
                                        </p:tgtEl>
                                        <p:attrNameLst>
                                          <p:attrName>style.visibility</p:attrName>
                                        </p:attrNameLst>
                                      </p:cBhvr>
                                      <p:to>
                                        <p:strVal val="hidden"/>
                                      </p:to>
                                    </p:set>
                                  </p:childTnLst>
                                </p:cTn>
                              </p:par>
                              <p:par>
                                <p:cTn id="98" presetID="10" presetClass="entr" presetSubtype="0" fill="hold"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500"/>
                                        <p:tgtEl>
                                          <p:spTgt spid="52"/>
                                        </p:tgtEl>
                                      </p:cBhvr>
                                    </p:animEffect>
                                  </p:childTnLst>
                                </p:cTn>
                              </p:par>
                            </p:childTnLst>
                          </p:cTn>
                        </p:par>
                        <p:par>
                          <p:cTn id="101" fill="hold">
                            <p:stCondLst>
                              <p:cond delay="19500"/>
                            </p:stCondLst>
                            <p:childTnLst>
                              <p:par>
                                <p:cTn id="102" presetID="10" presetClass="entr" presetSubtype="0" fill="hold" grpId="0" nodeType="after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fade">
                                      <p:cBhvr>
                                        <p:cTn id="104" dur="500"/>
                                        <p:tgtEl>
                                          <p:spTgt spid="63"/>
                                        </p:tgtEl>
                                      </p:cBhvr>
                                    </p:animEffect>
                                  </p:childTnLst>
                                </p:cTn>
                              </p:par>
                              <p:par>
                                <p:cTn id="105" presetID="0" presetClass="path" presetSubtype="0" accel="50000" decel="50000" fill="hold" grpId="1" nodeType="withEffect">
                                  <p:stCondLst>
                                    <p:cond delay="0"/>
                                  </p:stCondLst>
                                  <p:childTnLst>
                                    <p:animMotion origin="layout" path="M -3.33333E-6 4.07407E-6 L 0.14966 4.07407E-6 " pathEditMode="relative" rAng="0" ptsTypes="AA">
                                      <p:cBhvr>
                                        <p:cTn id="106" dur="2000" fill="hold"/>
                                        <p:tgtEl>
                                          <p:spTgt spid="63"/>
                                        </p:tgtEl>
                                        <p:attrNameLst>
                                          <p:attrName>ppt_x</p:attrName>
                                          <p:attrName>ppt_y</p:attrName>
                                        </p:attrNameLst>
                                      </p:cBhvr>
                                      <p:rCtr x="7483" y="0"/>
                                    </p:animMotion>
                                  </p:childTnLst>
                                </p:cTn>
                              </p:par>
                            </p:childTnLst>
                          </p:cTn>
                        </p:par>
                        <p:par>
                          <p:cTn id="107" fill="hold">
                            <p:stCondLst>
                              <p:cond delay="21500"/>
                            </p:stCondLst>
                            <p:childTnLst>
                              <p:par>
                                <p:cTn id="108" presetID="1" presetClass="exit" presetSubtype="0" fill="hold" grpId="2" nodeType="afterEffect">
                                  <p:stCondLst>
                                    <p:cond delay="0"/>
                                  </p:stCondLst>
                                  <p:childTnLst>
                                    <p:set>
                                      <p:cBhvr>
                                        <p:cTn id="109" dur="1" fill="hold">
                                          <p:stCondLst>
                                            <p:cond delay="0"/>
                                          </p:stCondLst>
                                        </p:cTn>
                                        <p:tgtEl>
                                          <p:spTgt spid="63"/>
                                        </p:tgtEl>
                                        <p:attrNameLst>
                                          <p:attrName>style.visibility</p:attrName>
                                        </p:attrNameLst>
                                      </p:cBhvr>
                                      <p:to>
                                        <p:strVal val="hidden"/>
                                      </p:to>
                                    </p:set>
                                  </p:childTnLst>
                                </p:cTn>
                              </p:par>
                              <p:par>
                                <p:cTn id="110" presetID="10" presetClass="entr" presetSubtype="0" fill="hold" nodeType="with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par>
                          <p:cTn id="113" fill="hold">
                            <p:stCondLst>
                              <p:cond delay="22000"/>
                            </p:stCondLst>
                            <p:childTnLst>
                              <p:par>
                                <p:cTn id="114" presetID="0" presetClass="path" presetSubtype="0" accel="50000" decel="50000" fill="hold" nodeType="afterEffect">
                                  <p:stCondLst>
                                    <p:cond delay="0"/>
                                  </p:stCondLst>
                                  <p:childTnLst>
                                    <p:animMotion origin="layout" path="M -5E-6 4.07407E-6 L 0.3099 0.00023 " pathEditMode="relative" ptsTypes="AA">
                                      <p:cBhvr>
                                        <p:cTn id="115" dur="2000" fill="hold"/>
                                        <p:tgtEl>
                                          <p:spTgt spid="64"/>
                                        </p:tgtEl>
                                        <p:attrNameLst>
                                          <p:attrName>ppt_x</p:attrName>
                                          <p:attrName>ppt_y</p:attrName>
                                        </p:attrNameLst>
                                      </p:cBhvr>
                                    </p:animMotion>
                                  </p:childTnLst>
                                </p:cTn>
                              </p:par>
                            </p:childTnLst>
                          </p:cTn>
                        </p:par>
                        <p:par>
                          <p:cTn id="116" fill="hold">
                            <p:stCondLst>
                              <p:cond delay="24000"/>
                            </p:stCondLst>
                            <p:childTnLst>
                              <p:par>
                                <p:cTn id="117" presetID="10" presetClass="entr" presetSubtype="0" fill="hold" nodeType="after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fade">
                                      <p:cBhvr>
                                        <p:cTn id="119" dur="500"/>
                                        <p:tgtEl>
                                          <p:spTgt spid="67"/>
                                        </p:tgtEl>
                                      </p:cBhvr>
                                    </p:animEffect>
                                  </p:childTnLst>
                                </p:cTn>
                              </p:par>
                            </p:childTnLst>
                          </p:cTn>
                        </p:par>
                        <p:par>
                          <p:cTn id="120" fill="hold">
                            <p:stCondLst>
                              <p:cond delay="24500"/>
                            </p:stCondLst>
                            <p:childTnLst>
                              <p:par>
                                <p:cTn id="121" presetID="2" presetClass="exit" presetSubtype="4" fill="hold" nodeType="afterEffect">
                                  <p:stCondLst>
                                    <p:cond delay="0"/>
                                  </p:stCondLst>
                                  <p:childTnLst>
                                    <p:anim calcmode="lin" valueType="num">
                                      <p:cBhvr additive="base">
                                        <p:cTn id="122" dur="500"/>
                                        <p:tgtEl>
                                          <p:spTgt spid="67"/>
                                        </p:tgtEl>
                                        <p:attrNameLst>
                                          <p:attrName>ppt_x</p:attrName>
                                        </p:attrNameLst>
                                      </p:cBhvr>
                                      <p:tavLst>
                                        <p:tav tm="0">
                                          <p:val>
                                            <p:strVal val="ppt_x"/>
                                          </p:val>
                                        </p:tav>
                                        <p:tav tm="100000">
                                          <p:val>
                                            <p:strVal val="ppt_x"/>
                                          </p:val>
                                        </p:tav>
                                      </p:tavLst>
                                    </p:anim>
                                    <p:anim calcmode="lin" valueType="num">
                                      <p:cBhvr additive="base">
                                        <p:cTn id="123" dur="500"/>
                                        <p:tgtEl>
                                          <p:spTgt spid="67"/>
                                        </p:tgtEl>
                                        <p:attrNameLst>
                                          <p:attrName>ppt_y</p:attrName>
                                        </p:attrNameLst>
                                      </p:cBhvr>
                                      <p:tavLst>
                                        <p:tav tm="0">
                                          <p:val>
                                            <p:strVal val="ppt_y"/>
                                          </p:val>
                                        </p:tav>
                                        <p:tav tm="100000">
                                          <p:val>
                                            <p:strVal val="1+ppt_h/2"/>
                                          </p:val>
                                        </p:tav>
                                      </p:tavLst>
                                    </p:anim>
                                    <p:set>
                                      <p:cBhvr>
                                        <p:cTn id="124" dur="1" fill="hold">
                                          <p:stCondLst>
                                            <p:cond delay="499"/>
                                          </p:stCondLst>
                                        </p:cTn>
                                        <p:tgtEl>
                                          <p:spTgt spid="67"/>
                                        </p:tgtEl>
                                        <p:attrNameLst>
                                          <p:attrName>style.visibility</p:attrName>
                                        </p:attrNameLst>
                                      </p:cBhvr>
                                      <p:to>
                                        <p:strVal val="hidden"/>
                                      </p:to>
                                    </p:set>
                                  </p:childTnLst>
                                </p:cTn>
                              </p:par>
                              <p:par>
                                <p:cTn id="125" presetID="0" presetClass="path" presetSubtype="0" accel="50000" decel="50000" fill="hold" nodeType="withEffect">
                                  <p:stCondLst>
                                    <p:cond delay="0"/>
                                  </p:stCondLst>
                                  <p:childTnLst>
                                    <p:animMotion origin="layout" path="M 0.3099 0.00023 L 0.4375 0.00046 " pathEditMode="relative" ptsTypes="AA">
                                      <p:cBhvr>
                                        <p:cTn id="126" dur="2000" fill="hold"/>
                                        <p:tgtEl>
                                          <p:spTgt spid="64"/>
                                        </p:tgtEl>
                                        <p:attrNameLst>
                                          <p:attrName>ppt_x</p:attrName>
                                          <p:attrName>ppt_y</p:attrName>
                                        </p:attrNameLst>
                                      </p:cBhvr>
                                    </p:animMotion>
                                  </p:childTnLst>
                                </p:cTn>
                              </p:par>
                            </p:childTnLst>
                          </p:cTn>
                        </p:par>
                        <p:par>
                          <p:cTn id="127" fill="hold">
                            <p:stCondLst>
                              <p:cond delay="26500"/>
                            </p:stCondLst>
                            <p:childTnLst>
                              <p:par>
                                <p:cTn id="128" presetID="10" presetClass="exit" presetSubtype="0" fill="hold" nodeType="afterEffect">
                                  <p:stCondLst>
                                    <p:cond delay="0"/>
                                  </p:stCondLst>
                                  <p:childTnLst>
                                    <p:animEffect transition="out" filter="fade">
                                      <p:cBhvr>
                                        <p:cTn id="129" dur="500"/>
                                        <p:tgtEl>
                                          <p:spTgt spid="64"/>
                                        </p:tgtEl>
                                      </p:cBhvr>
                                    </p:animEffect>
                                    <p:set>
                                      <p:cBhvr>
                                        <p:cTn id="130" dur="1" fill="hold">
                                          <p:stCondLst>
                                            <p:cond delay="499"/>
                                          </p:stCondLst>
                                        </p:cTn>
                                        <p:tgtEl>
                                          <p:spTgt spid="64"/>
                                        </p:tgtEl>
                                        <p:attrNameLst>
                                          <p:attrName>style.visibility</p:attrName>
                                        </p:attrNameLst>
                                      </p:cBhvr>
                                      <p:to>
                                        <p:strVal val="hidden"/>
                                      </p:to>
                                    </p:set>
                                  </p:childTnLst>
                                </p:cTn>
                              </p:par>
                              <p:par>
                                <p:cTn id="131" presetID="10" presetClass="entr" presetSubtype="0" fill="hold" grpId="0" nodeType="with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fade">
                                      <p:cBhvr>
                                        <p:cTn id="133" dur="500"/>
                                        <p:tgtEl>
                                          <p:spTgt spid="70"/>
                                        </p:tgtEl>
                                      </p:cBhvr>
                                    </p:animEffect>
                                  </p:childTnLst>
                                </p:cTn>
                              </p:par>
                            </p:childTnLst>
                          </p:cTn>
                        </p:par>
                        <p:par>
                          <p:cTn id="134" fill="hold">
                            <p:stCondLst>
                              <p:cond delay="27000"/>
                            </p:stCondLst>
                            <p:childTnLst>
                              <p:par>
                                <p:cTn id="135" presetID="0" presetClass="path" presetSubtype="0" accel="50000" decel="50000" fill="hold" grpId="1" nodeType="afterEffect">
                                  <p:stCondLst>
                                    <p:cond delay="0"/>
                                  </p:stCondLst>
                                  <p:childTnLst>
                                    <p:animMotion origin="layout" path="M 0 0 L 0.13003 0.00116 " pathEditMode="relative" ptsTypes="AA">
                                      <p:cBhvr>
                                        <p:cTn id="136" dur="2000" fill="hold"/>
                                        <p:tgtEl>
                                          <p:spTgt spid="70"/>
                                        </p:tgtEl>
                                        <p:attrNameLst>
                                          <p:attrName>ppt_x</p:attrName>
                                          <p:attrName>ppt_y</p:attrName>
                                        </p:attrNameLst>
                                      </p:cBhvr>
                                    </p:animMotion>
                                  </p:childTnLst>
                                </p:cTn>
                              </p:par>
                            </p:childTnLst>
                          </p:cTn>
                        </p:par>
                        <p:par>
                          <p:cTn id="137" fill="hold">
                            <p:stCondLst>
                              <p:cond delay="29000"/>
                            </p:stCondLst>
                            <p:childTnLst>
                              <p:par>
                                <p:cTn id="138" presetID="10" presetClass="exit" presetSubtype="0" fill="hold" grpId="2" nodeType="afterEffect">
                                  <p:stCondLst>
                                    <p:cond delay="0"/>
                                  </p:stCondLst>
                                  <p:childTnLst>
                                    <p:animEffect transition="out" filter="fade">
                                      <p:cBhvr>
                                        <p:cTn id="139" dur="500"/>
                                        <p:tgtEl>
                                          <p:spTgt spid="70"/>
                                        </p:tgtEl>
                                      </p:cBhvr>
                                    </p:animEffect>
                                    <p:set>
                                      <p:cBhvr>
                                        <p:cTn id="140" dur="1" fill="hold">
                                          <p:stCondLst>
                                            <p:cond delay="499"/>
                                          </p:stCondLst>
                                        </p:cTn>
                                        <p:tgtEl>
                                          <p:spTgt spid="70"/>
                                        </p:tgtEl>
                                        <p:attrNameLst>
                                          <p:attrName>style.visibility</p:attrName>
                                        </p:attrNameLst>
                                      </p:cBhvr>
                                      <p:to>
                                        <p:strVal val="hidden"/>
                                      </p:to>
                                    </p:set>
                                  </p:childTnLst>
                                </p:cTn>
                              </p:par>
                              <p:par>
                                <p:cTn id="141" presetID="10" presetClass="entr" presetSubtype="0" fill="hold" nodeType="withEffect">
                                  <p:stCondLst>
                                    <p:cond delay="0"/>
                                  </p:stCondLst>
                                  <p:childTnLst>
                                    <p:set>
                                      <p:cBhvr>
                                        <p:cTn id="142" dur="1" fill="hold">
                                          <p:stCondLst>
                                            <p:cond delay="0"/>
                                          </p:stCondLst>
                                        </p:cTn>
                                        <p:tgtEl>
                                          <p:spTgt spid="62"/>
                                        </p:tgtEl>
                                        <p:attrNameLst>
                                          <p:attrName>style.visibility</p:attrName>
                                        </p:attrNameLst>
                                      </p:cBhvr>
                                      <p:to>
                                        <p:strVal val="visible"/>
                                      </p:to>
                                    </p:set>
                                    <p:animEffect transition="in" filter="fade">
                                      <p:cBhvr>
                                        <p:cTn id="14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7" grpId="2" animBg="1"/>
      <p:bldP spid="41" grpId="0" animBg="1"/>
      <p:bldP spid="41" grpId="1" animBg="1"/>
      <p:bldP spid="41" grpId="2" animBg="1"/>
      <p:bldP spid="46" grpId="0" animBg="1"/>
      <p:bldP spid="51" grpId="0" animBg="1"/>
      <p:bldP spid="51" grpId="1" animBg="1"/>
      <p:bldP spid="51" grpId="2" animBg="1"/>
      <p:bldP spid="53" grpId="0" animBg="1"/>
      <p:bldP spid="53" grpId="1" animBg="1"/>
      <p:bldP spid="53" grpId="2" animBg="1"/>
      <p:bldP spid="60" grpId="0" animBg="1"/>
      <p:bldP spid="60" grpId="1" animBg="1"/>
      <p:bldP spid="60" grpId="2" animBg="1"/>
      <p:bldP spid="63" grpId="0" animBg="1"/>
      <p:bldP spid="63" grpId="1" animBg="1"/>
      <p:bldP spid="63" grpId="2" animBg="1"/>
      <p:bldP spid="70" grpId="0" animBg="1"/>
      <p:bldP spid="70" grpId="1" animBg="1"/>
      <p:bldP spid="70"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Tunneling through Retransmission</a:t>
            </a:r>
            <a:endParaRPr lang="ko-KR" altLang="en-US" dirty="0"/>
          </a:p>
        </p:txBody>
      </p:sp>
      <p:sp>
        <p:nvSpPr>
          <p:cNvPr id="3" name="내용 개체 틀 2"/>
          <p:cNvSpPr>
            <a:spLocks noGrp="1"/>
          </p:cNvSpPr>
          <p:nvPr>
            <p:ph idx="1"/>
          </p:nvPr>
        </p:nvSpPr>
        <p:spPr>
          <a:xfrm>
            <a:off x="457200" y="1600200"/>
            <a:ext cx="8686800" cy="4709120"/>
          </a:xfrm>
        </p:spPr>
        <p:txBody>
          <a:bodyPr/>
          <a:lstStyle/>
          <a:p>
            <a:r>
              <a:rPr lang="en-US" altLang="ko-KR" dirty="0"/>
              <a:t>Server sends </a:t>
            </a:r>
            <a:r>
              <a:rPr lang="en-US" altLang="ko-KR" dirty="0" smtClean="0"/>
              <a:t>the same header for ‘n’ times with different payload</a:t>
            </a:r>
          </a:p>
          <a:p>
            <a:pPr lvl="1"/>
            <a:r>
              <a:rPr lang="en-US" altLang="ko-KR" dirty="0" smtClean="0"/>
              <a:t>(</a:t>
            </a:r>
            <a:r>
              <a:rPr lang="en-US" altLang="ko-KR" dirty="0"/>
              <a:t>n = </a:t>
            </a:r>
            <a:r>
              <a:rPr lang="en-US" altLang="ko-KR" dirty="0" smtClean="0"/>
              <a:t>2)</a:t>
            </a:r>
            <a:endParaRPr lang="en-US" altLang="ko-KR"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17</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graphicFrame>
        <p:nvGraphicFramePr>
          <p:cNvPr id="6" name="차트 5"/>
          <p:cNvGraphicFramePr>
            <a:graphicFrameLocks/>
          </p:cNvGraphicFramePr>
          <p:nvPr>
            <p:extLst>
              <p:ext uri="{D42A27DB-BD31-4B8C-83A1-F6EECF244321}">
                <p14:modId xmlns:p14="http://schemas.microsoft.com/office/powerpoint/2010/main" val="3332990221"/>
              </p:ext>
            </p:extLst>
          </p:nvPr>
        </p:nvGraphicFramePr>
        <p:xfrm>
          <a:off x="1390948" y="3357312"/>
          <a:ext cx="2880000" cy="28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차트 6"/>
          <p:cNvGraphicFramePr>
            <a:graphicFrameLocks/>
          </p:cNvGraphicFramePr>
          <p:nvPr>
            <p:extLst>
              <p:ext uri="{D42A27DB-BD31-4B8C-83A1-F6EECF244321}">
                <p14:modId xmlns:p14="http://schemas.microsoft.com/office/powerpoint/2010/main" val="323047253"/>
              </p:ext>
            </p:extLst>
          </p:nvPr>
        </p:nvGraphicFramePr>
        <p:xfrm>
          <a:off x="1390948" y="3357312"/>
          <a:ext cx="2880000" cy="28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차트 7"/>
          <p:cNvGraphicFramePr>
            <a:graphicFrameLocks/>
          </p:cNvGraphicFramePr>
          <p:nvPr>
            <p:extLst>
              <p:ext uri="{D42A27DB-BD31-4B8C-83A1-F6EECF244321}">
                <p14:modId xmlns:p14="http://schemas.microsoft.com/office/powerpoint/2010/main" val="1104222270"/>
              </p:ext>
            </p:extLst>
          </p:nvPr>
        </p:nvGraphicFramePr>
        <p:xfrm>
          <a:off x="1390948" y="3357312"/>
          <a:ext cx="2880000" cy="288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차트 8"/>
          <p:cNvGraphicFramePr>
            <a:graphicFrameLocks/>
          </p:cNvGraphicFramePr>
          <p:nvPr>
            <p:extLst>
              <p:ext uri="{D42A27DB-BD31-4B8C-83A1-F6EECF244321}">
                <p14:modId xmlns:p14="http://schemas.microsoft.com/office/powerpoint/2010/main" val="344722171"/>
              </p:ext>
            </p:extLst>
          </p:nvPr>
        </p:nvGraphicFramePr>
        <p:xfrm>
          <a:off x="1390948" y="3357312"/>
          <a:ext cx="2880000" cy="288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차트 10"/>
          <p:cNvGraphicFramePr>
            <a:graphicFrameLocks/>
          </p:cNvGraphicFramePr>
          <p:nvPr>
            <p:extLst>
              <p:ext uri="{D42A27DB-BD31-4B8C-83A1-F6EECF244321}">
                <p14:modId xmlns:p14="http://schemas.microsoft.com/office/powerpoint/2010/main" val="2610128118"/>
              </p:ext>
            </p:extLst>
          </p:nvPr>
        </p:nvGraphicFramePr>
        <p:xfrm>
          <a:off x="4788344" y="3351512"/>
          <a:ext cx="2880000" cy="288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차트 11"/>
          <p:cNvGraphicFramePr>
            <a:graphicFrameLocks/>
          </p:cNvGraphicFramePr>
          <p:nvPr>
            <p:extLst>
              <p:ext uri="{D42A27DB-BD31-4B8C-83A1-F6EECF244321}">
                <p14:modId xmlns:p14="http://schemas.microsoft.com/office/powerpoint/2010/main" val="4174962516"/>
              </p:ext>
            </p:extLst>
          </p:nvPr>
        </p:nvGraphicFramePr>
        <p:xfrm>
          <a:off x="4788344" y="3351512"/>
          <a:ext cx="2880000" cy="288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차트 12"/>
          <p:cNvGraphicFramePr>
            <a:graphicFrameLocks/>
          </p:cNvGraphicFramePr>
          <p:nvPr>
            <p:extLst>
              <p:ext uri="{D42A27DB-BD31-4B8C-83A1-F6EECF244321}">
                <p14:modId xmlns:p14="http://schemas.microsoft.com/office/powerpoint/2010/main" val="488442809"/>
              </p:ext>
            </p:extLst>
          </p:nvPr>
        </p:nvGraphicFramePr>
        <p:xfrm>
          <a:off x="4788344" y="3351512"/>
          <a:ext cx="2880000" cy="288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차트 13"/>
          <p:cNvGraphicFramePr>
            <a:graphicFrameLocks/>
          </p:cNvGraphicFramePr>
          <p:nvPr>
            <p:extLst>
              <p:ext uri="{D42A27DB-BD31-4B8C-83A1-F6EECF244321}">
                <p14:modId xmlns:p14="http://schemas.microsoft.com/office/powerpoint/2010/main" val="3927803814"/>
              </p:ext>
            </p:extLst>
          </p:nvPr>
        </p:nvGraphicFramePr>
        <p:xfrm>
          <a:off x="4788344" y="3351512"/>
          <a:ext cx="2880000" cy="2880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6" name="차트 15"/>
          <p:cNvGraphicFramePr>
            <a:graphicFrameLocks/>
          </p:cNvGraphicFramePr>
          <p:nvPr>
            <p:extLst>
              <p:ext uri="{D42A27DB-BD31-4B8C-83A1-F6EECF244321}">
                <p14:modId xmlns:p14="http://schemas.microsoft.com/office/powerpoint/2010/main" val="4142148885"/>
              </p:ext>
            </p:extLst>
          </p:nvPr>
        </p:nvGraphicFramePr>
        <p:xfrm>
          <a:off x="4788344" y="3351512"/>
          <a:ext cx="2880000" cy="2880000"/>
        </p:xfrm>
        <a:graphic>
          <a:graphicData uri="http://schemas.openxmlformats.org/drawingml/2006/chart">
            <c:chart xmlns:c="http://schemas.openxmlformats.org/drawingml/2006/chart" xmlns:r="http://schemas.openxmlformats.org/officeDocument/2006/relationships" r:id="rId11"/>
          </a:graphicData>
        </a:graphic>
      </p:graphicFrame>
      <p:sp>
        <p:nvSpPr>
          <p:cNvPr id="25" name="직사각형 24"/>
          <p:cNvSpPr/>
          <p:nvPr/>
        </p:nvSpPr>
        <p:spPr>
          <a:xfrm>
            <a:off x="3053027" y="2646786"/>
            <a:ext cx="288032" cy="144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6" name="TextBox 25"/>
          <p:cNvSpPr txBox="1"/>
          <p:nvPr/>
        </p:nvSpPr>
        <p:spPr>
          <a:xfrm>
            <a:off x="3329247" y="2564905"/>
            <a:ext cx="1309461"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ISP Accounting</a:t>
            </a:r>
            <a:endParaRPr lang="ko-KR" altLang="en-US" sz="1400" dirty="0">
              <a:latin typeface="Times New Roman" pitchFamily="18" charset="0"/>
              <a:cs typeface="Times New Roman" pitchFamily="18" charset="0"/>
            </a:endParaRPr>
          </a:p>
        </p:txBody>
      </p:sp>
      <p:sp>
        <p:nvSpPr>
          <p:cNvPr id="27" name="직사각형 26"/>
          <p:cNvSpPr/>
          <p:nvPr/>
        </p:nvSpPr>
        <p:spPr>
          <a:xfrm>
            <a:off x="2267744" y="2987080"/>
            <a:ext cx="288032" cy="144016"/>
          </a:xfrm>
          <a:prstGeom prst="rect">
            <a:avLst/>
          </a:prstGeom>
          <a:solidFill>
            <a:srgbClr val="FF0000"/>
          </a:solidFill>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8" name="TextBox 27"/>
          <p:cNvSpPr txBox="1"/>
          <p:nvPr/>
        </p:nvSpPr>
        <p:spPr>
          <a:xfrm>
            <a:off x="2543964" y="2905199"/>
            <a:ext cx="1147815"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Normal ACK</a:t>
            </a:r>
            <a:endParaRPr lang="ko-KR" altLang="en-US" sz="1400" dirty="0">
              <a:latin typeface="Times New Roman" pitchFamily="18" charset="0"/>
              <a:cs typeface="Times New Roman" pitchFamily="18" charset="0"/>
            </a:endParaRPr>
          </a:p>
        </p:txBody>
      </p:sp>
      <p:sp>
        <p:nvSpPr>
          <p:cNvPr id="31" name="직사각형 30"/>
          <p:cNvSpPr/>
          <p:nvPr/>
        </p:nvSpPr>
        <p:spPr>
          <a:xfrm>
            <a:off x="5306384" y="2987080"/>
            <a:ext cx="288032" cy="144016"/>
          </a:xfrm>
          <a:prstGeom prst="rect">
            <a:avLst/>
          </a:prstGeom>
          <a:solidFill>
            <a:srgbClr val="FFFF00"/>
          </a:solidFill>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2" name="TextBox 31"/>
          <p:cNvSpPr txBox="1"/>
          <p:nvPr/>
        </p:nvSpPr>
        <p:spPr>
          <a:xfrm>
            <a:off x="5582604" y="2905199"/>
            <a:ext cx="1744195"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TCP Tunneled Packet</a:t>
            </a:r>
            <a:endParaRPr lang="ko-KR" altLang="en-US" sz="1400" dirty="0">
              <a:latin typeface="Times New Roman" pitchFamily="18" charset="0"/>
              <a:cs typeface="Times New Roman" pitchFamily="18" charset="0"/>
            </a:endParaRPr>
          </a:p>
        </p:txBody>
      </p:sp>
      <p:sp>
        <p:nvSpPr>
          <p:cNvPr id="33" name="직사각형 32"/>
          <p:cNvSpPr/>
          <p:nvPr/>
        </p:nvSpPr>
        <p:spPr>
          <a:xfrm>
            <a:off x="4621963" y="2646785"/>
            <a:ext cx="288032" cy="144016"/>
          </a:xfrm>
          <a:prstGeom prst="rect">
            <a:avLst/>
          </a:prstGeom>
          <a:solidFill>
            <a:srgbClr val="00B0F0"/>
          </a:solidFill>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4" name="TextBox 33"/>
          <p:cNvSpPr txBox="1"/>
          <p:nvPr/>
        </p:nvSpPr>
        <p:spPr>
          <a:xfrm>
            <a:off x="4898183" y="2564904"/>
            <a:ext cx="1641796"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Normal Data Packet</a:t>
            </a:r>
            <a:endParaRPr lang="ko-KR" altLang="en-US" sz="1400" dirty="0">
              <a:latin typeface="Times New Roman" pitchFamily="18" charset="0"/>
              <a:cs typeface="Times New Roman" pitchFamily="18" charset="0"/>
            </a:endParaRPr>
          </a:p>
        </p:txBody>
      </p:sp>
      <p:sp>
        <p:nvSpPr>
          <p:cNvPr id="35" name="직사각형 34"/>
          <p:cNvSpPr/>
          <p:nvPr/>
        </p:nvSpPr>
        <p:spPr>
          <a:xfrm>
            <a:off x="3731667" y="2987080"/>
            <a:ext cx="288032" cy="144016"/>
          </a:xfrm>
          <a:prstGeom prst="rect">
            <a:avLst/>
          </a:prstGeom>
          <a:solidFill>
            <a:srgbClr val="92D050"/>
          </a:solidFill>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6" name="TextBox 35"/>
          <p:cNvSpPr txBox="1"/>
          <p:nvPr/>
        </p:nvSpPr>
        <p:spPr>
          <a:xfrm>
            <a:off x="4007887" y="2905199"/>
            <a:ext cx="1298497"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Duplicate ACK</a:t>
            </a:r>
            <a:endParaRPr lang="ko-KR" altLang="en-US" sz="1400" dirty="0">
              <a:latin typeface="Times New Roman" pitchFamily="18" charset="0"/>
              <a:cs typeface="Times New Roman" pitchFamily="18" charset="0"/>
            </a:endParaRPr>
          </a:p>
        </p:txBody>
      </p:sp>
      <p:sp>
        <p:nvSpPr>
          <p:cNvPr id="38" name="TextBox 37"/>
          <p:cNvSpPr txBox="1"/>
          <p:nvPr/>
        </p:nvSpPr>
        <p:spPr>
          <a:xfrm>
            <a:off x="3107232" y="3705579"/>
            <a:ext cx="813043"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10,992.8</a:t>
            </a:r>
            <a:endParaRPr lang="ko-KR" altLang="en-US" sz="1400" dirty="0">
              <a:latin typeface="Times New Roman" pitchFamily="18" charset="0"/>
              <a:cs typeface="Times New Roman" pitchFamily="18" charset="0"/>
            </a:endParaRPr>
          </a:p>
        </p:txBody>
      </p:sp>
      <p:sp>
        <p:nvSpPr>
          <p:cNvPr id="40" name="TextBox 39"/>
          <p:cNvSpPr txBox="1"/>
          <p:nvPr/>
        </p:nvSpPr>
        <p:spPr>
          <a:xfrm>
            <a:off x="3162321" y="4680594"/>
            <a:ext cx="723275"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5,272.3</a:t>
            </a:r>
            <a:endParaRPr lang="ko-KR" altLang="en-US" sz="1400" dirty="0">
              <a:latin typeface="Times New Roman" pitchFamily="18" charset="0"/>
              <a:cs typeface="Times New Roman" pitchFamily="18" charset="0"/>
            </a:endParaRPr>
          </a:p>
        </p:txBody>
      </p:sp>
      <p:sp>
        <p:nvSpPr>
          <p:cNvPr id="41" name="TextBox 40"/>
          <p:cNvSpPr txBox="1"/>
          <p:nvPr/>
        </p:nvSpPr>
        <p:spPr>
          <a:xfrm>
            <a:off x="6007221" y="4458524"/>
            <a:ext cx="588623"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55.81</a:t>
            </a:r>
            <a:endParaRPr lang="ko-KR" altLang="en-US" sz="1400" dirty="0">
              <a:latin typeface="Times New Roman" pitchFamily="18" charset="0"/>
              <a:cs typeface="Times New Roman" pitchFamily="18" charset="0"/>
            </a:endParaRPr>
          </a:p>
        </p:txBody>
      </p:sp>
      <p:sp>
        <p:nvSpPr>
          <p:cNvPr id="42" name="TextBox 41"/>
          <p:cNvSpPr txBox="1"/>
          <p:nvPr/>
        </p:nvSpPr>
        <p:spPr>
          <a:xfrm>
            <a:off x="3154700" y="4590568"/>
            <a:ext cx="723275"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5,704.4</a:t>
            </a:r>
            <a:endParaRPr lang="ko-KR" altLang="en-US" sz="1400" dirty="0">
              <a:latin typeface="Times New Roman" pitchFamily="18" charset="0"/>
              <a:cs typeface="Times New Roman" pitchFamily="18" charset="0"/>
            </a:endParaRPr>
          </a:p>
        </p:txBody>
      </p:sp>
      <p:sp>
        <p:nvSpPr>
          <p:cNvPr id="44" name="TextBox 43"/>
          <p:cNvSpPr txBox="1"/>
          <p:nvPr/>
        </p:nvSpPr>
        <p:spPr>
          <a:xfrm>
            <a:off x="6542504" y="4541420"/>
            <a:ext cx="588623"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51.49</a:t>
            </a:r>
            <a:endParaRPr lang="ko-KR" altLang="en-US" sz="1400" dirty="0">
              <a:latin typeface="Times New Roman" pitchFamily="18" charset="0"/>
              <a:cs typeface="Times New Roman" pitchFamily="18" charset="0"/>
            </a:endParaRPr>
          </a:p>
        </p:txBody>
      </p:sp>
      <p:sp>
        <p:nvSpPr>
          <p:cNvPr id="45" name="TextBox 44"/>
          <p:cNvSpPr txBox="1"/>
          <p:nvPr/>
        </p:nvSpPr>
        <p:spPr>
          <a:xfrm>
            <a:off x="6546696" y="4499128"/>
            <a:ext cx="588623"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53.65</a:t>
            </a:r>
            <a:endParaRPr lang="ko-KR" altLang="en-US" sz="1400" dirty="0">
              <a:latin typeface="Times New Roman" pitchFamily="18" charset="0"/>
              <a:cs typeface="Times New Roman" pitchFamily="18" charset="0"/>
            </a:endParaRPr>
          </a:p>
        </p:txBody>
      </p:sp>
      <p:sp>
        <p:nvSpPr>
          <p:cNvPr id="46" name="TextBox 45"/>
          <p:cNvSpPr txBox="1"/>
          <p:nvPr/>
        </p:nvSpPr>
        <p:spPr>
          <a:xfrm>
            <a:off x="6545185" y="4458998"/>
            <a:ext cx="588623"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55.81</a:t>
            </a:r>
            <a:endParaRPr lang="ko-KR" altLang="en-US" sz="1400" dirty="0">
              <a:latin typeface="Times New Roman" pitchFamily="18" charset="0"/>
              <a:cs typeface="Times New Roman" pitchFamily="18" charset="0"/>
            </a:endParaRPr>
          </a:p>
        </p:txBody>
      </p:sp>
      <p:sp>
        <p:nvSpPr>
          <p:cNvPr id="47" name="TextBox 46"/>
          <p:cNvSpPr txBox="1"/>
          <p:nvPr/>
        </p:nvSpPr>
        <p:spPr>
          <a:xfrm>
            <a:off x="6501580" y="3444358"/>
            <a:ext cx="678391"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107.51</a:t>
            </a:r>
            <a:endParaRPr lang="ko-KR" altLang="en-US" sz="1400" dirty="0">
              <a:latin typeface="Times New Roman" pitchFamily="18" charset="0"/>
              <a:cs typeface="Times New Roman" pitchFamily="18" charset="0"/>
            </a:endParaRPr>
          </a:p>
        </p:txBody>
      </p:sp>
      <p:graphicFrame>
        <p:nvGraphicFramePr>
          <p:cNvPr id="15" name="차트 14"/>
          <p:cNvGraphicFramePr>
            <a:graphicFrameLocks/>
          </p:cNvGraphicFramePr>
          <p:nvPr>
            <p:extLst>
              <p:ext uri="{D42A27DB-BD31-4B8C-83A1-F6EECF244321}">
                <p14:modId xmlns:p14="http://schemas.microsoft.com/office/powerpoint/2010/main" val="2202847201"/>
              </p:ext>
            </p:extLst>
          </p:nvPr>
        </p:nvGraphicFramePr>
        <p:xfrm>
          <a:off x="1390948" y="3357312"/>
          <a:ext cx="2880000" cy="2880000"/>
        </p:xfrm>
        <a:graphic>
          <a:graphicData uri="http://schemas.openxmlformats.org/drawingml/2006/chart">
            <c:chart xmlns:c="http://schemas.openxmlformats.org/drawingml/2006/chart" xmlns:r="http://schemas.openxmlformats.org/officeDocument/2006/relationships" r:id="rId12"/>
          </a:graphicData>
        </a:graphic>
      </p:graphicFrame>
      <p:sp>
        <p:nvSpPr>
          <p:cNvPr id="37" name="TextBox 36"/>
          <p:cNvSpPr txBox="1"/>
          <p:nvPr/>
        </p:nvSpPr>
        <p:spPr>
          <a:xfrm>
            <a:off x="2591777" y="4621938"/>
            <a:ext cx="723275" cy="307777"/>
          </a:xfrm>
          <a:prstGeom prst="rect">
            <a:avLst/>
          </a:prstGeom>
          <a:noFill/>
        </p:spPr>
        <p:txBody>
          <a:bodyPr wrap="none" rtlCol="0">
            <a:spAutoFit/>
          </a:bodyPr>
          <a:lstStyle/>
          <a:p>
            <a:r>
              <a:rPr lang="en-US" altLang="ko-KR" sz="1400" dirty="0" smtClean="0">
                <a:latin typeface="Times New Roman" pitchFamily="18" charset="0"/>
                <a:cs typeface="Times New Roman" pitchFamily="18" charset="0"/>
              </a:rPr>
              <a:t>5,469.4</a:t>
            </a:r>
            <a:endParaRPr lang="ko-KR" altLang="en-US" sz="1400" dirty="0">
              <a:latin typeface="Times New Roman" pitchFamily="18" charset="0"/>
              <a:cs typeface="Times New Roman" pitchFamily="18" charset="0"/>
            </a:endParaRPr>
          </a:p>
        </p:txBody>
      </p:sp>
      <p:sp>
        <p:nvSpPr>
          <p:cNvPr id="49" name="직사각형 48"/>
          <p:cNvSpPr/>
          <p:nvPr/>
        </p:nvSpPr>
        <p:spPr>
          <a:xfrm>
            <a:off x="1069054" y="3356992"/>
            <a:ext cx="6805038" cy="122413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itchFamily="34" charset="0"/>
              </a:rPr>
              <a:t>Finding:</a:t>
            </a:r>
          </a:p>
          <a:p>
            <a:pPr algn="ctr"/>
            <a:endParaRPr lang="en-US" altLang="ko-KR" sz="1200" b="1" u="sng" dirty="0" smtClean="0">
              <a:latin typeface="Gill Sans MT" pitchFamily="34" charset="0"/>
            </a:endParaRPr>
          </a:p>
          <a:p>
            <a:pPr algn="ctr"/>
            <a:r>
              <a:rPr lang="en-US" altLang="ko-KR" sz="2000" dirty="0" smtClean="0">
                <a:latin typeface="Gill Sans MT" pitchFamily="34" charset="0"/>
              </a:rPr>
              <a:t>ISPs do not account for TCP-tunneled retransmission packets!</a:t>
            </a:r>
          </a:p>
        </p:txBody>
      </p:sp>
      <p:sp>
        <p:nvSpPr>
          <p:cNvPr id="50" name="TextBox 49"/>
          <p:cNvSpPr txBox="1"/>
          <p:nvPr/>
        </p:nvSpPr>
        <p:spPr>
          <a:xfrm>
            <a:off x="3166024" y="4639684"/>
            <a:ext cx="723275" cy="307777"/>
          </a:xfrm>
          <a:prstGeom prst="rect">
            <a:avLst/>
          </a:prstGeom>
          <a:noFill/>
        </p:spPr>
        <p:txBody>
          <a:bodyPr wrap="none" rtlCol="0">
            <a:spAutoFit/>
          </a:bodyPr>
          <a:lstStyle/>
          <a:p>
            <a:pPr algn="ctr"/>
            <a:r>
              <a:rPr lang="en-US" altLang="ko-KR" sz="1400" dirty="0" smtClean="0">
                <a:latin typeface="Times New Roman" pitchFamily="18" charset="0"/>
                <a:cs typeface="Times New Roman" pitchFamily="18" charset="0"/>
              </a:rPr>
              <a:t>5,483.4</a:t>
            </a:r>
            <a:endParaRPr lang="ko-KR" alt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6336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44"/>
                                        </p:tgtEl>
                                      </p:cBhvr>
                                    </p:animEffect>
                                    <p:set>
                                      <p:cBhvr>
                                        <p:cTn id="65" dur="1" fill="hold">
                                          <p:stCondLst>
                                            <p:cond delay="499"/>
                                          </p:stCondLst>
                                        </p:cTn>
                                        <p:tgtEl>
                                          <p:spTgt spid="44"/>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40"/>
                                        </p:tgtEl>
                                      </p:cBhvr>
                                    </p:animEffect>
                                    <p:set>
                                      <p:cBhvr>
                                        <p:cTn id="68" dur="1" fill="hold">
                                          <p:stCondLst>
                                            <p:cond delay="499"/>
                                          </p:stCondLst>
                                        </p:cTn>
                                        <p:tgtEl>
                                          <p:spTgt spid="40"/>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fade">
                                      <p:cBhvr>
                                        <p:cTn id="74" dur="500"/>
                                        <p:tgtEl>
                                          <p:spTgt spid="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500"/>
                                        <p:tgtEl>
                                          <p:spTgt spid="5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45"/>
                                        </p:tgtEl>
                                      </p:cBhvr>
                                    </p:animEffect>
                                    <p:set>
                                      <p:cBhvr>
                                        <p:cTn id="85" dur="1" fill="hold">
                                          <p:stCondLst>
                                            <p:cond delay="499"/>
                                          </p:stCondLst>
                                        </p:cTn>
                                        <p:tgtEl>
                                          <p:spTgt spid="45"/>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50"/>
                                        </p:tgtEl>
                                      </p:cBhvr>
                                    </p:animEffect>
                                    <p:set>
                                      <p:cBhvr>
                                        <p:cTn id="88" dur="1" fill="hold">
                                          <p:stCondLst>
                                            <p:cond delay="499"/>
                                          </p:stCondLst>
                                        </p:cTn>
                                        <p:tgtEl>
                                          <p:spTgt spid="50"/>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500"/>
                                        <p:tgtEl>
                                          <p:spTgt spid="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fade">
                                      <p:cBhvr>
                                        <p:cTn id="94" dur="500"/>
                                        <p:tgtEl>
                                          <p:spTgt spid="1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6"/>
                                        </p:tgtEl>
                                      </p:cBhvr>
                                    </p:animEffect>
                                    <p:set>
                                      <p:cBhvr>
                                        <p:cTn id="105" dur="1" fill="hold">
                                          <p:stCondLst>
                                            <p:cond delay="499"/>
                                          </p:stCondLst>
                                        </p:cTn>
                                        <p:tgtEl>
                                          <p:spTgt spid="46"/>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42"/>
                                        </p:tgtEl>
                                      </p:cBhvr>
                                    </p:animEffect>
                                    <p:set>
                                      <p:cBhvr>
                                        <p:cTn id="108" dur="1" fill="hold">
                                          <p:stCondLst>
                                            <p:cond delay="499"/>
                                          </p:stCondLst>
                                        </p:cTn>
                                        <p:tgtEl>
                                          <p:spTgt spid="42"/>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fade">
                                      <p:cBhvr>
                                        <p:cTn id="111" dur="500"/>
                                        <p:tgtEl>
                                          <p:spTgt spid="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fade">
                                      <p:cBhvr>
                                        <p:cTn id="114" dur="500"/>
                                        <p:tgtEl>
                                          <p:spTgt spid="3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animEffect transition="in" filter="fade">
                                      <p:cBhvr>
                                        <p:cTn id="117" dur="500"/>
                                        <p:tgtEl>
                                          <p:spTgt spid="1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Graphic spid="8" grpId="0">
        <p:bldAsOne/>
      </p:bldGraphic>
      <p:bldGraphic spid="9" grpId="0">
        <p:bldAsOne/>
      </p:bldGraphic>
      <p:bldGraphic spid="11" grpId="0">
        <p:bldAsOne/>
      </p:bldGraphic>
      <p:bldGraphic spid="12" grpId="0">
        <p:bldAsOne/>
      </p:bldGraphic>
      <p:bldGraphic spid="13" grpId="0">
        <p:bldAsOne/>
      </p:bldGraphic>
      <p:bldGraphic spid="14" grpId="0">
        <p:bldAsOne/>
      </p:bldGraphic>
      <p:bldGraphic spid="16" grpId="0">
        <p:bldAsOne/>
      </p:bldGraphic>
      <p:bldP spid="25" grpId="0" animBg="1"/>
      <p:bldP spid="26" grpId="0"/>
      <p:bldP spid="27" grpId="0" animBg="1"/>
      <p:bldP spid="28" grpId="0"/>
      <p:bldP spid="31" grpId="0" animBg="1"/>
      <p:bldP spid="32" grpId="0"/>
      <p:bldP spid="33" grpId="0" animBg="1"/>
      <p:bldP spid="34" grpId="0"/>
      <p:bldP spid="35" grpId="0" animBg="1"/>
      <p:bldP spid="36" grpId="0"/>
      <p:bldP spid="38" grpId="0"/>
      <p:bldP spid="40" grpId="0"/>
      <p:bldP spid="40" grpId="1"/>
      <p:bldP spid="41" grpId="0"/>
      <p:bldP spid="42" grpId="0"/>
      <p:bldP spid="42" grpId="1"/>
      <p:bldP spid="44" grpId="0"/>
      <p:bldP spid="44" grpId="1"/>
      <p:bldP spid="45" grpId="0"/>
      <p:bldP spid="45" grpId="1"/>
      <p:bldP spid="46" grpId="0"/>
      <p:bldP spid="46" grpId="1"/>
      <p:bldP spid="47" grpId="0"/>
      <p:bldGraphic spid="15" grpId="0">
        <p:bldAsOne/>
      </p:bldGraphic>
      <p:bldP spid="37" grpId="0"/>
      <p:bldP spid="49" grpId="0" animBg="1"/>
      <p:bldP spid="50" grpId="0"/>
      <p:bldP spid="5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Mitigation Techniques</a:t>
            </a:r>
            <a:endParaRPr lang="ko-KR" altLang="en-US" dirty="0"/>
          </a:p>
        </p:txBody>
      </p:sp>
      <p:sp>
        <p:nvSpPr>
          <p:cNvPr id="3" name="내용 개체 틀 2"/>
          <p:cNvSpPr>
            <a:spLocks noGrp="1"/>
          </p:cNvSpPr>
          <p:nvPr>
            <p:ph idx="1"/>
          </p:nvPr>
        </p:nvSpPr>
        <p:spPr/>
        <p:txBody>
          <a:bodyPr/>
          <a:lstStyle/>
          <a:p>
            <a:r>
              <a:rPr lang="en-US" altLang="ko-KR" dirty="0" smtClean="0"/>
              <a:t>Detection of abnormal retransmission</a:t>
            </a:r>
          </a:p>
          <a:p>
            <a:pPr lvl="1"/>
            <a:r>
              <a:rPr lang="en-US" altLang="ko-KR" dirty="0" smtClean="0"/>
              <a:t>Limit the number or ratio of retransmission packets per flow</a:t>
            </a:r>
          </a:p>
          <a:p>
            <a:pPr marL="457200" lvl="1" indent="0">
              <a:buNone/>
            </a:pPr>
            <a:r>
              <a:rPr lang="en-US" altLang="ko-KR" dirty="0" smtClean="0">
                <a:sym typeface="Wingdings" pitchFamily="2" charset="2"/>
              </a:rPr>
              <a:t> S</a:t>
            </a:r>
            <a:r>
              <a:rPr lang="en-US" altLang="ko-KR" dirty="0" smtClean="0"/>
              <a:t>mall states per each flow</a:t>
            </a:r>
          </a:p>
          <a:p>
            <a:pPr marL="457200" lvl="1" indent="0">
              <a:buNone/>
            </a:pPr>
            <a:r>
              <a:rPr lang="en-US" altLang="ko-KR" dirty="0" smtClean="0">
                <a:sym typeface="Wingdings" pitchFamily="2" charset="2"/>
              </a:rPr>
              <a:t> </a:t>
            </a:r>
            <a:r>
              <a:rPr lang="en-US" altLang="ko-KR" dirty="0">
                <a:sym typeface="Wingdings" pitchFamily="2" charset="2"/>
              </a:rPr>
              <a:t>F</a:t>
            </a:r>
            <a:r>
              <a:rPr lang="en-US" altLang="ko-KR" dirty="0" smtClean="0"/>
              <a:t>alse-positive alarm on legitimate flows</a:t>
            </a:r>
          </a:p>
          <a:p>
            <a:endParaRPr lang="en-US" altLang="ko-KR" dirty="0" smtClean="0"/>
          </a:p>
          <a:p>
            <a:r>
              <a:rPr lang="en-US" altLang="ko-KR" dirty="0" smtClean="0"/>
              <a:t>Deterministic DPI</a:t>
            </a:r>
          </a:p>
          <a:p>
            <a:pPr lvl="1"/>
            <a:r>
              <a:rPr lang="en-US" altLang="ko-KR" dirty="0" smtClean="0"/>
              <a:t>Compare the payload of all retransmission packets</a:t>
            </a:r>
          </a:p>
          <a:p>
            <a:pPr marL="457200" lvl="1" indent="0">
              <a:buNone/>
            </a:pPr>
            <a:r>
              <a:rPr lang="en-US" altLang="ko-KR" dirty="0" smtClean="0">
                <a:sym typeface="Wingdings" pitchFamily="2" charset="2"/>
              </a:rPr>
              <a:t> </a:t>
            </a:r>
            <a:r>
              <a:rPr lang="en-US" altLang="ko-KR" dirty="0" smtClean="0"/>
              <a:t>No false-positive alarm</a:t>
            </a:r>
          </a:p>
          <a:p>
            <a:pPr marL="457200" lvl="1" indent="0">
              <a:buNone/>
            </a:pPr>
            <a:r>
              <a:rPr lang="en-US" altLang="ko-KR" dirty="0" smtClean="0">
                <a:sym typeface="Wingdings" pitchFamily="2" charset="2"/>
              </a:rPr>
              <a:t> </a:t>
            </a:r>
            <a:r>
              <a:rPr lang="en-US" altLang="ko-KR" dirty="0">
                <a:sym typeface="Wingdings" pitchFamily="2" charset="2"/>
              </a:rPr>
              <a:t>H</a:t>
            </a:r>
            <a:r>
              <a:rPr lang="en-US" altLang="ko-KR" dirty="0" smtClean="0"/>
              <a:t>igh system overheads due to buffer management</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18</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spTree>
    <p:extLst>
      <p:ext uri="{BB962C8B-B14F-4D97-AF65-F5344CB8AC3E}">
        <p14:creationId xmlns:p14="http://schemas.microsoft.com/office/powerpoint/2010/main" val="294664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Lightweight Solution : Probabilistic DPI</a:t>
            </a:r>
            <a:endParaRPr lang="ko-KR" altLang="en-US" dirty="0"/>
          </a:p>
        </p:txBody>
      </p:sp>
      <p:sp>
        <p:nvSpPr>
          <p:cNvPr id="3" name="내용 개체 틀 2"/>
          <p:cNvSpPr>
            <a:spLocks noGrp="1"/>
          </p:cNvSpPr>
          <p:nvPr>
            <p:ph idx="1"/>
          </p:nvPr>
        </p:nvSpPr>
        <p:spPr/>
        <p:txBody>
          <a:bodyPr/>
          <a:lstStyle/>
          <a:p>
            <a:r>
              <a:rPr lang="en-US" altLang="ko-KR" dirty="0" smtClean="0"/>
              <a:t>Inspect a part of the payload of retransmission packets</a:t>
            </a:r>
            <a:endParaRPr lang="en-US" altLang="ko-KR" dirty="0"/>
          </a:p>
          <a:p>
            <a:pPr marL="457200" lvl="1" indent="0">
              <a:buNone/>
            </a:pPr>
            <a:r>
              <a:rPr lang="en-US" altLang="ko-KR" dirty="0">
                <a:sym typeface="Wingdings" pitchFamily="2" charset="2"/>
              </a:rPr>
              <a:t> S</a:t>
            </a:r>
            <a:r>
              <a:rPr lang="en-US" altLang="ko-KR" dirty="0"/>
              <a:t>mall </a:t>
            </a:r>
            <a:r>
              <a:rPr lang="en-US" altLang="ko-KR" dirty="0" smtClean="0"/>
              <a:t>memory requirements</a:t>
            </a:r>
            <a:endParaRPr lang="en-US" altLang="ko-KR" dirty="0"/>
          </a:p>
          <a:p>
            <a:pPr lvl="1">
              <a:buFont typeface="Wingdings"/>
              <a:buChar char="J"/>
            </a:pPr>
            <a:r>
              <a:rPr lang="en-US" altLang="ko-KR" dirty="0" smtClean="0">
                <a:sym typeface="Wingdings" pitchFamily="2" charset="2"/>
              </a:rPr>
              <a:t>Minimal</a:t>
            </a:r>
            <a:r>
              <a:rPr lang="en-US" altLang="ko-KR" dirty="0" smtClean="0"/>
              <a:t> false-positives</a:t>
            </a:r>
          </a:p>
          <a:p>
            <a:r>
              <a:rPr lang="en-US" altLang="ko-KR" dirty="0" smtClean="0"/>
              <a:t>Store </a:t>
            </a:r>
            <a:r>
              <a:rPr lang="en-US" altLang="ko-KR" i="1" dirty="0" smtClean="0"/>
              <a:t>n</a:t>
            </a:r>
            <a:r>
              <a:rPr lang="en-US" altLang="ko-KR" dirty="0" smtClean="0"/>
              <a:t> random locations per packet</a:t>
            </a:r>
          </a:p>
          <a:p>
            <a:pPr lvl="1"/>
            <a:r>
              <a:rPr lang="en-US" altLang="ko-KR" dirty="0" smtClean="0"/>
              <a:t>Sequence number as the index</a:t>
            </a:r>
          </a:p>
          <a:p>
            <a:pPr lvl="1"/>
            <a:r>
              <a:rPr lang="en-US" altLang="ko-KR" dirty="0" smtClean="0"/>
              <a:t>Random number generator to determine locations per each flow</a:t>
            </a:r>
          </a:p>
          <a:p>
            <a:pPr lvl="1"/>
            <a:r>
              <a:rPr lang="en-US" altLang="ko-KR" dirty="0" smtClean="0"/>
              <a:t>Compute the difference between </a:t>
            </a:r>
            <a:r>
              <a:rPr lang="en-US" altLang="ko-KR" i="1" dirty="0" smtClean="0"/>
              <a:t>n</a:t>
            </a:r>
            <a:r>
              <a:rPr lang="en-US" altLang="ko-KR" dirty="0" smtClean="0"/>
              <a:t>-byte sequences</a:t>
            </a:r>
          </a:p>
          <a:p>
            <a:endParaRPr lang="en-US" altLang="ko-KR"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19</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sp>
        <p:nvSpPr>
          <p:cNvPr id="6" name="직사각형 5"/>
          <p:cNvSpPr/>
          <p:nvPr/>
        </p:nvSpPr>
        <p:spPr>
          <a:xfrm>
            <a:off x="784151" y="4653136"/>
            <a:ext cx="7560840" cy="122413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itchFamily="34" charset="0"/>
              </a:rPr>
              <a:t>Future Work:</a:t>
            </a:r>
          </a:p>
          <a:p>
            <a:pPr algn="ctr"/>
            <a:endParaRPr lang="en-US" altLang="ko-KR" sz="1200" b="1" u="sng" dirty="0" smtClean="0">
              <a:latin typeface="Gill Sans MT" pitchFamily="34" charset="0"/>
            </a:endParaRPr>
          </a:p>
          <a:p>
            <a:pPr algn="ctr"/>
            <a:r>
              <a:rPr lang="en-US" altLang="ko-KR" sz="2000" dirty="0" smtClean="0">
                <a:latin typeface="Gill Sans MT" pitchFamily="34" charset="0"/>
              </a:rPr>
              <a:t>Build a high-speed cellular traffic monitoring </a:t>
            </a:r>
            <a:r>
              <a:rPr lang="en-US" altLang="ko-KR" sz="2000" dirty="0" err="1">
                <a:latin typeface="Gill Sans MT" pitchFamily="34" charset="0"/>
              </a:rPr>
              <a:t>middlebox</a:t>
            </a:r>
            <a:r>
              <a:rPr lang="en-US" altLang="ko-KR" sz="2000" dirty="0" smtClean="0">
                <a:latin typeface="Gill Sans MT" pitchFamily="34" charset="0"/>
              </a:rPr>
              <a:t> system</a:t>
            </a:r>
            <a:endParaRPr lang="ko-KR" altLang="en-US" sz="2000" dirty="0">
              <a:latin typeface="Gill Sans MT" pitchFamily="34" charset="0"/>
            </a:endParaRPr>
          </a:p>
        </p:txBody>
      </p:sp>
    </p:spTree>
    <p:extLst>
      <p:ext uri="{BB962C8B-B14F-4D97-AF65-F5344CB8AC3E}">
        <p14:creationId xmlns:p14="http://schemas.microsoft.com/office/powerpoint/2010/main" val="428224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Mobile Devices as Post-PCs</a:t>
            </a:r>
            <a:endParaRPr lang="ko-KR" altLang="en-US" dirty="0"/>
          </a:p>
        </p:txBody>
      </p:sp>
      <p:sp>
        <p:nvSpPr>
          <p:cNvPr id="3" name="내용 개체 틀 2"/>
          <p:cNvSpPr>
            <a:spLocks noGrp="1"/>
          </p:cNvSpPr>
          <p:nvPr>
            <p:ph idx="1"/>
          </p:nvPr>
        </p:nvSpPr>
        <p:spPr/>
        <p:txBody>
          <a:bodyPr/>
          <a:lstStyle/>
          <a:p>
            <a:r>
              <a:rPr lang="en-US" altLang="ko-KR" dirty="0"/>
              <a:t>S</a:t>
            </a:r>
            <a:r>
              <a:rPr lang="en-US" altLang="ko-KR" dirty="0" smtClean="0"/>
              <a:t>martphones &amp; tablet PCs for daily network communications</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a:t>
            </a:fld>
            <a:endParaRPr lang="ko-KR" altLang="en-US"/>
          </a:p>
        </p:txBody>
      </p:sp>
      <p:pic>
        <p:nvPicPr>
          <p:cNvPr id="5" name="Picture 4" descr="http://cdn-static.cnet.co.uk/i/product_media/40002360/image2/440x330-samsung-galaxy-s3-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145" y="3257321"/>
            <a:ext cx="2232248" cy="1674186"/>
          </a:xfrm>
          <a:prstGeom prst="rect">
            <a:avLst/>
          </a:prstGeom>
          <a:noFill/>
          <a:extLst>
            <a:ext uri="{909E8E84-426E-40DD-AFC4-6F175D3DCCD1}">
              <a14:hiddenFill xmlns:a14="http://schemas.microsoft.com/office/drawing/2010/main">
                <a:solidFill>
                  <a:srgbClr val="FFFFFF"/>
                </a:solidFill>
              </a14:hiddenFill>
            </a:ext>
          </a:extLst>
        </p:spPr>
      </p:pic>
      <p:sp>
        <p:nvSpPr>
          <p:cNvPr id="6"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pic>
        <p:nvPicPr>
          <p:cNvPr id="2050" name="Picture 2" descr="https://lh4.ggpht.com/x5pNcWZWjBzO6_vlGkBmaOwhdwNGun8jxTV91vwq_IKAYFNdHOI_qcHD8zJ2ws3lmVs=w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564904"/>
            <a:ext cx="965076" cy="9650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gpht.com/6Tw2bDY3IO6qMLLihEkjmvaPHSgL-oXRrFYjWXQ6Pc_Z8rZX2uxpgAc0dG8oiNYgwA=w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570" y="3698624"/>
            <a:ext cx="893175" cy="8931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6.ggpht.com/iJ1UeCRqGcfZ6jOFBU9kPKRtVH4eliFHh92CKxcBDYIqiT1fwDfL3d11-1N8HRa8FEs=w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8657" y="2287176"/>
            <a:ext cx="847472" cy="8474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lh3.ggpht.com/AvwT1wnoKqwSwzc8sB-ijkMsWRzfziB4fI9VsMgJ8P_K7Cuug9yU8O8qhQDlrlrpLrc=w1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910" y="4048627"/>
            <a:ext cx="958764" cy="95876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lh4.ggpht.com/_QLIJqvlz-msIboOMMkmfIKP8vCvXfMB2FL3g09FOkBldSdk4f7p95eJiCD8An0hVOI=w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9056" y="5129211"/>
            <a:ext cx="937461" cy="93746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lh5.ggpht.com/c7hmh1SkCGVvOpw9qm8v51PY0Fxe0bZ5PiQ5ovpfBwjpCWTCaVk3c7tHnPf-iYTdMA=w1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7905" y="4869160"/>
            <a:ext cx="1058604" cy="105860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lh5.ggpht.com/fguFf0P2LWEiokO7dkxKk0DOw_oKQu_t7XCbGINv2R3scPRvAFMH0y3q1FRb6mZ9GQ=w1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872" y="5129888"/>
            <a:ext cx="943953" cy="94395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lh4.ggpht.com/AdYGfXNEhH8ihPyPzbX2IFH-aY2yMTSBH5KKtshBfN8jE9ccNX6Z_3XTPRDyee00xU8=w1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6296" y="3430080"/>
            <a:ext cx="1037138" cy="103713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s://lh6.ggpht.com/1FzpMbb9almHHcYK-FNV5sqTRIbaYAz0qJIf99DUMPP3Yp6MoHLrFU6s2azGbnDT_rOR=w1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3158" y="2287176"/>
            <a:ext cx="1033973" cy="103397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phandroid.s3.amazonaws.com/wp-content/uploads/2011/02/gmail-logo-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832820" y="2314393"/>
            <a:ext cx="979540" cy="97954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lh4.ggpht.com/A6Btb8qeUFNo0yIi-iv78aXWfkm_p9juAvDSHm3np_aSYhgvb-qp3bx6EPcdSNa10w=w1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3896" y="3443801"/>
            <a:ext cx="1209650" cy="120965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lh5.ggpht.com/_nl17ca8wUp0BbiD9J7mTBSO1o42KpdK2IolG3NjF22o1KbhIZ6ga5e_cXPp42fNUjA=w1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37472" y="5058560"/>
            <a:ext cx="1008112" cy="100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58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
                                  </p:stCondLst>
                                  <p:childTnLst>
                                    <p:set>
                                      <p:cBhvr>
                                        <p:cTn id="9" dur="1" fill="hold">
                                          <p:stCondLst>
                                            <p:cond delay="0"/>
                                          </p:stCondLst>
                                        </p:cTn>
                                        <p:tgtEl>
                                          <p:spTgt spid="2052"/>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200"/>
                                  </p:stCondLst>
                                  <p:childTnLst>
                                    <p:set>
                                      <p:cBhvr>
                                        <p:cTn id="12" dur="1" fill="hold">
                                          <p:stCondLst>
                                            <p:cond delay="0"/>
                                          </p:stCondLst>
                                        </p:cTn>
                                        <p:tgtEl>
                                          <p:spTgt spid="2050"/>
                                        </p:tgtEl>
                                        <p:attrNameLst>
                                          <p:attrName>style.visibility</p:attrName>
                                        </p:attrNameLst>
                                      </p:cBhvr>
                                      <p:to>
                                        <p:strVal val="visible"/>
                                      </p:to>
                                    </p:set>
                                  </p:childTnLst>
                                </p:cTn>
                              </p:par>
                            </p:childTnLst>
                          </p:cTn>
                        </p:par>
                        <p:par>
                          <p:cTn id="13" fill="hold">
                            <p:stCondLst>
                              <p:cond delay="400"/>
                            </p:stCondLst>
                            <p:childTnLst>
                              <p:par>
                                <p:cTn id="14" presetID="1" presetClass="entr" presetSubtype="0" fill="hold" nodeType="afterEffect">
                                  <p:stCondLst>
                                    <p:cond delay="200"/>
                                  </p:stCondLst>
                                  <p:childTnLst>
                                    <p:set>
                                      <p:cBhvr>
                                        <p:cTn id="15" dur="1" fill="hold">
                                          <p:stCondLst>
                                            <p:cond delay="0"/>
                                          </p:stCondLst>
                                        </p:cTn>
                                        <p:tgtEl>
                                          <p:spTgt spid="2056"/>
                                        </p:tgtEl>
                                        <p:attrNameLst>
                                          <p:attrName>style.visibility</p:attrName>
                                        </p:attrNameLst>
                                      </p:cBhvr>
                                      <p:to>
                                        <p:strVal val="visible"/>
                                      </p:to>
                                    </p:set>
                                  </p:childTnLst>
                                </p:cTn>
                              </p:par>
                            </p:childTnLst>
                          </p:cTn>
                        </p:par>
                        <p:par>
                          <p:cTn id="16" fill="hold">
                            <p:stCondLst>
                              <p:cond delay="600"/>
                            </p:stCondLst>
                            <p:childTnLst>
                              <p:par>
                                <p:cTn id="17" presetID="1" presetClass="entr" presetSubtype="0" fill="hold" nodeType="afterEffect">
                                  <p:stCondLst>
                                    <p:cond delay="200"/>
                                  </p:stCondLst>
                                  <p:childTnLst>
                                    <p:set>
                                      <p:cBhvr>
                                        <p:cTn id="18" dur="1" fill="hold">
                                          <p:stCondLst>
                                            <p:cond delay="0"/>
                                          </p:stCondLst>
                                        </p:cTn>
                                        <p:tgtEl>
                                          <p:spTgt spid="2058"/>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nodeType="afterEffect">
                                  <p:stCondLst>
                                    <p:cond delay="200"/>
                                  </p:stCondLst>
                                  <p:childTnLst>
                                    <p:set>
                                      <p:cBhvr>
                                        <p:cTn id="21" dur="1" fill="hold">
                                          <p:stCondLst>
                                            <p:cond delay="0"/>
                                          </p:stCondLst>
                                        </p:cTn>
                                        <p:tgtEl>
                                          <p:spTgt spid="2062"/>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200"/>
                                  </p:stCondLst>
                                  <p:childTnLst>
                                    <p:set>
                                      <p:cBhvr>
                                        <p:cTn id="24" dur="1" fill="hold">
                                          <p:stCondLst>
                                            <p:cond delay="0"/>
                                          </p:stCondLst>
                                        </p:cTn>
                                        <p:tgtEl>
                                          <p:spTgt spid="2054"/>
                                        </p:tgtEl>
                                        <p:attrNameLst>
                                          <p:attrName>style.visibility</p:attrName>
                                        </p:attrNameLst>
                                      </p:cBhvr>
                                      <p:to>
                                        <p:strVal val="visible"/>
                                      </p:to>
                                    </p:set>
                                  </p:childTnLst>
                                </p:cTn>
                              </p:par>
                            </p:childTnLst>
                          </p:cTn>
                        </p:par>
                        <p:par>
                          <p:cTn id="25" fill="hold">
                            <p:stCondLst>
                              <p:cond delay="1200"/>
                            </p:stCondLst>
                            <p:childTnLst>
                              <p:par>
                                <p:cTn id="26" presetID="1" presetClass="entr" presetSubtype="0" fill="hold" nodeType="afterEffect">
                                  <p:stCondLst>
                                    <p:cond delay="200"/>
                                  </p:stCondLst>
                                  <p:childTnLst>
                                    <p:set>
                                      <p:cBhvr>
                                        <p:cTn id="27" dur="1" fill="hold">
                                          <p:stCondLst>
                                            <p:cond delay="0"/>
                                          </p:stCondLst>
                                        </p:cTn>
                                        <p:tgtEl>
                                          <p:spTgt spid="2068"/>
                                        </p:tgtEl>
                                        <p:attrNameLst>
                                          <p:attrName>style.visibility</p:attrName>
                                        </p:attrNameLst>
                                      </p:cBhvr>
                                      <p:to>
                                        <p:strVal val="visible"/>
                                      </p:to>
                                    </p:set>
                                  </p:childTnLst>
                                </p:cTn>
                              </p:par>
                            </p:childTnLst>
                          </p:cTn>
                        </p:par>
                        <p:par>
                          <p:cTn id="28" fill="hold">
                            <p:stCondLst>
                              <p:cond delay="1400"/>
                            </p:stCondLst>
                            <p:childTnLst>
                              <p:par>
                                <p:cTn id="29" presetID="1" presetClass="entr" presetSubtype="0" fill="hold" nodeType="afterEffect">
                                  <p:stCondLst>
                                    <p:cond delay="200"/>
                                  </p:stCondLst>
                                  <p:childTnLst>
                                    <p:set>
                                      <p:cBhvr>
                                        <p:cTn id="30" dur="1" fill="hold">
                                          <p:stCondLst>
                                            <p:cond delay="0"/>
                                          </p:stCondLst>
                                        </p:cTn>
                                        <p:tgtEl>
                                          <p:spTgt spid="2070"/>
                                        </p:tgtEl>
                                        <p:attrNameLst>
                                          <p:attrName>style.visibility</p:attrName>
                                        </p:attrNameLst>
                                      </p:cBhvr>
                                      <p:to>
                                        <p:strVal val="visible"/>
                                      </p:to>
                                    </p:set>
                                  </p:childTnLst>
                                </p:cTn>
                              </p:par>
                            </p:childTnLst>
                          </p:cTn>
                        </p:par>
                        <p:par>
                          <p:cTn id="31" fill="hold">
                            <p:stCondLst>
                              <p:cond delay="1600"/>
                            </p:stCondLst>
                            <p:childTnLst>
                              <p:par>
                                <p:cTn id="32" presetID="1" presetClass="entr" presetSubtype="0" fill="hold" nodeType="afterEffect">
                                  <p:stCondLst>
                                    <p:cond delay="200"/>
                                  </p:stCondLst>
                                  <p:childTnLst>
                                    <p:set>
                                      <p:cBhvr>
                                        <p:cTn id="33" dur="1" fill="hold">
                                          <p:stCondLst>
                                            <p:cond delay="0"/>
                                          </p:stCondLst>
                                        </p:cTn>
                                        <p:tgtEl>
                                          <p:spTgt spid="2072"/>
                                        </p:tgtEl>
                                        <p:attrNameLst>
                                          <p:attrName>style.visibility</p:attrName>
                                        </p:attrNameLst>
                                      </p:cBhvr>
                                      <p:to>
                                        <p:strVal val="visible"/>
                                      </p:to>
                                    </p:set>
                                  </p:childTnLst>
                                </p:cTn>
                              </p:par>
                            </p:childTnLst>
                          </p:cTn>
                        </p:par>
                        <p:par>
                          <p:cTn id="34" fill="hold">
                            <p:stCondLst>
                              <p:cond delay="1800"/>
                            </p:stCondLst>
                            <p:childTnLst>
                              <p:par>
                                <p:cTn id="35" presetID="1" presetClass="entr" presetSubtype="0" fill="hold" nodeType="afterEffect">
                                  <p:stCondLst>
                                    <p:cond delay="200"/>
                                  </p:stCondLst>
                                  <p:childTnLst>
                                    <p:set>
                                      <p:cBhvr>
                                        <p:cTn id="36" dur="1" fill="hold">
                                          <p:stCondLst>
                                            <p:cond delay="0"/>
                                          </p:stCondLst>
                                        </p:cTn>
                                        <p:tgtEl>
                                          <p:spTgt spid="2064"/>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nodeType="afterEffect">
                                  <p:stCondLst>
                                    <p:cond delay="200"/>
                                  </p:stCondLst>
                                  <p:childTnLst>
                                    <p:set>
                                      <p:cBhvr>
                                        <p:cTn id="39"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a:t>
            </a:r>
            <a:endParaRPr lang="ko-KR" altLang="en-US" dirty="0"/>
          </a:p>
        </p:txBody>
      </p:sp>
      <p:sp>
        <p:nvSpPr>
          <p:cNvPr id="3" name="내용 개체 틀 2"/>
          <p:cNvSpPr>
            <a:spLocks noGrp="1"/>
          </p:cNvSpPr>
          <p:nvPr>
            <p:ph idx="1"/>
          </p:nvPr>
        </p:nvSpPr>
        <p:spPr/>
        <p:txBody>
          <a:bodyPr/>
          <a:lstStyle/>
          <a:p>
            <a:r>
              <a:rPr lang="en-US" altLang="ko-KR" dirty="0" smtClean="0"/>
              <a:t>Massive growth in cellular data usage</a:t>
            </a:r>
          </a:p>
          <a:p>
            <a:pPr lvl="1"/>
            <a:r>
              <a:rPr lang="en-US" altLang="ko-KR" dirty="0" smtClean="0"/>
              <a:t>Importance of accurate accounting of cellular traffic</a:t>
            </a:r>
          </a:p>
          <a:p>
            <a:r>
              <a:rPr lang="en-US" altLang="ko-KR" dirty="0" smtClean="0"/>
              <a:t>Cellular ISP dilemma</a:t>
            </a:r>
          </a:p>
          <a:p>
            <a:pPr lvl="1"/>
            <a:r>
              <a:rPr lang="en-US" altLang="ko-KR" dirty="0" smtClean="0"/>
              <a:t>Should we account for TCP retransmissions packets or not?</a:t>
            </a:r>
          </a:p>
          <a:p>
            <a:r>
              <a:rPr lang="en-US" altLang="ko-KR" dirty="0" smtClean="0"/>
              <a:t>Accounting policies of ISPs differ even in the same country</a:t>
            </a:r>
          </a:p>
          <a:p>
            <a:r>
              <a:rPr lang="en-US" altLang="ko-KR" dirty="0" smtClean="0"/>
              <a:t>Vulnerabilities in current accounting system</a:t>
            </a:r>
          </a:p>
          <a:p>
            <a:pPr lvl="1"/>
            <a:r>
              <a:rPr lang="en-US" altLang="ko-KR" dirty="0" smtClean="0"/>
              <a:t>Usage-inflation attack</a:t>
            </a:r>
          </a:p>
          <a:p>
            <a:pPr lvl="1"/>
            <a:r>
              <a:rPr lang="en-US" altLang="ko-KR" dirty="0" smtClean="0"/>
              <a:t>Free-riding retransmission attack</a:t>
            </a:r>
          </a:p>
          <a:p>
            <a:r>
              <a:rPr lang="en-US" altLang="ko-KR" dirty="0" smtClean="0"/>
              <a:t>Suggest possible solutions on free-riding retransmission attack</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20</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spTree>
    <p:extLst>
      <p:ext uri="{BB962C8B-B14F-4D97-AF65-F5344CB8AC3E}">
        <p14:creationId xmlns:p14="http://schemas.microsoft.com/office/powerpoint/2010/main" val="94532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ctrTitle"/>
          </p:nvPr>
        </p:nvSpPr>
        <p:spPr/>
        <p:txBody>
          <a:bodyPr/>
          <a:lstStyle/>
          <a:p>
            <a:r>
              <a:rPr lang="en-US" altLang="ko-KR" dirty="0" smtClean="0"/>
              <a:t>Thank You!</a:t>
            </a:r>
            <a:r>
              <a:rPr lang="en-US" altLang="ko-KR" dirty="0"/>
              <a:t/>
            </a:r>
            <a:br>
              <a:rPr lang="en-US" altLang="ko-KR" dirty="0"/>
            </a:br>
            <a:r>
              <a:rPr lang="en-US" altLang="ko-KR" dirty="0" smtClean="0"/>
              <a:t>Any Questions?</a:t>
            </a:r>
            <a:endParaRPr lang="ko-KR" altLang="en-US" dirty="0"/>
          </a:p>
        </p:txBody>
      </p:sp>
      <p:sp>
        <p:nvSpPr>
          <p:cNvPr id="7" name="부제목 6"/>
          <p:cNvSpPr>
            <a:spLocks noGrp="1"/>
          </p:cNvSpPr>
          <p:nvPr>
            <p:ph type="subTitle" idx="1"/>
          </p:nvPr>
        </p:nvSpPr>
        <p:spPr/>
        <p:txBody>
          <a:bodyPr/>
          <a:lstStyle/>
          <a:p>
            <a:r>
              <a:rPr lang="en-US" altLang="ko-KR" dirty="0" smtClean="0"/>
              <a:t>http://www.ndsl.kaist.edu</a:t>
            </a:r>
          </a:p>
          <a:p>
            <a:endParaRPr lang="en-US" altLang="ko-KR" dirty="0" smtClean="0"/>
          </a:p>
          <a:p>
            <a:r>
              <a:rPr lang="en-US" altLang="ko-KR" b="1" u="sng" dirty="0" smtClean="0"/>
              <a:t>Volunteers Needed !</a:t>
            </a:r>
          </a:p>
          <a:p>
            <a:r>
              <a:rPr lang="en-US" altLang="ko-KR" dirty="0" smtClean="0"/>
              <a:t>yhwan@ndsl.kaist.edu</a:t>
            </a:r>
          </a:p>
          <a:p>
            <a:endParaRPr lang="ko-KR" altLang="en-US" dirty="0"/>
          </a:p>
        </p:txBody>
      </p:sp>
      <p:sp>
        <p:nvSpPr>
          <p:cNvPr id="4" name="슬라이드 번호 개체 틀 3"/>
          <p:cNvSpPr>
            <a:spLocks noGrp="1"/>
          </p:cNvSpPr>
          <p:nvPr>
            <p:ph type="sldNum" sz="quarter" idx="4294967295"/>
          </p:nvPr>
        </p:nvSpPr>
        <p:spPr>
          <a:xfrm>
            <a:off x="6908800" y="6457950"/>
            <a:ext cx="2133600" cy="365125"/>
          </a:xfrm>
        </p:spPr>
        <p:txBody>
          <a:bodyPr/>
          <a:lstStyle/>
          <a:p>
            <a:fld id="{4CFE094C-5E8C-4E73-A362-9817F4BC2EC0}" type="slidenum">
              <a:rPr lang="ko-KR" altLang="en-US" smtClean="0"/>
              <a:t>21</a:t>
            </a:fld>
            <a:endParaRPr lang="ko-KR" altLang="en-US" dirty="0"/>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spTree>
    <p:extLst>
      <p:ext uri="{BB962C8B-B14F-4D97-AF65-F5344CB8AC3E}">
        <p14:creationId xmlns:p14="http://schemas.microsoft.com/office/powerpoint/2010/main" val="2722373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Cellular Accounting Unit</a:t>
            </a:r>
            <a:endParaRPr lang="ko-KR" altLang="en-US" dirty="0"/>
          </a:p>
        </p:txBody>
      </p:sp>
      <p:sp>
        <p:nvSpPr>
          <p:cNvPr id="3" name="내용 개체 틀 2"/>
          <p:cNvSpPr>
            <a:spLocks noGrp="1"/>
          </p:cNvSpPr>
          <p:nvPr>
            <p:ph idx="1"/>
          </p:nvPr>
        </p:nvSpPr>
        <p:spPr/>
        <p:txBody>
          <a:bodyPr/>
          <a:lstStyle/>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smtClean="0"/>
              <a:t>Record traffic volume in the form of T-PDU</a:t>
            </a:r>
          </a:p>
          <a:p>
            <a:pPr lvl="1"/>
            <a:r>
              <a:rPr lang="en-US" altLang="ko-KR" dirty="0" smtClean="0"/>
              <a:t>Original</a:t>
            </a:r>
            <a:r>
              <a:rPr lang="ko-KR" altLang="en-US" dirty="0" smtClean="0"/>
              <a:t> </a:t>
            </a:r>
            <a:r>
              <a:rPr lang="en-US" altLang="ko-KR" dirty="0" smtClean="0"/>
              <a:t>IP packet</a:t>
            </a:r>
          </a:p>
          <a:p>
            <a:r>
              <a:rPr lang="en-US" altLang="ko-KR" dirty="0" smtClean="0"/>
              <a:t>Move around GSNs via GTP-U tunnels</a:t>
            </a:r>
          </a:p>
          <a:p>
            <a:pPr lvl="1"/>
            <a:r>
              <a:rPr lang="en-US" altLang="ko-KR" dirty="0" smtClean="0"/>
              <a:t>Attach GTP-U header in front of T-PDU</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22</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grpSp>
        <p:nvGrpSpPr>
          <p:cNvPr id="14" name="그룹 13"/>
          <p:cNvGrpSpPr/>
          <p:nvPr/>
        </p:nvGrpSpPr>
        <p:grpSpPr>
          <a:xfrm>
            <a:off x="1408410" y="1877395"/>
            <a:ext cx="5981427" cy="1767629"/>
            <a:chOff x="306239" y="-74866"/>
            <a:chExt cx="5981427" cy="1767629"/>
          </a:xfrm>
        </p:grpSpPr>
        <p:sp>
          <p:nvSpPr>
            <p:cNvPr id="6" name="직사각형 5"/>
            <p:cNvSpPr/>
            <p:nvPr/>
          </p:nvSpPr>
          <p:spPr>
            <a:xfrm>
              <a:off x="306239" y="531109"/>
              <a:ext cx="1656184" cy="55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itchFamily="18" charset="0"/>
                  <a:cs typeface="Times New Roman" pitchFamily="18" charset="0"/>
                </a:rPr>
                <a:t>GTP-U Header</a:t>
              </a:r>
              <a:endParaRPr lang="ko-KR" altLang="en-US" sz="1800" dirty="0">
                <a:latin typeface="Times New Roman" pitchFamily="18" charset="0"/>
                <a:cs typeface="Times New Roman" pitchFamily="18" charset="0"/>
              </a:endParaRPr>
            </a:p>
          </p:txBody>
        </p:sp>
        <p:sp>
          <p:nvSpPr>
            <p:cNvPr id="7" name="직사각형 6"/>
            <p:cNvSpPr/>
            <p:nvPr/>
          </p:nvSpPr>
          <p:spPr>
            <a:xfrm>
              <a:off x="1962423" y="531109"/>
              <a:ext cx="864096" cy="55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itchFamily="18" charset="0"/>
                  <a:cs typeface="Times New Roman" pitchFamily="18" charset="0"/>
                </a:rPr>
                <a:t>IP Header</a:t>
              </a:r>
              <a:endParaRPr lang="ko-KR" altLang="en-US" sz="1800" dirty="0">
                <a:latin typeface="Times New Roman" pitchFamily="18" charset="0"/>
                <a:cs typeface="Times New Roman" pitchFamily="18" charset="0"/>
              </a:endParaRPr>
            </a:p>
          </p:txBody>
        </p:sp>
        <p:sp>
          <p:nvSpPr>
            <p:cNvPr id="8" name="직사각형 7"/>
            <p:cNvSpPr/>
            <p:nvPr/>
          </p:nvSpPr>
          <p:spPr>
            <a:xfrm>
              <a:off x="2828277" y="531109"/>
              <a:ext cx="864096" cy="55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itchFamily="18" charset="0"/>
                  <a:cs typeface="Times New Roman" pitchFamily="18" charset="0"/>
                </a:rPr>
                <a:t>TCP</a:t>
              </a:r>
            </a:p>
            <a:p>
              <a:pPr algn="ctr"/>
              <a:r>
                <a:rPr lang="en-US" altLang="ko-KR" sz="1800" dirty="0" smtClean="0">
                  <a:latin typeface="Times New Roman" pitchFamily="18" charset="0"/>
                  <a:cs typeface="Times New Roman" pitchFamily="18" charset="0"/>
                </a:rPr>
                <a:t>Header</a:t>
              </a:r>
              <a:endParaRPr lang="ko-KR" altLang="en-US" sz="1800" dirty="0">
                <a:latin typeface="Times New Roman" pitchFamily="18" charset="0"/>
                <a:cs typeface="Times New Roman" pitchFamily="18" charset="0"/>
              </a:endParaRPr>
            </a:p>
          </p:txBody>
        </p:sp>
        <p:sp>
          <p:nvSpPr>
            <p:cNvPr id="9" name="직사각형 8"/>
            <p:cNvSpPr/>
            <p:nvPr/>
          </p:nvSpPr>
          <p:spPr>
            <a:xfrm>
              <a:off x="3692373" y="531109"/>
              <a:ext cx="2590530" cy="55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itchFamily="18" charset="0"/>
                  <a:cs typeface="Times New Roman" pitchFamily="18" charset="0"/>
                </a:rPr>
                <a:t>Data Payload</a:t>
              </a:r>
              <a:endParaRPr lang="ko-KR" altLang="en-US" sz="1800" dirty="0">
                <a:latin typeface="Times New Roman" pitchFamily="18" charset="0"/>
                <a:cs typeface="Times New Roman" pitchFamily="18" charset="0"/>
              </a:endParaRPr>
            </a:p>
          </p:txBody>
        </p:sp>
        <p:sp>
          <p:nvSpPr>
            <p:cNvPr id="10" name="TextBox 9"/>
            <p:cNvSpPr txBox="1"/>
            <p:nvPr/>
          </p:nvSpPr>
          <p:spPr>
            <a:xfrm>
              <a:off x="3701073" y="1323431"/>
              <a:ext cx="843180" cy="369332"/>
            </a:xfrm>
            <a:prstGeom prst="rect">
              <a:avLst/>
            </a:prstGeom>
            <a:noFill/>
          </p:spPr>
          <p:txBody>
            <a:bodyPr wrap="none" rtlCol="0">
              <a:spAutoFit/>
            </a:bodyPr>
            <a:lstStyle/>
            <a:p>
              <a:r>
                <a:rPr lang="en-US" altLang="ko-KR" sz="1800" dirty="0" smtClean="0">
                  <a:latin typeface="Times New Roman" pitchFamily="18" charset="0"/>
                  <a:cs typeface="Times New Roman" pitchFamily="18" charset="0"/>
                </a:rPr>
                <a:t>T-PDU</a:t>
              </a:r>
              <a:endParaRPr lang="ko-KR" altLang="en-US" sz="1800" dirty="0">
                <a:latin typeface="Times New Roman" pitchFamily="18" charset="0"/>
                <a:cs typeface="Times New Roman" pitchFamily="18" charset="0"/>
              </a:endParaRPr>
            </a:p>
          </p:txBody>
        </p:sp>
        <p:sp>
          <p:nvSpPr>
            <p:cNvPr id="11" name="TextBox 10"/>
            <p:cNvSpPr txBox="1"/>
            <p:nvPr/>
          </p:nvSpPr>
          <p:spPr>
            <a:xfrm>
              <a:off x="2867001" y="-74866"/>
              <a:ext cx="864339" cy="369332"/>
            </a:xfrm>
            <a:prstGeom prst="rect">
              <a:avLst/>
            </a:prstGeom>
            <a:noFill/>
          </p:spPr>
          <p:txBody>
            <a:bodyPr wrap="none" rtlCol="0">
              <a:spAutoFit/>
            </a:bodyPr>
            <a:lstStyle/>
            <a:p>
              <a:r>
                <a:rPr lang="en-US" altLang="ko-KR" sz="1800" dirty="0" smtClean="0">
                  <a:latin typeface="Times New Roman" pitchFamily="18" charset="0"/>
                  <a:cs typeface="Times New Roman" pitchFamily="18" charset="0"/>
                </a:rPr>
                <a:t>GTP-U</a:t>
              </a:r>
              <a:endParaRPr lang="ko-KR" altLang="en-US" sz="1800" dirty="0">
                <a:latin typeface="Times New Roman" pitchFamily="18" charset="0"/>
                <a:cs typeface="Times New Roman" pitchFamily="18" charset="0"/>
              </a:endParaRPr>
            </a:p>
          </p:txBody>
        </p:sp>
        <p:sp>
          <p:nvSpPr>
            <p:cNvPr id="12" name="오른쪽 중괄호 11"/>
            <p:cNvSpPr/>
            <p:nvPr/>
          </p:nvSpPr>
          <p:spPr>
            <a:xfrm rot="5400000">
              <a:off x="4006723" y="-952983"/>
              <a:ext cx="231879" cy="432048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13" name="오른쪽 중괄호 12"/>
            <p:cNvSpPr/>
            <p:nvPr/>
          </p:nvSpPr>
          <p:spPr>
            <a:xfrm rot="16200000">
              <a:off x="3183394" y="-2582689"/>
              <a:ext cx="231879" cy="5976664"/>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2663460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Unlimited LTE Data Plan</a:t>
            </a:r>
            <a:endParaRPr lang="ko-KR" altLang="en-US" dirty="0"/>
          </a:p>
        </p:txBody>
      </p:sp>
      <p:sp>
        <p:nvSpPr>
          <p:cNvPr id="3" name="내용 개체 틀 2"/>
          <p:cNvSpPr>
            <a:spLocks noGrp="1"/>
          </p:cNvSpPr>
          <p:nvPr>
            <p:ph idx="1"/>
          </p:nvPr>
        </p:nvSpPr>
        <p:spPr/>
        <p:txBody>
          <a:bodyPr/>
          <a:lstStyle/>
          <a:p>
            <a:endParaRPr lang="en-US" altLang="ko-KR" dirty="0" smtClean="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23</a:t>
            </a:fld>
            <a:endParaRPr lang="ko-KR" altLang="en-US" dirty="0"/>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graphicFrame>
        <p:nvGraphicFramePr>
          <p:cNvPr id="7" name="표 6"/>
          <p:cNvGraphicFramePr>
            <a:graphicFrameLocks noGrp="1"/>
          </p:cNvGraphicFramePr>
          <p:nvPr>
            <p:extLst>
              <p:ext uri="{D42A27DB-BD31-4B8C-83A1-F6EECF244321}">
                <p14:modId xmlns:p14="http://schemas.microsoft.com/office/powerpoint/2010/main" val="600524449"/>
              </p:ext>
            </p:extLst>
          </p:nvPr>
        </p:nvGraphicFramePr>
        <p:xfrm>
          <a:off x="827585" y="2236440"/>
          <a:ext cx="7488831" cy="3352800"/>
        </p:xfrm>
        <a:graphic>
          <a:graphicData uri="http://schemas.openxmlformats.org/drawingml/2006/table">
            <a:tbl>
              <a:tblPr firstRow="1" bandRow="1">
                <a:tableStyleId>{5940675A-B579-460E-94D1-54222C63F5DA}</a:tableStyleId>
              </a:tblPr>
              <a:tblGrid>
                <a:gridCol w="1442802"/>
                <a:gridCol w="1786327"/>
                <a:gridCol w="2198556"/>
                <a:gridCol w="2061146"/>
              </a:tblGrid>
              <a:tr h="213643">
                <a:tc>
                  <a:txBody>
                    <a:bodyPr/>
                    <a:lstStyle/>
                    <a:p>
                      <a:pPr algn="ctr" latinLnBrk="1"/>
                      <a:r>
                        <a:rPr lang="en-US" altLang="ko-KR" sz="1400" b="1" dirty="0" smtClean="0">
                          <a:latin typeface="Times New Roman" pitchFamily="18" charset="0"/>
                          <a:cs typeface="Times New Roman" pitchFamily="18" charset="0"/>
                        </a:rPr>
                        <a:t>Cellular</a:t>
                      </a:r>
                      <a:r>
                        <a:rPr lang="en-US" altLang="ko-KR" sz="1400" b="1" baseline="0" dirty="0" smtClean="0">
                          <a:latin typeface="Times New Roman" pitchFamily="18" charset="0"/>
                          <a:cs typeface="Times New Roman" pitchFamily="18" charset="0"/>
                        </a:rPr>
                        <a:t> ISP</a:t>
                      </a:r>
                      <a:endParaRPr lang="ko-KR" altLang="en-US" sz="1400" b="1" dirty="0">
                        <a:latin typeface="Times New Roman" pitchFamily="18" charset="0"/>
                        <a:cs typeface="Times New Roman" pitchFamily="18" charset="0"/>
                      </a:endParaRPr>
                    </a:p>
                  </a:txBody>
                  <a:tcPr anchor="ctr"/>
                </a:tc>
                <a:tc>
                  <a:txBody>
                    <a:bodyPr/>
                    <a:lstStyle/>
                    <a:p>
                      <a:pPr algn="ctr" latinLnBrk="1"/>
                      <a:r>
                        <a:rPr lang="en-US" altLang="ko-KR" sz="1400" b="1" dirty="0" smtClean="0">
                          <a:latin typeface="Times New Roman" pitchFamily="18" charset="0"/>
                          <a:cs typeface="Times New Roman" pitchFamily="18" charset="0"/>
                        </a:rPr>
                        <a:t>Price (per month)</a:t>
                      </a:r>
                      <a:endParaRPr lang="ko-KR" altLang="en-US" sz="1400" b="1" dirty="0">
                        <a:latin typeface="Times New Roman" pitchFamily="18" charset="0"/>
                        <a:cs typeface="Times New Roman" pitchFamily="18" charset="0"/>
                      </a:endParaRPr>
                    </a:p>
                  </a:txBody>
                  <a:tcPr anchor="ctr"/>
                </a:tc>
                <a:tc>
                  <a:txBody>
                    <a:bodyPr/>
                    <a:lstStyle/>
                    <a:p>
                      <a:pPr algn="ctr" latinLnBrk="1"/>
                      <a:r>
                        <a:rPr lang="en-US" altLang="ko-KR" sz="1400" b="1" dirty="0" smtClean="0">
                          <a:latin typeface="Times New Roman" pitchFamily="18" charset="0"/>
                          <a:cs typeface="Times New Roman" pitchFamily="18" charset="0"/>
                        </a:rPr>
                        <a:t>Note</a:t>
                      </a:r>
                      <a:endParaRPr lang="ko-KR" altLang="en-US" sz="1400" b="1" dirty="0">
                        <a:latin typeface="Times New Roman" pitchFamily="18" charset="0"/>
                        <a:cs typeface="Times New Roman" pitchFamily="18" charset="0"/>
                      </a:endParaRPr>
                    </a:p>
                  </a:txBody>
                  <a:tcPr anchor="ctr"/>
                </a:tc>
                <a:tc>
                  <a:txBody>
                    <a:bodyPr/>
                    <a:lstStyle/>
                    <a:p>
                      <a:pPr algn="ctr" latinLnBrk="1"/>
                      <a:r>
                        <a:rPr lang="en-US" altLang="ko-KR" sz="1400" b="1" dirty="0" smtClean="0">
                          <a:latin typeface="Times New Roman" pitchFamily="18" charset="0"/>
                          <a:cs typeface="Times New Roman" pitchFamily="18" charset="0"/>
                        </a:rPr>
                        <a:t>Throttling Volume</a:t>
                      </a:r>
                      <a:endParaRPr lang="ko-KR" altLang="en-US" sz="1400" b="1" dirty="0">
                        <a:latin typeface="Times New Roman" pitchFamily="18" charset="0"/>
                        <a:cs typeface="Times New Roman" pitchFamily="18" charset="0"/>
                      </a:endParaRPr>
                    </a:p>
                  </a:txBody>
                  <a:tcPr anchor="ctr"/>
                </a:tc>
              </a:tr>
              <a:tr h="213643">
                <a:tc>
                  <a:txBody>
                    <a:bodyPr/>
                    <a:lstStyle/>
                    <a:p>
                      <a:pPr algn="ctr" latinLnBrk="1"/>
                      <a:r>
                        <a:rPr lang="en-US" altLang="ko-KR" sz="1400" dirty="0" smtClean="0">
                          <a:latin typeface="Times New Roman" pitchFamily="18" charset="0"/>
                          <a:cs typeface="Times New Roman" pitchFamily="18" charset="0"/>
                        </a:rPr>
                        <a:t>U.S. Cellular</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$40</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No voice/text/tethering</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a:t>
                      </a:r>
                      <a:endParaRPr lang="ko-KR" altLang="en-US" sz="1400" dirty="0">
                        <a:latin typeface="Times New Roman" pitchFamily="18" charset="0"/>
                        <a:cs typeface="Times New Roman" pitchFamily="18" charset="0"/>
                      </a:endParaRPr>
                    </a:p>
                  </a:txBody>
                  <a:tcPr anchor="ctr"/>
                </a:tc>
              </a:tr>
              <a:tr h="213643">
                <a:tc>
                  <a:txBody>
                    <a:bodyPr/>
                    <a:lstStyle/>
                    <a:p>
                      <a:pPr algn="ctr" latinLnBrk="1"/>
                      <a:r>
                        <a:rPr lang="en-US" altLang="ko-KR" sz="1400" dirty="0" smtClean="0">
                          <a:latin typeface="Times New Roman" pitchFamily="18" charset="0"/>
                          <a:cs typeface="Times New Roman" pitchFamily="18" charset="0"/>
                        </a:rPr>
                        <a:t>T-Mobile</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$70 / $90</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HSPA+</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a:t>
                      </a:r>
                      <a:endParaRPr lang="ko-KR" altLang="en-US" sz="1400" dirty="0">
                        <a:latin typeface="Times New Roman" pitchFamily="18" charset="0"/>
                        <a:cs typeface="Times New Roman" pitchFamily="18" charset="0"/>
                      </a:endParaRPr>
                    </a:p>
                  </a:txBody>
                  <a:tcPr anchor="ctr"/>
                </a:tc>
              </a:tr>
              <a:tr h="213643">
                <a:tc>
                  <a:txBody>
                    <a:bodyPr/>
                    <a:lstStyle/>
                    <a:p>
                      <a:pPr algn="ctr" latinLnBrk="1"/>
                      <a:r>
                        <a:rPr lang="en-US" altLang="ko-KR" sz="1400" dirty="0" smtClean="0">
                          <a:latin typeface="Times New Roman" pitchFamily="18" charset="0"/>
                          <a:cs typeface="Times New Roman" pitchFamily="18" charset="0"/>
                        </a:rPr>
                        <a:t>Sprint</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$79.99</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Small</a:t>
                      </a:r>
                      <a:r>
                        <a:rPr lang="en-US" altLang="ko-KR" sz="1400" baseline="0" dirty="0" smtClean="0">
                          <a:latin typeface="Times New Roman" pitchFamily="18" charset="0"/>
                          <a:cs typeface="Times New Roman" pitchFamily="18" charset="0"/>
                        </a:rPr>
                        <a:t> coverage</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a:t>
                      </a:r>
                      <a:endParaRPr lang="ko-KR" altLang="en-US" sz="1400" dirty="0">
                        <a:latin typeface="Times New Roman" pitchFamily="18" charset="0"/>
                        <a:cs typeface="Times New Roman" pitchFamily="18" charset="0"/>
                      </a:endParaRPr>
                    </a:p>
                  </a:txBody>
                  <a:tcPr anchor="ctr"/>
                </a:tc>
              </a:tr>
              <a:tr h="213643">
                <a:tc>
                  <a:txBody>
                    <a:bodyPr/>
                    <a:lstStyle/>
                    <a:p>
                      <a:pPr algn="ctr" latinLnBrk="1"/>
                      <a:r>
                        <a:rPr lang="en-US" altLang="ko-KR" sz="1400" dirty="0" smtClean="0">
                          <a:latin typeface="Times New Roman" pitchFamily="18" charset="0"/>
                          <a:cs typeface="Times New Roman" pitchFamily="18" charset="0"/>
                        </a:rPr>
                        <a:t>SKT</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$101.34</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Data throttling</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18 GB</a:t>
                      </a:r>
                      <a:endParaRPr lang="ko-KR" altLang="en-US" sz="1400" dirty="0">
                        <a:latin typeface="Times New Roman" pitchFamily="18" charset="0"/>
                        <a:cs typeface="Times New Roman" pitchFamily="18" charset="0"/>
                      </a:endParaRPr>
                    </a:p>
                  </a:txBody>
                  <a:tcPr anchor="ctr"/>
                </a:tc>
              </a:tr>
              <a:tr h="213643">
                <a:tc rowSpan="3">
                  <a:txBody>
                    <a:bodyPr/>
                    <a:lstStyle/>
                    <a:p>
                      <a:pPr algn="ctr" latinLnBrk="1"/>
                      <a:r>
                        <a:rPr lang="en-US" altLang="ko-KR" sz="1400" dirty="0" smtClean="0">
                          <a:latin typeface="Times New Roman" pitchFamily="18" charset="0"/>
                          <a:cs typeface="Times New Roman" pitchFamily="18" charset="0"/>
                        </a:rPr>
                        <a:t>KT</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$87.99</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Data throttling</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14 GB</a:t>
                      </a:r>
                      <a:endParaRPr lang="ko-KR" altLang="en-US" sz="1400" dirty="0">
                        <a:latin typeface="Times New Roman" pitchFamily="18" charset="0"/>
                        <a:cs typeface="Times New Roman" pitchFamily="18" charset="0"/>
                      </a:endParaRPr>
                    </a:p>
                  </a:txBody>
                  <a:tcPr anchor="ctr"/>
                </a:tc>
              </a:tr>
              <a:tr h="213643">
                <a:tc vMerge="1">
                  <a:txBody>
                    <a:bodyPr/>
                    <a:lstStyle/>
                    <a:p>
                      <a:pPr latinLnBrk="1"/>
                      <a:endParaRPr lang="ko-KR" altLang="en-US"/>
                    </a:p>
                  </a:txBody>
                  <a:tcPr/>
                </a:tc>
                <a:tc>
                  <a:txBody>
                    <a:bodyPr/>
                    <a:lstStyle/>
                    <a:p>
                      <a:pPr algn="ctr" latinLnBrk="1"/>
                      <a:r>
                        <a:rPr lang="en-US" altLang="ko-KR" sz="1400" dirty="0" smtClean="0">
                          <a:latin typeface="Times New Roman" pitchFamily="18" charset="0"/>
                          <a:cs typeface="Times New Roman" pitchFamily="18" charset="0"/>
                        </a:rPr>
                        <a:t>$102.27</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Data throttling</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20 GB</a:t>
                      </a:r>
                      <a:endParaRPr lang="ko-KR" altLang="en-US" sz="1400" dirty="0">
                        <a:latin typeface="Times New Roman" pitchFamily="18" charset="0"/>
                        <a:cs typeface="Times New Roman" pitchFamily="18" charset="0"/>
                      </a:endParaRPr>
                    </a:p>
                  </a:txBody>
                  <a:tcPr anchor="ctr"/>
                </a:tc>
              </a:tr>
              <a:tr h="213643">
                <a:tc vMerge="1">
                  <a:txBody>
                    <a:bodyPr/>
                    <a:lstStyle/>
                    <a:p>
                      <a:pPr latinLnBrk="1"/>
                      <a:endParaRPr lang="ko-KR" altLang="en-US"/>
                    </a:p>
                  </a:txBody>
                  <a:tcPr/>
                </a:tc>
                <a:tc>
                  <a:txBody>
                    <a:bodyPr/>
                    <a:lstStyle/>
                    <a:p>
                      <a:pPr algn="ctr" latinLnBrk="1"/>
                      <a:r>
                        <a:rPr lang="en-US" altLang="ko-KR" sz="1400" dirty="0" smtClean="0">
                          <a:latin typeface="Times New Roman" pitchFamily="18" charset="0"/>
                          <a:cs typeface="Times New Roman" pitchFamily="18" charset="0"/>
                        </a:rPr>
                        <a:t>$120.87</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Data throttling</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24 GB</a:t>
                      </a:r>
                      <a:endParaRPr lang="ko-KR" altLang="en-US" sz="1400" dirty="0">
                        <a:latin typeface="Times New Roman" pitchFamily="18" charset="0"/>
                        <a:cs typeface="Times New Roman" pitchFamily="18" charset="0"/>
                      </a:endParaRPr>
                    </a:p>
                  </a:txBody>
                  <a:tcPr anchor="ctr"/>
                </a:tc>
              </a:tr>
              <a:tr h="213643">
                <a:tc rowSpan="3">
                  <a:txBody>
                    <a:bodyPr/>
                    <a:lstStyle/>
                    <a:p>
                      <a:pPr algn="ctr" latinLnBrk="1"/>
                      <a:r>
                        <a:rPr lang="en-US" altLang="ko-KR" sz="1400" dirty="0" smtClean="0">
                          <a:latin typeface="Times New Roman" pitchFamily="18" charset="0"/>
                          <a:cs typeface="Times New Roman" pitchFamily="18" charset="0"/>
                        </a:rPr>
                        <a:t>LGU+</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$87.99</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Data throttling</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14 GB</a:t>
                      </a:r>
                      <a:endParaRPr lang="ko-KR" altLang="en-US" sz="1400" dirty="0">
                        <a:latin typeface="Times New Roman" pitchFamily="18" charset="0"/>
                        <a:cs typeface="Times New Roman" pitchFamily="18" charset="0"/>
                      </a:endParaRPr>
                    </a:p>
                  </a:txBody>
                  <a:tcPr anchor="ctr"/>
                </a:tc>
              </a:tr>
              <a:tr h="213643">
                <a:tc vMerge="1">
                  <a:txBody>
                    <a:bodyPr/>
                    <a:lstStyle/>
                    <a:p>
                      <a:pPr latinLnBrk="1"/>
                      <a:endParaRPr lang="ko-KR" altLang="en-US"/>
                    </a:p>
                  </a:txBody>
                  <a:tcPr/>
                </a:tc>
                <a:tc>
                  <a:txBody>
                    <a:bodyPr/>
                    <a:lstStyle/>
                    <a:p>
                      <a:pPr algn="ctr" latinLnBrk="1"/>
                      <a:r>
                        <a:rPr lang="en-US" altLang="ko-KR" sz="1400" dirty="0" smtClean="0">
                          <a:latin typeface="Times New Roman" pitchFamily="18" charset="0"/>
                          <a:cs typeface="Times New Roman" pitchFamily="18" charset="0"/>
                        </a:rPr>
                        <a:t>$102.27</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Data throttling</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20 GB</a:t>
                      </a:r>
                      <a:endParaRPr lang="ko-KR" altLang="en-US" sz="1400" dirty="0">
                        <a:latin typeface="Times New Roman" pitchFamily="18" charset="0"/>
                        <a:cs typeface="Times New Roman" pitchFamily="18" charset="0"/>
                      </a:endParaRPr>
                    </a:p>
                  </a:txBody>
                  <a:tcPr anchor="ctr"/>
                </a:tc>
              </a:tr>
              <a:tr h="213643">
                <a:tc vMerge="1">
                  <a:txBody>
                    <a:bodyPr/>
                    <a:lstStyle/>
                    <a:p>
                      <a:pPr latinLnBrk="1"/>
                      <a:endParaRPr lang="ko-KR" altLang="en-US"/>
                    </a:p>
                  </a:txBody>
                  <a:tcPr/>
                </a:tc>
                <a:tc>
                  <a:txBody>
                    <a:bodyPr/>
                    <a:lstStyle/>
                    <a:p>
                      <a:pPr algn="ctr" latinLnBrk="1"/>
                      <a:r>
                        <a:rPr lang="en-US" altLang="ko-KR" sz="1400" dirty="0" smtClean="0">
                          <a:latin typeface="Times New Roman" pitchFamily="18" charset="0"/>
                          <a:cs typeface="Times New Roman" pitchFamily="18" charset="0"/>
                        </a:rPr>
                        <a:t>$120.87</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Data throttling</a:t>
                      </a:r>
                      <a:endParaRPr lang="ko-KR" altLang="en-US" sz="1400" dirty="0">
                        <a:latin typeface="Times New Roman" pitchFamily="18" charset="0"/>
                        <a:cs typeface="Times New Roman" pitchFamily="18" charset="0"/>
                      </a:endParaRPr>
                    </a:p>
                  </a:txBody>
                  <a:tcPr anchor="ctr"/>
                </a:tc>
                <a:tc>
                  <a:txBody>
                    <a:bodyPr/>
                    <a:lstStyle/>
                    <a:p>
                      <a:pPr algn="ctr" latinLnBrk="1"/>
                      <a:r>
                        <a:rPr lang="en-US" altLang="ko-KR" sz="1400" dirty="0" smtClean="0">
                          <a:latin typeface="Times New Roman" pitchFamily="18" charset="0"/>
                          <a:cs typeface="Times New Roman" pitchFamily="18" charset="0"/>
                        </a:rPr>
                        <a:t>24 GB</a:t>
                      </a:r>
                      <a:endParaRPr lang="ko-KR" altLang="en-US" sz="140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4189746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Mobile Devices as Post-PCs</a:t>
            </a:r>
            <a:endParaRPr lang="ko-KR" altLang="en-US" dirty="0"/>
          </a:p>
        </p:txBody>
      </p:sp>
      <p:sp>
        <p:nvSpPr>
          <p:cNvPr id="3" name="내용 개체 틀 2"/>
          <p:cNvSpPr>
            <a:spLocks noGrp="1"/>
          </p:cNvSpPr>
          <p:nvPr>
            <p:ph idx="1"/>
          </p:nvPr>
        </p:nvSpPr>
        <p:spPr/>
        <p:txBody>
          <a:bodyPr/>
          <a:lstStyle/>
          <a:p>
            <a:r>
              <a:rPr lang="en-US" altLang="ko-KR" dirty="0"/>
              <a:t>S</a:t>
            </a:r>
            <a:r>
              <a:rPr lang="en-US" altLang="ko-KR" dirty="0" smtClean="0"/>
              <a:t>martphones &amp; table PCs for daily network communications</a:t>
            </a:r>
          </a:p>
          <a:p>
            <a:pPr lvl="1"/>
            <a:r>
              <a:rPr lang="en-US" altLang="ko-KR" dirty="0" smtClean="0"/>
              <a:t>Massive growth in cellular data traffic</a:t>
            </a:r>
            <a:endParaRPr lang="en-US" altLang="ko-KR" dirty="0"/>
          </a:p>
          <a:p>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3</a:t>
            </a:fld>
            <a:endParaRPr lang="ko-KR" altLang="en-US"/>
          </a:p>
        </p:txBody>
      </p:sp>
      <p:sp>
        <p:nvSpPr>
          <p:cNvPr id="6"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pic>
        <p:nvPicPr>
          <p:cNvPr id="1026" name="Picture 2" descr="http://cdn.arstechnica.net/wp-content/uploads/2013/02/ericsson-data-growth-640x686.png"/>
          <p:cNvPicPr>
            <a:picLocks noChangeAspect="1" noChangeArrowheads="1"/>
          </p:cNvPicPr>
          <p:nvPr/>
        </p:nvPicPr>
        <p:blipFill rotWithShape="1">
          <a:blip r:embed="rId3">
            <a:extLst>
              <a:ext uri="{28A0092B-C50C-407E-A947-70E740481C1C}">
                <a14:useLocalDpi xmlns:a14="http://schemas.microsoft.com/office/drawing/2010/main" val="0"/>
              </a:ext>
            </a:extLst>
          </a:blip>
          <a:srcRect t="14033" b="30795"/>
          <a:stretch/>
        </p:blipFill>
        <p:spPr bwMode="auto">
          <a:xfrm>
            <a:off x="1691680" y="2735967"/>
            <a:ext cx="5543308" cy="3278160"/>
          </a:xfrm>
          <a:prstGeom prst="rect">
            <a:avLst/>
          </a:prstGeom>
          <a:noFill/>
          <a:extLst>
            <a:ext uri="{909E8E84-426E-40DD-AFC4-6F175D3DCCD1}">
              <a14:hiddenFill xmlns:a14="http://schemas.microsoft.com/office/drawing/2010/main">
                <a:solidFill>
                  <a:srgbClr val="FFFFFF"/>
                </a:solidFill>
              </a14:hiddenFill>
            </a:ext>
          </a:extLst>
        </p:spPr>
      </p:pic>
      <p:sp>
        <p:nvSpPr>
          <p:cNvPr id="17" name="타원 16"/>
          <p:cNvSpPr/>
          <p:nvPr/>
        </p:nvSpPr>
        <p:spPr>
          <a:xfrm>
            <a:off x="5852772" y="4363941"/>
            <a:ext cx="257148" cy="2444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6627654" y="3170246"/>
            <a:ext cx="257148" cy="2444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4475230" y="3170246"/>
            <a:ext cx="1728296" cy="8161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smtClean="0">
                <a:latin typeface="Tahoma" pitchFamily="34" charset="0"/>
                <a:ea typeface="Tahoma" pitchFamily="34" charset="0"/>
                <a:cs typeface="Tahoma" pitchFamily="34" charset="0"/>
              </a:rPr>
              <a:t>2x increase</a:t>
            </a:r>
          </a:p>
          <a:p>
            <a:pPr algn="ctr"/>
            <a:r>
              <a:rPr lang="en-US" altLang="ko-KR" dirty="0" smtClean="0">
                <a:latin typeface="Tahoma" pitchFamily="34" charset="0"/>
                <a:ea typeface="Tahoma" pitchFamily="34" charset="0"/>
                <a:cs typeface="Tahoma" pitchFamily="34" charset="0"/>
              </a:rPr>
              <a:t>in one year!</a:t>
            </a:r>
            <a:endParaRPr lang="ko-KR" altLang="en-US" dirty="0">
              <a:latin typeface="Tahoma" pitchFamily="34" charset="0"/>
              <a:cs typeface="Tahoma" pitchFamily="34" charset="0"/>
            </a:endParaRPr>
          </a:p>
        </p:txBody>
      </p:sp>
      <p:cxnSp>
        <p:nvCxnSpPr>
          <p:cNvPr id="29" name="직선 화살표 연결선 28"/>
          <p:cNvCxnSpPr>
            <a:stCxn id="18" idx="3"/>
            <a:endCxn id="28" idx="3"/>
          </p:cNvCxnSpPr>
          <p:nvPr/>
        </p:nvCxnSpPr>
        <p:spPr>
          <a:xfrm flipH="1">
            <a:off x="6203526" y="3378861"/>
            <a:ext cx="461786" cy="19945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7" name="직선 화살표 연결선 26"/>
          <p:cNvCxnSpPr>
            <a:stCxn id="17" idx="1"/>
            <a:endCxn id="28" idx="2"/>
          </p:cNvCxnSpPr>
          <p:nvPr/>
        </p:nvCxnSpPr>
        <p:spPr>
          <a:xfrm flipH="1" flipV="1">
            <a:off x="5339378" y="3986377"/>
            <a:ext cx="551052" cy="41335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621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Cellular Traffic Accounting</a:t>
            </a:r>
            <a:endParaRPr lang="ko-KR" altLang="en-US" dirty="0"/>
          </a:p>
        </p:txBody>
      </p:sp>
      <p:sp>
        <p:nvSpPr>
          <p:cNvPr id="3" name="내용 개체 틀 2"/>
          <p:cNvSpPr>
            <a:spLocks noGrp="1"/>
          </p:cNvSpPr>
          <p:nvPr>
            <p:ph idx="1"/>
          </p:nvPr>
        </p:nvSpPr>
        <p:spPr/>
        <p:txBody>
          <a:bodyPr/>
          <a:lstStyle/>
          <a:p>
            <a:r>
              <a:rPr lang="en-US" altLang="ko-KR" dirty="0" smtClean="0"/>
              <a:t>Increase in cellular traffic bill</a:t>
            </a:r>
            <a:endParaRPr lang="en-US" altLang="ko-KR" sz="1800" dirty="0" smtClean="0"/>
          </a:p>
          <a:p>
            <a:pPr lvl="1"/>
            <a:r>
              <a:rPr lang="en-US" altLang="ko-KR" dirty="0" smtClean="0"/>
              <a:t>Average: $71 per month (2011) – J.D. Power &amp; Associates</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r>
              <a:rPr lang="en-US" altLang="ko-KR" dirty="0" smtClean="0"/>
              <a:t>Overage fee</a:t>
            </a:r>
          </a:p>
          <a:p>
            <a:pPr lvl="1"/>
            <a:r>
              <a:rPr lang="en-US" altLang="ko-KR" dirty="0"/>
              <a:t>e</a:t>
            </a:r>
            <a:r>
              <a:rPr lang="en-US" altLang="ko-KR" dirty="0" smtClean="0"/>
              <a:t>.g., $15 per GB</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4</a:t>
            </a:fld>
            <a:endParaRPr lang="ko-KR" altLang="en-US" dirty="0"/>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graphicFrame>
        <p:nvGraphicFramePr>
          <p:cNvPr id="8" name="표 7"/>
          <p:cNvGraphicFramePr>
            <a:graphicFrameLocks noGrp="1"/>
          </p:cNvGraphicFramePr>
          <p:nvPr>
            <p:extLst>
              <p:ext uri="{D42A27DB-BD31-4B8C-83A1-F6EECF244321}">
                <p14:modId xmlns:p14="http://schemas.microsoft.com/office/powerpoint/2010/main" val="2469858648"/>
              </p:ext>
            </p:extLst>
          </p:nvPr>
        </p:nvGraphicFramePr>
        <p:xfrm>
          <a:off x="755576" y="2658812"/>
          <a:ext cx="7632849" cy="986212"/>
        </p:xfrm>
        <a:graphic>
          <a:graphicData uri="http://schemas.openxmlformats.org/drawingml/2006/table">
            <a:tbl>
              <a:tblPr firstRow="1" bandRow="1">
                <a:tableStyleId>{5940675A-B579-460E-94D1-54222C63F5DA}</a:tableStyleId>
              </a:tblPr>
              <a:tblGrid>
                <a:gridCol w="2448272"/>
                <a:gridCol w="864096"/>
                <a:gridCol w="864096"/>
                <a:gridCol w="864096"/>
                <a:gridCol w="864096"/>
                <a:gridCol w="864096"/>
                <a:gridCol w="864097"/>
              </a:tblGrid>
              <a:tr h="468052">
                <a:tc>
                  <a:txBody>
                    <a:bodyPr/>
                    <a:lstStyle/>
                    <a:p>
                      <a:pPr algn="ctr" latinLnBrk="1"/>
                      <a:r>
                        <a:rPr lang="en-US" altLang="ko-KR" sz="1400" dirty="0" smtClean="0">
                          <a:latin typeface="Gill Sans MT" pitchFamily="34" charset="0"/>
                        </a:rPr>
                        <a:t>AT&amp;T</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1GB</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4GB</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6GB</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10GB</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15GB</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20GB</a:t>
                      </a:r>
                      <a:endParaRPr lang="ko-KR" altLang="en-US" sz="1400" dirty="0">
                        <a:latin typeface="Gill Sans MT" pitchFamily="34" charset="0"/>
                      </a:endParaRPr>
                    </a:p>
                  </a:txBody>
                  <a:tcPr anchor="ctr"/>
                </a:tc>
              </a:tr>
              <a:tr h="468052">
                <a:tc>
                  <a:txBody>
                    <a:bodyPr/>
                    <a:lstStyle/>
                    <a:p>
                      <a:pPr algn="ctr" latinLnBrk="1"/>
                      <a:r>
                        <a:rPr lang="en-US" altLang="ko-KR" sz="1400" dirty="0" smtClean="0">
                          <a:latin typeface="Gill Sans MT" pitchFamily="34" charset="0"/>
                        </a:rPr>
                        <a:t>Mobile Share with </a:t>
                      </a:r>
                    </a:p>
                    <a:p>
                      <a:pPr algn="ctr" latinLnBrk="1"/>
                      <a:r>
                        <a:rPr lang="en-US" altLang="ko-KR" sz="1400" dirty="0" smtClean="0">
                          <a:latin typeface="Gill Sans MT" pitchFamily="34" charset="0"/>
                        </a:rPr>
                        <a:t>Unlimited Talk &amp;</a:t>
                      </a:r>
                      <a:r>
                        <a:rPr lang="en-US" altLang="ko-KR" sz="1400" baseline="0" dirty="0" smtClean="0">
                          <a:latin typeface="Gill Sans MT" pitchFamily="34" charset="0"/>
                        </a:rPr>
                        <a:t> Text</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$40</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$70</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$90</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$120</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$160</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$200</a:t>
                      </a:r>
                      <a:endParaRPr lang="ko-KR" altLang="en-US" sz="1400" dirty="0">
                        <a:latin typeface="Gill Sans MT" pitchFamily="34" charset="0"/>
                      </a:endParaRPr>
                    </a:p>
                  </a:txBody>
                  <a:tcPr anchor="ctr"/>
                </a:tc>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1152509735"/>
              </p:ext>
            </p:extLst>
          </p:nvPr>
        </p:nvGraphicFramePr>
        <p:xfrm>
          <a:off x="755575" y="3810940"/>
          <a:ext cx="7632849" cy="986212"/>
        </p:xfrm>
        <a:graphic>
          <a:graphicData uri="http://schemas.openxmlformats.org/drawingml/2006/table">
            <a:tbl>
              <a:tblPr firstRow="1" bandRow="1">
                <a:tableStyleId>{5940675A-B579-460E-94D1-54222C63F5DA}</a:tableStyleId>
              </a:tblPr>
              <a:tblGrid>
                <a:gridCol w="2448273"/>
                <a:gridCol w="864096"/>
                <a:gridCol w="864096"/>
                <a:gridCol w="864096"/>
                <a:gridCol w="864096"/>
                <a:gridCol w="864095"/>
                <a:gridCol w="864097"/>
              </a:tblGrid>
              <a:tr h="468052">
                <a:tc>
                  <a:txBody>
                    <a:bodyPr/>
                    <a:lstStyle/>
                    <a:p>
                      <a:pPr algn="ctr" latinLnBrk="1"/>
                      <a:r>
                        <a:rPr lang="en-US" altLang="ko-KR" sz="1400" dirty="0" smtClean="0">
                          <a:latin typeface="Gill Sans MT" pitchFamily="34" charset="0"/>
                        </a:rPr>
                        <a:t>Verizon</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1GB</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2GB</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4GB</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6GB</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8GB</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10GB</a:t>
                      </a:r>
                      <a:endParaRPr lang="ko-KR" altLang="en-US" sz="1400" dirty="0">
                        <a:latin typeface="Gill Sans MT" pitchFamily="34" charset="0"/>
                      </a:endParaRPr>
                    </a:p>
                  </a:txBody>
                  <a:tcPr anchor="ctr"/>
                </a:tc>
              </a:tr>
              <a:tr h="468052">
                <a:tc>
                  <a:txBody>
                    <a:bodyPr/>
                    <a:lstStyle/>
                    <a:p>
                      <a:pPr algn="ctr" latinLnBrk="1"/>
                      <a:r>
                        <a:rPr lang="en-US" altLang="ko-KR" sz="1400" dirty="0" smtClean="0">
                          <a:latin typeface="Gill Sans MT" pitchFamily="34" charset="0"/>
                        </a:rPr>
                        <a:t>Mobile Share with </a:t>
                      </a:r>
                    </a:p>
                    <a:p>
                      <a:pPr algn="ctr" latinLnBrk="1"/>
                      <a:r>
                        <a:rPr lang="en-US" altLang="ko-KR" sz="1400" dirty="0" smtClean="0">
                          <a:latin typeface="Gill Sans MT" pitchFamily="34" charset="0"/>
                        </a:rPr>
                        <a:t>Unlimited Talk &amp;</a:t>
                      </a:r>
                      <a:r>
                        <a:rPr lang="en-US" altLang="ko-KR" sz="1400" baseline="0" dirty="0" smtClean="0">
                          <a:latin typeface="Gill Sans MT" pitchFamily="34" charset="0"/>
                        </a:rPr>
                        <a:t> Text</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$50</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$60</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$70</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$80</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$90</a:t>
                      </a:r>
                      <a:endParaRPr lang="ko-KR" altLang="en-US" sz="1400" dirty="0">
                        <a:latin typeface="Gill Sans MT" pitchFamily="34" charset="0"/>
                      </a:endParaRPr>
                    </a:p>
                  </a:txBody>
                  <a:tcPr anchor="ctr"/>
                </a:tc>
                <a:tc>
                  <a:txBody>
                    <a:bodyPr/>
                    <a:lstStyle/>
                    <a:p>
                      <a:pPr algn="ctr" latinLnBrk="1"/>
                      <a:r>
                        <a:rPr lang="en-US" altLang="ko-KR" sz="1400" dirty="0" smtClean="0">
                          <a:latin typeface="Gill Sans MT" pitchFamily="34" charset="0"/>
                        </a:rPr>
                        <a:t>$100</a:t>
                      </a:r>
                      <a:endParaRPr lang="ko-KR" altLang="en-US" sz="1400" dirty="0">
                        <a:latin typeface="Gill Sans MT" pitchFamily="34" charset="0"/>
                      </a:endParaRPr>
                    </a:p>
                  </a:txBody>
                  <a:tcPr anchor="ctr"/>
                </a:tc>
              </a:tr>
            </a:tbl>
          </a:graphicData>
        </a:graphic>
      </p:graphicFrame>
      <p:pic>
        <p:nvPicPr>
          <p:cNvPr id="1034" name="Picture 10" descr="http://mobilesyrup.com/wp-content/uploads/2012/02/rogersbi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22" y="2001019"/>
            <a:ext cx="7446927" cy="3444205"/>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p:cNvSpPr/>
          <p:nvPr/>
        </p:nvSpPr>
        <p:spPr>
          <a:xfrm>
            <a:off x="5881083" y="4836282"/>
            <a:ext cx="2040768" cy="62480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400" b="1" dirty="0" smtClean="0">
                <a:latin typeface="Gill Sans MT" pitchFamily="34" charset="0"/>
              </a:rPr>
              <a:t>= $43,377.92!</a:t>
            </a:r>
            <a:endParaRPr lang="ko-KR" altLang="en-US" sz="2400" dirty="0">
              <a:latin typeface="Gill Sans MT" pitchFamily="34" charset="0"/>
            </a:endParaRPr>
          </a:p>
        </p:txBody>
      </p:sp>
      <p:pic>
        <p:nvPicPr>
          <p:cNvPr id="1026" name="Picture 2" descr="http://crawfordpr.com/wp-content/uploads/2011/04/mobile-bill-shock-300x19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351" y="2708920"/>
            <a:ext cx="3907970"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5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3G/4G Accounting System Architecture</a:t>
            </a:r>
            <a:endParaRPr lang="ko-KR" altLang="en-US" dirty="0"/>
          </a:p>
        </p:txBody>
      </p:sp>
      <p:sp>
        <p:nvSpPr>
          <p:cNvPr id="3" name="내용 개체 틀 2"/>
          <p:cNvSpPr>
            <a:spLocks noGrp="1"/>
          </p:cNvSpPr>
          <p:nvPr>
            <p:ph idx="1"/>
          </p:nvPr>
        </p:nvSpPr>
        <p:spPr/>
        <p:txBody>
          <a:bodyPr/>
          <a:lstStyle/>
          <a:p>
            <a:r>
              <a:rPr lang="en-US" altLang="ko-KR" dirty="0"/>
              <a:t>Charging Data Record (CDR)</a:t>
            </a:r>
          </a:p>
          <a:p>
            <a:pPr lvl="1"/>
            <a:r>
              <a:rPr lang="en-US" altLang="ko-KR" dirty="0"/>
              <a:t>Billing information (e.g., user identity, session elements, etc.)</a:t>
            </a:r>
          </a:p>
          <a:p>
            <a:r>
              <a:rPr lang="en-US" altLang="ko-KR" dirty="0" smtClean="0"/>
              <a:t>Record traffic volume in IP packet-level</a:t>
            </a:r>
          </a:p>
          <a:p>
            <a:endParaRPr lang="en-US" altLang="ko-KR" dirty="0" smtClean="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5</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grpSp>
        <p:nvGrpSpPr>
          <p:cNvPr id="50" name="그룹 49"/>
          <p:cNvGrpSpPr/>
          <p:nvPr/>
        </p:nvGrpSpPr>
        <p:grpSpPr>
          <a:xfrm>
            <a:off x="439078" y="3645024"/>
            <a:ext cx="8247229" cy="2175518"/>
            <a:chOff x="11899" y="74439"/>
            <a:chExt cx="9620604" cy="2523345"/>
          </a:xfrm>
        </p:grpSpPr>
        <p:sp>
          <p:nvSpPr>
            <p:cNvPr id="6" name="직사각형 5"/>
            <p:cNvSpPr/>
            <p:nvPr/>
          </p:nvSpPr>
          <p:spPr>
            <a:xfrm>
              <a:off x="1235827" y="77505"/>
              <a:ext cx="2376264" cy="2520279"/>
            </a:xfrm>
            <a:prstGeom prst="rect">
              <a:avLst/>
            </a:prstGeom>
            <a:ln w="127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a:p>
          </p:txBody>
        </p:sp>
        <p:sp>
          <p:nvSpPr>
            <p:cNvPr id="7" name="직사각형 6"/>
            <p:cNvSpPr/>
            <p:nvPr/>
          </p:nvSpPr>
          <p:spPr>
            <a:xfrm>
              <a:off x="1930507" y="1696468"/>
              <a:ext cx="936104" cy="4523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err="1" smtClean="0">
                  <a:latin typeface="Times New Roman" pitchFamily="18" charset="0"/>
                  <a:cs typeface="Times New Roman" pitchFamily="18" charset="0"/>
                </a:rPr>
                <a:t>eNodeB</a:t>
              </a:r>
              <a:endParaRPr lang="ko-KR" altLang="en-US" sz="1400" dirty="0">
                <a:latin typeface="Times New Roman" pitchFamily="18" charset="0"/>
                <a:cs typeface="Times New Roman" pitchFamily="18" charset="0"/>
              </a:endParaRPr>
            </a:p>
          </p:txBody>
        </p:sp>
        <p:sp>
          <p:nvSpPr>
            <p:cNvPr id="8" name="타원 7"/>
            <p:cNvSpPr/>
            <p:nvPr/>
          </p:nvSpPr>
          <p:spPr>
            <a:xfrm>
              <a:off x="1930507" y="2076837"/>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400" b="1" dirty="0">
                <a:latin typeface="Times New Roman" pitchFamily="18" charset="0"/>
                <a:cs typeface="Times New Roman" pitchFamily="18" charset="0"/>
              </a:endParaRPr>
            </a:p>
          </p:txBody>
        </p:sp>
        <p:sp>
          <p:nvSpPr>
            <p:cNvPr id="9" name="타원 8"/>
            <p:cNvSpPr/>
            <p:nvPr/>
          </p:nvSpPr>
          <p:spPr>
            <a:xfrm>
              <a:off x="2398559" y="2076837"/>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800" b="1" dirty="0">
                <a:latin typeface="Times New Roman" pitchFamily="18" charset="0"/>
                <a:cs typeface="Times New Roman" pitchFamily="18" charset="0"/>
              </a:endParaRPr>
            </a:p>
          </p:txBody>
        </p:sp>
        <p:cxnSp>
          <p:nvCxnSpPr>
            <p:cNvPr id="10" name="직선 연결선 9"/>
            <p:cNvCxnSpPr>
              <a:stCxn id="8" idx="2"/>
              <a:endCxn id="11" idx="3"/>
            </p:cNvCxnSpPr>
            <p:nvPr/>
          </p:nvCxnSpPr>
          <p:spPr>
            <a:xfrm flipH="1" flipV="1">
              <a:off x="674278" y="1526489"/>
              <a:ext cx="1256229" cy="622356"/>
            </a:xfrm>
            <a:prstGeom prst="line">
              <a:avLst/>
            </a:prstGeom>
            <a:ln w="19050"/>
          </p:spPr>
          <p:style>
            <a:lnRef idx="1">
              <a:schemeClr val="dk1"/>
            </a:lnRef>
            <a:fillRef idx="0">
              <a:schemeClr val="dk1"/>
            </a:fillRef>
            <a:effectRef idx="0">
              <a:schemeClr val="dk1"/>
            </a:effectRef>
            <a:fontRef idx="minor">
              <a:schemeClr val="tx1"/>
            </a:fontRef>
          </p:style>
        </p:cxnSp>
        <p:sp>
          <p:nvSpPr>
            <p:cNvPr id="11" name="직사각형 10"/>
            <p:cNvSpPr/>
            <p:nvPr/>
          </p:nvSpPr>
          <p:spPr>
            <a:xfrm>
              <a:off x="155707" y="1216933"/>
              <a:ext cx="518571" cy="61911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UE</a:t>
              </a:r>
              <a:endParaRPr lang="ko-KR" altLang="en-US" sz="1400" dirty="0">
                <a:latin typeface="Times New Roman" pitchFamily="18" charset="0"/>
                <a:cs typeface="Times New Roman" pitchFamily="18" charset="0"/>
              </a:endParaRPr>
            </a:p>
          </p:txBody>
        </p:sp>
        <p:sp>
          <p:nvSpPr>
            <p:cNvPr id="12" name="TextBox 11"/>
            <p:cNvSpPr txBox="1"/>
            <p:nvPr/>
          </p:nvSpPr>
          <p:spPr>
            <a:xfrm>
              <a:off x="2927289" y="2233145"/>
              <a:ext cx="638744" cy="356551"/>
            </a:xfrm>
            <a:prstGeom prst="rect">
              <a:avLst/>
            </a:prstGeom>
            <a:noFill/>
          </p:spPr>
          <p:txBody>
            <a:bodyPr wrap="none" rtlCol="0">
              <a:spAutoFit/>
            </a:bodyPr>
            <a:lstStyle/>
            <a:p>
              <a:r>
                <a:rPr lang="en-US" altLang="ko-KR" sz="1400" b="1" dirty="0" smtClean="0">
                  <a:latin typeface="Times New Roman" pitchFamily="18" charset="0"/>
                  <a:cs typeface="Times New Roman" pitchFamily="18" charset="0"/>
                </a:rPr>
                <a:t>RAN</a:t>
              </a:r>
              <a:endParaRPr lang="ko-KR" altLang="en-US" sz="1400" b="1" dirty="0">
                <a:latin typeface="Times New Roman" pitchFamily="18" charset="0"/>
                <a:cs typeface="Times New Roman" pitchFamily="18" charset="0"/>
              </a:endParaRPr>
            </a:p>
          </p:txBody>
        </p:sp>
        <p:cxnSp>
          <p:nvCxnSpPr>
            <p:cNvPr id="13" name="직선 연결선 12"/>
            <p:cNvCxnSpPr>
              <a:stCxn id="21" idx="1"/>
              <a:endCxn id="18" idx="3"/>
            </p:cNvCxnSpPr>
            <p:nvPr/>
          </p:nvCxnSpPr>
          <p:spPr>
            <a:xfrm flipH="1">
              <a:off x="2324455" y="828132"/>
              <a:ext cx="194816" cy="276372"/>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직선 연결선 13"/>
            <p:cNvCxnSpPr>
              <a:stCxn id="21" idx="1"/>
              <a:endCxn id="15" idx="3"/>
            </p:cNvCxnSpPr>
            <p:nvPr/>
          </p:nvCxnSpPr>
          <p:spPr>
            <a:xfrm flipH="1" flipV="1">
              <a:off x="2324455" y="420405"/>
              <a:ext cx="194816" cy="407727"/>
            </a:xfrm>
            <a:prstGeom prst="line">
              <a:avLst/>
            </a:prstGeom>
            <a:ln w="19050"/>
          </p:spPr>
          <p:style>
            <a:lnRef idx="1">
              <a:schemeClr val="dk1"/>
            </a:lnRef>
            <a:fillRef idx="0">
              <a:schemeClr val="dk1"/>
            </a:fillRef>
            <a:effectRef idx="0">
              <a:schemeClr val="dk1"/>
            </a:effectRef>
            <a:fontRef idx="minor">
              <a:schemeClr val="tx1"/>
            </a:fontRef>
          </p:style>
        </p:cxnSp>
        <p:sp>
          <p:nvSpPr>
            <p:cNvPr id="15" name="직사각형 14"/>
            <p:cNvSpPr/>
            <p:nvPr/>
          </p:nvSpPr>
          <p:spPr>
            <a:xfrm>
              <a:off x="1388351" y="204381"/>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err="1" smtClean="0">
                  <a:latin typeface="Times New Roman" pitchFamily="18" charset="0"/>
                  <a:cs typeface="Times New Roman" pitchFamily="18" charset="0"/>
                </a:rPr>
                <a:t>NodeB</a:t>
              </a:r>
              <a:endParaRPr lang="ko-KR" altLang="en-US" sz="1400" dirty="0">
                <a:latin typeface="Times New Roman" pitchFamily="18" charset="0"/>
                <a:cs typeface="Times New Roman" pitchFamily="18" charset="0"/>
              </a:endParaRPr>
            </a:p>
          </p:txBody>
        </p:sp>
        <p:sp>
          <p:nvSpPr>
            <p:cNvPr id="16" name="타원 15"/>
            <p:cNvSpPr/>
            <p:nvPr/>
          </p:nvSpPr>
          <p:spPr>
            <a:xfrm>
              <a:off x="1388351" y="564421"/>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a:p>
          </p:txBody>
        </p:sp>
        <p:sp>
          <p:nvSpPr>
            <p:cNvPr id="17" name="타원 16"/>
            <p:cNvSpPr/>
            <p:nvPr/>
          </p:nvSpPr>
          <p:spPr>
            <a:xfrm>
              <a:off x="1856403" y="564421"/>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a:p>
          </p:txBody>
        </p:sp>
        <p:sp>
          <p:nvSpPr>
            <p:cNvPr id="18" name="직사각형 17"/>
            <p:cNvSpPr/>
            <p:nvPr/>
          </p:nvSpPr>
          <p:spPr>
            <a:xfrm>
              <a:off x="1388351" y="888480"/>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err="1" smtClean="0">
                  <a:latin typeface="Times New Roman" pitchFamily="18" charset="0"/>
                  <a:cs typeface="Times New Roman" pitchFamily="18" charset="0"/>
                </a:rPr>
                <a:t>NodeB</a:t>
              </a:r>
              <a:endParaRPr lang="ko-KR" altLang="en-US" sz="1400" dirty="0">
                <a:latin typeface="Times New Roman" pitchFamily="18" charset="0"/>
                <a:cs typeface="Times New Roman" pitchFamily="18" charset="0"/>
              </a:endParaRPr>
            </a:p>
          </p:txBody>
        </p:sp>
        <p:sp>
          <p:nvSpPr>
            <p:cNvPr id="19" name="타원 18"/>
            <p:cNvSpPr/>
            <p:nvPr/>
          </p:nvSpPr>
          <p:spPr>
            <a:xfrm>
              <a:off x="1388351" y="1242209"/>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20" name="타원 19"/>
            <p:cNvSpPr/>
            <p:nvPr/>
          </p:nvSpPr>
          <p:spPr>
            <a:xfrm>
              <a:off x="1856403" y="1242209"/>
              <a:ext cx="468052" cy="144016"/>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400" b="1" dirty="0">
                <a:latin typeface="Times New Roman" pitchFamily="18" charset="0"/>
                <a:cs typeface="Times New Roman" pitchFamily="18" charset="0"/>
              </a:endParaRPr>
            </a:p>
          </p:txBody>
        </p:sp>
        <p:sp>
          <p:nvSpPr>
            <p:cNvPr id="21" name="직사각형 20"/>
            <p:cNvSpPr/>
            <p:nvPr/>
          </p:nvSpPr>
          <p:spPr>
            <a:xfrm>
              <a:off x="2519271" y="564421"/>
              <a:ext cx="936104" cy="52742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RNC</a:t>
              </a:r>
              <a:endParaRPr lang="ko-KR" altLang="en-US" sz="1400" dirty="0">
                <a:latin typeface="Times New Roman" pitchFamily="18" charset="0"/>
                <a:cs typeface="Times New Roman" pitchFamily="18" charset="0"/>
              </a:endParaRPr>
            </a:p>
          </p:txBody>
        </p:sp>
        <p:sp>
          <p:nvSpPr>
            <p:cNvPr id="22" name="TextBox 21"/>
            <p:cNvSpPr txBox="1"/>
            <p:nvPr/>
          </p:nvSpPr>
          <p:spPr>
            <a:xfrm>
              <a:off x="11899" y="548790"/>
              <a:ext cx="1088111" cy="356551"/>
            </a:xfrm>
            <a:prstGeom prst="rect">
              <a:avLst/>
            </a:prstGeom>
            <a:noFill/>
          </p:spPr>
          <p:txBody>
            <a:bodyPr wrap="none" rtlCol="0">
              <a:spAutoFit/>
            </a:bodyPr>
            <a:lstStyle/>
            <a:p>
              <a:r>
                <a:rPr lang="en-US" altLang="ko-KR" sz="1400" b="1" dirty="0" smtClean="0">
                  <a:latin typeface="Times New Roman" pitchFamily="18" charset="0"/>
                  <a:cs typeface="Times New Roman" pitchFamily="18" charset="0"/>
                </a:rPr>
                <a:t>3G UMTS</a:t>
              </a:r>
              <a:endParaRPr lang="ko-KR" altLang="en-US" sz="1400" b="1" dirty="0">
                <a:latin typeface="Times New Roman" pitchFamily="18" charset="0"/>
                <a:cs typeface="Times New Roman" pitchFamily="18" charset="0"/>
              </a:endParaRPr>
            </a:p>
          </p:txBody>
        </p:sp>
        <p:sp>
          <p:nvSpPr>
            <p:cNvPr id="23" name="TextBox 22"/>
            <p:cNvSpPr txBox="1"/>
            <p:nvPr/>
          </p:nvSpPr>
          <p:spPr>
            <a:xfrm>
              <a:off x="114290" y="1979191"/>
              <a:ext cx="936693" cy="356985"/>
            </a:xfrm>
            <a:prstGeom prst="rect">
              <a:avLst/>
            </a:prstGeom>
            <a:noFill/>
          </p:spPr>
          <p:txBody>
            <a:bodyPr wrap="none" rtlCol="0">
              <a:spAutoFit/>
            </a:bodyPr>
            <a:lstStyle/>
            <a:p>
              <a:r>
                <a:rPr lang="en-US" altLang="ko-KR" sz="1400" b="1" dirty="0" smtClean="0">
                  <a:latin typeface="Times New Roman" pitchFamily="18" charset="0"/>
                  <a:cs typeface="Times New Roman" pitchFamily="18" charset="0"/>
                </a:rPr>
                <a:t>4G LTE</a:t>
              </a:r>
              <a:endParaRPr lang="ko-KR" altLang="en-US" sz="1400" b="1" dirty="0">
                <a:latin typeface="Times New Roman" pitchFamily="18" charset="0"/>
                <a:cs typeface="Times New Roman" pitchFamily="18" charset="0"/>
              </a:endParaRPr>
            </a:p>
          </p:txBody>
        </p:sp>
        <p:sp>
          <p:nvSpPr>
            <p:cNvPr id="24" name="직사각형 23"/>
            <p:cNvSpPr/>
            <p:nvPr/>
          </p:nvSpPr>
          <p:spPr>
            <a:xfrm>
              <a:off x="3713085" y="74439"/>
              <a:ext cx="3283382" cy="2523345"/>
            </a:xfrm>
            <a:prstGeom prst="rect">
              <a:avLst/>
            </a:prstGeom>
            <a:ln w="127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a:p>
          </p:txBody>
        </p:sp>
        <p:cxnSp>
          <p:nvCxnSpPr>
            <p:cNvPr id="25" name="직선 연결선 24"/>
            <p:cNvCxnSpPr/>
            <p:nvPr/>
          </p:nvCxnSpPr>
          <p:spPr>
            <a:xfrm flipV="1">
              <a:off x="674278" y="1532523"/>
              <a:ext cx="6509953" cy="316"/>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6478376" y="2234197"/>
              <a:ext cx="518348" cy="356985"/>
            </a:xfrm>
            <a:prstGeom prst="rect">
              <a:avLst/>
            </a:prstGeom>
            <a:noFill/>
          </p:spPr>
          <p:txBody>
            <a:bodyPr wrap="none" rtlCol="0">
              <a:spAutoFit/>
            </a:bodyPr>
            <a:lstStyle/>
            <a:p>
              <a:r>
                <a:rPr lang="en-US" altLang="ko-KR" sz="1400" b="1" dirty="0" smtClean="0">
                  <a:latin typeface="Times New Roman" pitchFamily="18" charset="0"/>
                  <a:cs typeface="Times New Roman" pitchFamily="18" charset="0"/>
                </a:rPr>
                <a:t>CN</a:t>
              </a:r>
              <a:endParaRPr lang="ko-KR" altLang="en-US" sz="1400" b="1" dirty="0">
                <a:latin typeface="Times New Roman" pitchFamily="18" charset="0"/>
                <a:cs typeface="Times New Roman" pitchFamily="18" charset="0"/>
              </a:endParaRPr>
            </a:p>
          </p:txBody>
        </p:sp>
        <p:cxnSp>
          <p:nvCxnSpPr>
            <p:cNvPr id="27" name="직선 연결선 26"/>
            <p:cNvCxnSpPr>
              <a:stCxn id="32" idx="1"/>
              <a:endCxn id="34" idx="2"/>
            </p:cNvCxnSpPr>
            <p:nvPr/>
          </p:nvCxnSpPr>
          <p:spPr>
            <a:xfrm flipH="1" flipV="1">
              <a:off x="4267420" y="1044156"/>
              <a:ext cx="640815" cy="138186"/>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직선 연결선 27"/>
            <p:cNvCxnSpPr>
              <a:stCxn id="33" idx="1"/>
              <a:endCxn id="34" idx="3"/>
            </p:cNvCxnSpPr>
            <p:nvPr/>
          </p:nvCxnSpPr>
          <p:spPr>
            <a:xfrm flipH="1">
              <a:off x="4735472" y="828132"/>
              <a:ext cx="118087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직선 연결선 28"/>
            <p:cNvCxnSpPr>
              <a:stCxn id="32" idx="0"/>
              <a:endCxn id="31" idx="4"/>
            </p:cNvCxnSpPr>
            <p:nvPr/>
          </p:nvCxnSpPr>
          <p:spPr>
            <a:xfrm flipV="1">
              <a:off x="5323764" y="653569"/>
              <a:ext cx="0" cy="312749"/>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직선 연결선 29"/>
            <p:cNvCxnSpPr>
              <a:stCxn id="32" idx="3"/>
              <a:endCxn id="33" idx="2"/>
            </p:cNvCxnSpPr>
            <p:nvPr/>
          </p:nvCxnSpPr>
          <p:spPr>
            <a:xfrm flipV="1">
              <a:off x="5739292" y="1044156"/>
              <a:ext cx="645107" cy="138186"/>
            </a:xfrm>
            <a:prstGeom prst="line">
              <a:avLst/>
            </a:prstGeom>
            <a:ln w="19050"/>
          </p:spPr>
          <p:style>
            <a:lnRef idx="1">
              <a:schemeClr val="dk1"/>
            </a:lnRef>
            <a:fillRef idx="0">
              <a:schemeClr val="dk1"/>
            </a:fillRef>
            <a:effectRef idx="0">
              <a:schemeClr val="dk1"/>
            </a:effectRef>
            <a:fontRef idx="minor">
              <a:schemeClr val="tx1"/>
            </a:fontRef>
          </p:style>
        </p:cxnSp>
        <p:sp>
          <p:nvSpPr>
            <p:cNvPr id="31" name="타원 30"/>
            <p:cNvSpPr/>
            <p:nvPr/>
          </p:nvSpPr>
          <p:spPr>
            <a:xfrm>
              <a:off x="4927720" y="186387"/>
              <a:ext cx="792088" cy="467182"/>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BS</a:t>
              </a:r>
              <a:endParaRPr lang="ko-KR" altLang="en-US" sz="1400" dirty="0">
                <a:latin typeface="Times New Roman" pitchFamily="18" charset="0"/>
                <a:cs typeface="Times New Roman" pitchFamily="18" charset="0"/>
              </a:endParaRPr>
            </a:p>
          </p:txBody>
        </p:sp>
        <p:sp>
          <p:nvSpPr>
            <p:cNvPr id="32" name="직사각형 31"/>
            <p:cNvSpPr/>
            <p:nvPr/>
          </p:nvSpPr>
          <p:spPr>
            <a:xfrm>
              <a:off x="4908235" y="966318"/>
              <a:ext cx="831057"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CGF</a:t>
              </a:r>
              <a:endParaRPr lang="ko-KR" altLang="en-US" sz="1400" dirty="0">
                <a:latin typeface="Times New Roman" pitchFamily="18" charset="0"/>
                <a:cs typeface="Times New Roman" pitchFamily="18" charset="0"/>
              </a:endParaRPr>
            </a:p>
          </p:txBody>
        </p:sp>
        <p:sp>
          <p:nvSpPr>
            <p:cNvPr id="33" name="직사각형 32"/>
            <p:cNvSpPr/>
            <p:nvPr/>
          </p:nvSpPr>
          <p:spPr>
            <a:xfrm>
              <a:off x="5916347" y="612108"/>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GGSN</a:t>
              </a:r>
              <a:endParaRPr lang="ko-KR" altLang="en-US" sz="1400" dirty="0">
                <a:latin typeface="Times New Roman" pitchFamily="18" charset="0"/>
                <a:cs typeface="Times New Roman" pitchFamily="18" charset="0"/>
              </a:endParaRPr>
            </a:p>
          </p:txBody>
        </p:sp>
        <p:sp>
          <p:nvSpPr>
            <p:cNvPr id="34" name="직사각형 33"/>
            <p:cNvSpPr/>
            <p:nvPr/>
          </p:nvSpPr>
          <p:spPr>
            <a:xfrm>
              <a:off x="3799368" y="612108"/>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SGSN</a:t>
              </a:r>
              <a:endParaRPr lang="ko-KR" altLang="en-US" sz="1400" dirty="0">
                <a:latin typeface="Times New Roman" pitchFamily="18" charset="0"/>
                <a:cs typeface="Times New Roman" pitchFamily="18" charset="0"/>
              </a:endParaRPr>
            </a:p>
          </p:txBody>
        </p:sp>
        <p:cxnSp>
          <p:nvCxnSpPr>
            <p:cNvPr id="35" name="직선 연결선 34"/>
            <p:cNvCxnSpPr>
              <a:endCxn id="33" idx="3"/>
            </p:cNvCxnSpPr>
            <p:nvPr/>
          </p:nvCxnSpPr>
          <p:spPr>
            <a:xfrm flipH="1" flipV="1">
              <a:off x="6852451" y="828132"/>
              <a:ext cx="458674" cy="414077"/>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직선 연결선 35"/>
            <p:cNvCxnSpPr>
              <a:stCxn id="39" idx="1"/>
              <a:endCxn id="41" idx="2"/>
            </p:cNvCxnSpPr>
            <p:nvPr/>
          </p:nvCxnSpPr>
          <p:spPr>
            <a:xfrm flipH="1" flipV="1">
              <a:off x="4292913" y="2142495"/>
              <a:ext cx="617467" cy="123728"/>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직선 연결선 36"/>
            <p:cNvCxnSpPr>
              <a:stCxn id="40" idx="1"/>
              <a:endCxn id="41" idx="3"/>
            </p:cNvCxnSpPr>
            <p:nvPr/>
          </p:nvCxnSpPr>
          <p:spPr>
            <a:xfrm flipH="1">
              <a:off x="4760965" y="1925192"/>
              <a:ext cx="1155382" cy="1279"/>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직선 연결선 37"/>
            <p:cNvCxnSpPr>
              <a:stCxn id="39" idx="3"/>
              <a:endCxn id="40" idx="2"/>
            </p:cNvCxnSpPr>
            <p:nvPr/>
          </p:nvCxnSpPr>
          <p:spPr>
            <a:xfrm flipV="1">
              <a:off x="5741437" y="2141216"/>
              <a:ext cx="642962" cy="125007"/>
            </a:xfrm>
            <a:prstGeom prst="line">
              <a:avLst/>
            </a:prstGeom>
            <a:ln w="19050"/>
          </p:spPr>
          <p:style>
            <a:lnRef idx="1">
              <a:schemeClr val="dk1"/>
            </a:lnRef>
            <a:fillRef idx="0">
              <a:schemeClr val="dk1"/>
            </a:fillRef>
            <a:effectRef idx="0">
              <a:schemeClr val="dk1"/>
            </a:effectRef>
            <a:fontRef idx="minor">
              <a:schemeClr val="tx1"/>
            </a:fontRef>
          </p:style>
        </p:cxnSp>
        <p:sp>
          <p:nvSpPr>
            <p:cNvPr id="39" name="직사각형 38"/>
            <p:cNvSpPr/>
            <p:nvPr/>
          </p:nvSpPr>
          <p:spPr>
            <a:xfrm>
              <a:off x="4910380" y="2050199"/>
              <a:ext cx="831057"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MME</a:t>
              </a:r>
              <a:endParaRPr lang="ko-KR" altLang="en-US" sz="1400" dirty="0">
                <a:latin typeface="Times New Roman" pitchFamily="18" charset="0"/>
                <a:cs typeface="Times New Roman" pitchFamily="18" charset="0"/>
              </a:endParaRPr>
            </a:p>
          </p:txBody>
        </p:sp>
        <p:sp>
          <p:nvSpPr>
            <p:cNvPr id="40" name="직사각형 39"/>
            <p:cNvSpPr/>
            <p:nvPr/>
          </p:nvSpPr>
          <p:spPr>
            <a:xfrm>
              <a:off x="5916347" y="1709168"/>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P-GW</a:t>
              </a:r>
              <a:endParaRPr lang="ko-KR" altLang="en-US" sz="1400" dirty="0">
                <a:latin typeface="Times New Roman" pitchFamily="18" charset="0"/>
                <a:cs typeface="Times New Roman" pitchFamily="18" charset="0"/>
              </a:endParaRPr>
            </a:p>
          </p:txBody>
        </p:sp>
        <p:sp>
          <p:nvSpPr>
            <p:cNvPr id="41" name="직사각형 40"/>
            <p:cNvSpPr/>
            <p:nvPr/>
          </p:nvSpPr>
          <p:spPr>
            <a:xfrm>
              <a:off x="3824861" y="1710447"/>
              <a:ext cx="936104" cy="43204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S-GW</a:t>
              </a:r>
              <a:endParaRPr lang="ko-KR" altLang="en-US" sz="1400" dirty="0">
                <a:latin typeface="Times New Roman" pitchFamily="18" charset="0"/>
                <a:cs typeface="Times New Roman" pitchFamily="18" charset="0"/>
              </a:endParaRPr>
            </a:p>
          </p:txBody>
        </p:sp>
        <p:cxnSp>
          <p:nvCxnSpPr>
            <p:cNvPr id="42" name="직선 연결선 41"/>
            <p:cNvCxnSpPr>
              <a:endCxn id="40" idx="3"/>
            </p:cNvCxnSpPr>
            <p:nvPr/>
          </p:nvCxnSpPr>
          <p:spPr>
            <a:xfrm flipH="1">
              <a:off x="6852451" y="1811441"/>
              <a:ext cx="458674" cy="113751"/>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직선 연결선 42"/>
            <p:cNvCxnSpPr>
              <a:stCxn id="19" idx="2"/>
              <a:endCxn id="11" idx="3"/>
            </p:cNvCxnSpPr>
            <p:nvPr/>
          </p:nvCxnSpPr>
          <p:spPr>
            <a:xfrm flipH="1">
              <a:off x="674278" y="1314217"/>
              <a:ext cx="714073" cy="212272"/>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직선 연결선 43"/>
            <p:cNvCxnSpPr>
              <a:stCxn id="34" idx="1"/>
              <a:endCxn id="21" idx="3"/>
            </p:cNvCxnSpPr>
            <p:nvPr/>
          </p:nvCxnSpPr>
          <p:spPr>
            <a:xfrm flipH="1">
              <a:off x="3455375" y="828132"/>
              <a:ext cx="3439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직선 연결선 44"/>
            <p:cNvCxnSpPr>
              <a:stCxn id="41" idx="1"/>
              <a:endCxn id="7" idx="3"/>
            </p:cNvCxnSpPr>
            <p:nvPr/>
          </p:nvCxnSpPr>
          <p:spPr>
            <a:xfrm flipH="1" flipV="1">
              <a:off x="2866611" y="1922657"/>
              <a:ext cx="958250" cy="3814"/>
            </a:xfrm>
            <a:prstGeom prst="line">
              <a:avLst/>
            </a:prstGeom>
            <a:ln w="19050"/>
          </p:spPr>
          <p:style>
            <a:lnRef idx="1">
              <a:schemeClr val="dk1"/>
            </a:lnRef>
            <a:fillRef idx="0">
              <a:schemeClr val="dk1"/>
            </a:fillRef>
            <a:effectRef idx="0">
              <a:schemeClr val="dk1"/>
            </a:effectRef>
            <a:fontRef idx="minor">
              <a:schemeClr val="tx1"/>
            </a:fontRef>
          </p:style>
        </p:cxnSp>
        <p:sp>
          <p:nvSpPr>
            <p:cNvPr id="46" name="직사각형 45"/>
            <p:cNvSpPr/>
            <p:nvPr/>
          </p:nvSpPr>
          <p:spPr>
            <a:xfrm>
              <a:off x="8660300" y="1229633"/>
              <a:ext cx="972203" cy="61911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400" dirty="0" smtClean="0">
                  <a:latin typeface="Times New Roman" pitchFamily="18" charset="0"/>
                  <a:cs typeface="Times New Roman" pitchFamily="18" charset="0"/>
                </a:rPr>
                <a:t>Target Server</a:t>
              </a:r>
              <a:endParaRPr lang="ko-KR" altLang="en-US" sz="1400" dirty="0">
                <a:latin typeface="Times New Roman" pitchFamily="18" charset="0"/>
                <a:cs typeface="Times New Roman" pitchFamily="18" charset="0"/>
              </a:endParaRPr>
            </a:p>
          </p:txBody>
        </p:sp>
        <p:cxnSp>
          <p:nvCxnSpPr>
            <p:cNvPr id="47" name="직선 연결선 46"/>
            <p:cNvCxnSpPr>
              <a:endCxn id="46" idx="1"/>
            </p:cNvCxnSpPr>
            <p:nvPr/>
          </p:nvCxnSpPr>
          <p:spPr>
            <a:xfrm>
              <a:off x="8165717" y="1539189"/>
              <a:ext cx="494583" cy="0"/>
            </a:xfrm>
            <a:prstGeom prst="line">
              <a:avLst/>
            </a:prstGeom>
            <a:ln w="19050"/>
          </p:spPr>
          <p:style>
            <a:lnRef idx="1">
              <a:schemeClr val="dk1"/>
            </a:lnRef>
            <a:fillRef idx="0">
              <a:schemeClr val="dk1"/>
            </a:fillRef>
            <a:effectRef idx="0">
              <a:schemeClr val="dk1"/>
            </a:effectRef>
            <a:fontRef idx="minor">
              <a:schemeClr val="tx1"/>
            </a:fontRef>
          </p:style>
        </p:cxnSp>
        <p:sp>
          <p:nvSpPr>
            <p:cNvPr id="48" name="구름 47"/>
            <p:cNvSpPr/>
            <p:nvPr/>
          </p:nvSpPr>
          <p:spPr>
            <a:xfrm rot="733977">
              <a:off x="7147530" y="1013815"/>
              <a:ext cx="1244095" cy="105074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dirty="0">
                <a:latin typeface="Times New Roman" pitchFamily="18" charset="0"/>
                <a:cs typeface="Times New Roman" pitchFamily="18" charset="0"/>
              </a:endParaRPr>
            </a:p>
          </p:txBody>
        </p:sp>
        <p:sp>
          <p:nvSpPr>
            <p:cNvPr id="49" name="직사각형 48"/>
            <p:cNvSpPr/>
            <p:nvPr/>
          </p:nvSpPr>
          <p:spPr>
            <a:xfrm>
              <a:off x="7349541" y="1307026"/>
              <a:ext cx="825980" cy="356551"/>
            </a:xfrm>
            <a:prstGeom prst="rect">
              <a:avLst/>
            </a:prstGeom>
          </p:spPr>
          <p:txBody>
            <a:bodyPr wrap="none">
              <a:spAutoFit/>
            </a:bodyPr>
            <a:lstStyle/>
            <a:p>
              <a:pPr algn="ctr"/>
              <a:r>
                <a:rPr lang="en-US" altLang="ko-KR" sz="1400" dirty="0" smtClean="0">
                  <a:latin typeface="Times New Roman" pitchFamily="18" charset="0"/>
                  <a:cs typeface="Times New Roman" pitchFamily="18" charset="0"/>
                </a:rPr>
                <a:t>Internet</a:t>
              </a:r>
              <a:endParaRPr lang="ko-KR" altLang="en-US" sz="1400" dirty="0">
                <a:latin typeface="Times New Roman" pitchFamily="18" charset="0"/>
                <a:cs typeface="Times New Roman" pitchFamily="18" charset="0"/>
              </a:endParaRPr>
            </a:p>
          </p:txBody>
        </p:sp>
      </p:grpSp>
      <p:sp>
        <p:nvSpPr>
          <p:cNvPr id="52" name="직사각형 51"/>
          <p:cNvSpPr/>
          <p:nvPr/>
        </p:nvSpPr>
        <p:spPr>
          <a:xfrm>
            <a:off x="3678533" y="4088291"/>
            <a:ext cx="824325" cy="4136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400" dirty="0" smtClean="0">
                <a:latin typeface="Gill Sans MT" pitchFamily="34" charset="0"/>
              </a:rPr>
              <a:t>S-CDR</a:t>
            </a:r>
            <a:endParaRPr lang="ko-KR" altLang="en-US" sz="1400" dirty="0">
              <a:latin typeface="Gill Sans MT" pitchFamily="34" charset="0"/>
            </a:endParaRPr>
          </a:p>
        </p:txBody>
      </p:sp>
      <p:sp>
        <p:nvSpPr>
          <p:cNvPr id="54" name="직사각형 53"/>
          <p:cNvSpPr/>
          <p:nvPr/>
        </p:nvSpPr>
        <p:spPr>
          <a:xfrm>
            <a:off x="5485972" y="4079597"/>
            <a:ext cx="824325" cy="4136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400" dirty="0" smtClean="0">
                <a:latin typeface="Gill Sans MT" pitchFamily="34" charset="0"/>
              </a:rPr>
              <a:t>G-CDR</a:t>
            </a:r>
            <a:endParaRPr lang="ko-KR" altLang="en-US" sz="1400" dirty="0">
              <a:latin typeface="Gill Sans MT" pitchFamily="34" charset="0"/>
            </a:endParaRPr>
          </a:p>
        </p:txBody>
      </p:sp>
      <p:sp>
        <p:nvSpPr>
          <p:cNvPr id="53" name="직사각형 52"/>
          <p:cNvSpPr/>
          <p:nvPr/>
        </p:nvSpPr>
        <p:spPr>
          <a:xfrm>
            <a:off x="5386762" y="3443110"/>
            <a:ext cx="421910" cy="584775"/>
          </a:xfrm>
          <a:prstGeom prst="rect">
            <a:avLst/>
          </a:prstGeom>
        </p:spPr>
        <p:txBody>
          <a:bodyPr wrap="none">
            <a:spAutoFit/>
          </a:bodyPr>
          <a:lstStyle/>
          <a:p>
            <a:r>
              <a:rPr lang="en-US" altLang="ko-KR" sz="3200" b="1" dirty="0" smtClean="0"/>
              <a:t>$</a:t>
            </a:r>
            <a:endParaRPr lang="ko-KR" altLang="en-US" sz="3200" b="1" dirty="0"/>
          </a:p>
        </p:txBody>
      </p:sp>
      <p:sp>
        <p:nvSpPr>
          <p:cNvPr id="55" name="직사각형 54"/>
          <p:cNvSpPr/>
          <p:nvPr/>
        </p:nvSpPr>
        <p:spPr>
          <a:xfrm>
            <a:off x="863307" y="3284984"/>
            <a:ext cx="7333367" cy="12730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itchFamily="34" charset="0"/>
              </a:rPr>
              <a:t>Question:</a:t>
            </a:r>
          </a:p>
          <a:p>
            <a:pPr algn="ctr"/>
            <a:endParaRPr lang="en-US" altLang="ko-KR" sz="1200" b="1" u="sng" dirty="0" smtClean="0">
              <a:latin typeface="Gill Sans MT" pitchFamily="34" charset="0"/>
            </a:endParaRPr>
          </a:p>
          <a:p>
            <a:pPr algn="ctr"/>
            <a:r>
              <a:rPr lang="en-US" altLang="ko-KR" sz="2000" dirty="0" smtClean="0">
                <a:latin typeface="Gill Sans MT" pitchFamily="34" charset="0"/>
              </a:rPr>
              <a:t>Should we account for TCP retransmissions?</a:t>
            </a:r>
            <a:endParaRPr lang="ko-KR" altLang="en-US" sz="2000" dirty="0">
              <a:latin typeface="Gill Sans MT" pitchFamily="34" charset="0"/>
            </a:endParaRPr>
          </a:p>
        </p:txBody>
      </p:sp>
    </p:spTree>
    <p:extLst>
      <p:ext uri="{BB962C8B-B14F-4D97-AF65-F5344CB8AC3E}">
        <p14:creationId xmlns:p14="http://schemas.microsoft.com/office/powerpoint/2010/main" val="352773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0" presetClass="path" presetSubtype="0" accel="50000" decel="50000" fill="hold" grpId="1" nodeType="afterEffect">
                                  <p:stCondLst>
                                    <p:cond delay="0"/>
                                  </p:stCondLst>
                                  <p:childTnLst>
                                    <p:animMotion origin="layout" path="M 0 0 L 0.10087 0.04746 L 0.1 -0.04976 " pathEditMode="relative" ptsTypes="AAA">
                                      <p:cBhvr>
                                        <p:cTn id="13" dur="2000" fill="hold"/>
                                        <p:tgtEl>
                                          <p:spTgt spid="52"/>
                                        </p:tgtEl>
                                        <p:attrNameLst>
                                          <p:attrName>ppt_x</p:attrName>
                                          <p:attrName>ppt_y</p:attrName>
                                        </p:attrNameLst>
                                      </p:cBhvr>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par>
                          <p:cTn id="18" fill="hold">
                            <p:stCondLst>
                              <p:cond delay="3000"/>
                            </p:stCondLst>
                            <p:childTnLst>
                              <p:par>
                                <p:cTn id="19" presetID="10" presetClass="exit" presetSubtype="0" fill="hold" grpId="2" nodeType="afterEffect">
                                  <p:stCondLst>
                                    <p:cond delay="0"/>
                                  </p:stCondLst>
                                  <p:childTnLst>
                                    <p:animEffect transition="out" filter="fade">
                                      <p:cBhvr>
                                        <p:cTn id="20" dur="500"/>
                                        <p:tgtEl>
                                          <p:spTgt spid="52"/>
                                        </p:tgtEl>
                                      </p:cBhvr>
                                    </p:animEffect>
                                    <p:set>
                                      <p:cBhvr>
                                        <p:cTn id="21" dur="1" fill="hold">
                                          <p:stCondLst>
                                            <p:cond delay="499"/>
                                          </p:stCondLst>
                                        </p:cTn>
                                        <p:tgtEl>
                                          <p:spTgt spid="5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3"/>
                                        </p:tgtEl>
                                      </p:cBhvr>
                                    </p:animEffect>
                                    <p:set>
                                      <p:cBhvr>
                                        <p:cTn id="24" dur="1" fill="hold">
                                          <p:stCondLst>
                                            <p:cond delay="499"/>
                                          </p:stCondLst>
                                        </p:cTn>
                                        <p:tgtEl>
                                          <p:spTgt spid="53"/>
                                        </p:tgtEl>
                                        <p:attrNameLst>
                                          <p:attrName>style.visibility</p:attrName>
                                        </p:attrNameLst>
                                      </p:cBhvr>
                                      <p:to>
                                        <p:strVal val="hidden"/>
                                      </p:to>
                                    </p:set>
                                  </p:childTnLst>
                                </p:cTn>
                              </p:par>
                              <p:par>
                                <p:cTn id="25" presetID="0" presetClass="path" presetSubtype="0" accel="50000" decel="50000" fill="hold" grpId="1" nodeType="withEffect">
                                  <p:stCondLst>
                                    <p:cond delay="0"/>
                                  </p:stCondLst>
                                  <p:childTnLst>
                                    <p:animMotion origin="layout" path="M 0 0 L -0.09931 0.04861 L -0.10157 -0.04768 " pathEditMode="relative" ptsTypes="AAA">
                                      <p:cBhvr>
                                        <p:cTn id="26" dur="2000" fill="hold"/>
                                        <p:tgtEl>
                                          <p:spTgt spid="54"/>
                                        </p:tgtEl>
                                        <p:attrNameLst>
                                          <p:attrName>ppt_x</p:attrName>
                                          <p:attrName>ppt_y</p:attrName>
                                        </p:attrNameLst>
                                      </p:cBhvr>
                                    </p:animMotion>
                                  </p:childTnLst>
                                </p:cTn>
                              </p:par>
                            </p:childTnLst>
                          </p:cTn>
                        </p:par>
                        <p:par>
                          <p:cTn id="27" fill="hold">
                            <p:stCondLst>
                              <p:cond delay="5000"/>
                            </p:stCondLst>
                            <p:childTnLst>
                              <p:par>
                                <p:cTn id="28" presetID="10" presetClass="entr" presetSubtype="0" fill="hold" grpId="2"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childTnLst>
                          </p:cTn>
                        </p:par>
                        <p:par>
                          <p:cTn id="31" fill="hold">
                            <p:stCondLst>
                              <p:cond delay="5500"/>
                            </p:stCondLst>
                            <p:childTnLst>
                              <p:par>
                                <p:cTn id="32" presetID="10" presetClass="exit" presetSubtype="0" fill="hold" grpId="2" nodeType="after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par>
                                <p:cTn id="35" presetID="10" presetClass="exit" presetSubtype="0" fill="hold" grpId="3" nodeType="withEffect">
                                  <p:stCondLst>
                                    <p:cond delay="0"/>
                                  </p:stCondLst>
                                  <p:childTnLst>
                                    <p:animEffect transition="out" filter="fade">
                                      <p:cBhvr>
                                        <p:cTn id="36" dur="500"/>
                                        <p:tgtEl>
                                          <p:spTgt spid="53"/>
                                        </p:tgtEl>
                                      </p:cBhvr>
                                    </p:animEffect>
                                    <p:set>
                                      <p:cBhvr>
                                        <p:cTn id="37" dur="1" fill="hold">
                                          <p:stCondLst>
                                            <p:cond delay="499"/>
                                          </p:stCondLst>
                                        </p:cTn>
                                        <p:tgtEl>
                                          <p:spTgt spid="5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2" grpId="2" animBg="1"/>
      <p:bldP spid="54" grpId="0" animBg="1"/>
      <p:bldP spid="54" grpId="1" animBg="1"/>
      <p:bldP spid="54" grpId="2" animBg="1"/>
      <p:bldP spid="53" grpId="0"/>
      <p:bldP spid="53" grpId="1"/>
      <p:bldP spid="53" grpId="2"/>
      <p:bldP spid="53" grpId="3"/>
      <p:bldP spid="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cfile23.uf.tistory.com/image/175A463F4E6765722E8C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517243"/>
            <a:ext cx="5040560" cy="4936093"/>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lstStyle/>
          <a:p>
            <a:r>
              <a:rPr lang="en-US" altLang="ko-KR" dirty="0"/>
              <a:t>Cellular Provider’s Dilemma:</a:t>
            </a:r>
            <a:br>
              <a:rPr lang="en-US" altLang="ko-KR" dirty="0"/>
            </a:br>
            <a:r>
              <a:rPr lang="en-US" altLang="ko-KR" dirty="0"/>
              <a:t>Charging TCP Retransmissions</a:t>
            </a:r>
            <a:endParaRPr lang="ko-KR" altLang="en-US" dirty="0"/>
          </a:p>
        </p:txBody>
      </p:sp>
      <p:sp>
        <p:nvSpPr>
          <p:cNvPr id="3" name="내용 개체 틀 2"/>
          <p:cNvSpPr>
            <a:spLocks noGrp="1"/>
          </p:cNvSpPr>
          <p:nvPr>
            <p:ph idx="1"/>
          </p:nvPr>
        </p:nvSpPr>
        <p:spPr/>
        <p:txBody>
          <a:bodyPr/>
          <a:lstStyle/>
          <a:p>
            <a:r>
              <a:rPr lang="en-US" altLang="ko-KR" dirty="0" smtClean="0"/>
              <a:t>Subscriber’s point of view</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6</a:t>
            </a:fld>
            <a:endParaRPr lang="ko-KR" altLang="en-US"/>
          </a:p>
        </p:txBody>
      </p:sp>
      <p:pic>
        <p:nvPicPr>
          <p:cNvPr id="3080" name="Picture 8" descr="http://photos.tradeholding.com/attach/hash55/163127/s_mid_tablet_pc_.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912" y="4803774"/>
            <a:ext cx="2048076" cy="133466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technobuffalo.com/wp-content/uploads/2012/12/ipad-mini-scaled-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0386" y="2080980"/>
            <a:ext cx="1749722" cy="17497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cdn-static.cnet.co.uk/i/product_media/40002360/image2/440x330-samsung-galaxy-s3-front.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9911" r="30406"/>
          <a:stretch/>
        </p:blipFill>
        <p:spPr bwMode="auto">
          <a:xfrm>
            <a:off x="1127820" y="2204864"/>
            <a:ext cx="581026" cy="109812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att.com/wireless/iphone/assets/iphone-big.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8333" y="3712286"/>
            <a:ext cx="1005631" cy="112504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msinetpub.vo.llnwd.net/d1/keithcombs/blog/images/Windows-8-Phone-now-available-for-pre-or_B242/HTC_8X_thumb.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11996" y="4293096"/>
            <a:ext cx="683395" cy="133475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https://encrypted-tbn0.gstatic.com/images?q=tbn:ANd9GcQRME-vE69Fn3K_HoXN4JtXM2032Nt7bbab-BAwObsGxi7zCwStd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44" y="3424981"/>
            <a:ext cx="876300" cy="1300163"/>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p:cNvSpPr/>
          <p:nvPr/>
        </p:nvSpPr>
        <p:spPr>
          <a:xfrm>
            <a:off x="5459338" y="2824361"/>
            <a:ext cx="2040768" cy="936461"/>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1600" b="1" dirty="0" smtClean="0">
                <a:latin typeface="Gill Sans MT" pitchFamily="34" charset="0"/>
              </a:rPr>
              <a:t>Pay for </a:t>
            </a:r>
          </a:p>
          <a:p>
            <a:pPr algn="ctr"/>
            <a:r>
              <a:rPr lang="en-US" altLang="ko-KR" sz="1600" b="1" dirty="0" smtClean="0">
                <a:latin typeface="Gill Sans MT" pitchFamily="34" charset="0"/>
              </a:rPr>
              <a:t>application layer </a:t>
            </a:r>
          </a:p>
          <a:p>
            <a:pPr algn="ctr"/>
            <a:r>
              <a:rPr lang="en-US" altLang="ko-KR" sz="1600" b="1" dirty="0" smtClean="0">
                <a:latin typeface="Gill Sans MT" pitchFamily="34" charset="0"/>
              </a:rPr>
              <a:t>data only!</a:t>
            </a:r>
            <a:endParaRPr lang="ko-KR" altLang="en-US" sz="1600" b="1" dirty="0">
              <a:latin typeface="Gill Sans MT" pitchFamily="34" charset="0"/>
            </a:endParaRPr>
          </a:p>
        </p:txBody>
      </p:sp>
      <p:sp>
        <p:nvSpPr>
          <p:cNvPr id="13" name="직사각형 12"/>
          <p:cNvSpPr/>
          <p:nvPr/>
        </p:nvSpPr>
        <p:spPr>
          <a:xfrm rot="1073909">
            <a:off x="5754552" y="2014143"/>
            <a:ext cx="2040768" cy="62480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1600" dirty="0" smtClean="0">
                <a:latin typeface="Gill Sans MT" pitchFamily="34" charset="0"/>
              </a:rPr>
              <a:t>Network condition</a:t>
            </a:r>
          </a:p>
          <a:p>
            <a:pPr algn="ctr"/>
            <a:r>
              <a:rPr lang="en-US" altLang="ko-KR" sz="1600" dirty="0" smtClean="0">
                <a:latin typeface="Gill Sans MT" pitchFamily="34" charset="0"/>
              </a:rPr>
              <a:t>is not my concern</a:t>
            </a:r>
            <a:endParaRPr lang="ko-KR" altLang="en-US" sz="1600" dirty="0">
              <a:latin typeface="Gill Sans MT" pitchFamily="34" charset="0"/>
            </a:endParaRPr>
          </a:p>
        </p:txBody>
      </p:sp>
      <p:sp>
        <p:nvSpPr>
          <p:cNvPr id="14" name="직사각형 13"/>
          <p:cNvSpPr/>
          <p:nvPr/>
        </p:nvSpPr>
        <p:spPr>
          <a:xfrm>
            <a:off x="7079765" y="2894240"/>
            <a:ext cx="1471374" cy="1307798"/>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1600" dirty="0" smtClean="0">
                <a:latin typeface="Gill Sans MT" pitchFamily="34" charset="0"/>
              </a:rPr>
              <a:t>What’s</a:t>
            </a:r>
          </a:p>
          <a:p>
            <a:pPr algn="ctr"/>
            <a:r>
              <a:rPr lang="en-US" altLang="ko-KR" sz="1600" dirty="0" smtClean="0">
                <a:latin typeface="Gill Sans MT" pitchFamily="34" charset="0"/>
              </a:rPr>
              <a:t>TCP</a:t>
            </a:r>
          </a:p>
          <a:p>
            <a:pPr algn="ctr"/>
            <a:r>
              <a:rPr lang="en-US" altLang="ko-KR" sz="1600" dirty="0" err="1" smtClean="0">
                <a:latin typeface="Gill Sans MT" pitchFamily="34" charset="0"/>
              </a:rPr>
              <a:t>Retrans</a:t>
            </a:r>
            <a:r>
              <a:rPr lang="en-US" altLang="ko-KR" sz="1600" dirty="0" smtClean="0">
                <a:latin typeface="Gill Sans MT" pitchFamily="34" charset="0"/>
              </a:rPr>
              <a:t>-mission?</a:t>
            </a:r>
            <a:endParaRPr lang="ko-KR" altLang="en-US" sz="1600" dirty="0">
              <a:latin typeface="Gill Sans MT" pitchFamily="34" charset="0"/>
            </a:endParaRPr>
          </a:p>
        </p:txBody>
      </p:sp>
      <p:sp>
        <p:nvSpPr>
          <p:cNvPr id="15" name="직사각형 14"/>
          <p:cNvSpPr/>
          <p:nvPr/>
        </p:nvSpPr>
        <p:spPr>
          <a:xfrm rot="19187685">
            <a:off x="4708084" y="2297746"/>
            <a:ext cx="1101381" cy="46706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1600" dirty="0" smtClean="0">
                <a:latin typeface="Gill Sans MT" pitchFamily="34" charset="0"/>
              </a:rPr>
              <a:t>Volume = File size</a:t>
            </a:r>
            <a:endParaRPr lang="ko-KR" altLang="en-US" sz="1600" dirty="0">
              <a:latin typeface="Gill Sans MT" pitchFamily="34" charset="0"/>
            </a:endParaRPr>
          </a:p>
        </p:txBody>
      </p:sp>
      <p:sp>
        <p:nvSpPr>
          <p:cNvPr id="18" name="직사각형 17"/>
          <p:cNvSpPr/>
          <p:nvPr/>
        </p:nvSpPr>
        <p:spPr>
          <a:xfrm rot="19432463">
            <a:off x="6965565" y="4328434"/>
            <a:ext cx="1152128" cy="48720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1600" dirty="0" smtClean="0">
                <a:latin typeface="Gill Sans MT" pitchFamily="34" charset="0"/>
              </a:rPr>
              <a:t>I don’t</a:t>
            </a:r>
          </a:p>
          <a:p>
            <a:pPr algn="ctr"/>
            <a:r>
              <a:rPr lang="en-US" altLang="ko-KR" sz="1600" dirty="0" smtClean="0">
                <a:latin typeface="Gill Sans MT" pitchFamily="34" charset="0"/>
              </a:rPr>
              <a:t>care</a:t>
            </a:r>
            <a:endParaRPr lang="ko-KR" altLang="en-US" sz="1600" dirty="0">
              <a:latin typeface="Gill Sans MT" pitchFamily="34" charset="0"/>
            </a:endParaRPr>
          </a:p>
        </p:txBody>
      </p:sp>
      <p:sp>
        <p:nvSpPr>
          <p:cNvPr id="19" name="직사각형 18"/>
          <p:cNvSpPr/>
          <p:nvPr/>
        </p:nvSpPr>
        <p:spPr>
          <a:xfrm>
            <a:off x="5688090" y="3910351"/>
            <a:ext cx="1629739" cy="46706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1600" dirty="0" smtClean="0">
                <a:latin typeface="Gill Sans MT" pitchFamily="34" charset="0"/>
              </a:rPr>
              <a:t>Equal pricing</a:t>
            </a:r>
            <a:endParaRPr lang="ko-KR" altLang="en-US" sz="1600" dirty="0">
              <a:latin typeface="Gill Sans MT" pitchFamily="34" charset="0"/>
            </a:endParaRPr>
          </a:p>
        </p:txBody>
      </p:sp>
      <p:sp>
        <p:nvSpPr>
          <p:cNvPr id="20" name="직사각형 19"/>
          <p:cNvSpPr/>
          <p:nvPr/>
        </p:nvSpPr>
        <p:spPr>
          <a:xfrm>
            <a:off x="6156177" y="4396463"/>
            <a:ext cx="971684" cy="46706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1600" dirty="0" smtClean="0">
                <a:latin typeface="Gill Sans MT" pitchFamily="34" charset="0"/>
              </a:rPr>
              <a:t>Not fair</a:t>
            </a:r>
            <a:endParaRPr lang="ko-KR" altLang="en-US" sz="1600" dirty="0">
              <a:latin typeface="Gill Sans MT" pitchFamily="34" charset="0"/>
            </a:endParaRPr>
          </a:p>
        </p:txBody>
      </p:sp>
      <p:sp>
        <p:nvSpPr>
          <p:cNvPr id="21" name="직사각형 20"/>
          <p:cNvSpPr/>
          <p:nvPr/>
        </p:nvSpPr>
        <p:spPr>
          <a:xfrm>
            <a:off x="4703846" y="3160454"/>
            <a:ext cx="850451" cy="46706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1600" dirty="0" smtClean="0">
                <a:latin typeface="Gill Sans MT" pitchFamily="34" charset="0"/>
              </a:rPr>
              <a:t>ISP is evil</a:t>
            </a:r>
            <a:endParaRPr lang="ko-KR" altLang="en-US" sz="1600" dirty="0">
              <a:latin typeface="Gill Sans MT" pitchFamily="34" charset="0"/>
            </a:endParaRPr>
          </a:p>
        </p:txBody>
      </p:sp>
    </p:spTree>
    <p:extLst>
      <p:ext uri="{BB962C8B-B14F-4D97-AF65-F5344CB8AC3E}">
        <p14:creationId xmlns:p14="http://schemas.microsoft.com/office/powerpoint/2010/main" val="242111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50"/>
                                  </p:stCondLst>
                                  <p:childTnLst>
                                    <p:set>
                                      <p:cBhvr>
                                        <p:cTn id="9" dur="1" fill="hold">
                                          <p:stCondLst>
                                            <p:cond delay="0"/>
                                          </p:stCondLst>
                                        </p:cTn>
                                        <p:tgtEl>
                                          <p:spTgt spid="18"/>
                                        </p:tgtEl>
                                        <p:attrNameLst>
                                          <p:attrName>style.visibility</p:attrName>
                                        </p:attrNameLst>
                                      </p:cBhvr>
                                      <p:to>
                                        <p:strVal val="visible"/>
                                      </p:to>
                                    </p:set>
                                  </p:childTnLst>
                                </p:cTn>
                              </p:par>
                            </p:childTnLst>
                          </p:cTn>
                        </p:par>
                        <p:par>
                          <p:cTn id="10" fill="hold">
                            <p:stCondLst>
                              <p:cond delay="150"/>
                            </p:stCondLst>
                            <p:childTnLst>
                              <p:par>
                                <p:cTn id="11" presetID="1" presetClass="entr" presetSubtype="0" fill="hold" grpId="0" nodeType="afterEffect">
                                  <p:stCondLst>
                                    <p:cond delay="15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grpId="0" nodeType="afterEffect">
                                  <p:stCondLst>
                                    <p:cond delay="150"/>
                                  </p:stCondLst>
                                  <p:childTnLst>
                                    <p:set>
                                      <p:cBhvr>
                                        <p:cTn id="15" dur="1" fill="hold">
                                          <p:stCondLst>
                                            <p:cond delay="0"/>
                                          </p:stCondLst>
                                        </p:cTn>
                                        <p:tgtEl>
                                          <p:spTgt spid="15"/>
                                        </p:tgtEl>
                                        <p:attrNameLst>
                                          <p:attrName>style.visibility</p:attrName>
                                        </p:attrNameLst>
                                      </p:cBhvr>
                                      <p:to>
                                        <p:strVal val="visible"/>
                                      </p:to>
                                    </p:set>
                                  </p:childTnLst>
                                </p:cTn>
                              </p:par>
                            </p:childTnLst>
                          </p:cTn>
                        </p:par>
                        <p:par>
                          <p:cTn id="16" fill="hold">
                            <p:stCondLst>
                              <p:cond delay="450"/>
                            </p:stCondLst>
                            <p:childTnLst>
                              <p:par>
                                <p:cTn id="17" presetID="1" presetClass="entr" presetSubtype="0" fill="hold" grpId="0" nodeType="afterEffect">
                                  <p:stCondLst>
                                    <p:cond delay="15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600"/>
                            </p:stCondLst>
                            <p:childTnLst>
                              <p:par>
                                <p:cTn id="20" presetID="1" presetClass="entr" presetSubtype="0" fill="hold" grpId="0" nodeType="afterEffect">
                                  <p:stCondLst>
                                    <p:cond delay="15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750"/>
                            </p:stCondLst>
                            <p:childTnLst>
                              <p:par>
                                <p:cTn id="23" presetID="1" presetClass="entr" presetSubtype="0" fill="hold" grpId="0" nodeType="afterEffect">
                                  <p:stCondLst>
                                    <p:cond delay="15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900"/>
                            </p:stCondLst>
                            <p:childTnLst>
                              <p:par>
                                <p:cTn id="26" presetID="1" presetClass="entr" presetSubtype="0" fill="hold" grpId="0" nodeType="afterEffect">
                                  <p:stCondLst>
                                    <p:cond delay="15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descr="http://cfile23.uf.tistory.com/image/175A463F4E6765722E8C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517243"/>
            <a:ext cx="5040560" cy="493609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0" descr="https://encrypted-tbn0.gstatic.com/images?q=tbn:ANd9GcSDdV-c7z-NMz-YXXFREvHV6dl7962n3qYbCwjDA9rx0URh5R5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483849" flipV="1">
            <a:off x="7442964" y="2979177"/>
            <a:ext cx="660875" cy="28406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lstStyle/>
          <a:p>
            <a:r>
              <a:rPr lang="en-US" altLang="ko-KR" dirty="0"/>
              <a:t>Cellular Provider’s Dilemma:</a:t>
            </a:r>
            <a:br>
              <a:rPr lang="en-US" altLang="ko-KR" dirty="0"/>
            </a:br>
            <a:r>
              <a:rPr lang="en-US" altLang="ko-KR" dirty="0"/>
              <a:t>Charging TCP Retransmissions</a:t>
            </a:r>
            <a:endParaRPr lang="ko-KR" altLang="en-US" dirty="0"/>
          </a:p>
        </p:txBody>
      </p:sp>
      <p:sp>
        <p:nvSpPr>
          <p:cNvPr id="3" name="내용 개체 틀 2"/>
          <p:cNvSpPr>
            <a:spLocks noGrp="1"/>
          </p:cNvSpPr>
          <p:nvPr>
            <p:ph idx="1"/>
          </p:nvPr>
        </p:nvSpPr>
        <p:spPr/>
        <p:txBody>
          <a:bodyPr/>
          <a:lstStyle/>
          <a:p>
            <a:r>
              <a:rPr lang="en-US" altLang="ko-KR" dirty="0" smtClean="0"/>
              <a:t>Cellular ISP’s point of view</a:t>
            </a:r>
            <a:endParaRPr lang="ko-KR" altLang="en-US" dirty="0"/>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7</a:t>
            </a:fld>
            <a:endParaRPr lang="ko-KR" altLang="en-US"/>
          </a:p>
        </p:txBody>
      </p:sp>
      <p:pic>
        <p:nvPicPr>
          <p:cNvPr id="3080" name="Picture 8" descr="http://photos.tradeholding.com/attach/hash55/163127/s_mid_tablet_pc_.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912" y="4803774"/>
            <a:ext cx="2048076" cy="133466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technobuffalo.com/wp-content/uploads/2012/12/ipad-mini-scaled-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0386" y="2080980"/>
            <a:ext cx="1749722" cy="17497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cdn-static.cnet.co.uk/i/product_media/40002360/image2/440x330-samsung-galaxy-s3-front.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9911" r="30406"/>
          <a:stretch/>
        </p:blipFill>
        <p:spPr bwMode="auto">
          <a:xfrm>
            <a:off x="1127820" y="2204864"/>
            <a:ext cx="581026" cy="109812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att.com/wireless/iphone/assets/iphone-big.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18333" y="3712286"/>
            <a:ext cx="1005631" cy="112504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msinetpub.vo.llnwd.net/d1/keithcombs/blog/images/Windows-8-Phone-now-available-for-pre-or_B242/HTC_8X_thumb.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11996" y="4293096"/>
            <a:ext cx="683395" cy="133475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https://encrypted-tbn0.gstatic.com/images?q=tbn:ANd9GcQRME-vE69Fn3K_HoXN4JtXM2032Nt7bbab-BAwObsGxi7zCwStdQ"/>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4" y="3424981"/>
            <a:ext cx="876300" cy="1300163"/>
          </a:xfrm>
          <a:prstGeom prst="rect">
            <a:avLst/>
          </a:prstGeom>
          <a:noFill/>
          <a:extLst>
            <a:ext uri="{909E8E84-426E-40DD-AFC4-6F175D3DCCD1}">
              <a14:hiddenFill xmlns:a14="http://schemas.microsoft.com/office/drawing/2010/main">
                <a:solidFill>
                  <a:srgbClr val="FFFFFF"/>
                </a:solidFill>
              </a14:hiddenFill>
            </a:ext>
          </a:extLst>
        </p:spPr>
      </p:pic>
      <p:sp>
        <p:nvSpPr>
          <p:cNvPr id="30" name="직사각형 29"/>
          <p:cNvSpPr/>
          <p:nvPr/>
        </p:nvSpPr>
        <p:spPr>
          <a:xfrm>
            <a:off x="5459338" y="2753924"/>
            <a:ext cx="2040768" cy="107677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1600" b="1" dirty="0" smtClean="0">
                <a:latin typeface="Gill Sans MT" pitchFamily="34" charset="0"/>
              </a:rPr>
              <a:t>TCP retransmissions</a:t>
            </a:r>
          </a:p>
          <a:p>
            <a:pPr algn="ctr"/>
            <a:r>
              <a:rPr lang="en-US" altLang="ko-KR" sz="1600" b="1" dirty="0" smtClean="0">
                <a:latin typeface="Gill Sans MT" pitchFamily="34" charset="0"/>
              </a:rPr>
              <a:t>still consume</a:t>
            </a:r>
          </a:p>
          <a:p>
            <a:pPr algn="ctr"/>
            <a:r>
              <a:rPr lang="en-US" altLang="ko-KR" sz="1600" b="1" dirty="0" smtClean="0">
                <a:latin typeface="Gill Sans MT" pitchFamily="34" charset="0"/>
              </a:rPr>
              <a:t>resources</a:t>
            </a:r>
            <a:endParaRPr lang="ko-KR" altLang="en-US" sz="1600" b="1" dirty="0">
              <a:latin typeface="Gill Sans MT" pitchFamily="34" charset="0"/>
            </a:endParaRPr>
          </a:p>
        </p:txBody>
      </p:sp>
      <p:sp>
        <p:nvSpPr>
          <p:cNvPr id="31" name="직사각형 30"/>
          <p:cNvSpPr/>
          <p:nvPr/>
        </p:nvSpPr>
        <p:spPr>
          <a:xfrm rot="1073909">
            <a:off x="5754552" y="2004618"/>
            <a:ext cx="2040768" cy="62480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1600" dirty="0" smtClean="0">
                <a:latin typeface="Gill Sans MT" pitchFamily="34" charset="0"/>
              </a:rPr>
              <a:t>Retransmission = </a:t>
            </a:r>
          </a:p>
          <a:p>
            <a:pPr algn="ctr"/>
            <a:r>
              <a:rPr lang="en-US" altLang="ko-KR" sz="1600" dirty="0" smtClean="0">
                <a:latin typeface="Gill Sans MT" pitchFamily="34" charset="0"/>
              </a:rPr>
              <a:t>another IP packet</a:t>
            </a:r>
            <a:endParaRPr lang="ko-KR" altLang="en-US" sz="1600" dirty="0">
              <a:latin typeface="Gill Sans MT" pitchFamily="34" charset="0"/>
            </a:endParaRPr>
          </a:p>
        </p:txBody>
      </p:sp>
      <p:sp>
        <p:nvSpPr>
          <p:cNvPr id="33" name="직사각형 32"/>
          <p:cNvSpPr/>
          <p:nvPr/>
        </p:nvSpPr>
        <p:spPr>
          <a:xfrm rot="18930991">
            <a:off x="4478176" y="2208843"/>
            <a:ext cx="1536352" cy="74855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1600" dirty="0" smtClean="0">
                <a:latin typeface="Gill Sans MT" pitchFamily="34" charset="0"/>
              </a:rPr>
              <a:t>Require system update</a:t>
            </a:r>
            <a:endParaRPr lang="ko-KR" altLang="en-US" sz="1600" dirty="0">
              <a:latin typeface="Gill Sans MT" pitchFamily="34" charset="0"/>
            </a:endParaRPr>
          </a:p>
        </p:txBody>
      </p:sp>
      <p:pic>
        <p:nvPicPr>
          <p:cNvPr id="3092" name="Picture 20" descr="https://encrypted-tbn0.gstatic.com/images?q=tbn:ANd9GcSDdV-c7z-NMz-YXXFREvHV6dl7962n3qYbCwjDA9rx0URh5R5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646826" flipV="1">
            <a:off x="7228252" y="4459831"/>
            <a:ext cx="660875" cy="28406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0" descr="https://encrypted-tbn0.gstatic.com/images?q=tbn:ANd9GcSDdV-c7z-NMz-YXXFREvHV6dl7962n3qYbCwjDA9rx0URh5R5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286554" flipV="1">
            <a:off x="6345009" y="4512623"/>
            <a:ext cx="660875" cy="28406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0" descr="https://encrypted-tbn0.gstatic.com/images?q=tbn:ANd9GcSDdV-c7z-NMz-YXXFREvHV6dl7962n3qYbCwjDA9rx0URh5R5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515779" flipV="1">
            <a:off x="4751880" y="3260799"/>
            <a:ext cx="660875" cy="28406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 descr="https://encrypted-tbn0.gstatic.com/images?q=tbn:ANd9GcSDdV-c7z-NMz-YXXFREvHV6dl7962n3qYbCwjDA9rx0URh5R5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6156176" y="4051993"/>
            <a:ext cx="660875" cy="28406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0" descr="https://encrypted-tbn0.gstatic.com/images?q=tbn:ANd9GcSDdV-c7z-NMz-YXXFREvHV6dl7962n3qYbCwjDA9rx0URh5R5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4495467" flipV="1">
            <a:off x="7451803" y="3150281"/>
            <a:ext cx="660875" cy="28406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0" descr="https://encrypted-tbn0.gstatic.com/images?q=tbn:ANd9GcSDdV-c7z-NMz-YXXFREvHV6dl7962n3qYbCwjDA9rx0URh5R5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38537" flipV="1">
            <a:off x="7394449" y="3734854"/>
            <a:ext cx="660875" cy="28406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0" descr="https://encrypted-tbn0.gstatic.com/images?q=tbn:ANd9GcSDdV-c7z-NMz-YXXFREvHV6dl7962n3qYbCwjDA9rx0URh5R5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036049" flipV="1">
            <a:off x="7394449" y="3349764"/>
            <a:ext cx="660875" cy="28406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0" descr="https://encrypted-tbn0.gstatic.com/images?q=tbn:ANd9GcSDdV-c7z-NMz-YXXFREvHV6dl7962n3qYbCwjDA9rx0URh5R5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2862158" flipV="1">
            <a:off x="7541512" y="3602673"/>
            <a:ext cx="660875" cy="284060"/>
          </a:xfrm>
          <a:prstGeom prst="rect">
            <a:avLst/>
          </a:prstGeom>
          <a:noFill/>
          <a:extLst>
            <a:ext uri="{909E8E84-426E-40DD-AFC4-6F175D3DCCD1}">
              <a14:hiddenFill xmlns:a14="http://schemas.microsoft.com/office/drawing/2010/main">
                <a:solidFill>
                  <a:srgbClr val="FFFFFF"/>
                </a:solidFill>
              </a14:hiddenFill>
            </a:ext>
          </a:extLst>
        </p:spPr>
      </p:pic>
      <p:sp>
        <p:nvSpPr>
          <p:cNvPr id="24" name="직사각형 23"/>
          <p:cNvSpPr/>
          <p:nvPr/>
        </p:nvSpPr>
        <p:spPr>
          <a:xfrm>
            <a:off x="891511" y="3140968"/>
            <a:ext cx="7333367" cy="13132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itchFamily="34" charset="0"/>
              </a:rPr>
              <a:t>Question:</a:t>
            </a:r>
          </a:p>
          <a:p>
            <a:pPr algn="ctr"/>
            <a:endParaRPr lang="en-US" altLang="ko-KR" sz="1200" b="1" u="sng" dirty="0" smtClean="0">
              <a:latin typeface="Gill Sans MT" pitchFamily="34" charset="0"/>
            </a:endParaRPr>
          </a:p>
          <a:p>
            <a:pPr algn="ctr"/>
            <a:r>
              <a:rPr lang="en-US" altLang="ko-KR" sz="2000" dirty="0" smtClean="0">
                <a:latin typeface="Gill Sans MT" pitchFamily="34" charset="0"/>
              </a:rPr>
              <a:t>How serious is TCP retransmission in the real-world?</a:t>
            </a:r>
            <a:endParaRPr lang="ko-KR" altLang="en-US" sz="2000" dirty="0">
              <a:latin typeface="Gill Sans MT" pitchFamily="34" charset="0"/>
            </a:endParaRPr>
          </a:p>
        </p:txBody>
      </p:sp>
    </p:spTree>
    <p:extLst>
      <p:ext uri="{BB962C8B-B14F-4D97-AF65-F5344CB8AC3E}">
        <p14:creationId xmlns:p14="http://schemas.microsoft.com/office/powerpoint/2010/main" val="244908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5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150"/>
                            </p:stCondLst>
                            <p:childTnLst>
                              <p:par>
                                <p:cTn id="11" presetID="1" presetClass="entr" presetSubtype="0" fill="hold" grpId="0" nodeType="afterEffect">
                                  <p:stCondLst>
                                    <p:cond delay="15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150"/>
                                  </p:stCondLst>
                                  <p:childTnLst>
                                    <p:set>
                                      <p:cBhvr>
                                        <p:cTn id="19" dur="1" fill="hold">
                                          <p:stCondLst>
                                            <p:cond delay="0"/>
                                          </p:stCondLst>
                                        </p:cTn>
                                        <p:tgtEl>
                                          <p:spTgt spid="41"/>
                                        </p:tgtEl>
                                        <p:attrNameLst>
                                          <p:attrName>style.visibility</p:attrName>
                                        </p:attrNameLst>
                                      </p:cBhvr>
                                      <p:to>
                                        <p:strVal val="visible"/>
                                      </p:to>
                                    </p:set>
                                  </p:childTnLst>
                                </p:cTn>
                              </p:par>
                            </p:childTnLst>
                          </p:cTn>
                        </p:par>
                        <p:par>
                          <p:cTn id="20" fill="hold">
                            <p:stCondLst>
                              <p:cond delay="150"/>
                            </p:stCondLst>
                            <p:childTnLst>
                              <p:par>
                                <p:cTn id="21" presetID="1" presetClass="entr" presetSubtype="0" fill="hold" nodeType="afterEffect">
                                  <p:stCondLst>
                                    <p:cond delay="150"/>
                                  </p:stCondLst>
                                  <p:childTnLst>
                                    <p:set>
                                      <p:cBhvr>
                                        <p:cTn id="22" dur="1" fill="hold">
                                          <p:stCondLst>
                                            <p:cond delay="0"/>
                                          </p:stCondLst>
                                        </p:cTn>
                                        <p:tgtEl>
                                          <p:spTgt spid="39"/>
                                        </p:tgtEl>
                                        <p:attrNameLst>
                                          <p:attrName>style.visibility</p:attrName>
                                        </p:attrNameLst>
                                      </p:cBhvr>
                                      <p:to>
                                        <p:strVal val="visible"/>
                                      </p:to>
                                    </p:set>
                                  </p:childTnLst>
                                </p:cTn>
                              </p:par>
                            </p:childTnLst>
                          </p:cTn>
                        </p:par>
                        <p:par>
                          <p:cTn id="23" fill="hold">
                            <p:stCondLst>
                              <p:cond delay="300"/>
                            </p:stCondLst>
                            <p:childTnLst>
                              <p:par>
                                <p:cTn id="24" presetID="1" presetClass="entr" presetSubtype="0" fill="hold" nodeType="afterEffect">
                                  <p:stCondLst>
                                    <p:cond delay="150"/>
                                  </p:stCondLst>
                                  <p:childTnLst>
                                    <p:set>
                                      <p:cBhvr>
                                        <p:cTn id="25" dur="1" fill="hold">
                                          <p:stCondLst>
                                            <p:cond delay="0"/>
                                          </p:stCondLst>
                                        </p:cTn>
                                        <p:tgtEl>
                                          <p:spTgt spid="3092"/>
                                        </p:tgtEl>
                                        <p:attrNameLst>
                                          <p:attrName>style.visibility</p:attrName>
                                        </p:attrNameLst>
                                      </p:cBhvr>
                                      <p:to>
                                        <p:strVal val="visible"/>
                                      </p:to>
                                    </p:set>
                                  </p:childTnLst>
                                </p:cTn>
                              </p:par>
                            </p:childTnLst>
                          </p:cTn>
                        </p:par>
                        <p:par>
                          <p:cTn id="26" fill="hold">
                            <p:stCondLst>
                              <p:cond delay="450"/>
                            </p:stCondLst>
                            <p:childTnLst>
                              <p:par>
                                <p:cTn id="27" presetID="1" presetClass="entr" presetSubtype="0" fill="hold" nodeType="afterEffect">
                                  <p:stCondLst>
                                    <p:cond delay="150"/>
                                  </p:stCondLst>
                                  <p:childTnLst>
                                    <p:set>
                                      <p:cBhvr>
                                        <p:cTn id="28" dur="1" fill="hold">
                                          <p:stCondLst>
                                            <p:cond delay="0"/>
                                          </p:stCondLst>
                                        </p:cTn>
                                        <p:tgtEl>
                                          <p:spTgt spid="46"/>
                                        </p:tgtEl>
                                        <p:attrNameLst>
                                          <p:attrName>style.visibility</p:attrName>
                                        </p:attrNameLst>
                                      </p:cBhvr>
                                      <p:to>
                                        <p:strVal val="visible"/>
                                      </p:to>
                                    </p:set>
                                  </p:childTnLst>
                                </p:cTn>
                              </p:par>
                            </p:childTnLst>
                          </p:cTn>
                        </p:par>
                        <p:par>
                          <p:cTn id="29" fill="hold">
                            <p:stCondLst>
                              <p:cond delay="600"/>
                            </p:stCondLst>
                            <p:childTnLst>
                              <p:par>
                                <p:cTn id="30" presetID="1" presetClass="entr" presetSubtype="0" fill="hold" nodeType="afterEffect">
                                  <p:stCondLst>
                                    <p:cond delay="150"/>
                                  </p:stCondLst>
                                  <p:childTnLst>
                                    <p:set>
                                      <p:cBhvr>
                                        <p:cTn id="31" dur="1" fill="hold">
                                          <p:stCondLst>
                                            <p:cond delay="0"/>
                                          </p:stCondLst>
                                        </p:cTn>
                                        <p:tgtEl>
                                          <p:spTgt spid="42"/>
                                        </p:tgtEl>
                                        <p:attrNameLst>
                                          <p:attrName>style.visibility</p:attrName>
                                        </p:attrNameLst>
                                      </p:cBhvr>
                                      <p:to>
                                        <p:strVal val="visible"/>
                                      </p:to>
                                    </p:set>
                                  </p:childTnLst>
                                </p:cTn>
                              </p:par>
                            </p:childTnLst>
                          </p:cTn>
                        </p:par>
                        <p:par>
                          <p:cTn id="32" fill="hold">
                            <p:stCondLst>
                              <p:cond delay="750"/>
                            </p:stCondLst>
                            <p:childTnLst>
                              <p:par>
                                <p:cTn id="33" presetID="1" presetClass="entr" presetSubtype="0" fill="hold" nodeType="afterEffect">
                                  <p:stCondLst>
                                    <p:cond delay="150"/>
                                  </p:stCondLst>
                                  <p:childTnLst>
                                    <p:set>
                                      <p:cBhvr>
                                        <p:cTn id="34" dur="1" fill="hold">
                                          <p:stCondLst>
                                            <p:cond delay="0"/>
                                          </p:stCondLst>
                                        </p:cTn>
                                        <p:tgtEl>
                                          <p:spTgt spid="43"/>
                                        </p:tgtEl>
                                        <p:attrNameLst>
                                          <p:attrName>style.visibility</p:attrName>
                                        </p:attrNameLst>
                                      </p:cBhvr>
                                      <p:to>
                                        <p:strVal val="visible"/>
                                      </p:to>
                                    </p:set>
                                  </p:childTnLst>
                                </p:cTn>
                              </p:par>
                            </p:childTnLst>
                          </p:cTn>
                        </p:par>
                        <p:par>
                          <p:cTn id="35" fill="hold">
                            <p:stCondLst>
                              <p:cond delay="900"/>
                            </p:stCondLst>
                            <p:childTnLst>
                              <p:par>
                                <p:cTn id="36" presetID="1" presetClass="entr" presetSubtype="0" fill="hold" nodeType="afterEffect">
                                  <p:stCondLst>
                                    <p:cond delay="150"/>
                                  </p:stCondLst>
                                  <p:childTnLst>
                                    <p:set>
                                      <p:cBhvr>
                                        <p:cTn id="37" dur="1" fill="hold">
                                          <p:stCondLst>
                                            <p:cond delay="0"/>
                                          </p:stCondLst>
                                        </p:cTn>
                                        <p:tgtEl>
                                          <p:spTgt spid="44"/>
                                        </p:tgtEl>
                                        <p:attrNameLst>
                                          <p:attrName>style.visibility</p:attrName>
                                        </p:attrNameLst>
                                      </p:cBhvr>
                                      <p:to>
                                        <p:strVal val="visible"/>
                                      </p:to>
                                    </p:set>
                                  </p:childTnLst>
                                </p:cTn>
                              </p:par>
                            </p:childTnLst>
                          </p:cTn>
                        </p:par>
                        <p:par>
                          <p:cTn id="38" fill="hold">
                            <p:stCondLst>
                              <p:cond delay="1050"/>
                            </p:stCondLst>
                            <p:childTnLst>
                              <p:par>
                                <p:cTn id="39" presetID="1" presetClass="entr" presetSubtype="0" fill="hold" nodeType="afterEffect">
                                  <p:stCondLst>
                                    <p:cond delay="15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3"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Real-World TCP Retransmission Ratio</a:t>
            </a:r>
            <a:endParaRPr lang="ko-KR" altLang="en-US" dirty="0"/>
          </a:p>
        </p:txBody>
      </p:sp>
      <p:sp>
        <p:nvSpPr>
          <p:cNvPr id="3" name="내용 개체 틀 2"/>
          <p:cNvSpPr>
            <a:spLocks noGrp="1"/>
          </p:cNvSpPr>
          <p:nvPr>
            <p:ph idx="1"/>
          </p:nvPr>
        </p:nvSpPr>
        <p:spPr/>
        <p:txBody>
          <a:bodyPr/>
          <a:lstStyle/>
          <a:p>
            <a:r>
              <a:rPr lang="en-US" altLang="ko-KR" dirty="0" smtClean="0"/>
              <a:t>3G traffic of Korean cellular ISP on 2012/09/29 (9PM ~ 0AM)</a:t>
            </a:r>
          </a:p>
          <a:p>
            <a:pPr lvl="1"/>
            <a:r>
              <a:rPr lang="en-US" altLang="ko-KR" dirty="0" smtClean="0"/>
              <a:t>Mirror at one of 10 </a:t>
            </a:r>
            <a:r>
              <a:rPr lang="en-US" altLang="ko-KR" dirty="0" err="1" smtClean="0"/>
              <a:t>Gbps</a:t>
            </a:r>
            <a:r>
              <a:rPr lang="en-US" altLang="ko-KR" dirty="0" smtClean="0"/>
              <a:t> links below GGSN in Seoul</a:t>
            </a:r>
          </a:p>
          <a:p>
            <a:pPr lvl="1"/>
            <a:r>
              <a:rPr lang="en-US" altLang="ko-KR" dirty="0" smtClean="0"/>
              <a:t>134,574,018 flows</a:t>
            </a:r>
          </a:p>
          <a:p>
            <a:pPr lvl="1"/>
            <a:r>
              <a:rPr lang="en-US" altLang="ko-KR" dirty="0" smtClean="0"/>
              <a:t>6.64 TBs of IPv4 packets</a:t>
            </a:r>
          </a:p>
          <a:p>
            <a:r>
              <a:rPr lang="en-US" altLang="ko-KR" dirty="0" smtClean="0"/>
              <a:t>1.89% of the flows show packet retransmissions</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8</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graphicFrame>
        <p:nvGraphicFramePr>
          <p:cNvPr id="7" name="차트 6"/>
          <p:cNvGraphicFramePr>
            <a:graphicFrameLocks/>
          </p:cNvGraphicFramePr>
          <p:nvPr>
            <p:extLst>
              <p:ext uri="{D42A27DB-BD31-4B8C-83A1-F6EECF244321}">
                <p14:modId xmlns:p14="http://schemas.microsoft.com/office/powerpoint/2010/main" val="3151139935"/>
              </p:ext>
            </p:extLst>
          </p:nvPr>
        </p:nvGraphicFramePr>
        <p:xfrm>
          <a:off x="1458704" y="3573016"/>
          <a:ext cx="6245023" cy="269237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rot="16200000">
            <a:off x="431835" y="4458870"/>
            <a:ext cx="1911689" cy="400110"/>
          </a:xfrm>
          <a:prstGeom prst="rect">
            <a:avLst/>
          </a:prstGeom>
          <a:noFill/>
        </p:spPr>
        <p:txBody>
          <a:bodyPr wrap="square" rtlCol="0">
            <a:spAutoFit/>
          </a:bodyPr>
          <a:lstStyle/>
          <a:p>
            <a:pPr algn="ctr"/>
            <a:r>
              <a:rPr lang="en-US" altLang="ko-KR" sz="2000" b="1" dirty="0" smtClean="0">
                <a:latin typeface="Times New Roman" pitchFamily="18" charset="0"/>
                <a:cs typeface="Times New Roman" pitchFamily="18" charset="0"/>
              </a:rPr>
              <a:t>CDF</a:t>
            </a:r>
            <a:endParaRPr lang="ko-KR" altLang="en-US" sz="2000" b="1" dirty="0">
              <a:latin typeface="Times New Roman" pitchFamily="18" charset="0"/>
              <a:cs typeface="Times New Roman" pitchFamily="18" charset="0"/>
            </a:endParaRPr>
          </a:p>
        </p:txBody>
      </p:sp>
      <p:sp>
        <p:nvSpPr>
          <p:cNvPr id="6" name="타원 5"/>
          <p:cNvSpPr/>
          <p:nvPr/>
        </p:nvSpPr>
        <p:spPr>
          <a:xfrm>
            <a:off x="7092280" y="3642098"/>
            <a:ext cx="111246" cy="121964"/>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0" name="직사각형 9"/>
          <p:cNvSpPr/>
          <p:nvPr/>
        </p:nvSpPr>
        <p:spPr>
          <a:xfrm>
            <a:off x="6751859" y="3933056"/>
            <a:ext cx="792088" cy="33283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dirty="0" smtClean="0">
                <a:latin typeface="Gill Sans MT" pitchFamily="34" charset="0"/>
              </a:rPr>
              <a:t>93%</a:t>
            </a:r>
            <a:endParaRPr lang="ko-KR" altLang="en-US" dirty="0">
              <a:latin typeface="Gill Sans MT" pitchFamily="34" charset="0"/>
            </a:endParaRPr>
          </a:p>
        </p:txBody>
      </p:sp>
      <p:sp>
        <p:nvSpPr>
          <p:cNvPr id="11" name="직사각형 10"/>
          <p:cNvSpPr/>
          <p:nvPr/>
        </p:nvSpPr>
        <p:spPr>
          <a:xfrm>
            <a:off x="863307" y="3501008"/>
            <a:ext cx="7333367" cy="144016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sz="2000" b="1" u="sng" dirty="0" smtClean="0">
                <a:latin typeface="Gill Sans MT" pitchFamily="34" charset="0"/>
              </a:rPr>
              <a:t>Finding:</a:t>
            </a:r>
          </a:p>
          <a:p>
            <a:pPr algn="ctr"/>
            <a:endParaRPr lang="en-US" altLang="ko-KR" sz="1200" b="1" u="sng" dirty="0" smtClean="0">
              <a:latin typeface="Gill Sans MT" pitchFamily="34" charset="0"/>
            </a:endParaRPr>
          </a:p>
          <a:p>
            <a:pPr algn="ctr"/>
            <a:r>
              <a:rPr lang="en-US" altLang="ko-KR" sz="2000" dirty="0" smtClean="0">
                <a:latin typeface="Gill Sans MT" pitchFamily="34" charset="0"/>
              </a:rPr>
              <a:t>Charging TCP retransmissions may cause </a:t>
            </a:r>
          </a:p>
          <a:p>
            <a:pPr algn="ctr"/>
            <a:r>
              <a:rPr lang="en-US" altLang="ko-KR" sz="2000" dirty="0" smtClean="0">
                <a:latin typeface="Gill Sans MT" pitchFamily="34" charset="0"/>
              </a:rPr>
              <a:t>legitimate users to suffer from high cellular bills!</a:t>
            </a:r>
            <a:endParaRPr lang="ko-KR" altLang="en-US" sz="2000" dirty="0">
              <a:latin typeface="Gill Sans MT" pitchFamily="34" charset="0"/>
            </a:endParaRPr>
          </a:p>
        </p:txBody>
      </p:sp>
    </p:spTree>
    <p:extLst>
      <p:ext uri="{BB962C8B-B14F-4D97-AF65-F5344CB8AC3E}">
        <p14:creationId xmlns:p14="http://schemas.microsoft.com/office/powerpoint/2010/main" val="118369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P spid="6"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Previous Works</a:t>
            </a:r>
            <a:endParaRPr lang="ko-KR" altLang="en-US" dirty="0"/>
          </a:p>
        </p:txBody>
      </p:sp>
      <p:sp>
        <p:nvSpPr>
          <p:cNvPr id="3" name="내용 개체 틀 2"/>
          <p:cNvSpPr>
            <a:spLocks noGrp="1"/>
          </p:cNvSpPr>
          <p:nvPr>
            <p:ph idx="1"/>
          </p:nvPr>
        </p:nvSpPr>
        <p:spPr/>
        <p:txBody>
          <a:bodyPr>
            <a:normAutofit/>
          </a:bodyPr>
          <a:lstStyle/>
          <a:p>
            <a:r>
              <a:rPr lang="en-US" altLang="ko-KR" dirty="0" err="1"/>
              <a:t>Peng</a:t>
            </a:r>
            <a:r>
              <a:rPr lang="en-US" altLang="ko-KR" dirty="0"/>
              <a:t> et. al. [MobiCom’12 &amp; CCS’12] </a:t>
            </a:r>
          </a:p>
          <a:p>
            <a:pPr lvl="1"/>
            <a:r>
              <a:rPr lang="en-US" altLang="ko-KR" dirty="0"/>
              <a:t>“Toll-free-data-access-attack</a:t>
            </a:r>
            <a:r>
              <a:rPr lang="en-US" altLang="ko-KR" dirty="0" smtClean="0"/>
              <a:t>”</a:t>
            </a:r>
          </a:p>
          <a:p>
            <a:pPr lvl="1"/>
            <a:r>
              <a:rPr lang="en-US" altLang="ko-KR" dirty="0" smtClean="0"/>
              <a:t>Packets going through the DNS port are transferred free of charge</a:t>
            </a:r>
          </a:p>
          <a:p>
            <a:endParaRPr lang="en-US" altLang="ko-KR" dirty="0" smtClean="0"/>
          </a:p>
          <a:p>
            <a:r>
              <a:rPr lang="en-US" altLang="ko-KR" dirty="0" smtClean="0"/>
              <a:t>DNS lookups of 10,000 different domain names (Oct. 2012)</a:t>
            </a:r>
          </a:p>
          <a:p>
            <a:pPr lvl="1"/>
            <a:r>
              <a:rPr lang="en-US" altLang="ko-KR" dirty="0" smtClean="0"/>
              <a:t>Easy fix by analyzing packet payloads on DNS port</a:t>
            </a:r>
          </a:p>
          <a:p>
            <a:pPr lvl="1"/>
            <a:r>
              <a:rPr lang="en-US" altLang="ko-KR" dirty="0" smtClean="0"/>
              <a:t>Majority of ISPs prevent DNS tunneling attacks!</a:t>
            </a:r>
          </a:p>
        </p:txBody>
      </p:sp>
      <p:sp>
        <p:nvSpPr>
          <p:cNvPr id="4" name="슬라이드 번호 개체 틀 3"/>
          <p:cNvSpPr>
            <a:spLocks noGrp="1"/>
          </p:cNvSpPr>
          <p:nvPr>
            <p:ph type="sldNum" sz="quarter" idx="12"/>
          </p:nvPr>
        </p:nvSpPr>
        <p:spPr/>
        <p:txBody>
          <a:bodyPr/>
          <a:lstStyle/>
          <a:p>
            <a:fld id="{4CFE094C-5E8C-4E73-A362-9817F4BC2EC0}" type="slidenum">
              <a:rPr lang="ko-KR" altLang="en-US" smtClean="0"/>
              <a:t>9</a:t>
            </a:fld>
            <a:endParaRPr lang="ko-KR" altLang="en-US"/>
          </a:p>
        </p:txBody>
      </p:sp>
      <p:sp>
        <p:nvSpPr>
          <p:cNvPr id="5" name="슬라이드 번호 개체 틀 3"/>
          <p:cNvSpPr txBox="1">
            <a:spLocks/>
          </p:cNvSpPr>
          <p:nvPr/>
        </p:nvSpPr>
        <p:spPr>
          <a:xfrm>
            <a:off x="5364088" y="6472340"/>
            <a:ext cx="2664296" cy="365125"/>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accent5">
                    <a:lumMod val="20000"/>
                    <a:lumOff val="80000"/>
                  </a:schemeClr>
                </a:solidFill>
                <a:latin typeface="Gill Sans MT"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100" b="0" dirty="0" smtClean="0"/>
              <a:t>HotMobile’13, Jekyll Island, GA, USA</a:t>
            </a:r>
            <a:endParaRPr lang="ko-KR" altLang="en-US" sz="1100" b="0" dirty="0"/>
          </a:p>
        </p:txBody>
      </p:sp>
      <p:graphicFrame>
        <p:nvGraphicFramePr>
          <p:cNvPr id="7" name="표 6"/>
          <p:cNvGraphicFramePr>
            <a:graphicFrameLocks noGrp="1"/>
          </p:cNvGraphicFramePr>
          <p:nvPr>
            <p:extLst>
              <p:ext uri="{D42A27DB-BD31-4B8C-83A1-F6EECF244321}">
                <p14:modId xmlns:p14="http://schemas.microsoft.com/office/powerpoint/2010/main" val="1179208510"/>
              </p:ext>
            </p:extLst>
          </p:nvPr>
        </p:nvGraphicFramePr>
        <p:xfrm>
          <a:off x="827584" y="4630256"/>
          <a:ext cx="7335291" cy="1463040"/>
        </p:xfrm>
        <a:graphic>
          <a:graphicData uri="http://schemas.openxmlformats.org/drawingml/2006/table">
            <a:tbl>
              <a:tblPr firstRow="1" bandRow="1">
                <a:tableStyleId>{5940675A-B579-460E-94D1-54222C63F5DA}</a:tableStyleId>
              </a:tblPr>
              <a:tblGrid>
                <a:gridCol w="1584176"/>
                <a:gridCol w="5751115"/>
              </a:tblGrid>
              <a:tr h="144401">
                <a:tc>
                  <a:txBody>
                    <a:bodyPr/>
                    <a:lstStyle/>
                    <a:p>
                      <a:pPr algn="ctr" latinLnBrk="1"/>
                      <a:r>
                        <a:rPr lang="en-US" altLang="ko-KR" b="1" dirty="0" smtClean="0">
                          <a:latin typeface="Gill Sans MT" pitchFamily="34" charset="0"/>
                        </a:rPr>
                        <a:t>Cellular ISP</a:t>
                      </a:r>
                      <a:endParaRPr lang="ko-KR" altLang="en-US" b="1" dirty="0">
                        <a:latin typeface="Gill Sans MT" pitchFamily="34" charset="0"/>
                      </a:endParaRPr>
                    </a:p>
                  </a:txBody>
                  <a:tcPr anchor="ctr"/>
                </a:tc>
                <a:tc>
                  <a:txBody>
                    <a:bodyPr/>
                    <a:lstStyle/>
                    <a:p>
                      <a:pPr algn="ctr" latinLnBrk="1"/>
                      <a:r>
                        <a:rPr lang="en-US" altLang="ko-KR" b="1" dirty="0" smtClean="0">
                          <a:latin typeface="Gill Sans MT" pitchFamily="34" charset="0"/>
                        </a:rPr>
                        <a:t>Result</a:t>
                      </a:r>
                      <a:endParaRPr lang="ko-KR" altLang="en-US" b="1" dirty="0">
                        <a:latin typeface="Gill Sans MT" pitchFamily="34" charset="0"/>
                      </a:endParaRPr>
                    </a:p>
                  </a:txBody>
                  <a:tcPr anchor="ctr"/>
                </a:tc>
              </a:tr>
              <a:tr h="191893">
                <a:tc>
                  <a:txBody>
                    <a:bodyPr/>
                    <a:lstStyle/>
                    <a:p>
                      <a:pPr algn="ctr" latinLnBrk="1"/>
                      <a:r>
                        <a:rPr lang="en-US" altLang="ko-KR" dirty="0" smtClean="0">
                          <a:latin typeface="Gill Sans MT" pitchFamily="34" charset="0"/>
                        </a:rPr>
                        <a:t>2 US ISPs</a:t>
                      </a:r>
                      <a:endParaRPr lang="ko-KR" altLang="en-US" dirty="0">
                        <a:latin typeface="Gill Sans MT"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Gill Sans MT" pitchFamily="34" charset="0"/>
                        </a:rPr>
                        <a:t>Attack not possible</a:t>
                      </a:r>
                    </a:p>
                  </a:txBody>
                  <a:tcPr anchor="ctr"/>
                </a:tc>
              </a:tr>
              <a:tr h="191893">
                <a:tc>
                  <a:txBody>
                    <a:bodyPr/>
                    <a:lstStyle/>
                    <a:p>
                      <a:pPr algn="ctr" latinLnBrk="1"/>
                      <a:r>
                        <a:rPr lang="en-US" altLang="ko-KR" dirty="0" smtClean="0">
                          <a:latin typeface="Gill Sans MT" pitchFamily="34" charset="0"/>
                        </a:rPr>
                        <a:t>2</a:t>
                      </a:r>
                      <a:r>
                        <a:rPr lang="en-US" altLang="ko-KR" baseline="0" dirty="0" smtClean="0">
                          <a:latin typeface="Gill Sans MT" pitchFamily="34" charset="0"/>
                        </a:rPr>
                        <a:t> Korean ISPs</a:t>
                      </a:r>
                      <a:endParaRPr lang="ko-KR" altLang="en-US" dirty="0">
                        <a:latin typeface="Gill Sans MT"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Gill Sans MT" pitchFamily="34" charset="0"/>
                        </a:rPr>
                        <a:t>Attack not possible</a:t>
                      </a:r>
                      <a:endParaRPr lang="en-US" altLang="ko-KR" baseline="0" dirty="0" smtClean="0">
                        <a:latin typeface="Gill Sans MT" pitchFamily="34" charset="0"/>
                      </a:endParaRPr>
                    </a:p>
                  </a:txBody>
                  <a:tcPr anchor="ctr"/>
                </a:tc>
              </a:tr>
              <a:tr h="191893">
                <a:tc>
                  <a:txBody>
                    <a:bodyPr/>
                    <a:lstStyle/>
                    <a:p>
                      <a:pPr algn="ctr" latinLnBrk="1"/>
                      <a:r>
                        <a:rPr lang="en-US" altLang="ko-KR" dirty="0" smtClean="0">
                          <a:latin typeface="Gill Sans MT" pitchFamily="34" charset="0"/>
                        </a:rPr>
                        <a:t>1</a:t>
                      </a:r>
                      <a:r>
                        <a:rPr lang="en-US" altLang="ko-KR" baseline="0" dirty="0" smtClean="0">
                          <a:latin typeface="Gill Sans MT" pitchFamily="34" charset="0"/>
                        </a:rPr>
                        <a:t> Korean ISP</a:t>
                      </a:r>
                      <a:endParaRPr lang="ko-KR" altLang="en-US" dirty="0">
                        <a:latin typeface="Gill Sans MT"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Gill Sans MT" pitchFamily="34" charset="0"/>
                        </a:rPr>
                        <a:t>Attack possible via UDP-tunneling</a:t>
                      </a:r>
                    </a:p>
                  </a:txBody>
                  <a:tcPr anchor="ctr"/>
                </a:tc>
              </a:tr>
            </a:tbl>
          </a:graphicData>
        </a:graphic>
      </p:graphicFrame>
    </p:spTree>
    <p:extLst>
      <p:ext uri="{BB962C8B-B14F-4D97-AF65-F5344CB8AC3E}">
        <p14:creationId xmlns:p14="http://schemas.microsoft.com/office/powerpoint/2010/main" val="390131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ds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ndsl</Template>
  <TotalTime>5597</TotalTime>
  <Words>3963</Words>
  <Application>Microsoft Office PowerPoint</Application>
  <PresentationFormat>화면 슬라이드 쇼(4:3)</PresentationFormat>
  <Paragraphs>903</Paragraphs>
  <Slides>23</Slides>
  <Notes>23</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23</vt:i4>
      </vt:variant>
    </vt:vector>
  </HeadingPairs>
  <TitlesOfParts>
    <vt:vector size="30" baseType="lpstr">
      <vt:lpstr>맑은 고딕</vt:lpstr>
      <vt:lpstr>Arial</vt:lpstr>
      <vt:lpstr>Gill Sans MT</vt:lpstr>
      <vt:lpstr>Tahoma</vt:lpstr>
      <vt:lpstr>Times New Roman</vt:lpstr>
      <vt:lpstr>Wingdings</vt:lpstr>
      <vt:lpstr>ndsl</vt:lpstr>
      <vt:lpstr>Towards Accurate Accounting of Cellular Data for TCP Retransmission</vt:lpstr>
      <vt:lpstr>Mobile Devices as Post-PCs</vt:lpstr>
      <vt:lpstr>Mobile Devices as Post-PCs</vt:lpstr>
      <vt:lpstr>Cellular Traffic Accounting</vt:lpstr>
      <vt:lpstr>3G/4G Accounting System Architecture</vt:lpstr>
      <vt:lpstr>Cellular Provider’s Dilemma: Charging TCP Retransmissions</vt:lpstr>
      <vt:lpstr>Cellular Provider’s Dilemma: Charging TCP Retransmissions</vt:lpstr>
      <vt:lpstr>Real-World TCP Retransmission Ratio</vt:lpstr>
      <vt:lpstr>Previous Works</vt:lpstr>
      <vt:lpstr>Are ISPs Accounting Correctly?</vt:lpstr>
      <vt:lpstr>Controlled Retransmission</vt:lpstr>
      <vt:lpstr>Controlled Retransmission</vt:lpstr>
      <vt:lpstr>Usage-Inflation Attack</vt:lpstr>
      <vt:lpstr>Quasi Retransmission</vt:lpstr>
      <vt:lpstr>Quasi Retransmission</vt:lpstr>
      <vt:lpstr>Free-riding Retransmission Attack</vt:lpstr>
      <vt:lpstr>Tunneling through Retransmission</vt:lpstr>
      <vt:lpstr>Mitigation Techniques</vt:lpstr>
      <vt:lpstr>Lightweight Solution : Probabilistic DPI</vt:lpstr>
      <vt:lpstr>Conclusion</vt:lpstr>
      <vt:lpstr>Thank You! Any Questions?</vt:lpstr>
      <vt:lpstr>Cellular Accounting Unit</vt:lpstr>
      <vt:lpstr>Unlimited LTE Data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dc:title>
  <dc:creator>yhwan</dc:creator>
  <cp:lastModifiedBy>yhwan</cp:lastModifiedBy>
  <cp:revision>993</cp:revision>
  <cp:lastPrinted>2013-02-21T05:18:42Z</cp:lastPrinted>
  <dcterms:created xsi:type="dcterms:W3CDTF">2012-07-09T01:44:11Z</dcterms:created>
  <dcterms:modified xsi:type="dcterms:W3CDTF">2013-09-15T18:32:05Z</dcterms:modified>
</cp:coreProperties>
</file>