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handoutMasterIdLst>
    <p:handoutMasterId r:id="rId27"/>
  </p:handoutMasterIdLst>
  <p:sldIdLst>
    <p:sldId id="256" r:id="rId2"/>
    <p:sldId id="257" r:id="rId3"/>
    <p:sldId id="281" r:id="rId4"/>
    <p:sldId id="261" r:id="rId5"/>
    <p:sldId id="262" r:id="rId6"/>
    <p:sldId id="260" r:id="rId7"/>
    <p:sldId id="284" r:id="rId8"/>
    <p:sldId id="263" r:id="rId9"/>
    <p:sldId id="279" r:id="rId10"/>
    <p:sldId id="289" r:id="rId11"/>
    <p:sldId id="266" r:id="rId12"/>
    <p:sldId id="267" r:id="rId13"/>
    <p:sldId id="264" r:id="rId14"/>
    <p:sldId id="280" r:id="rId15"/>
    <p:sldId id="270" r:id="rId16"/>
    <p:sldId id="271" r:id="rId17"/>
    <p:sldId id="273" r:id="rId18"/>
    <p:sldId id="274" r:id="rId19"/>
    <p:sldId id="275" r:id="rId20"/>
    <p:sldId id="276" r:id="rId21"/>
    <p:sldId id="278" r:id="rId22"/>
    <p:sldId id="283" r:id="rId23"/>
    <p:sldId id="277" r:id="rId24"/>
    <p:sldId id="272" r:id="rId25"/>
  </p:sldIdLst>
  <p:sldSz cx="9144000" cy="6858000" type="screen4x3"/>
  <p:notesSz cx="6797675" cy="987425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C3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980" autoAdjust="0"/>
  </p:normalViewPr>
  <p:slideViewPr>
    <p:cSldViewPr>
      <p:cViewPr varScale="1">
        <p:scale>
          <a:sx n="85" d="100"/>
          <a:sy n="85" d="100"/>
        </p:scale>
        <p:origin x="-236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5A3AF334-9DE7-4615-A855-4109288374B9}" type="datetimeFigureOut">
              <a:rPr lang="ko-KR" altLang="en-US" smtClean="0"/>
              <a:t>2015-02-22</a:t>
            </a:fld>
            <a:endParaRPr lang="ko-KR" altLang="en-US"/>
          </a:p>
        </p:txBody>
      </p:sp>
      <p:sp>
        <p:nvSpPr>
          <p:cNvPr id="4" name="바닥글 개체 틀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B6D9840B-BEF6-4DBB-AAA8-ABD5386735C1}" type="slidenum">
              <a:rPr lang="ko-KR" altLang="en-US" smtClean="0"/>
              <a:t>‹#›</a:t>
            </a:fld>
            <a:endParaRPr lang="ko-KR" altLang="en-US"/>
          </a:p>
        </p:txBody>
      </p:sp>
    </p:spTree>
    <p:extLst>
      <p:ext uri="{BB962C8B-B14F-4D97-AF65-F5344CB8AC3E}">
        <p14:creationId xmlns:p14="http://schemas.microsoft.com/office/powerpoint/2010/main" val="2352684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EF4EAA3A-37B1-4AB7-A696-69AA053FD764}" type="datetimeFigureOut">
              <a:rPr lang="ko-KR" altLang="en-US" smtClean="0"/>
              <a:t>2015-02-22</a:t>
            </a:fld>
            <a:endParaRPr lang="ko-KR" altLang="en-US"/>
          </a:p>
        </p:txBody>
      </p:sp>
      <p:sp>
        <p:nvSpPr>
          <p:cNvPr id="4" name="슬라이드 이미지 개체 틀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8B2D3E7A-294E-4D68-9D60-A9A6DB86DB4E}" type="slidenum">
              <a:rPr lang="ko-KR" altLang="en-US" smtClean="0"/>
              <a:t>‹#›</a:t>
            </a:fld>
            <a:endParaRPr lang="ko-KR" altLang="en-US"/>
          </a:p>
        </p:txBody>
      </p:sp>
    </p:spTree>
    <p:extLst>
      <p:ext uri="{BB962C8B-B14F-4D97-AF65-F5344CB8AC3E}">
        <p14:creationId xmlns:p14="http://schemas.microsoft.com/office/powerpoint/2010/main" val="323670342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Hi,</a:t>
            </a:r>
            <a:r>
              <a:rPr lang="en-US" altLang="ko-KR" baseline="0" dirty="0" smtClean="0"/>
              <a:t> I am Younghwan from KAIST. </a:t>
            </a:r>
          </a:p>
          <a:p>
            <a:r>
              <a:rPr lang="en-US" altLang="ko-KR" baseline="0" dirty="0" smtClean="0"/>
              <a:t>In this talk, I’ll be introducing a sync service we built called Simba, which provides reliable, consistent, and efficient data sync service for mobile apps.</a:t>
            </a:r>
          </a:p>
          <a:p>
            <a:r>
              <a:rPr lang="en-US" altLang="ko-KR" baseline="0" dirty="0" smtClean="0"/>
              <a:t>This is a joint work with Nitin, </a:t>
            </a:r>
            <a:r>
              <a:rPr lang="en-US" altLang="ko-KR" baseline="0" dirty="0" err="1" smtClean="0"/>
              <a:t>Akshat</a:t>
            </a:r>
            <a:r>
              <a:rPr lang="en-US" altLang="ko-KR" baseline="0" dirty="0" smtClean="0"/>
              <a:t> and Cristian from NEC Labs.</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a:t>
            </a:fld>
            <a:endParaRPr lang="ko-KR" altLang="en-US"/>
          </a:p>
        </p:txBody>
      </p:sp>
    </p:spTree>
    <p:extLst>
      <p:ext uri="{BB962C8B-B14F-4D97-AF65-F5344CB8AC3E}">
        <p14:creationId xmlns:p14="http://schemas.microsoft.com/office/powerpoint/2010/main" val="3119736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Let</a:t>
            </a:r>
            <a:r>
              <a:rPr lang="en-US" altLang="ko-KR" baseline="0" dirty="0" smtClean="0"/>
              <a:t> me now explain how</a:t>
            </a:r>
            <a:r>
              <a:rPr lang="en-US" altLang="ko-KR" dirty="0" smtClean="0"/>
              <a:t> Simba sync</a:t>
            </a:r>
            <a:r>
              <a:rPr lang="en-US" altLang="ko-KR" baseline="0" dirty="0" smtClean="0"/>
              <a:t> service is actually run.</a:t>
            </a:r>
          </a:p>
          <a:p>
            <a:r>
              <a:rPr lang="en-US" altLang="ko-KR" baseline="0" dirty="0" smtClean="0"/>
              <a:t>Here is an overall architecture of Simba. Sync service is done by transferring sync messages between Simba Client (</a:t>
            </a:r>
            <a:r>
              <a:rPr lang="en-US" altLang="ko-KR" baseline="0" dirty="0" err="1" smtClean="0"/>
              <a:t>sClient</a:t>
            </a:r>
            <a:r>
              <a:rPr lang="en-US" altLang="ko-KR" baseline="0" dirty="0" smtClean="0"/>
              <a:t>) and Simba Cloud (</a:t>
            </a:r>
            <a:r>
              <a:rPr lang="en-US" altLang="ko-KR" baseline="0" dirty="0" err="1" smtClean="0"/>
              <a:t>sCloud</a:t>
            </a:r>
            <a:r>
              <a:rPr lang="en-US" altLang="ko-KR" baseline="0" dirty="0" smtClean="0"/>
              <a:t>).</a:t>
            </a:r>
          </a:p>
          <a:p>
            <a:r>
              <a:rPr lang="en-US" altLang="ko-KR" dirty="0" smtClean="0"/>
              <a:t>Simba Cloud takes</a:t>
            </a:r>
            <a:r>
              <a:rPr lang="en-US" altLang="ko-KR" baseline="0" dirty="0" smtClean="0"/>
              <a:t> care of managing data sync across multiple client apps and tables by responding to client’s sync requests and pushing notifications for new or updated data.</a:t>
            </a:r>
          </a:p>
          <a:p>
            <a:r>
              <a:rPr lang="en-US" altLang="ko-KR" baseline="0" dirty="0" smtClean="0"/>
              <a:t>Simba’s sync protocol is based on versioning each row with a unique ID.</a:t>
            </a:r>
          </a:p>
          <a:p>
            <a:r>
              <a:rPr lang="en-US" altLang="ko-KR" baseline="0" dirty="0" smtClean="0"/>
              <a:t>In this paper, we focus mainly on the workings of Simba client.</a:t>
            </a:r>
          </a:p>
          <a:p>
            <a:r>
              <a:rPr lang="en-US" altLang="ko-KR" baseline="0" dirty="0" smtClean="0"/>
              <a:t>For those of you who are interested in Simba Cloud paper, please stay tuned! as it will be presented in </a:t>
            </a:r>
            <a:r>
              <a:rPr lang="en-US" altLang="ko-KR" baseline="0" dirty="0" err="1" smtClean="0"/>
              <a:t>EuroSys</a:t>
            </a:r>
            <a:r>
              <a:rPr lang="en-US" altLang="ko-KR" baseline="0" dirty="0" smtClean="0"/>
              <a:t> this year.</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11</a:t>
            </a:fld>
            <a:endParaRPr lang="ko-KR" altLang="en-US"/>
          </a:p>
        </p:txBody>
      </p:sp>
    </p:spTree>
    <p:extLst>
      <p:ext uri="{BB962C8B-B14F-4D97-AF65-F5344CB8AC3E}">
        <p14:creationId xmlns:p14="http://schemas.microsoft.com/office/powerpoint/2010/main" val="3309375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Let’s now look at Simba Client.</a:t>
            </a:r>
            <a:endParaRPr lang="en-US" altLang="ko-KR" baseline="0" dirty="0" smtClean="0"/>
          </a:p>
          <a:p>
            <a:r>
              <a:rPr lang="en-US" altLang="ko-KR" baseline="0" dirty="0" smtClean="0"/>
              <a:t>Basically Simba Client is a service running inside a client device that takes care of managing the tabular and object data, and syncing updates with the Simba Cloud.</a:t>
            </a:r>
          </a:p>
          <a:p>
            <a:r>
              <a:rPr lang="en-US" altLang="ko-KR" baseline="0" dirty="0" smtClean="0"/>
              <a:t>Here are some main components of Simba Client. Simba Client API provides interface for mobile apps to access table and object data, and is responsible for alerting events such as new data and conflict.</a:t>
            </a:r>
          </a:p>
          <a:p>
            <a:r>
              <a:rPr lang="en-US" altLang="ko-KR" baseline="0" dirty="0" err="1" smtClean="0"/>
              <a:t>SimbaSync</a:t>
            </a:r>
            <a:r>
              <a:rPr lang="en-US" altLang="ko-KR" baseline="0" dirty="0" smtClean="0"/>
              <a:t> handles all sync-related operations and handles fault-tolerance, data consistency, row-level atomicity and etc.</a:t>
            </a:r>
          </a:p>
          <a:p>
            <a:r>
              <a:rPr lang="en-US" altLang="ko-KR" baseline="0" dirty="0" smtClean="0"/>
              <a:t>Then all sync messages are sent and received via Network Manager, which also receives notifications from </a:t>
            </a:r>
            <a:r>
              <a:rPr lang="en-US" altLang="ko-KR" baseline="0" dirty="0" err="1" smtClean="0"/>
              <a:t>sCloud</a:t>
            </a:r>
            <a:r>
              <a:rPr lang="en-US" altLang="ko-KR" baseline="0" dirty="0" smtClean="0"/>
              <a:t>.</a:t>
            </a:r>
          </a:p>
          <a:p>
            <a:r>
              <a:rPr lang="en-US" altLang="ko-KR" baseline="0" dirty="0" smtClean="0"/>
              <a:t>Lastly, Simba Data Store provides a unified store for inter-dependent tabular and object data.</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12</a:t>
            </a:fld>
            <a:endParaRPr lang="ko-KR" altLang="en-US"/>
          </a:p>
        </p:txBody>
      </p:sp>
    </p:spTree>
    <p:extLst>
      <p:ext uri="{BB962C8B-B14F-4D97-AF65-F5344CB8AC3E}">
        <p14:creationId xmlns:p14="http://schemas.microsoft.com/office/powerpoint/2010/main" val="1243270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So why</a:t>
            </a:r>
            <a:r>
              <a:rPr lang="en-US" altLang="ko-KR" baseline="0" dirty="0" smtClean="0"/>
              <a:t> do we want this unified store for mobile apps? It’s because y</a:t>
            </a:r>
            <a:r>
              <a:rPr lang="en-US" altLang="ko-KR" dirty="0" smtClean="0"/>
              <a:t>ou wouldn’t want half-formed data to appear on your phone. For example,</a:t>
            </a:r>
            <a:r>
              <a:rPr lang="en-US" altLang="ko-KR" baseline="0" dirty="0" smtClean="0"/>
              <a:t> you wouldn’t want an updated photo object appear on your phone while the metadata of that photo is from the previous version.</a:t>
            </a:r>
          </a:p>
          <a:p>
            <a:r>
              <a:rPr lang="en-US" altLang="ko-KR" baseline="0" dirty="0" smtClean="0"/>
              <a:t>So Simba Data Store provides a logically unified table. This is done by having a physical table store with an </a:t>
            </a:r>
            <a:r>
              <a:rPr lang="en-US" altLang="ko-KR" baseline="0" dirty="0" err="1" smtClean="0"/>
              <a:t>object_id</a:t>
            </a:r>
            <a:r>
              <a:rPr lang="en-US" altLang="ko-KR" baseline="0" dirty="0" smtClean="0"/>
              <a:t> that links to an object store that stores actual object data. For fine-grained syncing, we further subdivide object into chunks and store them. </a:t>
            </a:r>
          </a:p>
          <a:p>
            <a:r>
              <a:rPr lang="en-US" altLang="ko-KR" baseline="0" dirty="0" smtClean="0"/>
              <a:t>Our current implementation uses SQLite for table stare and </a:t>
            </a:r>
            <a:r>
              <a:rPr lang="en-US" altLang="ko-KR" baseline="0" dirty="0" err="1" smtClean="0"/>
              <a:t>LevelDB</a:t>
            </a:r>
            <a:r>
              <a:rPr lang="en-US" altLang="ko-KR" baseline="0" dirty="0" smtClean="0"/>
              <a:t> for object store, which is a LSM store. Since there existed no object store code for Android, we had to port </a:t>
            </a:r>
            <a:r>
              <a:rPr lang="en-US" altLang="ko-KR" baseline="0" dirty="0" err="1" smtClean="0"/>
              <a:t>LevelDB</a:t>
            </a:r>
            <a:r>
              <a:rPr lang="en-US" altLang="ko-KR" baseline="0" dirty="0" smtClean="0"/>
              <a:t>.</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13</a:t>
            </a:fld>
            <a:endParaRPr lang="ko-KR" altLang="en-US"/>
          </a:p>
        </p:txBody>
      </p:sp>
    </p:spTree>
    <p:extLst>
      <p:ext uri="{BB962C8B-B14F-4D97-AF65-F5344CB8AC3E}">
        <p14:creationId xmlns:p14="http://schemas.microsoft.com/office/powerpoint/2010/main" val="1125302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Ok great. Then how does Simba actually provide reliability and consistency? We do this by introducing number of local states into Simba. </a:t>
            </a:r>
          </a:p>
          <a:p>
            <a:r>
              <a:rPr lang="en-US" altLang="ko-KR" dirty="0" smtClean="0"/>
              <a:t>These local states determine things like</a:t>
            </a:r>
            <a:r>
              <a:rPr lang="en-US" altLang="ko-KR" baseline="0" dirty="0" smtClean="0"/>
              <a:t> whether the data is synced to the latest version, or is updated and waiting for sync. It also determines whether an object update is completed and ready for sync. And lastly, it determines the status of data at failure, and what recovery actions to take with it.</a:t>
            </a:r>
            <a:endParaRPr lang="en-US" altLang="ko-KR" dirty="0" smtClean="0"/>
          </a:p>
          <a:p>
            <a:endParaRPr lang="en-US" altLang="ko-KR" baseline="0" dirty="0" smtClean="0"/>
          </a:p>
          <a:p>
            <a:r>
              <a:rPr lang="en-US" altLang="ko-KR" baseline="0" dirty="0" smtClean="0"/>
              <a:t>Here are some of the local states Simba uses.</a:t>
            </a:r>
          </a:p>
          <a:p>
            <a:r>
              <a:rPr lang="en-US" altLang="ko-KR" baseline="0" dirty="0" err="1" smtClean="0"/>
              <a:t>Flag_TD</a:t>
            </a:r>
            <a:r>
              <a:rPr lang="en-US" altLang="ko-KR" baseline="0" dirty="0" smtClean="0"/>
              <a:t> and </a:t>
            </a:r>
            <a:r>
              <a:rPr lang="en-US" altLang="ko-KR" baseline="0" dirty="0" err="1" smtClean="0"/>
              <a:t>Flag_OD</a:t>
            </a:r>
            <a:r>
              <a:rPr lang="en-US" altLang="ko-KR" baseline="0" dirty="0" smtClean="0"/>
              <a:t> are dirty flags that identify whether there was an update in tabular or object data.</a:t>
            </a:r>
          </a:p>
          <a:p>
            <a:r>
              <a:rPr lang="en-US" altLang="ko-KR" baseline="0" dirty="0" err="1" smtClean="0"/>
              <a:t>Count_OO</a:t>
            </a:r>
            <a:r>
              <a:rPr lang="en-US" altLang="ko-KR" baseline="0" dirty="0" smtClean="0"/>
              <a:t> shows the number of opened object for update. We identify a row as ready for sync when the value of </a:t>
            </a:r>
            <a:r>
              <a:rPr lang="en-US" altLang="ko-KR" baseline="0" dirty="0" err="1" smtClean="0"/>
              <a:t>Count_OO</a:t>
            </a:r>
            <a:r>
              <a:rPr lang="en-US" altLang="ko-KR" baseline="0" dirty="0" smtClean="0"/>
              <a:t> is 0.</a:t>
            </a:r>
          </a:p>
          <a:p>
            <a:r>
              <a:rPr lang="en-US" altLang="ko-KR" baseline="0" dirty="0" err="1" smtClean="0"/>
              <a:t>Flag_SP</a:t>
            </a:r>
            <a:r>
              <a:rPr lang="en-US" altLang="ko-KR" baseline="0" dirty="0" smtClean="0"/>
              <a:t> identifies whether a row is currently sync pending.</a:t>
            </a:r>
          </a:p>
          <a:p>
            <a:r>
              <a:rPr lang="en-US" altLang="ko-KR" baseline="0" dirty="0" smtClean="0"/>
              <a:t>Lastly, </a:t>
            </a:r>
            <a:r>
              <a:rPr lang="en-US" altLang="ko-KR" baseline="0" dirty="0" err="1" smtClean="0"/>
              <a:t>Flag_CF</a:t>
            </a:r>
            <a:r>
              <a:rPr lang="en-US" altLang="ko-KR" baseline="0" dirty="0" smtClean="0"/>
              <a:t> identifies a row that resulted in conflict after sync.</a:t>
            </a:r>
          </a:p>
          <a:p>
            <a:r>
              <a:rPr lang="en-US" altLang="ko-KR" baseline="0" dirty="0" smtClean="0"/>
              <a:t>In addition, we add persistent dirty chunk table (DCT), which contains the ids of the chunks per object that have been updated.</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14</a:t>
            </a:fld>
            <a:endParaRPr lang="ko-KR" altLang="en-US"/>
          </a:p>
        </p:txBody>
      </p:sp>
    </p:spTree>
    <p:extLst>
      <p:ext uri="{BB962C8B-B14F-4D97-AF65-F5344CB8AC3E}">
        <p14:creationId xmlns:p14="http://schemas.microsoft.com/office/powerpoint/2010/main" val="1730456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Let me</a:t>
            </a:r>
            <a:r>
              <a:rPr lang="en-US" altLang="ko-KR" baseline="0" dirty="0" smtClean="0"/>
              <a:t> now explain how Simba recovers from failures. First goal of Simba is to return to a consistent state after network disruption.</a:t>
            </a:r>
          </a:p>
          <a:p>
            <a:r>
              <a:rPr lang="en-US" altLang="ko-KR" dirty="0" smtClean="0"/>
              <a:t>Simba</a:t>
            </a:r>
            <a:r>
              <a:rPr lang="en-US" altLang="ko-KR" baseline="0" dirty="0" smtClean="0"/>
              <a:t> consults the current state and server responses such as conflict for table or object, and update for table or object to detect and recover from network disruption. The recovery can take any form of no operation, normal operation, retry, reset and retry, and roll forward.</a:t>
            </a:r>
          </a:p>
          <a:p>
            <a:r>
              <a:rPr lang="en-US" altLang="ko-KR" baseline="0" dirty="0" smtClean="0"/>
              <a:t>Here are some of simple examples on how recovery is done. For an upstream sync case, let us consider that there was a network disruption after sync request message was sent but before the client received the response. This implies the client is in a missed response state, which takes the recovery policy of reset and retry. The recovery action is as follows. We first reset sync pending flag back to 0. We then set table dirty flag to 1, and set object dirty flag to 1 if any of the object id for corresponding row has been marked dirty in DCT.</a:t>
            </a:r>
          </a:p>
          <a:p>
            <a:r>
              <a:rPr lang="en-US" altLang="ko-KR" baseline="0" dirty="0" smtClean="0"/>
              <a:t>Now for downstream sync case, let’s say that Simba Cloud sent a message that there is an update for object data, but before Simba Client could receive updated object data, we were disconnected. This is a partial response state. In this case, we delete the partial response entry, and resend the downstream sync request to </a:t>
            </a:r>
            <a:r>
              <a:rPr lang="en-US" altLang="ko-KR" baseline="0" dirty="0" err="1" smtClean="0"/>
              <a:t>sCloud</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15</a:t>
            </a:fld>
            <a:endParaRPr lang="ko-KR" altLang="en-US"/>
          </a:p>
        </p:txBody>
      </p:sp>
    </p:spTree>
    <p:extLst>
      <p:ext uri="{BB962C8B-B14F-4D97-AF65-F5344CB8AC3E}">
        <p14:creationId xmlns:p14="http://schemas.microsoft.com/office/powerpoint/2010/main" val="675857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Now</a:t>
            </a:r>
            <a:r>
              <a:rPr lang="en-US" altLang="ko-KR" baseline="0" dirty="0" smtClean="0"/>
              <a:t> then how does Simba recover from app or device crash? The goal here is to roll back or even forward to a consistent state after crash.</a:t>
            </a:r>
          </a:p>
          <a:p>
            <a:r>
              <a:rPr lang="en-US" altLang="ko-KR" baseline="0" dirty="0" smtClean="0"/>
              <a:t>Simba recovers from crash by consulting the 5 local states: TD, OD, OO, SP, CF and DCT.</a:t>
            </a:r>
          </a:p>
          <a:p>
            <a:r>
              <a:rPr lang="en-US" altLang="ko-KR" baseline="0" dirty="0" smtClean="0"/>
              <a:t>Let me give some examples of how Simba recovers. First, let’s say that a device crashes in middle of sync process. At app restart, Simba detects that this row was in sync process by checking SP is set to 1. If it sees that OO is set to 0, we consider that object was not in middle write, so the row is in a consistent state but not synced. So Simba allows the app to restart sync process by first setting SP to 0, TD to 1, and OD to 1 if persistent DCT has object id corresponding to the row set. </a:t>
            </a:r>
          </a:p>
          <a:p>
            <a:r>
              <a:rPr lang="en-US" altLang="ko-KR" baseline="0" dirty="0" smtClean="0"/>
              <a:t>Now let’s say that a crash occurred while the object was opened for update. This means that object was left open at crash and OO value will be greater than 0. Simba then identifies whether the object is corrupted or not by checking the OD flag. If the OD value is set to 0, it signifies that the object was opened for write but has not been written yet. So we simply start upstream sync for the first row case. However, in case the object was dirtied and set OD flag to 1, Simba identifies the row as torn and starts server-assisted recovery by requesting for consistent row version from </a:t>
            </a:r>
            <a:r>
              <a:rPr lang="en-US" altLang="ko-KR" baseline="0" dirty="0" err="1" smtClean="0"/>
              <a:t>sCloud</a:t>
            </a:r>
            <a:r>
              <a:rPr lang="en-US" altLang="ko-KR" baseline="0" dirty="0" smtClean="0"/>
              <a:t>. Once the recovery is done, it resets all flags back to 0.</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16</a:t>
            </a:fld>
            <a:endParaRPr lang="ko-KR" altLang="en-US"/>
          </a:p>
        </p:txBody>
      </p:sp>
    </p:spTree>
    <p:extLst>
      <p:ext uri="{BB962C8B-B14F-4D97-AF65-F5344CB8AC3E}">
        <p14:creationId xmlns:p14="http://schemas.microsoft.com/office/powerpoint/2010/main" val="1202875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So now that I described about the design of Simba, let’s now evaluate how Simba performs in practice.</a:t>
            </a:r>
          </a:p>
          <a:p>
            <a:r>
              <a:rPr lang="en-US" altLang="ko-KR" dirty="0" smtClean="0"/>
              <a:t>Here</a:t>
            </a:r>
            <a:r>
              <a:rPr lang="en-US" altLang="ko-KR" baseline="0" dirty="0" smtClean="0"/>
              <a:t>, we aim to evaluate two things: does Simba provide transparency to apps, and does Simba perform well for sync and local I/O.</a:t>
            </a:r>
          </a:p>
          <a:p>
            <a:r>
              <a:rPr lang="en-US" altLang="ko-KR" dirty="0" smtClean="0"/>
              <a:t>For</a:t>
            </a:r>
            <a:r>
              <a:rPr lang="en-US" altLang="ko-KR" baseline="0" dirty="0" smtClean="0"/>
              <a:t> this, we used </a:t>
            </a:r>
            <a:r>
              <a:rPr lang="en-US" altLang="ko-KR" baseline="0" dirty="0" err="1" smtClean="0"/>
              <a:t>sClient</a:t>
            </a:r>
            <a:r>
              <a:rPr lang="en-US" altLang="ko-KR" baseline="0" dirty="0" smtClean="0"/>
              <a:t> as either Galaxy Nexus or Nexus 7 phones running Android 4.2, and </a:t>
            </a:r>
            <a:r>
              <a:rPr lang="en-US" altLang="ko-KR" baseline="0" dirty="0" err="1" smtClean="0"/>
              <a:t>sCloud</a:t>
            </a:r>
            <a:r>
              <a:rPr lang="en-US" altLang="ko-KR" baseline="0" dirty="0" smtClean="0"/>
              <a:t> running on 8 VMs across 2 Intel Xeon servers each with a dual 8-core 2.2 GHz CPU, 64GB DRAM, and 8 7200RPM 2TB disks.</a:t>
            </a:r>
          </a:p>
          <a:p>
            <a:r>
              <a:rPr lang="en-US" altLang="ko-KR" baseline="0" dirty="0" smtClean="0"/>
              <a:t>The networks we used were WPA-secured </a:t>
            </a:r>
            <a:r>
              <a:rPr lang="en-US" altLang="ko-KR" baseline="0" dirty="0" err="1" smtClean="0"/>
              <a:t>WiFi</a:t>
            </a:r>
            <a:r>
              <a:rPr lang="en-US" altLang="ko-KR" baseline="0" dirty="0" smtClean="0"/>
              <a:t> and 4G LTE of KT and LGU+ in Korea, and AT&amp;T in US.</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17</a:t>
            </a:fld>
            <a:endParaRPr lang="ko-KR" altLang="en-US"/>
          </a:p>
        </p:txBody>
      </p:sp>
    </p:spTree>
    <p:extLst>
      <p:ext uri="{BB962C8B-B14F-4D97-AF65-F5344CB8AC3E}">
        <p14:creationId xmlns:p14="http://schemas.microsoft.com/office/powerpoint/2010/main" val="1948142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first</a:t>
            </a:r>
            <a:r>
              <a:rPr lang="en-US" altLang="ko-KR" baseline="0" dirty="0" smtClean="0"/>
              <a:t> looked at how easy it is to develop an app with Simba.</a:t>
            </a:r>
          </a:p>
          <a:p>
            <a:r>
              <a:rPr lang="en-US" altLang="ko-KR" baseline="0" dirty="0" smtClean="0"/>
              <a:t>Here are some of the apps that we implemented using Simba. Simba-Notes is an Evernote-like app with “rich” note-taking features. Heartbeat Monitor app records person’s health condition like heart rate and syncs to the cloud. Similarly, </a:t>
            </a:r>
            <a:r>
              <a:rPr lang="en-US" altLang="ko-KR" baseline="0" dirty="0" err="1" smtClean="0"/>
              <a:t>CarSensor</a:t>
            </a:r>
            <a:r>
              <a:rPr lang="en-US" altLang="ko-KR" baseline="0" dirty="0" smtClean="0"/>
              <a:t> app records car’s conditions like speed, RPM and uploads data to the cloud. Lastly, we also implemented the photo app we’ve been talking about with operations like write/update/read and delete of tabular and object data. As you can see with the number of lines implemented, it only required few hundred lines of code to use Simba for data management and syncs. But actually, most of them were just wrap up functions. So real data management codes were usually implemented in tens of lines of code.</a:t>
            </a:r>
          </a:p>
          <a:p>
            <a:endParaRPr lang="en-US" altLang="ko-KR" baseline="0" dirty="0" smtClean="0"/>
          </a:p>
          <a:p>
            <a:r>
              <a:rPr lang="en-US" altLang="ko-KR" baseline="0" dirty="0" smtClean="0"/>
              <a:t>We also tried building a photo app with existing sync service to compare the development efforts. We picked Dropbox since it is a popular sync service that provides API for table stores as well as object stores. As we expected, this required a lot of more efforts due to number of limitations.</a:t>
            </a:r>
            <a:endParaRPr lang="en-US" altLang="ko-KR" dirty="0" smtClean="0"/>
          </a:p>
          <a:p>
            <a:r>
              <a:rPr lang="en-US" altLang="ko-KR" baseline="0" dirty="0" smtClean="0"/>
              <a:t>First, Dropbox had separate APIs for tables and files, resulting in no mechanism to handle atomic operation for table and object. What’s more problematic was that even within the table store, it did not provide row-level atomicity but only in column-level. In case of failure handling, Dropbox could not detect torn rows, resulting in syncing corrupted data. </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18</a:t>
            </a:fld>
            <a:endParaRPr lang="ko-KR" altLang="en-US"/>
          </a:p>
        </p:txBody>
      </p:sp>
    </p:spTree>
    <p:extLst>
      <p:ext uri="{BB962C8B-B14F-4D97-AF65-F5344CB8AC3E}">
        <p14:creationId xmlns:p14="http://schemas.microsoft.com/office/powerpoint/2010/main" val="2692557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also</a:t>
            </a:r>
            <a:r>
              <a:rPr lang="en-US" altLang="ko-KR" baseline="0" dirty="0" smtClean="0"/>
              <a:t> confirmed that Simba performs comparable to existing sync services.</a:t>
            </a:r>
            <a:endParaRPr lang="en-US" altLang="ko-KR" dirty="0" smtClean="0"/>
          </a:p>
          <a:p>
            <a:r>
              <a:rPr lang="en-US" altLang="ko-KR" dirty="0" smtClean="0"/>
              <a:t>We compared Simba’s end-to-end sync performance to Dropbox</a:t>
            </a:r>
            <a:r>
              <a:rPr lang="en-US" altLang="ko-KR" baseline="0" dirty="0" smtClean="0"/>
              <a:t> when syncing a 1B column data or 1B column and 1KB object.</a:t>
            </a:r>
          </a:p>
          <a:p>
            <a:r>
              <a:rPr lang="en-US" altLang="ko-KR" baseline="0" dirty="0" smtClean="0"/>
              <a:t>For this experiment, we measured the time for 1 client to write a new data and have client 2 receive the update. The clients were in Korea while Simba Cloud was in Princeton and Dropbox server was in California.</a:t>
            </a:r>
          </a:p>
          <a:p>
            <a:r>
              <a:rPr lang="en-US" altLang="ko-KR" baseline="0" dirty="0" smtClean="0"/>
              <a:t>Here are the results for syncing over </a:t>
            </a:r>
            <a:r>
              <a:rPr lang="en-US" altLang="ko-KR" baseline="0" dirty="0" err="1" smtClean="0"/>
              <a:t>WiFi</a:t>
            </a:r>
            <a:r>
              <a:rPr lang="en-US" altLang="ko-KR" baseline="0" dirty="0" smtClean="0"/>
              <a:t> or 3G. We include the ping time to show the base latency between client and server. The y-axis shows the time in milliseconds. </a:t>
            </a:r>
          </a:p>
          <a:p>
            <a:r>
              <a:rPr lang="en-US" altLang="ko-KR" baseline="0" dirty="0" smtClean="0"/>
              <a:t>Overall, we see that network latency consists of a small component of sync latency. Moreover, Simba performs comparable to Dropbox in all cases.</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19</a:t>
            </a:fld>
            <a:endParaRPr lang="ko-KR" altLang="en-US"/>
          </a:p>
        </p:txBody>
      </p:sp>
    </p:spTree>
    <p:extLst>
      <p:ext uri="{BB962C8B-B14F-4D97-AF65-F5344CB8AC3E}">
        <p14:creationId xmlns:p14="http://schemas.microsoft.com/office/powerpoint/2010/main" val="42330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Next, we measure how Simba performs</a:t>
            </a:r>
            <a:r>
              <a:rPr lang="en-US" altLang="ko-KR" baseline="0" dirty="0" smtClean="0"/>
              <a:t> in local I/O such as write, read and delete compared to Dropbox. For this, we measured the time to do local I/O for a single row that contains 1MB object data.</a:t>
            </a:r>
          </a:p>
          <a:p>
            <a:r>
              <a:rPr lang="en-US" altLang="ko-KR" baseline="0" dirty="0" smtClean="0"/>
              <a:t>The result graph is shown as this. The y-axis shows time in seconds. We include base performance for Ext4 and SQLite as a reference. </a:t>
            </a:r>
          </a:p>
          <a:p>
            <a:r>
              <a:rPr lang="en-US" altLang="ko-KR" baseline="0" dirty="0" smtClean="0"/>
              <a:t>We find that Simba performs about 10% worse than Dropbox for write and read, which is mainly due to the IPC overhead from communicating between Simba app and </a:t>
            </a:r>
            <a:r>
              <a:rPr lang="en-US" altLang="ko-KR" baseline="0" dirty="0" err="1" smtClean="0"/>
              <a:t>sClient</a:t>
            </a:r>
            <a:r>
              <a:rPr lang="en-US" altLang="ko-KR" baseline="0" dirty="0" smtClean="0"/>
              <a:t>.</a:t>
            </a:r>
          </a:p>
          <a:p>
            <a:r>
              <a:rPr lang="en-US" altLang="ko-KR" baseline="0" dirty="0" smtClean="0"/>
              <a:t>Simba performs better in case of delete. This is due to Simba’s lazy deletion policy where the data is marked for delete, but only deleted after sync has been completed.</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20</a:t>
            </a:fld>
            <a:endParaRPr lang="ko-KR" altLang="en-US"/>
          </a:p>
        </p:txBody>
      </p:sp>
    </p:spTree>
    <p:extLst>
      <p:ext uri="{BB962C8B-B14F-4D97-AF65-F5344CB8AC3E}">
        <p14:creationId xmlns:p14="http://schemas.microsoft.com/office/powerpoint/2010/main" val="4006472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So,</a:t>
            </a:r>
            <a:r>
              <a:rPr lang="en-US" altLang="ko-KR" baseline="0" dirty="0" smtClean="0"/>
              <a:t> as you know, there has been a massive growth in mobile data traffic. According to Cisco, amount of mobile data traffic generated will reach 24.3 </a:t>
            </a:r>
            <a:r>
              <a:rPr lang="en-US" altLang="ko-KR" baseline="0" dirty="0" err="1" smtClean="0"/>
              <a:t>Exabytes</a:t>
            </a:r>
            <a:r>
              <a:rPr lang="en-US" altLang="ko-KR" baseline="0" dirty="0" smtClean="0"/>
              <a:t> per month by 2019 OR 190 </a:t>
            </a:r>
            <a:r>
              <a:rPr lang="en-US" altLang="ko-KR" baseline="0" dirty="0" err="1" smtClean="0"/>
              <a:t>Exabytes</a:t>
            </a:r>
            <a:r>
              <a:rPr lang="en-US" altLang="ko-KR" baseline="0" dirty="0" smtClean="0"/>
              <a:t> globally by 2018. How big is that? This is equivalent to 42 trillion images or 4 trillion video clips.</a:t>
            </a:r>
          </a:p>
          <a:p>
            <a:r>
              <a:rPr lang="en-US" altLang="ko-KR" baseline="0" dirty="0" smtClean="0"/>
              <a:t>Inevitably, we are also seeing an increase of data-centric mobile apps. What do we mean by data-centric? Data-centric apps manage data locally in devices, remotely in cloud, and take care of synchronizing data between other devices. AND most apps nowadays fall into this category.</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a:t>
            </a:fld>
            <a:endParaRPr lang="ko-KR" altLang="en-US"/>
          </a:p>
        </p:txBody>
      </p:sp>
    </p:spTree>
    <p:extLst>
      <p:ext uri="{BB962C8B-B14F-4D97-AF65-F5344CB8AC3E}">
        <p14:creationId xmlns:p14="http://schemas.microsoft.com/office/powerpoint/2010/main" val="2342884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So in conclusion,</a:t>
            </a:r>
            <a:r>
              <a:rPr lang="en-US" altLang="ko-KR" baseline="0" dirty="0" smtClean="0"/>
              <a:t> we argue that building a data-centric mobile app should be transparent. App developer’s job is to focus on the app core logic while it is the lower layer sync service that should handle complex network and data management.</a:t>
            </a:r>
          </a:p>
          <a:p>
            <a:r>
              <a:rPr lang="en-US" altLang="ko-KR" baseline="0" dirty="0" smtClean="0"/>
              <a:t>Therefore, in this paper, we presented Simba, a reliable, consistent and efficient data-sync service that provides unified </a:t>
            </a:r>
            <a:r>
              <a:rPr lang="en-US" altLang="ko-KR" baseline="0" dirty="0" err="1" smtClean="0"/>
              <a:t>sTable</a:t>
            </a:r>
            <a:r>
              <a:rPr lang="en-US" altLang="ko-KR" baseline="0" dirty="0" smtClean="0"/>
              <a:t> and API for managing tabular and object data. We showed that Simba handles atomic data syncs and failures transparently. Moreover, Simba is resource frugal with delay-tolerant coalescing of sync messages.</a:t>
            </a:r>
          </a:p>
          <a:p>
            <a:r>
              <a:rPr lang="en-US" altLang="ko-KR" baseline="0" dirty="0" smtClean="0"/>
              <a:t>Lastly, through evaluation, we showed that Simba is practical for real-world usage. It is easy to develop a Simba app with CRUD-like API. Also, the sync and local I/O performance is comparable to existing state-of-art sync services.</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21</a:t>
            </a:fld>
            <a:endParaRPr lang="ko-KR" altLang="en-US"/>
          </a:p>
        </p:txBody>
      </p:sp>
    </p:spTree>
    <p:extLst>
      <p:ext uri="{BB962C8B-B14F-4D97-AF65-F5344CB8AC3E}">
        <p14:creationId xmlns:p14="http://schemas.microsoft.com/office/powerpoint/2010/main" val="2631285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This is</a:t>
            </a:r>
            <a:r>
              <a:rPr lang="en-US" altLang="ko-KR" baseline="0" dirty="0" smtClean="0"/>
              <a:t> the end of my talk.</a:t>
            </a:r>
          </a:p>
          <a:p>
            <a:r>
              <a:rPr lang="en-US" altLang="ko-KR" dirty="0" smtClean="0"/>
              <a:t>If you are </a:t>
            </a:r>
            <a:r>
              <a:rPr lang="en-US" altLang="ko-KR" baseline="0" dirty="0" smtClean="0"/>
              <a:t>interested in using our code, Simba</a:t>
            </a:r>
            <a:r>
              <a:rPr lang="en-US" altLang="ko-KR" dirty="0" smtClean="0"/>
              <a:t> source code is currently available at </a:t>
            </a:r>
            <a:r>
              <a:rPr lang="en-US" altLang="ko-KR" dirty="0" err="1" smtClean="0"/>
              <a:t>github</a:t>
            </a:r>
            <a:r>
              <a:rPr lang="en-US" altLang="ko-KR" dirty="0" smtClean="0"/>
              <a:t>. For updated</a:t>
            </a:r>
            <a:r>
              <a:rPr lang="en-US" altLang="ko-KR" baseline="0" dirty="0" smtClean="0"/>
              <a:t> news, please check our project homepage as well.</a:t>
            </a:r>
            <a:endParaRPr lang="en-US" altLang="ko-KR" dirty="0" smtClean="0"/>
          </a:p>
          <a:p>
            <a:r>
              <a:rPr lang="en-US" altLang="ko-KR" baseline="0" dirty="0" smtClean="0"/>
              <a:t>Thank you! And I would like to take any question.</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22</a:t>
            </a:fld>
            <a:endParaRPr lang="ko-KR" altLang="en-US"/>
          </a:p>
        </p:txBody>
      </p:sp>
    </p:spTree>
    <p:extLst>
      <p:ext uri="{BB962C8B-B14F-4D97-AF65-F5344CB8AC3E}">
        <p14:creationId xmlns:p14="http://schemas.microsoft.com/office/powerpoint/2010/main" val="4163417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look at some of related works that tried to solve similar problems. Number</a:t>
            </a:r>
            <a:r>
              <a:rPr lang="en-US" altLang="ko-KR" baseline="0" dirty="0" smtClean="0"/>
              <a:t> of works presented new data sync services such Parse, </a:t>
            </a:r>
            <a:r>
              <a:rPr lang="en-US" altLang="ko-KR" baseline="0" dirty="0" err="1" smtClean="0"/>
              <a:t>Kinvey</a:t>
            </a:r>
            <a:r>
              <a:rPr lang="en-US" altLang="ko-KR" baseline="0" dirty="0" smtClean="0"/>
              <a:t>, Bayou and Mobius for table syncs, and LBFS for file syncs. However, none of them provide a sync service that unifies both tables and objects.</a:t>
            </a:r>
          </a:p>
          <a:p>
            <a:r>
              <a:rPr lang="en-US" altLang="ko-KR" baseline="0" dirty="0" err="1" smtClean="0"/>
              <a:t>ViewBox</a:t>
            </a:r>
            <a:r>
              <a:rPr lang="en-US" altLang="ko-KR" baseline="0" dirty="0" smtClean="0"/>
              <a:t> is one of the latest work that tries to guarantee data consistency at crash. However, it only focuses on local files in desktop FS and does not handle other failures such as network disruption.</a:t>
            </a:r>
          </a:p>
          <a:p>
            <a:r>
              <a:rPr lang="en-US" altLang="ko-KR" baseline="0" dirty="0" smtClean="0"/>
              <a:t>Several works also presented unified storage such as </a:t>
            </a:r>
            <a:r>
              <a:rPr lang="en-US" altLang="ko-KR" baseline="0" dirty="0" err="1" smtClean="0"/>
              <a:t>TableFS</a:t>
            </a:r>
            <a:r>
              <a:rPr lang="en-US" altLang="ko-KR" baseline="0" dirty="0" smtClean="0"/>
              <a:t>, which had separate storage pools for metadata and files, and KVFS, which stored file and metadata in a single key-value store. However, they did not consider how to handle unified storage for network sync and did not provide a unified API for app developments.</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23</a:t>
            </a:fld>
            <a:endParaRPr lang="ko-KR" altLang="en-US"/>
          </a:p>
        </p:txBody>
      </p:sp>
    </p:spTree>
    <p:extLst>
      <p:ext uri="{BB962C8B-B14F-4D97-AF65-F5344CB8AC3E}">
        <p14:creationId xmlns:p14="http://schemas.microsoft.com/office/powerpoint/2010/main" val="3059407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Although a pretty straightforward sync process, there are several things we need to consider for sync efficiency and transparency.</a:t>
            </a:r>
          </a:p>
          <a:p>
            <a:r>
              <a:rPr lang="en-US" altLang="ko-KR" dirty="0" smtClean="0"/>
              <a:t>First,</a:t>
            </a:r>
            <a:r>
              <a:rPr lang="en-US" altLang="ko-KR" baseline="0" dirty="0" smtClean="0"/>
              <a:t> let’s look at additional local state for DCT. DCT is used to identify the updated chunks so that the client doesn’t have to send the entire object during sync. However, there is a problem that if an app or device crashes before an updated object could be synced, it will result in loss of in-memory DCT, forcing us to send the entire object. This is definitely inefficient in terms of mobile data traffic usage. Instead, we decide to make DCT persistent at start of sync to prevent resync entire, potentially large object at crash recovery.</a:t>
            </a:r>
          </a:p>
          <a:p>
            <a:r>
              <a:rPr lang="en-US" altLang="ko-KR" baseline="0" dirty="0" smtClean="0"/>
              <a:t>Second, let’s consider a tradeoff between in-place vs. out-of-place update. Considering the crash recovery, it makes more sense to write the update in a separate table and wait until the update has been synced to </a:t>
            </a:r>
            <a:r>
              <a:rPr lang="en-US" altLang="ko-KR" baseline="0" dirty="0" err="1" smtClean="0"/>
              <a:t>sCloud</a:t>
            </a:r>
            <a:r>
              <a:rPr lang="en-US" altLang="ko-KR" baseline="0" dirty="0" smtClean="0"/>
              <a:t> to update the local table. However, this results in an overhead of holding additional local state plus potentially large object data as well as I/O overhead for common-case operations. Instead, we take in-place update approach and borrow help from </a:t>
            </a:r>
            <a:r>
              <a:rPr lang="en-US" altLang="ko-KR" baseline="0" dirty="0" err="1" smtClean="0"/>
              <a:t>sCloud</a:t>
            </a:r>
            <a:r>
              <a:rPr lang="en-US" altLang="ko-KR" baseline="0" dirty="0" smtClean="0"/>
              <a:t> when recovering from crash. Through throughput measurement, we find that in-place update increases the write throughput by 69%.</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24</a:t>
            </a:fld>
            <a:endParaRPr lang="ko-KR" altLang="en-US"/>
          </a:p>
        </p:txBody>
      </p:sp>
    </p:spTree>
    <p:extLst>
      <p:ext uri="{BB962C8B-B14F-4D97-AF65-F5344CB8AC3E}">
        <p14:creationId xmlns:p14="http://schemas.microsoft.com/office/powerpoint/2010/main" val="3368148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However, writing high quality data-centric apps is hard. Developers have to design and implement bunch of requirements, many of which are crucial for delivering a great mobile experience. Let me explain why this is so hard.</a:t>
            </a:r>
          </a:p>
          <a:p>
            <a:r>
              <a:rPr lang="en-US" altLang="ko-KR" baseline="0" dirty="0" smtClean="0"/>
              <a:t>First, data-centric apps need to guarantee reliability at failures. For example, mobile users might experience network disruption in middle of sync. You might be updating a file and suddenly app dies or device turns off because you threw your phone on the ground or pulled off your battery. What you end up with is corrupted data then.</a:t>
            </a:r>
          </a:p>
          <a:p>
            <a:r>
              <a:rPr lang="en-US" altLang="ko-KR" baseline="0" dirty="0" smtClean="0"/>
              <a:t>Second, apps need to guarantee consistency. For example, how do we maintain consistency of data when you were working on some file with your smartphone, and then move to a different place to work on your tablet? Moreover, let’s look at how recent apps like to manage data. A photo album app stores structured metadata in a table while unstructured photo data will be stored in an object store. Then how do we provide sync atomicity of these two inter-dependent data? </a:t>
            </a:r>
          </a:p>
          <a:p>
            <a:r>
              <a:rPr lang="en-US" altLang="ko-KR" baseline="0" dirty="0" smtClean="0"/>
              <a:t>Lastly, mobile apps of course need to be resource efficient. It must minimize the cellular data usage for billing and reduce battery usage by eliminating any unnecessary network radio usage.</a:t>
            </a:r>
          </a:p>
          <a:p>
            <a:endParaRPr lang="en-US" altLang="ko-KR" baseline="0" dirty="0" smtClean="0"/>
          </a:p>
          <a:p>
            <a:r>
              <a:rPr lang="en-US" altLang="ko-KR" baseline="0" dirty="0" smtClean="0"/>
              <a:t>So how do we achieve these goals? We have two options. Option one, everyone can implement all of this own their own, building inside their apps. Or, we can just use sync services that do it for you. Dropbox, Google drive, iCloud are some examples of those sync services.</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3</a:t>
            </a:fld>
            <a:endParaRPr lang="ko-KR" altLang="en-US"/>
          </a:p>
        </p:txBody>
      </p:sp>
    </p:spTree>
    <p:extLst>
      <p:ext uri="{BB962C8B-B14F-4D97-AF65-F5344CB8AC3E}">
        <p14:creationId xmlns:p14="http://schemas.microsoft.com/office/powerpoint/2010/main" val="305280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Then</a:t>
            </a:r>
            <a:r>
              <a:rPr lang="en-US" altLang="ko-KR" baseline="0" dirty="0" smtClean="0"/>
              <a:t> let’s see how current mobile apps provide reliability at failures. We carried out a test to see how mobile apps recover after failures like network disruption, local app crash, and device power loss. </a:t>
            </a:r>
          </a:p>
          <a:p>
            <a:r>
              <a:rPr lang="en-US" altLang="ko-KR" baseline="0" dirty="0" smtClean="0"/>
              <a:t>We tested 15 apps that use tables and objects. Some apps implemented their own sync mechanism while some used existing sync services like Dropbox, Parse, and </a:t>
            </a:r>
            <a:r>
              <a:rPr lang="en-US" altLang="ko-KR" baseline="0" dirty="0" err="1" smtClean="0"/>
              <a:t>Kinvey</a:t>
            </a:r>
            <a:r>
              <a:rPr lang="en-US" altLang="ko-KR" baseline="0" dirty="0" smtClean="0"/>
              <a:t>.</a:t>
            </a:r>
          </a:p>
          <a:p>
            <a:r>
              <a:rPr lang="en-US" altLang="ko-KR" baseline="0" dirty="0" smtClean="0"/>
              <a:t>Here is how we ran the test, we have the first client do a write or update of tabular or object data. Then to simulate network disruption, we activated airplane mode. For crash simulation, we either manually killed the app or pulled the battery out. Then we observed the recovery result at client 1 as well as what the second client sees if client one synced after recovery.</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4</a:t>
            </a:fld>
            <a:endParaRPr lang="ko-KR" altLang="en-US"/>
          </a:p>
        </p:txBody>
      </p:sp>
    </p:spTree>
    <p:extLst>
      <p:ext uri="{BB962C8B-B14F-4D97-AF65-F5344CB8AC3E}">
        <p14:creationId xmlns:p14="http://schemas.microsoft.com/office/powerpoint/2010/main" val="869010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In</a:t>
            </a:r>
            <a:r>
              <a:rPr lang="en-US" altLang="ko-KR" baseline="0" dirty="0" smtClean="0"/>
              <a:t> summary, we find that current mobile apps are not reliable!</a:t>
            </a:r>
          </a:p>
          <a:p>
            <a:r>
              <a:rPr lang="en-US" altLang="ko-KR" dirty="0" smtClean="0"/>
              <a:t>In disruption failure test, we found that apps like </a:t>
            </a:r>
            <a:r>
              <a:rPr lang="en-US" altLang="ko-KR" dirty="0" err="1" smtClean="0"/>
              <a:t>Hiyu</a:t>
            </a:r>
            <a:r>
              <a:rPr lang="en-US" altLang="ko-KR" dirty="0" smtClean="0"/>
              <a:t>, Tumblr</a:t>
            </a:r>
            <a:r>
              <a:rPr lang="en-US" altLang="ko-KR" baseline="0" dirty="0" smtClean="0"/>
              <a:t> and Facebook lose data if app or notification is closed during disruption. Some apps like </a:t>
            </a:r>
            <a:r>
              <a:rPr lang="en-US" altLang="ko-KR" baseline="0" dirty="0" err="1" smtClean="0"/>
              <a:t>TomDroid</a:t>
            </a:r>
            <a:r>
              <a:rPr lang="en-US" altLang="ko-KR" baseline="0" dirty="0" smtClean="0"/>
              <a:t>, UPM and Keepass2Android didn’t event notify the user of sync failure. Interestingly, if we tried to manually sync during disruption, Evernote app created multiple copies of same note.</a:t>
            </a:r>
          </a:p>
          <a:p>
            <a:r>
              <a:rPr lang="en-US" altLang="ko-KR" baseline="0" dirty="0" smtClean="0"/>
              <a:t>In crash failure test, we found that Instagram and Keepass2Android created partial object locally without sync. More serious problem was found in Dropbox and Evernote where they ended up corrupting the object, which was synced to the second client.</a:t>
            </a:r>
          </a:p>
          <a:p>
            <a:r>
              <a:rPr lang="en-US" altLang="ko-KR" baseline="0" dirty="0" smtClean="0"/>
              <a:t>Some important observations we found were that no app in our study was able to recover correctly from crash during object update. Moreover, many apps that do provide object update feature in PC version simply disabled the object update capability altogether in mobile version.</a:t>
            </a:r>
          </a:p>
          <a:p>
            <a:r>
              <a:rPr lang="en-US" altLang="ko-KR" baseline="0" dirty="0" smtClean="0"/>
              <a:t>If you are interested, more details of the study can be found in our paper.</a:t>
            </a:r>
          </a:p>
          <a:p>
            <a:endParaRPr lang="en-US" altLang="ko-KR" baseline="0" dirty="0" smtClean="0"/>
          </a:p>
          <a:p>
            <a:r>
              <a:rPr lang="en-US" altLang="ko-KR" baseline="0" dirty="0" smtClean="0"/>
              <a:t>Alright, so we see that there are so many problems in current apps no matter whether they implement their own data management mechanisms or use existing sync services. So what do we do? Let me first list the requirements or goals that a sync as a service should have.</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5</a:t>
            </a:fld>
            <a:endParaRPr lang="ko-KR" altLang="en-US"/>
          </a:p>
        </p:txBody>
      </p:sp>
    </p:spTree>
    <p:extLst>
      <p:ext uri="{BB962C8B-B14F-4D97-AF65-F5344CB8AC3E}">
        <p14:creationId xmlns:p14="http://schemas.microsoft.com/office/powerpoint/2010/main" val="3517396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First, a sync service should</a:t>
            </a:r>
            <a:r>
              <a:rPr lang="en-US" altLang="ko-KR" baseline="0" dirty="0" smtClean="0"/>
              <a:t> be able to guarantee reliability where the user can always sync to the latest data in the server or cloud.</a:t>
            </a:r>
          </a:p>
          <a:p>
            <a:r>
              <a:rPr lang="en-US" altLang="ko-KR" baseline="0" dirty="0" smtClean="0"/>
              <a:t>Second, it should guarantee consistency where user always sees data at a consistent state even after failures and it should provide atomic synchronizations on inter-dependent structured table and unstructured object data.</a:t>
            </a:r>
          </a:p>
          <a:p>
            <a:r>
              <a:rPr lang="en-US" altLang="ko-KR" baseline="0" dirty="0" smtClean="0"/>
              <a:t>Third, it needs to guarantee efficiency where data traffic necessary for sync and recovery is generated at minimum and radio usage is reduced to save device battery.</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6</a:t>
            </a:fld>
            <a:endParaRPr lang="ko-KR" altLang="en-US"/>
          </a:p>
        </p:txBody>
      </p:sp>
    </p:spTree>
    <p:extLst>
      <p:ext uri="{BB962C8B-B14F-4D97-AF65-F5344CB8AC3E}">
        <p14:creationId xmlns:p14="http://schemas.microsoft.com/office/powerpoint/2010/main" val="318646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Ok. Now let</a:t>
            </a:r>
            <a:r>
              <a:rPr lang="en-US" altLang="ko-KR" baseline="0" dirty="0" smtClean="0"/>
              <a:t> me introduce design of our solution that achieves these goals.</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7</a:t>
            </a:fld>
            <a:endParaRPr lang="ko-KR" altLang="en-US"/>
          </a:p>
        </p:txBody>
      </p:sp>
    </p:spTree>
    <p:extLst>
      <p:ext uri="{BB962C8B-B14F-4D97-AF65-F5344CB8AC3E}">
        <p14:creationId xmlns:p14="http://schemas.microsoft.com/office/powerpoint/2010/main" val="2252809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To achieve these</a:t>
            </a:r>
            <a:r>
              <a:rPr lang="en-US" altLang="ko-KR" baseline="0" dirty="0" smtClean="0"/>
              <a:t> goals, w</a:t>
            </a:r>
            <a:r>
              <a:rPr lang="en-US" altLang="ko-KR" dirty="0" smtClean="0"/>
              <a:t>e introduce Simba, a reliable,</a:t>
            </a:r>
            <a:r>
              <a:rPr lang="en-US" altLang="ko-KR" baseline="0" dirty="0" smtClean="0"/>
              <a:t> consistent and efficient data sync service for mobile apps.</a:t>
            </a:r>
          </a:p>
          <a:p>
            <a:r>
              <a:rPr lang="en-US" altLang="ko-KR" baseline="0" dirty="0" smtClean="0"/>
              <a:t>The key contribution of Simba is that first, it provides high-level programming abstraction for mobile apps. Basically, Simba provides a CRUD-like API, which is a </a:t>
            </a:r>
            <a:r>
              <a:rPr lang="en-US" altLang="ko-KR" baseline="0" smtClean="0"/>
              <a:t>create/read/update/delete operations, </a:t>
            </a:r>
            <a:r>
              <a:rPr lang="en-US" altLang="ko-KR" baseline="0" dirty="0" smtClean="0"/>
              <a:t>to mobile apps to support easy app developments. We selected this interface because this is what most of existing mobile apps use already. We also make it easy for apps to manage tabular and object data with a unified API as well.</a:t>
            </a:r>
          </a:p>
          <a:p>
            <a:r>
              <a:rPr lang="en-US" altLang="ko-KR" baseline="0" dirty="0" smtClean="0"/>
              <a:t>Secondly, Simba provides data consistency to apps by transparently handling failure detection and data recovery under-the-hood. It also takes care of sync atomicity between inter-dependent tabular and object data. The take-away here is that app developers now do not have to worry anything about data managements for syncs and failures anymore.</a:t>
            </a:r>
          </a:p>
          <a:p>
            <a:r>
              <a:rPr lang="en-US" altLang="ko-KR" baseline="0" dirty="0" smtClean="0"/>
              <a:t>Lastly, Simba is resource frugal by clustering delay-tolerant messages to reduce number of messages as well as radio usage. </a:t>
            </a:r>
          </a:p>
          <a:p>
            <a:r>
              <a:rPr lang="en-US" altLang="ko-KR" baseline="0" dirty="0" smtClean="0"/>
              <a:t>Due to the limited time, I’ll mainly be talking about the first two designs in this talk.</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8</a:t>
            </a:fld>
            <a:endParaRPr lang="ko-KR" altLang="en-US"/>
          </a:p>
        </p:txBody>
      </p:sp>
    </p:spTree>
    <p:extLst>
      <p:ext uri="{BB962C8B-B14F-4D97-AF65-F5344CB8AC3E}">
        <p14:creationId xmlns:p14="http://schemas.microsoft.com/office/powerpoint/2010/main" val="2210663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Let</a:t>
            </a:r>
            <a:r>
              <a:rPr lang="en-US" altLang="ko-KR" baseline="0" dirty="0" smtClean="0"/>
              <a:t> me first show you how simple it is to implement an app using Simba.</a:t>
            </a:r>
            <a:r>
              <a:rPr lang="en-US" altLang="ko-KR" dirty="0" smtClean="0"/>
              <a:t> Here is a sample</a:t>
            </a:r>
            <a:r>
              <a:rPr lang="en-US" altLang="ko-KR" baseline="0" dirty="0" smtClean="0"/>
              <a:t> code for photo app that utilizes Simba as a sync service.</a:t>
            </a:r>
          </a:p>
          <a:p>
            <a:r>
              <a:rPr lang="en-US" altLang="ko-KR" baseline="0" dirty="0" smtClean="0"/>
              <a:t>First, a tabular, object unified table can be created by calling </a:t>
            </a:r>
            <a:r>
              <a:rPr lang="en-US" altLang="ko-KR" baseline="0" dirty="0" err="1" smtClean="0"/>
              <a:t>createTable</a:t>
            </a:r>
            <a:r>
              <a:rPr lang="en-US" altLang="ko-KR" baseline="0" dirty="0" smtClean="0"/>
              <a:t> function. </a:t>
            </a:r>
          </a:p>
          <a:p>
            <a:r>
              <a:rPr lang="en-US" altLang="ko-KR" baseline="0" dirty="0" smtClean="0"/>
              <a:t>Now we register this table to use Simba as a sync service by registering read and write periods. What’s awesome here is that now the app is done taking care of all those complex sync and failure management. Simba takes care of all of that.</a:t>
            </a:r>
          </a:p>
          <a:p>
            <a:r>
              <a:rPr lang="en-US" altLang="ko-KR" baseline="0" dirty="0" smtClean="0"/>
              <a:t>Next, write or adding a new photo is done first by calling </a:t>
            </a:r>
            <a:r>
              <a:rPr lang="en-US" altLang="ko-KR" baseline="0" dirty="0" err="1" smtClean="0"/>
              <a:t>writeData</a:t>
            </a:r>
            <a:r>
              <a:rPr lang="en-US" altLang="ko-KR" baseline="0" dirty="0" smtClean="0"/>
              <a:t>. In </a:t>
            </a:r>
            <a:r>
              <a:rPr lang="en-US" altLang="ko-KR" baseline="0" dirty="0" err="1" smtClean="0"/>
              <a:t>writeData</a:t>
            </a:r>
            <a:r>
              <a:rPr lang="en-US" altLang="ko-KR" baseline="0" dirty="0" smtClean="0"/>
              <a:t> function, we set tabular data while declaring the column name for object, which is “photo” in this case. Then </a:t>
            </a:r>
            <a:r>
              <a:rPr lang="en-US" altLang="ko-KR" baseline="0" dirty="0" err="1" smtClean="0"/>
              <a:t>writeData</a:t>
            </a:r>
            <a:r>
              <a:rPr lang="en-US" altLang="ko-KR" baseline="0" dirty="0" smtClean="0"/>
              <a:t> function returns a list of </a:t>
            </a:r>
            <a:r>
              <a:rPr lang="en-US" altLang="ko-KR" baseline="0" dirty="0" err="1" smtClean="0"/>
              <a:t>outputsream</a:t>
            </a:r>
            <a:r>
              <a:rPr lang="en-US" altLang="ko-KR" baseline="0" dirty="0" smtClean="0"/>
              <a:t> for given objects, where we write by calling write function.</a:t>
            </a:r>
          </a:p>
          <a:p>
            <a:r>
              <a:rPr lang="en-US" altLang="ko-KR" baseline="0" dirty="0" smtClean="0"/>
              <a:t>To retrieve the stored photo, we call </a:t>
            </a:r>
            <a:r>
              <a:rPr lang="en-US" altLang="ko-KR" baseline="0" dirty="0" err="1" smtClean="0"/>
              <a:t>readData</a:t>
            </a:r>
            <a:r>
              <a:rPr lang="en-US" altLang="ko-KR" baseline="0" dirty="0" smtClean="0"/>
              <a:t> with the object’s column name, which returns an </a:t>
            </a:r>
            <a:r>
              <a:rPr lang="en-US" altLang="ko-KR" baseline="0" dirty="0" err="1" smtClean="0"/>
              <a:t>inputstream</a:t>
            </a:r>
            <a:r>
              <a:rPr lang="en-US" altLang="ko-KR" baseline="0" dirty="0" smtClean="0"/>
              <a:t>. We then call read to read object data into a buffer.</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9</a:t>
            </a:fld>
            <a:endParaRPr lang="ko-KR" altLang="en-US"/>
          </a:p>
        </p:txBody>
      </p:sp>
    </p:spTree>
    <p:extLst>
      <p:ext uri="{BB962C8B-B14F-4D97-AF65-F5344CB8AC3E}">
        <p14:creationId xmlns:p14="http://schemas.microsoft.com/office/powerpoint/2010/main" val="2960939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lvl1pPr>
              <a:defRPr>
                <a:latin typeface="Gill Sans MT" pitchFamily="34" charset="0"/>
                <a:cs typeface="Arial" pitchFamily="34" charset="0"/>
              </a:defRPr>
            </a:lvl1pPr>
          </a:lstStyle>
          <a:p>
            <a:r>
              <a:rPr lang="ko-KR" altLang="en-US" smtClean="0"/>
              <a:t>마스터 제목 스타일 편집</a:t>
            </a:r>
            <a:endParaRPr lang="ko-KR" altLang="en-US" dirty="0"/>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2000">
                <a:solidFill>
                  <a:schemeClr val="accent1">
                    <a:lumMod val="75000"/>
                  </a:schemeClr>
                </a:solidFill>
                <a:latin typeface="Gill Sans MT"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dirty="0"/>
          </a:p>
        </p:txBody>
      </p:sp>
    </p:spTree>
    <p:extLst>
      <p:ext uri="{BB962C8B-B14F-4D97-AF65-F5344CB8AC3E}">
        <p14:creationId xmlns:p14="http://schemas.microsoft.com/office/powerpoint/2010/main" val="10337950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Gill Sans MT" pitchFamily="34" charset="0"/>
                <a:cs typeface="Arial" pitchFamily="34" charset="0"/>
              </a:defRPr>
            </a:lvl1p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lvl1pPr>
              <a:defRPr>
                <a:latin typeface="Gill Sans MT" pitchFamily="34" charset="0"/>
                <a:cs typeface="Arial" pitchFamily="34" charset="0"/>
              </a:defRPr>
            </a:lvl1pPr>
            <a:lvl2pPr>
              <a:defRPr>
                <a:latin typeface="Gill Sans MT" pitchFamily="34" charset="0"/>
                <a:cs typeface="Arial" pitchFamily="34" charset="0"/>
              </a:defRPr>
            </a:lvl2pPr>
            <a:lvl3pPr>
              <a:defRPr>
                <a:latin typeface="Gill Sans MT" pitchFamily="34" charset="0"/>
                <a:cs typeface="Arial" pitchFamily="34" charset="0"/>
              </a:defRPr>
            </a:lvl3pPr>
            <a:lvl4pPr>
              <a:defRPr>
                <a:latin typeface="Gill Sans MT" pitchFamily="34" charset="0"/>
                <a:cs typeface="Arial" pitchFamily="34" charset="0"/>
              </a:defRPr>
            </a:lvl4pPr>
            <a:lvl5pPr>
              <a:defRPr>
                <a:latin typeface="Gill Sans MT" pitchFamily="34" charset="0"/>
                <a:cs typeface="Arial" pitchFamily="34" charset="0"/>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슬라이드 번호 개체 틀 5"/>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39691939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lvl1pPr>
              <a:defRPr>
                <a:latin typeface="Gill Sans MT" pitchFamily="34" charset="0"/>
                <a:cs typeface="Arial" pitchFamily="34" charset="0"/>
              </a:defRPr>
            </a:lvl1p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lvl1pPr>
              <a:defRPr>
                <a:latin typeface="Gill Sans MT" pitchFamily="34" charset="0"/>
                <a:cs typeface="Arial" pitchFamily="34" charset="0"/>
              </a:defRPr>
            </a:lvl1pPr>
            <a:lvl2pPr>
              <a:defRPr>
                <a:latin typeface="Gill Sans MT" pitchFamily="34" charset="0"/>
                <a:cs typeface="Arial" pitchFamily="34" charset="0"/>
              </a:defRPr>
            </a:lvl2pPr>
            <a:lvl3pPr>
              <a:defRPr>
                <a:latin typeface="Gill Sans MT" pitchFamily="34" charset="0"/>
                <a:cs typeface="Arial" pitchFamily="34" charset="0"/>
              </a:defRPr>
            </a:lvl3pPr>
            <a:lvl4pPr>
              <a:defRPr>
                <a:latin typeface="Gill Sans MT" pitchFamily="34" charset="0"/>
                <a:cs typeface="Arial" pitchFamily="34" charset="0"/>
              </a:defRPr>
            </a:lvl4pPr>
            <a:lvl5pPr>
              <a:defRPr>
                <a:latin typeface="Gill Sans MT" pitchFamily="34" charset="0"/>
                <a:cs typeface="Arial" pitchFamily="34" charset="0"/>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슬라이드 번호 개체 틀 5"/>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1692091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Gill Sans MT" pitchFamily="34" charset="0"/>
                <a:cs typeface="Arial" pitchFamily="34" charset="0"/>
              </a:defRPr>
            </a:lvl1p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lvl1pPr>
              <a:defRPr>
                <a:solidFill>
                  <a:schemeClr val="tx1"/>
                </a:solidFill>
                <a:latin typeface="Gill Sans MT" pitchFamily="34" charset="0"/>
                <a:cs typeface="Arial" pitchFamily="34" charset="0"/>
              </a:defRPr>
            </a:lvl1pPr>
            <a:lvl2pPr>
              <a:defRPr>
                <a:solidFill>
                  <a:schemeClr val="tx1"/>
                </a:solidFill>
                <a:latin typeface="Gill Sans MT" pitchFamily="34" charset="0"/>
                <a:cs typeface="Arial" pitchFamily="34" charset="0"/>
              </a:defRPr>
            </a:lvl2pPr>
            <a:lvl3pPr>
              <a:defRPr>
                <a:solidFill>
                  <a:schemeClr val="tx1"/>
                </a:solidFill>
                <a:latin typeface="Gill Sans MT" pitchFamily="34" charset="0"/>
                <a:cs typeface="Arial" pitchFamily="34" charset="0"/>
              </a:defRPr>
            </a:lvl3pPr>
            <a:lvl4pPr>
              <a:defRPr>
                <a:solidFill>
                  <a:schemeClr val="tx1"/>
                </a:solidFill>
                <a:latin typeface="Gill Sans MT" pitchFamily="34" charset="0"/>
                <a:cs typeface="Arial" pitchFamily="34" charset="0"/>
              </a:defRPr>
            </a:lvl4pPr>
            <a:lvl5pPr>
              <a:defRPr>
                <a:solidFill>
                  <a:schemeClr val="tx1"/>
                </a:solidFill>
                <a:latin typeface="Gill Sans MT" pitchFamily="34" charset="0"/>
                <a:cs typeface="Arial" pitchFamily="34" charset="0"/>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sz="1600">
                <a:latin typeface="Gill Sans MT" pitchFamily="34" charset="0"/>
                <a:cs typeface="Arial" pitchFamily="34" charset="0"/>
              </a:defRPr>
            </a:lvl1pPr>
          </a:lstStyle>
          <a:p>
            <a:fld id="{4CFE094C-5E8C-4E73-A362-9817F4BC2EC0}" type="slidenum">
              <a:rPr lang="ko-KR" altLang="en-US" smtClean="0"/>
              <a:pPr/>
              <a:t>‹#›</a:t>
            </a:fld>
            <a:endParaRPr lang="ko-KR" altLang="en-US"/>
          </a:p>
        </p:txBody>
      </p:sp>
    </p:spTree>
    <p:extLst>
      <p:ext uri="{BB962C8B-B14F-4D97-AF65-F5344CB8AC3E}">
        <p14:creationId xmlns:p14="http://schemas.microsoft.com/office/powerpoint/2010/main" val="19300227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normAutofit/>
          </a:bodyPr>
          <a:lstStyle>
            <a:lvl1pPr algn="l">
              <a:defRPr sz="3200" b="1" cap="all">
                <a:latin typeface="Gill Sans MT" pitchFamily="34" charset="0"/>
              </a:defRPr>
            </a:lvl1pPr>
          </a:lstStyle>
          <a:p>
            <a:r>
              <a:rPr lang="ko-KR" altLang="en-US" smtClean="0"/>
              <a:t>마스터 제목 스타일 편집</a:t>
            </a:r>
            <a:endParaRPr lang="ko-KR" altLang="en-US" dirty="0"/>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accent1"/>
                </a:solidFill>
                <a:latin typeface="Gill Sans MT"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6" name="슬라이드 번호 개체 틀 5"/>
          <p:cNvSpPr>
            <a:spLocks noGrp="1"/>
          </p:cNvSpPr>
          <p:nvPr>
            <p:ph type="sldNum" sz="quarter" idx="12"/>
          </p:nvPr>
        </p:nvSpPr>
        <p:spPr/>
        <p:txBody>
          <a:bodyPr/>
          <a:lstStyle>
            <a:lvl1pPr>
              <a:defRPr sz="1600">
                <a:latin typeface="Gill Sans MT" pitchFamily="34" charset="0"/>
              </a:defRPr>
            </a:lvl1pPr>
          </a:lstStyle>
          <a:p>
            <a:fld id="{4CFE094C-5E8C-4E73-A362-9817F4BC2EC0}" type="slidenum">
              <a:rPr lang="ko-KR" altLang="en-US" smtClean="0"/>
              <a:pPr/>
              <a:t>‹#›</a:t>
            </a:fld>
            <a:endParaRPr lang="ko-KR" altLang="en-US"/>
          </a:p>
        </p:txBody>
      </p:sp>
    </p:spTree>
    <p:extLst>
      <p:ext uri="{BB962C8B-B14F-4D97-AF65-F5344CB8AC3E}">
        <p14:creationId xmlns:p14="http://schemas.microsoft.com/office/powerpoint/2010/main" val="27559373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Gill Sans MT" pitchFamily="34" charset="0"/>
                <a:cs typeface="Arial" pitchFamily="34" charset="0"/>
              </a:defRPr>
            </a:lvl1p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709120"/>
          </a:xfrm>
        </p:spPr>
        <p:txBody>
          <a:bodyPr>
            <a:normAutofit/>
          </a:bodyPr>
          <a:lstStyle>
            <a:lvl1pPr>
              <a:defRPr sz="2000">
                <a:solidFill>
                  <a:schemeClr val="tx1"/>
                </a:solidFill>
                <a:latin typeface="Gill Sans MT" pitchFamily="34" charset="0"/>
                <a:cs typeface="Arial" pitchFamily="34" charset="0"/>
              </a:defRPr>
            </a:lvl1pPr>
            <a:lvl2pPr>
              <a:defRPr sz="1800">
                <a:solidFill>
                  <a:schemeClr val="tx1"/>
                </a:solidFill>
                <a:latin typeface="Gill Sans MT" pitchFamily="34" charset="0"/>
                <a:cs typeface="Arial" pitchFamily="34" charset="0"/>
              </a:defRPr>
            </a:lvl2pPr>
            <a:lvl3pPr>
              <a:defRPr sz="1600">
                <a:solidFill>
                  <a:schemeClr val="tx1"/>
                </a:solidFill>
                <a:latin typeface="Gill Sans MT" pitchFamily="34" charset="0"/>
                <a:cs typeface="Arial" pitchFamily="34" charset="0"/>
              </a:defRPr>
            </a:lvl3pPr>
            <a:lvl4pPr>
              <a:defRPr sz="1400">
                <a:solidFill>
                  <a:schemeClr val="tx1"/>
                </a:solidFill>
                <a:latin typeface="Gill Sans MT" pitchFamily="34" charset="0"/>
                <a:cs typeface="Arial" pitchFamily="34" charset="0"/>
              </a:defRPr>
            </a:lvl4pPr>
            <a:lvl5pPr>
              <a:defRPr sz="1400">
                <a:solidFill>
                  <a:schemeClr val="tx1"/>
                </a:solidFill>
                <a:latin typeface="Gill Sans MT" pitchFamily="34" charset="0"/>
                <a:cs typeface="Arial" pitchFamily="34" charset="0"/>
              </a:defRPr>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4" name="내용 개체 틀 3"/>
          <p:cNvSpPr>
            <a:spLocks noGrp="1"/>
          </p:cNvSpPr>
          <p:nvPr>
            <p:ph sz="half" idx="2"/>
          </p:nvPr>
        </p:nvSpPr>
        <p:spPr>
          <a:xfrm>
            <a:off x="4648200" y="1600200"/>
            <a:ext cx="4038600" cy="4709120"/>
          </a:xfrm>
        </p:spPr>
        <p:txBody>
          <a:bodyPr>
            <a:normAutofit/>
          </a:bodyPr>
          <a:lstStyle>
            <a:lvl1pPr>
              <a:defRPr sz="2000">
                <a:solidFill>
                  <a:schemeClr val="tx1"/>
                </a:solidFill>
                <a:latin typeface="Gill Sans MT" pitchFamily="34" charset="0"/>
                <a:cs typeface="Arial" pitchFamily="34" charset="0"/>
              </a:defRPr>
            </a:lvl1pPr>
            <a:lvl2pPr>
              <a:defRPr sz="1800">
                <a:solidFill>
                  <a:schemeClr val="tx1"/>
                </a:solidFill>
                <a:latin typeface="Gill Sans MT" pitchFamily="34" charset="0"/>
                <a:cs typeface="Arial" pitchFamily="34" charset="0"/>
              </a:defRPr>
            </a:lvl2pPr>
            <a:lvl3pPr>
              <a:defRPr sz="1600">
                <a:solidFill>
                  <a:schemeClr val="tx1"/>
                </a:solidFill>
                <a:latin typeface="Gill Sans MT" pitchFamily="34" charset="0"/>
                <a:cs typeface="Arial" pitchFamily="34" charset="0"/>
              </a:defRPr>
            </a:lvl3pPr>
            <a:lvl4pPr>
              <a:defRPr sz="1400">
                <a:solidFill>
                  <a:schemeClr val="tx1"/>
                </a:solidFill>
                <a:latin typeface="Gill Sans MT" pitchFamily="34" charset="0"/>
                <a:cs typeface="Arial" pitchFamily="34" charset="0"/>
              </a:defRPr>
            </a:lvl4pPr>
            <a:lvl5pPr>
              <a:defRPr sz="1400">
                <a:solidFill>
                  <a:schemeClr val="tx1"/>
                </a:solidFill>
                <a:latin typeface="Gill Sans MT" pitchFamily="34" charset="0"/>
                <a:cs typeface="Arial" pitchFamily="34" charset="0"/>
              </a:defRPr>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7" name="슬라이드 번호 개체 틀 6"/>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1469540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Gill Sans MT" pitchFamily="34" charset="0"/>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51874"/>
            <a:ext cx="4040188" cy="436966"/>
          </a:xfrm>
        </p:spPr>
        <p:style>
          <a:lnRef idx="1">
            <a:schemeClr val="accent1"/>
          </a:lnRef>
          <a:fillRef idx="3">
            <a:schemeClr val="accent1"/>
          </a:fillRef>
          <a:effectRef idx="2">
            <a:schemeClr val="accent1"/>
          </a:effectRef>
          <a:fontRef idx="none"/>
        </p:style>
        <p:txBody>
          <a:bodyPr anchor="ctr">
            <a:noAutofit/>
          </a:bodyPr>
          <a:lstStyle>
            <a:lvl1pPr marL="0" indent="0">
              <a:buNone/>
              <a:defRPr sz="2000" b="1">
                <a:solidFill>
                  <a:schemeClr val="bg1"/>
                </a:solidFill>
                <a:latin typeface="Gill Sans M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060848"/>
            <a:ext cx="4040188" cy="4248473"/>
          </a:xfrm>
        </p:spPr>
        <p:txBody>
          <a:bodyPr>
            <a:normAutofit/>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400">
                <a:latin typeface="Gill Sans MT" pitchFamily="34" charset="0"/>
              </a:defRPr>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5" name="텍스트 개체 틀 4"/>
          <p:cNvSpPr>
            <a:spLocks noGrp="1"/>
          </p:cNvSpPr>
          <p:nvPr>
            <p:ph type="body" sz="quarter" idx="3"/>
          </p:nvPr>
        </p:nvSpPr>
        <p:spPr>
          <a:xfrm>
            <a:off x="4645025" y="1551874"/>
            <a:ext cx="4041775" cy="436966"/>
          </a:xfrm>
        </p:spPr>
        <p:style>
          <a:lnRef idx="1">
            <a:schemeClr val="accent1"/>
          </a:lnRef>
          <a:fillRef idx="3">
            <a:schemeClr val="accent1"/>
          </a:fillRef>
          <a:effectRef idx="2">
            <a:schemeClr val="accent1"/>
          </a:effectRef>
          <a:fontRef idx="none"/>
        </p:style>
        <p:txBody>
          <a:bodyPr anchor="ctr">
            <a:noAutofit/>
          </a:bodyPr>
          <a:lstStyle>
            <a:lvl1pPr marL="0" indent="0">
              <a:buNone/>
              <a:defRPr sz="2000" b="1">
                <a:solidFill>
                  <a:schemeClr val="bg1"/>
                </a:solidFill>
                <a:latin typeface="Gill Sans M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060848"/>
            <a:ext cx="4041775" cy="4248473"/>
          </a:xfrm>
        </p:spPr>
        <p:txBody>
          <a:bodyPr>
            <a:normAutofit/>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400">
                <a:latin typeface="Gill Sans MT" pitchFamily="34" charset="0"/>
              </a:defRPr>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9" name="슬라이드 번호 개체 틀 8"/>
          <p:cNvSpPr>
            <a:spLocks noGrp="1"/>
          </p:cNvSpPr>
          <p:nvPr>
            <p:ph type="sldNum" sz="quarter" idx="12"/>
          </p:nvPr>
        </p:nvSpPr>
        <p:spPr/>
        <p:txBody>
          <a:bodyPr/>
          <a:lstStyle>
            <a:lvl1pPr>
              <a:defRPr>
                <a:latin typeface="Gill Sans MT"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13312276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Gill Sans MT" pitchFamily="34" charset="0"/>
                <a:cs typeface="Arial" pitchFamily="34" charset="0"/>
              </a:defRPr>
            </a:lvl1pPr>
          </a:lstStyle>
          <a:p>
            <a:r>
              <a:rPr lang="ko-KR" altLang="en-US" smtClean="0"/>
              <a:t>마스터 제목 스타일 편집</a:t>
            </a:r>
            <a:endParaRPr lang="ko-KR" altLang="en-US"/>
          </a:p>
        </p:txBody>
      </p:sp>
      <p:sp>
        <p:nvSpPr>
          <p:cNvPr id="5" name="슬라이드 번호 개체 틀 4"/>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26040595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20747857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atin typeface="Gill Sans MT" pitchFamily="34" charset="0"/>
                <a:cs typeface="Arial" pitchFamily="34" charset="0"/>
              </a:defRPr>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normAutofit/>
          </a:bodyPr>
          <a:lstStyle>
            <a:lvl1pPr>
              <a:defRPr sz="2400">
                <a:latin typeface="Gill Sans MT" pitchFamily="34" charset="0"/>
                <a:cs typeface="Arial" pitchFamily="34" charset="0"/>
              </a:defRPr>
            </a:lvl1pPr>
            <a:lvl2pPr>
              <a:defRPr sz="2000">
                <a:latin typeface="Gill Sans MT" pitchFamily="34" charset="0"/>
                <a:cs typeface="Arial" pitchFamily="34" charset="0"/>
              </a:defRPr>
            </a:lvl2pPr>
            <a:lvl3pPr>
              <a:defRPr sz="1800">
                <a:latin typeface="Gill Sans MT" pitchFamily="34" charset="0"/>
                <a:cs typeface="Arial" pitchFamily="34" charset="0"/>
              </a:defRPr>
            </a:lvl3pPr>
            <a:lvl4pPr>
              <a:defRPr sz="1600">
                <a:latin typeface="Gill Sans MT" pitchFamily="34" charset="0"/>
                <a:cs typeface="Arial" pitchFamily="34" charset="0"/>
              </a:defRPr>
            </a:lvl4pPr>
            <a:lvl5pPr>
              <a:defRPr sz="1600">
                <a:latin typeface="Gill Sans MT" pitchFamily="34" charset="0"/>
                <a:cs typeface="Arial" pitchFamily="34" charset="0"/>
              </a:defRPr>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atin typeface="Gill Sans MT"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7" name="슬라이드 번호 개체 틀 6"/>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25419534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atin typeface="Gill Sans MT" pitchFamily="34" charset="0"/>
                <a:cs typeface="Arial" pitchFamily="34" charset="0"/>
              </a:defRPr>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atin typeface="Gill Sans MT"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atin typeface="Gill Sans MT"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7" name="슬라이드 번호 개체 틀 6"/>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15309575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11" name="직사각형 10"/>
          <p:cNvSpPr/>
          <p:nvPr/>
        </p:nvSpPr>
        <p:spPr>
          <a:xfrm>
            <a:off x="107504" y="116631"/>
            <a:ext cx="8928992" cy="6336705"/>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ill Sans MT" pitchFamily="34" charset="0"/>
              <a:cs typeface="Arial" pitchFamily="34" charset="0"/>
            </a:endParaRPr>
          </a:p>
        </p:txBody>
      </p:sp>
      <p:sp>
        <p:nvSpPr>
          <p:cNvPr id="2" name="제목 개체 틀 1"/>
          <p:cNvSpPr>
            <a:spLocks noGrp="1"/>
          </p:cNvSpPr>
          <p:nvPr>
            <p:ph type="title"/>
          </p:nvPr>
        </p:nvSpPr>
        <p:spPr>
          <a:xfrm>
            <a:off x="457200" y="274638"/>
            <a:ext cx="8229600" cy="1143000"/>
          </a:xfrm>
          <a:prstGeom prst="rect">
            <a:avLst/>
          </a:prstGeom>
        </p:spPr>
        <p:style>
          <a:lnRef idx="1">
            <a:schemeClr val="accent1"/>
          </a:lnRef>
          <a:fillRef idx="3">
            <a:schemeClr val="accent1"/>
          </a:fillRef>
          <a:effectRef idx="2">
            <a:schemeClr val="accent1"/>
          </a:effectRef>
          <a:fontRef idx="none"/>
        </p:style>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457200" y="1600200"/>
            <a:ext cx="8229600" cy="4709120"/>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6902896" y="6457216"/>
            <a:ext cx="2133600" cy="365125"/>
          </a:xfrm>
          <a:prstGeom prst="rect">
            <a:avLst/>
          </a:prstGeom>
        </p:spPr>
        <p:txBody>
          <a:bodyPr vert="horz" lIns="91440" tIns="45720" rIns="91440" bIns="45720" rtlCol="0" anchor="ctr"/>
          <a:lstStyle>
            <a:lvl1pPr algn="r">
              <a:defRPr sz="1200" b="1">
                <a:solidFill>
                  <a:schemeClr val="accent5">
                    <a:lumMod val="20000"/>
                    <a:lumOff val="80000"/>
                  </a:schemeClr>
                </a:solidFill>
                <a:latin typeface="Gill Sans MT" pitchFamily="34" charset="0"/>
                <a:cs typeface="Arial" pitchFamily="34" charset="0"/>
              </a:defRPr>
            </a:lvl1pPr>
          </a:lstStyle>
          <a:p>
            <a:fld id="{4CFE094C-5E8C-4E73-A362-9817F4BC2EC0}" type="slidenum">
              <a:rPr lang="ko-KR" altLang="en-US" smtClean="0"/>
              <a:t>‹#›</a:t>
            </a:fld>
            <a:endParaRPr lang="ko-KR" altLang="en-US"/>
          </a:p>
        </p:txBody>
      </p:sp>
      <p:pic>
        <p:nvPicPr>
          <p:cNvPr id="7" name="그림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540107" y="6491882"/>
            <a:ext cx="1224135" cy="340038"/>
          </a:xfrm>
          <a:prstGeom prst="rect">
            <a:avLst/>
          </a:prstGeom>
        </p:spPr>
      </p:pic>
      <p:pic>
        <p:nvPicPr>
          <p:cNvPr id="1030" name="Picture 6" descr="http://www.sigmobile.org/mobihoc/2009/banner-NECLA-logo-gif.gif"/>
          <p:cNvPicPr>
            <a:picLocks noChangeAspect="1" noChangeArrowheads="1"/>
          </p:cNvPicPr>
          <p:nvPr userDrawn="1"/>
        </p:nvPicPr>
        <p:blipFill rotWithShape="1">
          <a:blip r:embed="rId14">
            <a:extLst>
              <a:ext uri="{28A0092B-C50C-407E-A947-70E740481C1C}">
                <a14:useLocalDpi xmlns:a14="http://schemas.microsoft.com/office/drawing/2010/main" val="0"/>
              </a:ext>
            </a:extLst>
          </a:blip>
          <a:srcRect b="24999"/>
          <a:stretch/>
        </p:blipFill>
        <p:spPr bwMode="auto">
          <a:xfrm>
            <a:off x="107504" y="6491882"/>
            <a:ext cx="1388152" cy="335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151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defTabSz="914400" rtl="0" eaLnBrk="1" latinLnBrk="1" hangingPunct="1">
        <a:spcBef>
          <a:spcPct val="0"/>
        </a:spcBef>
        <a:buNone/>
        <a:defRPr sz="3200" b="1" kern="1200">
          <a:solidFill>
            <a:schemeClr val="bg1"/>
          </a:solidFill>
          <a:latin typeface="Gill Sans MT"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2400" kern="1200">
          <a:solidFill>
            <a:schemeClr val="tx1"/>
          </a:solidFill>
          <a:latin typeface="Gill Sans MT"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000" kern="1200">
          <a:solidFill>
            <a:schemeClr val="tx1"/>
          </a:solidFill>
          <a:latin typeface="Gill Sans MT" pitchFamily="34" charset="0"/>
          <a:ea typeface="+mn-ea"/>
          <a:cs typeface="Arial" pitchFamily="34" charset="0"/>
        </a:defRPr>
      </a:lvl2pPr>
      <a:lvl3pPr marL="1143000" indent="-228600" algn="l" defTabSz="914400" rtl="0" eaLnBrk="1" latinLnBrk="1" hangingPunct="1">
        <a:spcBef>
          <a:spcPct val="20000"/>
        </a:spcBef>
        <a:buFont typeface="Arial" pitchFamily="34" charset="0"/>
        <a:buChar char="•"/>
        <a:defRPr sz="1800" kern="1200">
          <a:solidFill>
            <a:schemeClr val="tx1"/>
          </a:solidFill>
          <a:latin typeface="Gill Sans MT" pitchFamily="34" charset="0"/>
          <a:ea typeface="+mn-ea"/>
          <a:cs typeface="Arial" pitchFamily="34" charset="0"/>
        </a:defRPr>
      </a:lvl3pPr>
      <a:lvl4pPr marL="1600200" indent="-228600" algn="l" defTabSz="914400" rtl="0" eaLnBrk="1" latinLnBrk="1" hangingPunct="1">
        <a:spcBef>
          <a:spcPct val="20000"/>
        </a:spcBef>
        <a:buFont typeface="Arial" pitchFamily="34" charset="0"/>
        <a:buChar char="–"/>
        <a:defRPr sz="1600" kern="1200">
          <a:solidFill>
            <a:schemeClr val="tx1"/>
          </a:solidFill>
          <a:latin typeface="Gill Sans MT" pitchFamily="34" charset="0"/>
          <a:ea typeface="+mn-ea"/>
          <a:cs typeface="Arial" pitchFamily="34" charset="0"/>
        </a:defRPr>
      </a:lvl4pPr>
      <a:lvl5pPr marL="2057400" indent="-228600" algn="l" defTabSz="914400" rtl="0" eaLnBrk="1" latinLnBrk="1" hangingPunct="1">
        <a:spcBef>
          <a:spcPct val="20000"/>
        </a:spcBef>
        <a:buFont typeface="Arial" pitchFamily="34" charset="0"/>
        <a:buChar char="»"/>
        <a:defRPr sz="1600" kern="1200">
          <a:solidFill>
            <a:schemeClr val="tx1"/>
          </a:solidFill>
          <a:latin typeface="Gill Sans MT" pitchFamily="34" charset="0"/>
          <a:ea typeface="+mn-ea"/>
          <a:cs typeface="Arial"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imbaService/Simba"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5.gif"/><Relationship Id="rId4" Type="http://schemas.openxmlformats.org/officeDocument/2006/relationships/hyperlink" Target="http://www.nec-labs.com/~nitin/Simba"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8.png"/><Relationship Id="rId9"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jpe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628800"/>
            <a:ext cx="7772400" cy="1470025"/>
          </a:xfrm>
        </p:spPr>
        <p:txBody>
          <a:bodyPr>
            <a:normAutofit/>
          </a:bodyPr>
          <a:lstStyle/>
          <a:p>
            <a:r>
              <a:rPr lang="en-US" altLang="ko-KR" sz="2800" dirty="0"/>
              <a:t>Reliable, Consistent, and Efficient </a:t>
            </a:r>
            <a:r>
              <a:rPr lang="en-US" altLang="ko-KR" sz="2800" dirty="0" smtClean="0"/>
              <a:t/>
            </a:r>
            <a:br>
              <a:rPr lang="en-US" altLang="ko-KR" sz="2800" dirty="0" smtClean="0"/>
            </a:br>
            <a:r>
              <a:rPr lang="en-US" altLang="ko-KR" sz="2800" dirty="0" smtClean="0"/>
              <a:t>Data </a:t>
            </a:r>
            <a:r>
              <a:rPr lang="en-US" altLang="ko-KR" sz="2800" dirty="0"/>
              <a:t>Sync for Mobile Apps</a:t>
            </a:r>
            <a:endParaRPr lang="ko-KR" altLang="en-US" sz="2800" dirty="0"/>
          </a:p>
        </p:txBody>
      </p:sp>
      <p:sp>
        <p:nvSpPr>
          <p:cNvPr id="3" name="부제목 2"/>
          <p:cNvSpPr>
            <a:spLocks noGrp="1"/>
          </p:cNvSpPr>
          <p:nvPr>
            <p:ph type="subTitle" idx="1"/>
          </p:nvPr>
        </p:nvSpPr>
        <p:spPr/>
        <p:txBody>
          <a:bodyPr>
            <a:normAutofit/>
          </a:bodyPr>
          <a:lstStyle/>
          <a:p>
            <a:r>
              <a:rPr lang="en-US" altLang="ko-KR" dirty="0" err="1" smtClean="0"/>
              <a:t>Younghwan</a:t>
            </a:r>
            <a:r>
              <a:rPr lang="en-US" altLang="ko-KR" dirty="0" smtClean="0"/>
              <a:t> Go*, Nitin </a:t>
            </a:r>
            <a:r>
              <a:rPr lang="en-US" altLang="ko-KR" dirty="0"/>
              <a:t>Agrawal, </a:t>
            </a:r>
            <a:endParaRPr lang="en-US" altLang="ko-KR" dirty="0" smtClean="0"/>
          </a:p>
          <a:p>
            <a:r>
              <a:rPr lang="en-US" altLang="ko-KR" dirty="0" err="1" smtClean="0"/>
              <a:t>Akshat</a:t>
            </a:r>
            <a:r>
              <a:rPr lang="en-US" altLang="ko-KR" dirty="0" smtClean="0"/>
              <a:t> </a:t>
            </a:r>
            <a:r>
              <a:rPr lang="en-US" altLang="ko-KR" dirty="0" err="1" smtClean="0"/>
              <a:t>Aranya</a:t>
            </a:r>
            <a:r>
              <a:rPr lang="en-US" altLang="ko-KR" dirty="0" smtClean="0"/>
              <a:t>, and Cristian </a:t>
            </a:r>
            <a:r>
              <a:rPr lang="en-US" altLang="ko-KR" dirty="0" err="1" smtClean="0"/>
              <a:t>Ungureanu</a:t>
            </a:r>
            <a:endParaRPr lang="en-US" altLang="ko-KR" dirty="0" smtClean="0"/>
          </a:p>
          <a:p>
            <a:endParaRPr lang="en-US" altLang="ko-KR" dirty="0"/>
          </a:p>
          <a:p>
            <a:r>
              <a:rPr lang="en-US" altLang="ko-KR" sz="1800" dirty="0" smtClean="0"/>
              <a:t>NEC Labs. America     KAIST*</a:t>
            </a:r>
            <a:endParaRPr lang="ko-KR" altLang="en-US" sz="1800" dirty="0"/>
          </a:p>
        </p:txBody>
      </p:sp>
    </p:spTree>
    <p:extLst>
      <p:ext uri="{BB962C8B-B14F-4D97-AF65-F5344CB8AC3E}">
        <p14:creationId xmlns:p14="http://schemas.microsoft.com/office/powerpoint/2010/main" val="527306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Writing a Photo App with Simba</a:t>
            </a:r>
            <a:endParaRPr lang="ko-KR" altLang="en-US" dirty="0"/>
          </a:p>
        </p:txBody>
      </p:sp>
      <p:sp>
        <p:nvSpPr>
          <p:cNvPr id="3" name="내용 개체 틀 2"/>
          <p:cNvSpPr>
            <a:spLocks noGrp="1"/>
          </p:cNvSpPr>
          <p:nvPr>
            <p:ph idx="1"/>
          </p:nvPr>
        </p:nvSpPr>
        <p:spPr/>
        <p:txBody>
          <a:bodyPr/>
          <a:lstStyle/>
          <a:p>
            <a:r>
              <a:rPr lang="en-US" altLang="ko-KR" dirty="0" smtClean="0"/>
              <a:t>Conflict resolution</a:t>
            </a:r>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pPr/>
              <a:t>10</a:t>
            </a:fld>
            <a:endParaRPr lang="ko-KR" altLang="en-US"/>
          </a:p>
        </p:txBody>
      </p:sp>
      <p:sp>
        <p:nvSpPr>
          <p:cNvPr id="5" name="직사각형 4"/>
          <p:cNvSpPr/>
          <p:nvPr/>
        </p:nvSpPr>
        <p:spPr>
          <a:xfrm>
            <a:off x="611560" y="2060848"/>
            <a:ext cx="7920880" cy="1944216"/>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r>
              <a:rPr lang="en-US" altLang="ko-KR" sz="1600" dirty="0" err="1" smtClean="0">
                <a:latin typeface="Courier New" panose="02070309020205020404" pitchFamily="49" charset="0"/>
                <a:cs typeface="Courier New" panose="02070309020205020404" pitchFamily="49" charset="0"/>
              </a:rPr>
              <a:t>beginCR</a:t>
            </a:r>
            <a:r>
              <a:rPr lang="en-US" altLang="ko-KR" sz="1600" dirty="0" smtClean="0">
                <a:latin typeface="Courier New" panose="02070309020205020404" pitchFamily="49" charset="0"/>
                <a:cs typeface="Courier New" panose="02070309020205020404" pitchFamily="49" charset="0"/>
              </a:rPr>
              <a:t>(“album”);</a:t>
            </a:r>
          </a:p>
          <a:p>
            <a:r>
              <a:rPr lang="en-US" altLang="ko-KR" sz="1600" dirty="0">
                <a:latin typeface="Courier New" panose="02070309020205020404" pitchFamily="49" charset="0"/>
                <a:cs typeface="Courier New" panose="02070309020205020404" pitchFamily="49" charset="0"/>
              </a:rPr>
              <a:t>r</a:t>
            </a:r>
            <a:r>
              <a:rPr lang="en-US" altLang="ko-KR" sz="1600" dirty="0" smtClean="0">
                <a:latin typeface="Courier New" panose="02070309020205020404" pitchFamily="49" charset="0"/>
                <a:cs typeface="Courier New" panose="02070309020205020404" pitchFamily="49" charset="0"/>
              </a:rPr>
              <a:t>ows = </a:t>
            </a:r>
            <a:r>
              <a:rPr lang="en-US" altLang="ko-KR" sz="1600" dirty="0" err="1" smtClean="0">
                <a:latin typeface="Courier New" panose="02070309020205020404" pitchFamily="49" charset="0"/>
                <a:cs typeface="Courier New" panose="02070309020205020404" pitchFamily="49" charset="0"/>
              </a:rPr>
              <a:t>getConflictedRows</a:t>
            </a:r>
            <a:r>
              <a:rPr lang="en-US" altLang="ko-KR" sz="1600" dirty="0" smtClean="0">
                <a:latin typeface="Courier New" panose="02070309020205020404" pitchFamily="49" charset="0"/>
                <a:cs typeface="Courier New" panose="02070309020205020404" pitchFamily="49" charset="0"/>
              </a:rPr>
              <a:t>(“album”);</a:t>
            </a:r>
          </a:p>
          <a:p>
            <a:r>
              <a:rPr lang="en-US" altLang="ko-KR" sz="1600" dirty="0">
                <a:latin typeface="Courier New" panose="02070309020205020404" pitchFamily="49" charset="0"/>
                <a:cs typeface="Courier New" panose="02070309020205020404" pitchFamily="49" charset="0"/>
              </a:rPr>
              <a:t>f</a:t>
            </a:r>
            <a:r>
              <a:rPr lang="en-US" altLang="ko-KR" sz="1600" dirty="0" smtClean="0">
                <a:latin typeface="Courier New" panose="02070309020205020404" pitchFamily="49" charset="0"/>
                <a:cs typeface="Courier New" panose="02070309020205020404" pitchFamily="49" charset="0"/>
              </a:rPr>
              <a:t>or (row; rows; next row) {</a:t>
            </a:r>
          </a:p>
          <a:p>
            <a:r>
              <a:rPr lang="en-US" altLang="ko-KR" sz="1600" dirty="0">
                <a:latin typeface="Courier New" panose="02070309020205020404" pitchFamily="49" charset="0"/>
                <a:cs typeface="Courier New" panose="02070309020205020404" pitchFamily="49" charset="0"/>
              </a:rPr>
              <a:t> </a:t>
            </a:r>
            <a:r>
              <a:rPr lang="en-US" altLang="ko-KR" sz="1600" dirty="0" smtClean="0">
                <a:latin typeface="Courier New" panose="02070309020205020404" pitchFamily="49" charset="0"/>
                <a:cs typeface="Courier New" panose="02070309020205020404" pitchFamily="49" charset="0"/>
              </a:rPr>
              <a:t>   </a:t>
            </a:r>
            <a:r>
              <a:rPr lang="en-US" altLang="ko-KR" sz="1600" dirty="0" smtClean="0">
                <a:solidFill>
                  <a:srgbClr val="FF0000"/>
                </a:solidFill>
                <a:latin typeface="Courier New" panose="02070309020205020404" pitchFamily="49" charset="0"/>
                <a:cs typeface="Courier New" panose="02070309020205020404" pitchFamily="49" charset="0"/>
              </a:rPr>
              <a:t>// choice = MINE, THEIRS, OTHERS</a:t>
            </a:r>
            <a:endParaRPr lang="en-US" altLang="ko-KR" sz="1600" dirty="0" smtClean="0">
              <a:latin typeface="Courier New" panose="02070309020205020404" pitchFamily="49" charset="0"/>
              <a:cs typeface="Courier New" panose="02070309020205020404" pitchFamily="49" charset="0"/>
            </a:endParaRPr>
          </a:p>
          <a:p>
            <a:r>
              <a:rPr lang="en-US" altLang="ko-KR" sz="1600" dirty="0" smtClean="0">
                <a:latin typeface="Courier New" panose="02070309020205020404" pitchFamily="49" charset="0"/>
                <a:cs typeface="Courier New" panose="02070309020205020404" pitchFamily="49" charset="0"/>
              </a:rPr>
              <a:t>    </a:t>
            </a:r>
            <a:r>
              <a:rPr lang="en-US" altLang="ko-KR" sz="1600" dirty="0" err="1" smtClean="0">
                <a:latin typeface="Courier New" panose="02070309020205020404" pitchFamily="49" charset="0"/>
                <a:cs typeface="Courier New" panose="02070309020205020404" pitchFamily="49" charset="0"/>
              </a:rPr>
              <a:t>resolveConflict</a:t>
            </a:r>
            <a:r>
              <a:rPr lang="en-US" altLang="ko-KR" sz="1600" dirty="0" smtClean="0">
                <a:latin typeface="Courier New" panose="02070309020205020404" pitchFamily="49" charset="0"/>
                <a:cs typeface="Courier New" panose="02070309020205020404" pitchFamily="49" charset="0"/>
              </a:rPr>
              <a:t>(“album”, row, MINE); </a:t>
            </a:r>
            <a:endParaRPr lang="en-US" altLang="ko-KR" sz="1600" dirty="0">
              <a:latin typeface="Courier New" panose="02070309020205020404" pitchFamily="49" charset="0"/>
              <a:cs typeface="Courier New" panose="02070309020205020404" pitchFamily="49" charset="0"/>
            </a:endParaRPr>
          </a:p>
          <a:p>
            <a:r>
              <a:rPr lang="en-US" altLang="ko-KR" sz="1600" dirty="0" smtClean="0">
                <a:latin typeface="Courier New" panose="02070309020205020404" pitchFamily="49" charset="0"/>
                <a:cs typeface="Courier New" panose="02070309020205020404" pitchFamily="49" charset="0"/>
              </a:rPr>
              <a:t>}</a:t>
            </a:r>
          </a:p>
          <a:p>
            <a:r>
              <a:rPr lang="en-US" altLang="ko-KR" sz="1600" dirty="0" err="1" smtClean="0">
                <a:latin typeface="Courier New" panose="02070309020205020404" pitchFamily="49" charset="0"/>
                <a:cs typeface="Courier New" panose="02070309020205020404" pitchFamily="49" charset="0"/>
              </a:rPr>
              <a:t>endCR</a:t>
            </a:r>
            <a:r>
              <a:rPr lang="en-US" altLang="ko-KR" sz="1600" dirty="0" smtClean="0">
                <a:latin typeface="Courier New" panose="02070309020205020404" pitchFamily="49" charset="0"/>
                <a:cs typeface="Courier New" panose="02070309020205020404" pitchFamily="49" charset="0"/>
              </a:rPr>
              <a:t>(“album”);</a:t>
            </a:r>
          </a:p>
        </p:txBody>
      </p:sp>
    </p:spTree>
    <p:extLst>
      <p:ext uri="{BB962C8B-B14F-4D97-AF65-F5344CB8AC3E}">
        <p14:creationId xmlns:p14="http://schemas.microsoft.com/office/powerpoint/2010/main" val="401430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Overall Architecture</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lstStyle/>
              <a:p>
                <a:r>
                  <a:rPr lang="en-US" altLang="ko-KR" dirty="0" smtClean="0"/>
                  <a:t>Reliable data sync between </a:t>
                </a:r>
                <a:r>
                  <a:rPr lang="en-US" altLang="ko-KR" dirty="0" err="1" smtClean="0"/>
                  <a:t>sClient</a:t>
                </a:r>
                <a:r>
                  <a:rPr lang="en-US" altLang="ko-KR" dirty="0">
                    <a:sym typeface="Wingdings" panose="05000000000000000000" pitchFamily="2" charset="2"/>
                  </a:rPr>
                  <a:t> </a:t>
                </a:r>
                <a:r>
                  <a:rPr lang="en-US" altLang="ko-KR" dirty="0" smtClean="0">
                    <a:sym typeface="Wingdings" panose="05000000000000000000" pitchFamily="2" charset="2"/>
                  </a:rPr>
                  <a:t>↔ </a:t>
                </a:r>
                <a:r>
                  <a:rPr lang="en-US" altLang="ko-KR" dirty="0" err="1" smtClean="0">
                    <a:sym typeface="Wingdings" panose="05000000000000000000" pitchFamily="2" charset="2"/>
                  </a:rPr>
                  <a:t>sCloud</a:t>
                </a:r>
                <a:endParaRPr lang="en-US" altLang="ko-KR" dirty="0" smtClean="0">
                  <a:sym typeface="Wingdings" panose="05000000000000000000" pitchFamily="2" charset="2"/>
                </a:endParaRPr>
              </a:p>
              <a:p>
                <a:pPr lvl="1"/>
                <a:r>
                  <a:rPr lang="en-US" altLang="ko-KR" dirty="0" smtClean="0">
                    <a:sym typeface="Wingdings" panose="05000000000000000000" pitchFamily="2" charset="2"/>
                  </a:rPr>
                  <a:t>Simba Cloud (</a:t>
                </a:r>
                <a:r>
                  <a:rPr lang="en-US" altLang="ko-KR" dirty="0" err="1" smtClean="0">
                    <a:sym typeface="Wingdings" panose="05000000000000000000" pitchFamily="2" charset="2"/>
                  </a:rPr>
                  <a:t>sCloud</a:t>
                </a:r>
                <a:r>
                  <a:rPr lang="en-US" altLang="ko-KR" dirty="0" smtClean="0">
                    <a:sym typeface="Wingdings" panose="05000000000000000000" pitchFamily="2" charset="2"/>
                  </a:rPr>
                  <a:t>)</a:t>
                </a:r>
              </a:p>
              <a:p>
                <a:pPr lvl="2"/>
                <a:r>
                  <a:rPr lang="en-US" altLang="ko-KR" dirty="0" smtClean="0">
                    <a:sym typeface="Wingdings" panose="05000000000000000000" pitchFamily="2" charset="2"/>
                  </a:rPr>
                  <a:t>Manage data across multiple</a:t>
                </a:r>
                <a:br>
                  <a:rPr lang="en-US" altLang="ko-KR" dirty="0" smtClean="0">
                    <a:sym typeface="Wingdings" panose="05000000000000000000" pitchFamily="2" charset="2"/>
                  </a:rPr>
                </a:br>
                <a:r>
                  <a:rPr lang="en-US" altLang="ko-KR" dirty="0" smtClean="0">
                    <a:sym typeface="Wingdings" panose="05000000000000000000" pitchFamily="2" charset="2"/>
                  </a:rPr>
                  <a:t>apps, tables, and clients</a:t>
                </a:r>
              </a:p>
              <a:p>
                <a:pPr lvl="2"/>
                <a:r>
                  <a:rPr lang="en-US" altLang="ko-KR" dirty="0" smtClean="0">
                    <a:sym typeface="Wingdings" panose="05000000000000000000" pitchFamily="2" charset="2"/>
                  </a:rPr>
                  <a:t>Respond to </a:t>
                </a:r>
                <a:r>
                  <a:rPr lang="en-US" altLang="ko-KR" dirty="0" err="1" smtClean="0">
                    <a:sym typeface="Wingdings" panose="05000000000000000000" pitchFamily="2" charset="2"/>
                  </a:rPr>
                  <a:t>sClient’s</a:t>
                </a:r>
                <a:r>
                  <a:rPr lang="en-US" altLang="ko-KR" dirty="0" smtClean="0">
                    <a:sym typeface="Wingdings" panose="05000000000000000000" pitchFamily="2" charset="2"/>
                  </a:rPr>
                  <a:t> sync request</a:t>
                </a:r>
              </a:p>
              <a:p>
                <a:pPr lvl="2"/>
                <a:r>
                  <a:rPr lang="en-US" altLang="ko-KR" dirty="0" smtClean="0">
                    <a:sym typeface="Wingdings" panose="05000000000000000000" pitchFamily="2" charset="2"/>
                  </a:rPr>
                  <a:t>Push notifications to </a:t>
                </a:r>
                <a:r>
                  <a:rPr lang="en-US" altLang="ko-KR" dirty="0" err="1" smtClean="0">
                    <a:sym typeface="Wingdings" panose="05000000000000000000" pitchFamily="2" charset="2"/>
                  </a:rPr>
                  <a:t>sClient</a:t>
                </a:r>
                <a:endParaRPr lang="en-US" altLang="ko-KR" dirty="0" smtClean="0">
                  <a:sym typeface="Wingdings" panose="05000000000000000000" pitchFamily="2" charset="2"/>
                </a:endParaRPr>
              </a:p>
              <a:p>
                <a:pPr lvl="1"/>
                <a:r>
                  <a:rPr lang="en-US" altLang="ko-KR" dirty="0" smtClean="0">
                    <a:sym typeface="Wingdings" panose="05000000000000000000" pitchFamily="2" charset="2"/>
                  </a:rPr>
                  <a:t>Version-based Sync Protocol</a:t>
                </a:r>
              </a:p>
              <a:p>
                <a:pPr lvl="2"/>
                <a:r>
                  <a:rPr lang="en-US" altLang="ko-KR" dirty="0"/>
                  <a:t>Row-level consistency</a:t>
                </a:r>
              </a:p>
              <a:p>
                <a:pPr lvl="2"/>
                <a:r>
                  <a:rPr lang="en-US" altLang="ko-KR" dirty="0" smtClean="0"/>
                  <a:t>Unique id per row, </a:t>
                </a:r>
                <a14:m>
                  <m:oMath xmlns:m="http://schemas.openxmlformats.org/officeDocument/2006/math">
                    <m:sSub>
                      <m:sSubPr>
                        <m:ctrlPr>
                          <a:rPr lang="en-US" altLang="ko-KR" i="1">
                            <a:latin typeface="Cambria Math"/>
                          </a:rPr>
                        </m:ctrlPr>
                      </m:sSubPr>
                      <m:e>
                        <m:r>
                          <a:rPr lang="en-US" altLang="ko-KR" b="0" i="1" smtClean="0">
                            <a:latin typeface="Cambria Math" panose="02040503050406030204" pitchFamily="18" charset="0"/>
                          </a:rPr>
                          <m:t>𝐼𝐷</m:t>
                        </m:r>
                      </m:e>
                      <m:sub>
                        <m:r>
                          <a:rPr lang="en-US" altLang="ko-KR" b="0" i="1" smtClean="0">
                            <a:latin typeface="Cambria Math" panose="02040503050406030204" pitchFamily="18" charset="0"/>
                          </a:rPr>
                          <m:t>𝑟𝑜𝑤</m:t>
                        </m:r>
                      </m:sub>
                    </m:sSub>
                  </m:oMath>
                </a14:m>
                <a:endParaRPr lang="en-US" altLang="ko-KR" dirty="0" smtClean="0"/>
              </a:p>
              <a:p>
                <a:pPr lvl="2"/>
                <a:r>
                  <a:rPr lang="en-US" altLang="ko-KR" dirty="0" smtClean="0"/>
                  <a:t>One version per row, </a:t>
                </a:r>
                <a14:m>
                  <m:oMath xmlns:m="http://schemas.openxmlformats.org/officeDocument/2006/math">
                    <m:sSub>
                      <m:sSubPr>
                        <m:ctrlPr>
                          <a:rPr lang="en-US" altLang="ko-KR" i="1">
                            <a:latin typeface="Cambria Math"/>
                          </a:rPr>
                        </m:ctrlPr>
                      </m:sSubPr>
                      <m:e>
                        <m:r>
                          <a:rPr lang="en-US" altLang="ko-KR" i="1">
                            <a:latin typeface="Cambria Math" panose="02040503050406030204" pitchFamily="18" charset="0"/>
                          </a:rPr>
                          <m:t>𝑉</m:t>
                        </m:r>
                      </m:e>
                      <m:sub>
                        <m:r>
                          <a:rPr lang="en-US" altLang="ko-KR" b="0" i="1" smtClean="0">
                            <a:latin typeface="Cambria Math" panose="02040503050406030204" pitchFamily="18" charset="0"/>
                          </a:rPr>
                          <m:t>𝑟𝑜𝑤</m:t>
                        </m:r>
                      </m:sub>
                    </m:sSub>
                  </m:oMath>
                </a14:m>
                <a:endParaRPr lang="en-US" altLang="ko-KR" dirty="0" smtClean="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0">
                <a:blip r:embed="rId3"/>
                <a:stretch>
                  <a:fillRect l="-963" t="-1166"/>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4CFE094C-5E8C-4E73-A362-9817F4BC2EC0}" type="slidenum">
              <a:rPr lang="ko-KR" altLang="en-US" smtClean="0"/>
              <a:pPr/>
              <a:t>11</a:t>
            </a:fld>
            <a:endParaRPr lang="ko-KR" altLang="en-US"/>
          </a:p>
        </p:txBody>
      </p:sp>
      <p:pic>
        <p:nvPicPr>
          <p:cNvPr id="9" name="그림 8"/>
          <p:cNvPicPr>
            <a:picLocks noChangeAspect="1"/>
          </p:cNvPicPr>
          <p:nvPr/>
        </p:nvPicPr>
        <p:blipFill>
          <a:blip r:embed="rId4"/>
          <a:stretch>
            <a:fillRect/>
          </a:stretch>
        </p:blipFill>
        <p:spPr>
          <a:xfrm>
            <a:off x="4987954" y="2226210"/>
            <a:ext cx="3700271" cy="2998710"/>
          </a:xfrm>
          <a:prstGeom prst="rect">
            <a:avLst/>
          </a:prstGeom>
        </p:spPr>
      </p:pic>
      <p:sp>
        <p:nvSpPr>
          <p:cNvPr id="10" name="직사각형 9"/>
          <p:cNvSpPr/>
          <p:nvPr/>
        </p:nvSpPr>
        <p:spPr>
          <a:xfrm>
            <a:off x="1056438" y="5449104"/>
            <a:ext cx="7031124" cy="7882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000" dirty="0" smtClean="0">
                <a:latin typeface="Gill Sans MT" panose="020B0502020104020203" pitchFamily="34" charset="0"/>
              </a:rPr>
              <a:t>Simba Cloud paper to be presented at </a:t>
            </a:r>
            <a:r>
              <a:rPr lang="en-US" altLang="ko-KR" sz="2000" dirty="0" err="1" smtClean="0">
                <a:latin typeface="Gill Sans MT" panose="020B0502020104020203" pitchFamily="34" charset="0"/>
              </a:rPr>
              <a:t>EuroSys</a:t>
            </a:r>
            <a:r>
              <a:rPr lang="en-US" altLang="ko-KR" sz="2000" dirty="0" smtClean="0">
                <a:latin typeface="Gill Sans MT" panose="020B0502020104020203" pitchFamily="34" charset="0"/>
              </a:rPr>
              <a:t> 2015!</a:t>
            </a:r>
          </a:p>
          <a:p>
            <a:pPr algn="ctr"/>
            <a:r>
              <a:rPr lang="en-US" altLang="ko-KR" sz="2000" i="1" dirty="0" smtClean="0">
                <a:latin typeface="Gill Sans MT" panose="020B0502020104020203" pitchFamily="34" charset="0"/>
              </a:rPr>
              <a:t>“Simba</a:t>
            </a:r>
            <a:r>
              <a:rPr lang="en-US" altLang="ko-KR" sz="2000" i="1" dirty="0">
                <a:latin typeface="Gill Sans MT" panose="020B0502020104020203" pitchFamily="34" charset="0"/>
              </a:rPr>
              <a:t>: Tunable End-to-End Data Consistency for Mobile </a:t>
            </a:r>
            <a:r>
              <a:rPr lang="en-US" altLang="ko-KR" sz="2000" i="1" dirty="0" smtClean="0">
                <a:latin typeface="Gill Sans MT" panose="020B0502020104020203" pitchFamily="34" charset="0"/>
              </a:rPr>
              <a:t>Apps”</a:t>
            </a:r>
            <a:endParaRPr lang="ko-KR" altLang="en-US" sz="2000" i="1" dirty="0">
              <a:latin typeface="Gill Sans MT" panose="020B0502020104020203" pitchFamily="34" charset="0"/>
            </a:endParaRPr>
          </a:p>
        </p:txBody>
      </p:sp>
      <p:sp>
        <p:nvSpPr>
          <p:cNvPr id="12" name="모서리가 둥근 직사각형 11"/>
          <p:cNvSpPr/>
          <p:nvPr/>
        </p:nvSpPr>
        <p:spPr>
          <a:xfrm>
            <a:off x="5027205" y="2217062"/>
            <a:ext cx="3695621" cy="14450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122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sClient</a:t>
            </a:r>
            <a:r>
              <a:rPr lang="en-US" altLang="ko-KR" dirty="0" smtClean="0"/>
              <a:t>: Simba Content Service</a:t>
            </a:r>
            <a:endParaRPr lang="ko-KR" altLang="en-US" dirty="0"/>
          </a:p>
        </p:txBody>
      </p:sp>
      <p:sp>
        <p:nvSpPr>
          <p:cNvPr id="3" name="내용 개체 틀 2"/>
          <p:cNvSpPr>
            <a:spLocks noGrp="1"/>
          </p:cNvSpPr>
          <p:nvPr>
            <p:ph idx="1"/>
          </p:nvPr>
        </p:nvSpPr>
        <p:spPr/>
        <p:txBody>
          <a:bodyPr>
            <a:normAutofit/>
          </a:bodyPr>
          <a:lstStyle/>
          <a:p>
            <a:r>
              <a:rPr lang="en-US" altLang="ko-KR" dirty="0" smtClean="0"/>
              <a:t>Simba Client API (</a:t>
            </a:r>
            <a:r>
              <a:rPr lang="en-US" altLang="ko-KR" dirty="0" err="1" smtClean="0"/>
              <a:t>sClientLib</a:t>
            </a:r>
            <a:r>
              <a:rPr lang="en-US" altLang="ko-KR" dirty="0" smtClean="0"/>
              <a:t>)</a:t>
            </a:r>
          </a:p>
          <a:p>
            <a:pPr lvl="1"/>
            <a:r>
              <a:rPr lang="en-US" altLang="ko-KR" dirty="0" smtClean="0"/>
              <a:t>Interface to access table </a:t>
            </a:r>
            <a:br>
              <a:rPr lang="en-US" altLang="ko-KR" dirty="0" smtClean="0"/>
            </a:br>
            <a:r>
              <a:rPr lang="en-US" altLang="ko-KR" dirty="0" smtClean="0"/>
              <a:t>and object data for apps</a:t>
            </a:r>
          </a:p>
          <a:p>
            <a:pPr lvl="1"/>
            <a:r>
              <a:rPr lang="en-US" altLang="ko-KR" dirty="0" err="1" smtClean="0"/>
              <a:t>Upcall</a:t>
            </a:r>
            <a:r>
              <a:rPr lang="en-US" altLang="ko-KR" dirty="0" smtClean="0"/>
              <a:t> alerts for events </a:t>
            </a:r>
            <a:br>
              <a:rPr lang="en-US" altLang="ko-KR" dirty="0" smtClean="0"/>
            </a:br>
            <a:r>
              <a:rPr lang="en-US" altLang="ko-KR" dirty="0" smtClean="0"/>
              <a:t>(new data, conflict) to apps</a:t>
            </a:r>
          </a:p>
          <a:p>
            <a:r>
              <a:rPr lang="en-US" altLang="ko-KR" dirty="0" err="1" smtClean="0"/>
              <a:t>SimbaSync</a:t>
            </a:r>
            <a:endParaRPr lang="en-US" altLang="ko-KR" dirty="0" smtClean="0"/>
          </a:p>
          <a:p>
            <a:pPr lvl="1"/>
            <a:r>
              <a:rPr lang="en-US" altLang="ko-KR" dirty="0" smtClean="0"/>
              <a:t>Manage fault-tolerance, </a:t>
            </a:r>
            <a:br>
              <a:rPr lang="en-US" altLang="ko-KR" dirty="0" smtClean="0"/>
            </a:br>
            <a:r>
              <a:rPr lang="en-US" altLang="ko-KR" dirty="0" smtClean="0"/>
              <a:t>data consistency, </a:t>
            </a:r>
            <a:br>
              <a:rPr lang="en-US" altLang="ko-KR" dirty="0" smtClean="0"/>
            </a:br>
            <a:r>
              <a:rPr lang="en-US" altLang="ko-KR" dirty="0" smtClean="0"/>
              <a:t>row-level atomicity</a:t>
            </a:r>
          </a:p>
          <a:p>
            <a:r>
              <a:rPr lang="en-US" altLang="ko-KR" dirty="0" smtClean="0"/>
              <a:t>N/W Manager</a:t>
            </a:r>
          </a:p>
          <a:p>
            <a:pPr lvl="1"/>
            <a:r>
              <a:rPr lang="en-US" altLang="ko-KR" dirty="0" smtClean="0"/>
              <a:t>Send/receive sync messages, receive notifications</a:t>
            </a:r>
          </a:p>
          <a:p>
            <a:r>
              <a:rPr lang="en-US" altLang="ko-KR" dirty="0" smtClean="0"/>
              <a:t>Simba Client Data Store</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pPr/>
              <a:t>12</a:t>
            </a:fld>
            <a:endParaRPr lang="ko-KR" altLang="en-US"/>
          </a:p>
        </p:txBody>
      </p:sp>
      <p:grpSp>
        <p:nvGrpSpPr>
          <p:cNvPr id="9" name="그룹 8"/>
          <p:cNvGrpSpPr/>
          <p:nvPr/>
        </p:nvGrpSpPr>
        <p:grpSpPr>
          <a:xfrm>
            <a:off x="4315447" y="2204864"/>
            <a:ext cx="4361009" cy="2772630"/>
            <a:chOff x="2915816" y="1618112"/>
            <a:chExt cx="3201280" cy="1897945"/>
          </a:xfrm>
        </p:grpSpPr>
        <p:pic>
          <p:nvPicPr>
            <p:cNvPr id="5" name="그림 4"/>
            <p:cNvPicPr>
              <a:picLocks noChangeAspect="1"/>
            </p:cNvPicPr>
            <p:nvPr/>
          </p:nvPicPr>
          <p:blipFill>
            <a:blip r:embed="rId3"/>
            <a:stretch>
              <a:fillRect/>
            </a:stretch>
          </p:blipFill>
          <p:spPr>
            <a:xfrm>
              <a:off x="2915816" y="1618112"/>
              <a:ext cx="3201280" cy="1897945"/>
            </a:xfrm>
            <a:prstGeom prst="rect">
              <a:avLst/>
            </a:prstGeom>
          </p:spPr>
        </p:pic>
        <p:sp>
          <p:nvSpPr>
            <p:cNvPr id="6" name="직사각형 5"/>
            <p:cNvSpPr/>
            <p:nvPr/>
          </p:nvSpPr>
          <p:spPr>
            <a:xfrm>
              <a:off x="3959932" y="3304036"/>
              <a:ext cx="1224136" cy="138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50000"/>
                      <a:lumOff val="50000"/>
                    </a:schemeClr>
                  </a:solidFill>
                </a:rPr>
                <a:t>Simba Cloud</a:t>
              </a:r>
              <a:endParaRPr lang="ko-KR" altLang="en-US" sz="1200" dirty="0">
                <a:solidFill>
                  <a:schemeClr val="tx1">
                    <a:lumMod val="50000"/>
                    <a:lumOff val="50000"/>
                  </a:schemeClr>
                </a:solidFill>
              </a:endParaRPr>
            </a:p>
          </p:txBody>
        </p:sp>
      </p:grpSp>
      <p:sp>
        <p:nvSpPr>
          <p:cNvPr id="10" name="모서리가 둥근 직사각형 9"/>
          <p:cNvSpPr/>
          <p:nvPr/>
        </p:nvSpPr>
        <p:spPr>
          <a:xfrm>
            <a:off x="4491789" y="3649616"/>
            <a:ext cx="2746679" cy="63548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10"/>
          <p:cNvSpPr/>
          <p:nvPr/>
        </p:nvSpPr>
        <p:spPr>
          <a:xfrm>
            <a:off x="4621941" y="2973264"/>
            <a:ext cx="1131916" cy="52845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모서리가 둥근 직사각형 11"/>
          <p:cNvSpPr/>
          <p:nvPr/>
        </p:nvSpPr>
        <p:spPr>
          <a:xfrm>
            <a:off x="5937754" y="2999450"/>
            <a:ext cx="1186609" cy="48622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모서리가 둥근 직사각형 12"/>
          <p:cNvSpPr/>
          <p:nvPr/>
        </p:nvSpPr>
        <p:spPr>
          <a:xfrm>
            <a:off x="7398528" y="3110533"/>
            <a:ext cx="1149953" cy="55512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4507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Simba Client Data Store</a:t>
            </a:r>
            <a:endParaRPr lang="ko-KR" altLang="en-US" dirty="0"/>
          </a:p>
        </p:txBody>
      </p:sp>
      <p:sp>
        <p:nvSpPr>
          <p:cNvPr id="3" name="내용 개체 틀 2"/>
          <p:cNvSpPr>
            <a:spLocks noGrp="1"/>
          </p:cNvSpPr>
          <p:nvPr>
            <p:ph idx="1"/>
          </p:nvPr>
        </p:nvSpPr>
        <p:spPr/>
        <p:txBody>
          <a:bodyPr/>
          <a:lstStyle/>
          <a:p>
            <a:pPr marL="342900" lvl="1" indent="-342900">
              <a:buFont typeface="Arial" pitchFamily="34" charset="0"/>
              <a:buChar char="•"/>
            </a:pPr>
            <a:r>
              <a:rPr lang="en-US" altLang="ko-KR" sz="2400" dirty="0" smtClean="0"/>
              <a:t>We </a:t>
            </a:r>
            <a:r>
              <a:rPr lang="en-US" altLang="ko-KR" sz="2400" dirty="0"/>
              <a:t>don’t want half-formed </a:t>
            </a:r>
            <a:r>
              <a:rPr lang="en-US" altLang="ko-KR" sz="2400" dirty="0" smtClean="0"/>
              <a:t>data to </a:t>
            </a:r>
            <a:r>
              <a:rPr lang="en-US" altLang="ko-KR" sz="2400" dirty="0"/>
              <a:t>appear on </a:t>
            </a:r>
            <a:r>
              <a:rPr lang="en-US" altLang="ko-KR" sz="2400" dirty="0" smtClean="0"/>
              <a:t>our </a:t>
            </a:r>
            <a:r>
              <a:rPr lang="en-US" altLang="ko-KR" sz="2400" dirty="0"/>
              <a:t>phone</a:t>
            </a:r>
            <a:r>
              <a:rPr lang="en-US" altLang="ko-KR" sz="2400" dirty="0" smtClean="0"/>
              <a:t>!</a:t>
            </a:r>
          </a:p>
          <a:p>
            <a:r>
              <a:rPr lang="en-US" altLang="ko-KR" dirty="0" smtClean="0"/>
              <a:t>Simba Table (</a:t>
            </a:r>
            <a:r>
              <a:rPr lang="en-US" altLang="ko-KR" dirty="0" err="1" smtClean="0"/>
              <a:t>sTable</a:t>
            </a:r>
            <a:r>
              <a:rPr lang="en-US" altLang="ko-KR" dirty="0" smtClean="0"/>
              <a:t>)</a:t>
            </a:r>
          </a:p>
          <a:p>
            <a:pPr lvl="1"/>
            <a:r>
              <a:rPr lang="en-US" altLang="ko-KR" dirty="0"/>
              <a:t>U</a:t>
            </a:r>
            <a:r>
              <a:rPr lang="en-US" altLang="ko-KR" dirty="0" smtClean="0"/>
              <a:t>nified table store for tabular and object data</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pPr/>
              <a:t>13</a:t>
            </a:fld>
            <a:endParaRPr lang="ko-KR" altLang="en-US"/>
          </a:p>
        </p:txBody>
      </p:sp>
      <p:pic>
        <p:nvPicPr>
          <p:cNvPr id="5" name="그림 4"/>
          <p:cNvPicPr>
            <a:picLocks noChangeAspect="1"/>
          </p:cNvPicPr>
          <p:nvPr/>
        </p:nvPicPr>
        <p:blipFill rotWithShape="1">
          <a:blip r:embed="rId3"/>
          <a:srcRect r="37636"/>
          <a:stretch/>
        </p:blipFill>
        <p:spPr>
          <a:xfrm>
            <a:off x="3059832" y="2851964"/>
            <a:ext cx="2449649" cy="936104"/>
          </a:xfrm>
          <a:prstGeom prst="rect">
            <a:avLst/>
          </a:prstGeom>
        </p:spPr>
      </p:pic>
      <p:pic>
        <p:nvPicPr>
          <p:cNvPr id="6" name="그림 5"/>
          <p:cNvPicPr>
            <a:picLocks noChangeAspect="1"/>
          </p:cNvPicPr>
          <p:nvPr/>
        </p:nvPicPr>
        <p:blipFill>
          <a:blip r:embed="rId4"/>
          <a:stretch>
            <a:fillRect/>
          </a:stretch>
        </p:blipFill>
        <p:spPr>
          <a:xfrm>
            <a:off x="2339752" y="4242647"/>
            <a:ext cx="4887180" cy="1986119"/>
          </a:xfrm>
          <a:prstGeom prst="rect">
            <a:avLst/>
          </a:prstGeom>
        </p:spPr>
      </p:pic>
      <p:sp>
        <p:nvSpPr>
          <p:cNvPr id="7" name="직사각형 6"/>
          <p:cNvSpPr/>
          <p:nvPr/>
        </p:nvSpPr>
        <p:spPr>
          <a:xfrm>
            <a:off x="5712595" y="4242647"/>
            <a:ext cx="1333302" cy="28153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5" name="직사각형 14"/>
          <p:cNvSpPr/>
          <p:nvPr/>
        </p:nvSpPr>
        <p:spPr>
          <a:xfrm>
            <a:off x="755576" y="3594720"/>
            <a:ext cx="1584176" cy="33833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altLang="ko-KR" dirty="0" smtClean="0">
                <a:latin typeface="Gill Sans MT" panose="020B0502020104020203" pitchFamily="34" charset="0"/>
              </a:rPr>
              <a:t>Logical </a:t>
            </a:r>
            <a:r>
              <a:rPr lang="en-US" altLang="ko-KR" dirty="0" err="1" smtClean="0">
                <a:latin typeface="Gill Sans MT" panose="020B0502020104020203" pitchFamily="34" charset="0"/>
              </a:rPr>
              <a:t>sTable</a:t>
            </a:r>
            <a:endParaRPr lang="ko-KR" altLang="en-US" dirty="0">
              <a:latin typeface="Gill Sans MT" panose="020B0502020104020203" pitchFamily="34" charset="0"/>
            </a:endParaRPr>
          </a:p>
        </p:txBody>
      </p:sp>
      <p:sp>
        <p:nvSpPr>
          <p:cNvPr id="16" name="직사각형 15"/>
          <p:cNvSpPr/>
          <p:nvPr/>
        </p:nvSpPr>
        <p:spPr>
          <a:xfrm>
            <a:off x="755576" y="4149080"/>
            <a:ext cx="1584176" cy="33833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altLang="ko-KR" dirty="0" smtClean="0">
                <a:latin typeface="Gill Sans MT" panose="020B0502020104020203" pitchFamily="34" charset="0"/>
              </a:rPr>
              <a:t>Physical </a:t>
            </a:r>
            <a:r>
              <a:rPr lang="en-US" altLang="ko-KR" dirty="0" err="1" smtClean="0">
                <a:latin typeface="Gill Sans MT" panose="020B0502020104020203" pitchFamily="34" charset="0"/>
              </a:rPr>
              <a:t>sTable</a:t>
            </a:r>
            <a:endParaRPr lang="ko-KR" altLang="en-US" dirty="0">
              <a:latin typeface="Gill Sans MT" panose="020B0502020104020203" pitchFamily="34" charset="0"/>
            </a:endParaRPr>
          </a:p>
        </p:txBody>
      </p:sp>
      <p:cxnSp>
        <p:nvCxnSpPr>
          <p:cNvPr id="18" name="직선 연결선 17"/>
          <p:cNvCxnSpPr/>
          <p:nvPr/>
        </p:nvCxnSpPr>
        <p:spPr>
          <a:xfrm flipV="1">
            <a:off x="640838" y="4039248"/>
            <a:ext cx="7920880" cy="17092"/>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22" name="오른쪽 화살표 21"/>
          <p:cNvSpPr/>
          <p:nvPr/>
        </p:nvSpPr>
        <p:spPr>
          <a:xfrm rot="5400000">
            <a:off x="4057364" y="3903631"/>
            <a:ext cx="454580" cy="2747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3" name="직사각형 22"/>
          <p:cNvSpPr/>
          <p:nvPr/>
        </p:nvSpPr>
        <p:spPr>
          <a:xfrm>
            <a:off x="7380312" y="4318427"/>
            <a:ext cx="995282" cy="4115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smtClean="0">
                <a:latin typeface="Gill Sans MT" panose="020B0502020104020203" pitchFamily="34" charset="0"/>
              </a:rPr>
              <a:t>SQLite</a:t>
            </a:r>
            <a:endParaRPr lang="ko-KR" altLang="en-US" dirty="0">
              <a:latin typeface="Gill Sans MT" panose="020B0502020104020203" pitchFamily="34" charset="0"/>
            </a:endParaRPr>
          </a:p>
        </p:txBody>
      </p:sp>
      <p:sp>
        <p:nvSpPr>
          <p:cNvPr id="24" name="직사각형 23"/>
          <p:cNvSpPr/>
          <p:nvPr/>
        </p:nvSpPr>
        <p:spPr>
          <a:xfrm>
            <a:off x="7380312" y="5770644"/>
            <a:ext cx="995282" cy="4115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err="1" smtClean="0">
                <a:latin typeface="Gill Sans MT" panose="020B0502020104020203" pitchFamily="34" charset="0"/>
              </a:rPr>
              <a:t>LevelDB</a:t>
            </a:r>
            <a:endParaRPr lang="ko-KR" altLang="en-US" dirty="0">
              <a:latin typeface="Gill Sans MT" panose="020B0502020104020203" pitchFamily="34" charset="0"/>
            </a:endParaRPr>
          </a:p>
        </p:txBody>
      </p:sp>
      <p:sp>
        <p:nvSpPr>
          <p:cNvPr id="25" name="직사각형 24"/>
          <p:cNvSpPr/>
          <p:nvPr/>
        </p:nvSpPr>
        <p:spPr>
          <a:xfrm>
            <a:off x="3411326" y="5343938"/>
            <a:ext cx="2324611" cy="33833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400" dirty="0" smtClean="0">
                <a:latin typeface="Gill Sans MT" panose="020B0502020104020203" pitchFamily="34" charset="0"/>
              </a:rPr>
              <a:t>Subdivide object into chunks</a:t>
            </a:r>
            <a:endParaRPr lang="ko-KR" altLang="en-US" sz="1400" dirty="0">
              <a:latin typeface="Gill Sans MT" panose="020B0502020104020203" pitchFamily="34" charset="0"/>
            </a:endParaRPr>
          </a:p>
        </p:txBody>
      </p:sp>
      <p:sp>
        <p:nvSpPr>
          <p:cNvPr id="26" name="직사각형 25"/>
          <p:cNvSpPr/>
          <p:nvPr/>
        </p:nvSpPr>
        <p:spPr>
          <a:xfrm>
            <a:off x="5345943" y="4321231"/>
            <a:ext cx="1674316" cy="33833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400" dirty="0" smtClean="0">
                <a:latin typeface="Gill Sans MT" panose="020B0502020104020203" pitchFamily="34" charset="0"/>
              </a:rPr>
              <a:t>Map by </a:t>
            </a:r>
            <a:r>
              <a:rPr lang="en-US" altLang="ko-KR" sz="1400" dirty="0" err="1" smtClean="0">
                <a:latin typeface="Gill Sans MT" panose="020B0502020104020203" pitchFamily="34" charset="0"/>
              </a:rPr>
              <a:t>object_id</a:t>
            </a:r>
            <a:endParaRPr lang="ko-KR" altLang="en-US" sz="1400" dirty="0">
              <a:latin typeface="Gill Sans MT" panose="020B0502020104020203" pitchFamily="34" charset="0"/>
            </a:endParaRPr>
          </a:p>
        </p:txBody>
      </p:sp>
    </p:spTree>
    <p:extLst>
      <p:ext uri="{BB962C8B-B14F-4D97-AF65-F5344CB8AC3E}">
        <p14:creationId xmlns:p14="http://schemas.microsoft.com/office/powerpoint/2010/main" val="29006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animBg="1"/>
      <p:bldP spid="23" grpId="0" animBg="1"/>
      <p:bldP spid="24" grpId="0" animBg="1"/>
      <p:bldP spid="25"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Simba Local States</a:t>
            </a:r>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pPr/>
              <a:t>14</a:t>
            </a:fld>
            <a:endParaRPr lang="ko-KR" altLang="en-US"/>
          </a:p>
        </p:txBody>
      </p:sp>
      <p:sp>
        <p:nvSpPr>
          <p:cNvPr id="7" name="내용 개체 틀 2"/>
          <p:cNvSpPr txBox="1">
            <a:spLocks/>
          </p:cNvSpPr>
          <p:nvPr/>
        </p:nvSpPr>
        <p:spPr>
          <a:xfrm>
            <a:off x="457200" y="1600200"/>
            <a:ext cx="8229600" cy="4709120"/>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2400" kern="1200">
                <a:solidFill>
                  <a:schemeClr val="tx1"/>
                </a:solidFill>
                <a:latin typeface="Gill Sans MT"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000" kern="1200">
                <a:solidFill>
                  <a:schemeClr val="tx1"/>
                </a:solidFill>
                <a:latin typeface="Gill Sans MT" pitchFamily="34" charset="0"/>
                <a:ea typeface="+mn-ea"/>
                <a:cs typeface="Arial" pitchFamily="34" charset="0"/>
              </a:defRPr>
            </a:lvl2pPr>
            <a:lvl3pPr marL="1143000" indent="-228600" algn="l" defTabSz="914400" rtl="0" eaLnBrk="1" latinLnBrk="1" hangingPunct="1">
              <a:spcBef>
                <a:spcPct val="20000"/>
              </a:spcBef>
              <a:buFont typeface="Arial" pitchFamily="34" charset="0"/>
              <a:buChar char="•"/>
              <a:defRPr sz="1800" kern="1200">
                <a:solidFill>
                  <a:schemeClr val="tx1"/>
                </a:solidFill>
                <a:latin typeface="Gill Sans MT" pitchFamily="34" charset="0"/>
                <a:ea typeface="+mn-ea"/>
                <a:cs typeface="Arial" pitchFamily="34" charset="0"/>
              </a:defRPr>
            </a:lvl3pPr>
            <a:lvl4pPr marL="1600200" indent="-228600" algn="l" defTabSz="914400" rtl="0" eaLnBrk="1" latinLnBrk="1" hangingPunct="1">
              <a:spcBef>
                <a:spcPct val="20000"/>
              </a:spcBef>
              <a:buFont typeface="Arial" pitchFamily="34" charset="0"/>
              <a:buChar char="–"/>
              <a:defRPr sz="1600" kern="1200">
                <a:solidFill>
                  <a:schemeClr val="tx1"/>
                </a:solidFill>
                <a:latin typeface="Gill Sans MT" pitchFamily="34" charset="0"/>
                <a:ea typeface="+mn-ea"/>
                <a:cs typeface="Arial" pitchFamily="34" charset="0"/>
              </a:defRPr>
            </a:lvl4pPr>
            <a:lvl5pPr marL="2057400" indent="-228600" algn="l" defTabSz="914400" rtl="0" eaLnBrk="1" latinLnBrk="1" hangingPunct="1">
              <a:spcBef>
                <a:spcPct val="20000"/>
              </a:spcBef>
              <a:buFont typeface="Arial" pitchFamily="34" charset="0"/>
              <a:buChar char="»"/>
              <a:defRPr sz="1600" kern="1200">
                <a:solidFill>
                  <a:schemeClr val="tx1"/>
                </a:solidFill>
                <a:latin typeface="Gill Sans MT" pitchFamily="34" charset="0"/>
                <a:ea typeface="+mn-ea"/>
                <a:cs typeface="Arial"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Include additional local states to determine:</a:t>
            </a:r>
          </a:p>
          <a:p>
            <a:pPr lvl="1"/>
            <a:r>
              <a:rPr lang="en-US" altLang="ko-KR" dirty="0" smtClean="0"/>
              <a:t>Health of data (latest vs. updated)</a:t>
            </a:r>
          </a:p>
          <a:p>
            <a:pPr lvl="1"/>
            <a:r>
              <a:rPr lang="en-US" altLang="ko-KR" dirty="0" smtClean="0"/>
              <a:t>Sync readiness (object closed after update)</a:t>
            </a:r>
          </a:p>
          <a:p>
            <a:pPr lvl="1"/>
            <a:r>
              <a:rPr lang="en-US" altLang="ko-KR" dirty="0" smtClean="0"/>
              <a:t>Failure state (sync in progress after network disruption)</a:t>
            </a:r>
          </a:p>
          <a:p>
            <a:pPr lvl="1"/>
            <a:r>
              <a:rPr lang="en-US" altLang="ko-KR" dirty="0" smtClean="0"/>
              <a:t>Recovery actions (retry, reset, recover corrupted objects, etc.)</a:t>
            </a:r>
          </a:p>
          <a:p>
            <a:r>
              <a:rPr lang="en-US" altLang="ko-KR" dirty="0" smtClean="0"/>
              <a:t>Simba local states</a:t>
            </a:r>
          </a:p>
          <a:p>
            <a:endParaRPr lang="en-US" altLang="ko-KR" dirty="0" smtClean="0"/>
          </a:p>
          <a:p>
            <a:endParaRPr lang="en-US" altLang="ko-KR" dirty="0"/>
          </a:p>
          <a:p>
            <a:pPr lvl="1"/>
            <a:endParaRPr lang="en-US" altLang="ko-KR" dirty="0"/>
          </a:p>
          <a:p>
            <a:pPr lvl="1"/>
            <a:endParaRPr lang="en-US" altLang="ko-KR" dirty="0" smtClean="0"/>
          </a:p>
          <a:p>
            <a:pPr lvl="1"/>
            <a:r>
              <a:rPr lang="en-US" altLang="ko-KR" dirty="0" smtClean="0"/>
              <a:t>Dirty Chunk Table (DCT): updated chunk ids per object</a:t>
            </a:r>
          </a:p>
        </p:txBody>
      </p:sp>
      <mc:AlternateContent xmlns:mc="http://schemas.openxmlformats.org/markup-compatibility/2006" xmlns:a14="http://schemas.microsoft.com/office/drawing/2010/main">
        <mc:Choice Requires="a14">
          <p:graphicFrame>
            <p:nvGraphicFramePr>
              <p:cNvPr id="6" name="내용 개체 틀 5"/>
              <p:cNvGraphicFramePr>
                <a:graphicFrameLocks noGrp="1"/>
              </p:cNvGraphicFramePr>
              <p:nvPr>
                <p:ph idx="1"/>
                <p:extLst>
                  <p:ext uri="{D42A27DB-BD31-4B8C-83A1-F6EECF244321}">
                    <p14:modId xmlns:p14="http://schemas.microsoft.com/office/powerpoint/2010/main" val="4036556700"/>
                  </p:ext>
                </p:extLst>
              </p:nvPr>
            </p:nvGraphicFramePr>
            <p:xfrm>
              <a:off x="755576" y="4670211"/>
              <a:ext cx="7704855" cy="670560"/>
            </p:xfrm>
            <a:graphic>
              <a:graphicData uri="http://schemas.openxmlformats.org/drawingml/2006/table">
                <a:tbl>
                  <a:tblPr firstRow="1" bandRow="1">
                    <a:tableStyleId>{5940675A-B579-460E-94D1-54222C63F5DA}</a:tableStyleId>
                  </a:tblPr>
                  <a:tblGrid>
                    <a:gridCol w="856095"/>
                    <a:gridCol w="856095"/>
                    <a:gridCol w="808090"/>
                    <a:gridCol w="792088"/>
                    <a:gridCol w="864096"/>
                    <a:gridCol w="720080"/>
                    <a:gridCol w="792088"/>
                    <a:gridCol w="936104"/>
                    <a:gridCol w="1080119"/>
                  </a:tblGrid>
                  <a:tr h="0">
                    <a:tc>
                      <a:txBody>
                        <a:bodyPr/>
                        <a:lstStyle/>
                        <a:p>
                          <a:pPr algn="ctr" latinLnBrk="1"/>
                          <a:r>
                            <a:rPr lang="en-US" altLang="ko-KR" sz="1600" dirty="0" smtClean="0">
                              <a:latin typeface="Gill Sans MT" panose="020B0502020104020203" pitchFamily="34" charset="0"/>
                            </a:rPr>
                            <a:t>Row ID</a:t>
                          </a:r>
                          <a:endParaRPr lang="ko-KR" altLang="en-US" sz="16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600" dirty="0" smtClean="0">
                              <a:latin typeface="Gill Sans MT" panose="020B0502020104020203" pitchFamily="34" charset="0"/>
                            </a:rPr>
                            <a:t>Version</a:t>
                          </a:r>
                          <a:endParaRPr lang="ko-KR" altLang="en-US" sz="1600" dirty="0">
                            <a:latin typeface="Gill Sans MT" panose="020B0502020104020203" pitchFamily="34" charset="0"/>
                          </a:endParaRPr>
                        </a:p>
                      </a:txBody>
                      <a:tcPr>
                        <a:solidFill>
                          <a:schemeClr val="accent5">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600" b="0" i="1" smtClean="0">
                                    <a:latin typeface="Cambria Math" panose="02040503050406030204" pitchFamily="18" charset="0"/>
                                  </a:rPr>
                                  <m:t>  </m:t>
                                </m:r>
                                <m:sSub>
                                  <m:sSubPr>
                                    <m:ctrlPr>
                                      <a:rPr lang="en-US" altLang="ko-KR" sz="1600" i="1" smtClean="0">
                                        <a:latin typeface="Cambria Math"/>
                                      </a:rPr>
                                    </m:ctrlPr>
                                  </m:sSubPr>
                                  <m:e>
                                    <m:r>
                                      <a:rPr lang="en-US" altLang="ko-KR" sz="1600" b="0" i="1" smtClean="0">
                                        <a:latin typeface="Cambria Math" panose="02040503050406030204" pitchFamily="18" charset="0"/>
                                      </a:rPr>
                                      <m:t>𝐹𝑙𝑎𝑔</m:t>
                                    </m:r>
                                  </m:e>
                                  <m:sub>
                                    <m:r>
                                      <a:rPr lang="en-US" altLang="ko-KR" sz="1600" b="0" i="1" smtClean="0">
                                        <a:latin typeface="Cambria Math" panose="02040503050406030204" pitchFamily="18" charset="0"/>
                                      </a:rPr>
                                      <m:t>𝑇𝐷</m:t>
                                    </m:r>
                                  </m:sub>
                                </m:sSub>
                              </m:oMath>
                            </m:oMathPara>
                          </a14:m>
                          <a:endParaRPr lang="ko-KR" altLang="en-US" sz="1600" dirty="0">
                            <a:latin typeface="Gill Sans MT" panose="020B0502020104020203" pitchFamily="34" charset="0"/>
                          </a:endParaRPr>
                        </a:p>
                      </a:txBody>
                      <a:tcPr>
                        <a:solidFill>
                          <a:schemeClr val="accent5">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600" b="0" i="1" smtClean="0">
                                    <a:latin typeface="Cambria Math" panose="02040503050406030204" pitchFamily="18" charset="0"/>
                                  </a:rPr>
                                  <m:t>  </m:t>
                                </m:r>
                                <m:sSub>
                                  <m:sSubPr>
                                    <m:ctrlPr>
                                      <a:rPr lang="en-US" altLang="ko-KR" sz="1600" i="1" smtClean="0">
                                        <a:latin typeface="Cambria Math"/>
                                      </a:rPr>
                                    </m:ctrlPr>
                                  </m:sSubPr>
                                  <m:e>
                                    <m:r>
                                      <a:rPr lang="en-US" altLang="ko-KR" sz="1600" b="0" i="1" smtClean="0">
                                        <a:latin typeface="Cambria Math" panose="02040503050406030204" pitchFamily="18" charset="0"/>
                                      </a:rPr>
                                      <m:t>𝐹𝑙𝑎𝑔</m:t>
                                    </m:r>
                                  </m:e>
                                  <m:sub>
                                    <m:r>
                                      <a:rPr lang="en-US" altLang="ko-KR" sz="1600" b="0" i="1" smtClean="0">
                                        <a:latin typeface="Cambria Math" panose="02040503050406030204" pitchFamily="18" charset="0"/>
                                      </a:rPr>
                                      <m:t>𝑂𝐷</m:t>
                                    </m:r>
                                  </m:sub>
                                </m:sSub>
                              </m:oMath>
                            </m:oMathPara>
                          </a14:m>
                          <a:endParaRPr lang="ko-KR" altLang="en-US" sz="1600" dirty="0">
                            <a:latin typeface="Gill Sans MT" panose="020B0502020104020203" pitchFamily="34" charset="0"/>
                          </a:endParaRPr>
                        </a:p>
                      </a:txBody>
                      <a:tcPr>
                        <a:solidFill>
                          <a:schemeClr val="accent5">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600" b="0" i="1" smtClean="0">
                                    <a:latin typeface="Cambria Math" panose="02040503050406030204" pitchFamily="18" charset="0"/>
                                  </a:rPr>
                                  <m:t>  </m:t>
                                </m:r>
                                <m:sSub>
                                  <m:sSubPr>
                                    <m:ctrlPr>
                                      <a:rPr lang="en-US" altLang="ko-KR" sz="1600" i="1" smtClean="0">
                                        <a:latin typeface="Cambria Math"/>
                                      </a:rPr>
                                    </m:ctrlPr>
                                  </m:sSubPr>
                                  <m:e>
                                    <m:r>
                                      <a:rPr lang="en-US" altLang="ko-KR" sz="1600" b="0" i="1" smtClean="0">
                                        <a:latin typeface="Cambria Math" panose="02040503050406030204" pitchFamily="18" charset="0"/>
                                      </a:rPr>
                                      <m:t>𝐶𝑜𝑢𝑛𝑡</m:t>
                                    </m:r>
                                  </m:e>
                                  <m:sub>
                                    <m:r>
                                      <a:rPr lang="en-US" altLang="ko-KR" sz="1600" b="0" i="1" smtClean="0">
                                        <a:latin typeface="Cambria Math" panose="02040503050406030204" pitchFamily="18" charset="0"/>
                                      </a:rPr>
                                      <m:t>𝑂𝑂</m:t>
                                    </m:r>
                                  </m:sub>
                                </m:sSub>
                              </m:oMath>
                            </m:oMathPara>
                          </a14:m>
                          <a:endParaRPr lang="ko-KR" altLang="en-US" sz="1600" dirty="0">
                            <a:latin typeface="Gill Sans MT" panose="020B0502020104020203" pitchFamily="34" charset="0"/>
                          </a:endParaRPr>
                        </a:p>
                      </a:txBody>
                      <a:tcPr>
                        <a:solidFill>
                          <a:schemeClr val="accent5">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i="1" smtClean="0">
                                        <a:latin typeface="Cambria Math"/>
                                      </a:rPr>
                                    </m:ctrlPr>
                                  </m:sSubPr>
                                  <m:e>
                                    <m:r>
                                      <a:rPr lang="en-US" altLang="ko-KR" sz="1600" b="0" i="1" smtClean="0">
                                        <a:latin typeface="Cambria Math" panose="02040503050406030204" pitchFamily="18" charset="0"/>
                                      </a:rPr>
                                      <m:t>  </m:t>
                                    </m:r>
                                    <m:r>
                                      <a:rPr lang="en-US" altLang="ko-KR" sz="1600" b="0" i="1" smtClean="0">
                                        <a:latin typeface="Cambria Math" panose="02040503050406030204" pitchFamily="18" charset="0"/>
                                      </a:rPr>
                                      <m:t>𝐹𝑙𝑎𝑔</m:t>
                                    </m:r>
                                  </m:e>
                                  <m:sub>
                                    <m:r>
                                      <a:rPr lang="en-US" altLang="ko-KR" sz="1600" b="0" i="1" smtClean="0">
                                        <a:latin typeface="Cambria Math" panose="02040503050406030204" pitchFamily="18" charset="0"/>
                                      </a:rPr>
                                      <m:t>𝑆𝑃</m:t>
                                    </m:r>
                                  </m:sub>
                                </m:sSub>
                              </m:oMath>
                            </m:oMathPara>
                          </a14:m>
                          <a:endParaRPr lang="ko-KR" altLang="en-US" sz="1600" dirty="0">
                            <a:latin typeface="Gill Sans MT" panose="020B0502020104020203" pitchFamily="34" charset="0"/>
                          </a:endParaRPr>
                        </a:p>
                      </a:txBody>
                      <a:tcPr>
                        <a:solidFill>
                          <a:schemeClr val="accent5">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i="1" smtClean="0">
                                        <a:latin typeface="Cambria Math"/>
                                      </a:rPr>
                                    </m:ctrlPr>
                                  </m:sSubPr>
                                  <m:e>
                                    <m:r>
                                      <a:rPr lang="en-US" altLang="ko-KR" sz="1600" b="0" i="1" smtClean="0">
                                        <a:latin typeface="Cambria Math" panose="02040503050406030204" pitchFamily="18" charset="0"/>
                                      </a:rPr>
                                      <m:t>  </m:t>
                                    </m:r>
                                    <m:r>
                                      <a:rPr lang="en-US" altLang="ko-KR" sz="1600" b="0" i="1" smtClean="0">
                                        <a:latin typeface="Cambria Math" panose="02040503050406030204" pitchFamily="18" charset="0"/>
                                      </a:rPr>
                                      <m:t>𝐹𝑙𝑎𝑔</m:t>
                                    </m:r>
                                  </m:e>
                                  <m:sub>
                                    <m:r>
                                      <a:rPr lang="en-US" altLang="ko-KR" sz="1600" b="0" i="1" smtClean="0">
                                        <a:latin typeface="Cambria Math" panose="02040503050406030204" pitchFamily="18" charset="0"/>
                                      </a:rPr>
                                      <m:t>𝐶𝐹</m:t>
                                    </m:r>
                                  </m:sub>
                                </m:sSub>
                              </m:oMath>
                            </m:oMathPara>
                          </a14:m>
                          <a:endParaRPr lang="ko-KR" altLang="en-US" sz="16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600" dirty="0" smtClean="0">
                              <a:latin typeface="Gill Sans MT" panose="020B0502020104020203" pitchFamily="34" charset="0"/>
                            </a:rPr>
                            <a:t>Name</a:t>
                          </a:r>
                          <a:endParaRPr lang="ko-KR" altLang="en-US" sz="16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600" dirty="0" smtClean="0">
                              <a:latin typeface="Gill Sans MT" panose="020B0502020104020203" pitchFamily="34" charset="0"/>
                            </a:rPr>
                            <a:t>Photo</a:t>
                          </a:r>
                          <a:endParaRPr lang="ko-KR" altLang="en-US" sz="1600" dirty="0">
                            <a:latin typeface="Gill Sans MT" panose="020B0502020104020203" pitchFamily="34" charset="0"/>
                          </a:endParaRPr>
                        </a:p>
                      </a:txBody>
                      <a:tcPr>
                        <a:solidFill>
                          <a:schemeClr val="accent5">
                            <a:lumMod val="20000"/>
                            <a:lumOff val="80000"/>
                          </a:schemeClr>
                        </a:solidFill>
                      </a:tcPr>
                    </a:tc>
                  </a:tr>
                  <a:tr h="0">
                    <a:tc>
                      <a:txBody>
                        <a:bodyPr/>
                        <a:lstStyle/>
                        <a:p>
                          <a:pPr algn="ctr" latinLnBrk="1"/>
                          <a:r>
                            <a:rPr lang="en-US" altLang="ko-KR" sz="1600" dirty="0" smtClean="0"/>
                            <a:t> </a:t>
                          </a:r>
                          <a14:m>
                            <m:oMath xmlns:m="http://schemas.openxmlformats.org/officeDocument/2006/math">
                              <m:sSub>
                                <m:sSubPr>
                                  <m:ctrlPr>
                                    <a:rPr lang="en-US" altLang="ko-KR" sz="1600" i="1" smtClean="0">
                                      <a:latin typeface="Cambria Math"/>
                                    </a:rPr>
                                  </m:ctrlPr>
                                </m:sSubPr>
                                <m:e>
                                  <m:r>
                                    <a:rPr lang="en-US" altLang="ko-KR" sz="1600" b="0" i="1" smtClean="0">
                                      <a:latin typeface="Cambria Math" panose="02040503050406030204" pitchFamily="18" charset="0"/>
                                    </a:rPr>
                                    <m:t>𝐼𝐷</m:t>
                                  </m:r>
                                </m:e>
                                <m:sub>
                                  <m:r>
                                    <a:rPr lang="en-US" altLang="ko-KR" sz="1600" b="0" i="1" smtClean="0">
                                      <a:latin typeface="Cambria Math" panose="02040503050406030204" pitchFamily="18" charset="0"/>
                                    </a:rPr>
                                    <m:t>𝑟𝑜𝑤</m:t>
                                  </m:r>
                                </m:sub>
                              </m:sSub>
                            </m:oMath>
                          </a14:m>
                          <a:endParaRPr lang="ko-KR" altLang="en-US" sz="1600" dirty="0">
                            <a:latin typeface="Gill Sans MT" panose="020B0502020104020203" pitchFamily="34" charset="0"/>
                          </a:endParaRPr>
                        </a:p>
                      </a:txBody>
                      <a:tcPr/>
                    </a:tc>
                    <a:tc>
                      <a:txBody>
                        <a:bodyPr/>
                        <a:lstStyle/>
                        <a:p>
                          <a:pPr algn="ctr" latinLnBrk="1"/>
                          <a:r>
                            <a:rPr lang="en-US" altLang="ko-KR" sz="1600" dirty="0" smtClean="0"/>
                            <a:t> </a:t>
                          </a:r>
                          <a14:m>
                            <m:oMath xmlns:m="http://schemas.openxmlformats.org/officeDocument/2006/math">
                              <m:sSub>
                                <m:sSubPr>
                                  <m:ctrlPr>
                                    <a:rPr lang="en-US" altLang="ko-KR" sz="1600" i="1" smtClean="0">
                                      <a:latin typeface="Cambria Math"/>
                                    </a:rPr>
                                  </m:ctrlPr>
                                </m:sSubPr>
                                <m:e>
                                  <m:r>
                                    <a:rPr lang="en-US" altLang="ko-KR" sz="1600" i="1">
                                      <a:latin typeface="Cambria Math" panose="02040503050406030204" pitchFamily="18" charset="0"/>
                                    </a:rPr>
                                    <m:t>𝑉</m:t>
                                  </m:r>
                                </m:e>
                                <m:sub>
                                  <m:r>
                                    <a:rPr lang="en-US" altLang="ko-KR" sz="1600" b="0" i="1" smtClean="0">
                                      <a:latin typeface="Cambria Math" panose="02040503050406030204" pitchFamily="18" charset="0"/>
                                    </a:rPr>
                                    <m:t>𝑟𝑜𝑤</m:t>
                                  </m:r>
                                </m:sub>
                              </m:sSub>
                            </m:oMath>
                          </a14:m>
                          <a:endParaRPr lang="ko-KR" altLang="en-US" sz="1600" dirty="0">
                            <a:latin typeface="Gill Sans MT" panose="020B0502020104020203" pitchFamily="34" charset="0"/>
                          </a:endParaRPr>
                        </a:p>
                      </a:txBody>
                      <a:tcPr/>
                    </a:tc>
                    <a:tc>
                      <a:txBody>
                        <a:bodyPr/>
                        <a:lstStyle/>
                        <a:p>
                          <a:pPr algn="ctr" latinLnBrk="1"/>
                          <a:r>
                            <a:rPr lang="en-US" altLang="ko-KR" sz="1600" dirty="0" smtClean="0">
                              <a:latin typeface="Gill Sans MT" panose="020B0502020104020203" pitchFamily="34" charset="0"/>
                            </a:rPr>
                            <a:t>0/1</a:t>
                          </a:r>
                          <a:endParaRPr lang="ko-KR" altLang="en-US" sz="1600" dirty="0">
                            <a:latin typeface="Gill Sans MT" panose="020B0502020104020203" pitchFamily="34" charset="0"/>
                          </a:endParaRPr>
                        </a:p>
                      </a:txBody>
                      <a:tcPr/>
                    </a:tc>
                    <a:tc>
                      <a:txBody>
                        <a:bodyPr/>
                        <a:lstStyle/>
                        <a:p>
                          <a:pPr algn="ctr" latinLnBrk="1"/>
                          <a:r>
                            <a:rPr lang="en-US" altLang="ko-KR" sz="1600" dirty="0" smtClean="0">
                              <a:latin typeface="Gill Sans MT" panose="020B0502020104020203" pitchFamily="34" charset="0"/>
                            </a:rPr>
                            <a:t>0/1</a:t>
                          </a:r>
                          <a:endParaRPr lang="ko-KR" altLang="en-US" sz="1600" dirty="0">
                            <a:latin typeface="Gill Sans MT" panose="020B0502020104020203" pitchFamily="34" charset="0"/>
                          </a:endParaRPr>
                        </a:p>
                      </a:txBody>
                      <a:tcPr/>
                    </a:tc>
                    <a:tc>
                      <a:txBody>
                        <a:bodyPr/>
                        <a:lstStyle/>
                        <a:p>
                          <a:pPr algn="ctr" latinLnBrk="1"/>
                          <a:r>
                            <a:rPr lang="en-US" altLang="ko-KR" sz="1600" dirty="0" smtClean="0">
                              <a:latin typeface="Gill Sans MT" panose="020B0502020104020203" pitchFamily="34" charset="0"/>
                            </a:rPr>
                            <a:t>0/1/../n</a:t>
                          </a:r>
                          <a:endParaRPr lang="ko-KR" altLang="en-US" sz="1600" dirty="0">
                            <a:latin typeface="Gill Sans MT" panose="020B0502020104020203" pitchFamily="34" charset="0"/>
                          </a:endParaRPr>
                        </a:p>
                      </a:txBody>
                      <a:tcPr/>
                    </a:tc>
                    <a:tc>
                      <a:txBody>
                        <a:bodyPr/>
                        <a:lstStyle/>
                        <a:p>
                          <a:pPr algn="ctr" latinLnBrk="1"/>
                          <a:r>
                            <a:rPr lang="en-US" altLang="ko-KR" sz="1600" dirty="0" smtClean="0">
                              <a:latin typeface="Gill Sans MT" panose="020B0502020104020203" pitchFamily="34" charset="0"/>
                            </a:rPr>
                            <a:t>0/1</a:t>
                          </a:r>
                          <a:endParaRPr lang="ko-KR" altLang="en-US" sz="1600" dirty="0">
                            <a:latin typeface="Gill Sans MT" panose="020B0502020104020203" pitchFamily="34" charset="0"/>
                          </a:endParaRPr>
                        </a:p>
                      </a:txBody>
                      <a:tcPr/>
                    </a:tc>
                    <a:tc>
                      <a:txBody>
                        <a:bodyPr/>
                        <a:lstStyle/>
                        <a:p>
                          <a:pPr algn="ctr" latinLnBrk="1"/>
                          <a:r>
                            <a:rPr lang="en-US" altLang="ko-KR" sz="1600" dirty="0" smtClean="0">
                              <a:latin typeface="Gill Sans MT" panose="020B0502020104020203" pitchFamily="34" charset="0"/>
                            </a:rPr>
                            <a:t>0/1</a:t>
                          </a:r>
                          <a:endParaRPr lang="ko-KR" altLang="en-US" sz="1600" dirty="0">
                            <a:latin typeface="Gill Sans MT" panose="020B0502020104020203" pitchFamily="34" charset="0"/>
                          </a:endParaRPr>
                        </a:p>
                      </a:txBody>
                      <a:tcPr/>
                    </a:tc>
                    <a:tc>
                      <a:txBody>
                        <a:bodyPr/>
                        <a:lstStyle/>
                        <a:p>
                          <a:pPr algn="ctr" latinLnBrk="1"/>
                          <a:r>
                            <a:rPr lang="en-US" altLang="ko-KR" sz="1600" dirty="0" smtClean="0">
                              <a:latin typeface="Gill Sans MT" panose="020B0502020104020203" pitchFamily="34" charset="0"/>
                            </a:rPr>
                            <a:t>“Snoopy”</a:t>
                          </a:r>
                          <a:endParaRPr lang="ko-KR" altLang="en-US" sz="1600" dirty="0">
                            <a:latin typeface="Gill Sans MT" panose="020B0502020104020203" pitchFamily="34" charset="0"/>
                          </a:endParaRPr>
                        </a:p>
                      </a:txBody>
                      <a:tcPr/>
                    </a:tc>
                    <a:tc>
                      <a:txBody>
                        <a:bodyPr/>
                        <a:lstStyle/>
                        <a:p>
                          <a:pPr algn="ctr" latinLnBrk="1"/>
                          <a:r>
                            <a:rPr lang="en-US" altLang="ko-KR" sz="1600" dirty="0" err="1" smtClean="0">
                              <a:latin typeface="Gill Sans MT" panose="020B0502020104020203" pitchFamily="34" charset="0"/>
                            </a:rPr>
                            <a:t>object_id</a:t>
                          </a:r>
                          <a:endParaRPr lang="ko-KR" altLang="en-US" sz="1600" dirty="0">
                            <a:latin typeface="Gill Sans MT" panose="020B0502020104020203" pitchFamily="34" charset="0"/>
                          </a:endParaRPr>
                        </a:p>
                      </a:txBody>
                      <a:tcPr/>
                    </a:tc>
                  </a:tr>
                </a:tbl>
              </a:graphicData>
            </a:graphic>
          </p:graphicFrame>
        </mc:Choice>
        <mc:Fallback xmlns="">
          <p:graphicFrame>
            <p:nvGraphicFramePr>
              <p:cNvPr id="6" name="내용 개체 틀 5"/>
              <p:cNvGraphicFramePr>
                <a:graphicFrameLocks noGrp="1"/>
              </p:cNvGraphicFramePr>
              <p:nvPr>
                <p:ph idx="1"/>
                <p:extLst>
                  <p:ext uri="{D42A27DB-BD31-4B8C-83A1-F6EECF244321}">
                    <p14:modId xmlns:p14="http://schemas.microsoft.com/office/powerpoint/2010/main" val="4036556700"/>
                  </p:ext>
                </p:extLst>
              </p:nvPr>
            </p:nvGraphicFramePr>
            <p:xfrm>
              <a:off x="755576" y="4670211"/>
              <a:ext cx="7704855" cy="670560"/>
            </p:xfrm>
            <a:graphic>
              <a:graphicData uri="http://schemas.openxmlformats.org/drawingml/2006/table">
                <a:tbl>
                  <a:tblPr firstRow="1" bandRow="1">
                    <a:tableStyleId>{5940675A-B579-460E-94D1-54222C63F5DA}</a:tableStyleId>
                  </a:tblPr>
                  <a:tblGrid>
                    <a:gridCol w="856095"/>
                    <a:gridCol w="856095"/>
                    <a:gridCol w="808090"/>
                    <a:gridCol w="792088"/>
                    <a:gridCol w="864096"/>
                    <a:gridCol w="720080"/>
                    <a:gridCol w="792088"/>
                    <a:gridCol w="936104"/>
                    <a:gridCol w="1080119"/>
                  </a:tblGrid>
                  <a:tr h="335280">
                    <a:tc>
                      <a:txBody>
                        <a:bodyPr/>
                        <a:lstStyle/>
                        <a:p>
                          <a:pPr algn="ctr" latinLnBrk="1"/>
                          <a:r>
                            <a:rPr lang="en-US" altLang="ko-KR" sz="1600" dirty="0" smtClean="0">
                              <a:latin typeface="Gill Sans MT" panose="020B0502020104020203" pitchFamily="34" charset="0"/>
                            </a:rPr>
                            <a:t>Row ID</a:t>
                          </a:r>
                          <a:endParaRPr lang="ko-KR" altLang="en-US" sz="16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600" dirty="0" smtClean="0">
                              <a:latin typeface="Gill Sans MT" panose="020B0502020104020203" pitchFamily="34" charset="0"/>
                            </a:rPr>
                            <a:t>Version</a:t>
                          </a:r>
                          <a:endParaRPr lang="ko-KR" altLang="en-US" sz="1600" dirty="0">
                            <a:latin typeface="Gill Sans MT" panose="020B0502020104020203" pitchFamily="34" charset="0"/>
                          </a:endParaRPr>
                        </a:p>
                      </a:txBody>
                      <a:tcPr>
                        <a:solidFill>
                          <a:schemeClr val="accent5">
                            <a:lumMod val="20000"/>
                            <a:lumOff val="80000"/>
                          </a:schemeClr>
                        </a:solidFill>
                      </a:tcPr>
                    </a:tc>
                    <a:tc>
                      <a:txBody>
                        <a:bodyPr/>
                        <a:lstStyle/>
                        <a:p>
                          <a:endParaRPr lang="ko-KR"/>
                        </a:p>
                      </a:txBody>
                      <a:tcPr>
                        <a:blipFill rotWithShape="0">
                          <a:blip r:embed="rId3"/>
                          <a:stretch>
                            <a:fillRect l="-212030" t="-5357" r="-641353" b="-119643"/>
                          </a:stretch>
                        </a:blipFill>
                      </a:tcPr>
                    </a:tc>
                    <a:tc>
                      <a:txBody>
                        <a:bodyPr/>
                        <a:lstStyle/>
                        <a:p>
                          <a:endParaRPr lang="ko-KR"/>
                        </a:p>
                      </a:txBody>
                      <a:tcPr>
                        <a:blipFill rotWithShape="0">
                          <a:blip r:embed="rId3"/>
                          <a:stretch>
                            <a:fillRect l="-319231" t="-5357" r="-556154" b="-119643"/>
                          </a:stretch>
                        </a:blipFill>
                      </a:tcPr>
                    </a:tc>
                    <a:tc>
                      <a:txBody>
                        <a:bodyPr/>
                        <a:lstStyle/>
                        <a:p>
                          <a:endParaRPr lang="ko-KR"/>
                        </a:p>
                      </a:txBody>
                      <a:tcPr>
                        <a:blipFill rotWithShape="0">
                          <a:blip r:embed="rId3"/>
                          <a:stretch>
                            <a:fillRect l="-383803" t="-5357" r="-409155" b="-119643"/>
                          </a:stretch>
                        </a:blipFill>
                      </a:tcPr>
                    </a:tc>
                    <a:tc>
                      <a:txBody>
                        <a:bodyPr/>
                        <a:lstStyle/>
                        <a:p>
                          <a:endParaRPr lang="ko-KR"/>
                        </a:p>
                      </a:txBody>
                      <a:tcPr>
                        <a:blipFill rotWithShape="0">
                          <a:blip r:embed="rId3"/>
                          <a:stretch>
                            <a:fillRect l="-582203" t="-5357" r="-392373" b="-119643"/>
                          </a:stretch>
                        </a:blipFill>
                      </a:tcPr>
                    </a:tc>
                    <a:tc>
                      <a:txBody>
                        <a:bodyPr/>
                        <a:lstStyle/>
                        <a:p>
                          <a:endParaRPr lang="ko-KR"/>
                        </a:p>
                      </a:txBody>
                      <a:tcPr>
                        <a:blipFill rotWithShape="0">
                          <a:blip r:embed="rId3"/>
                          <a:stretch>
                            <a:fillRect l="-619231" t="-5357" r="-256154" b="-119643"/>
                          </a:stretch>
                        </a:blipFill>
                      </a:tcPr>
                    </a:tc>
                    <a:tc>
                      <a:txBody>
                        <a:bodyPr/>
                        <a:lstStyle/>
                        <a:p>
                          <a:pPr algn="ctr" latinLnBrk="1"/>
                          <a:r>
                            <a:rPr lang="en-US" altLang="ko-KR" sz="1600" dirty="0" smtClean="0">
                              <a:latin typeface="Gill Sans MT" panose="020B0502020104020203" pitchFamily="34" charset="0"/>
                            </a:rPr>
                            <a:t>Name</a:t>
                          </a:r>
                          <a:endParaRPr lang="ko-KR" altLang="en-US" sz="16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600" dirty="0" smtClean="0">
                              <a:latin typeface="Gill Sans MT" panose="020B0502020104020203" pitchFamily="34" charset="0"/>
                            </a:rPr>
                            <a:t>Photo</a:t>
                          </a:r>
                          <a:endParaRPr lang="ko-KR" altLang="en-US" sz="1600" dirty="0">
                            <a:latin typeface="Gill Sans MT" panose="020B0502020104020203" pitchFamily="34" charset="0"/>
                          </a:endParaRPr>
                        </a:p>
                      </a:txBody>
                      <a:tcPr>
                        <a:solidFill>
                          <a:schemeClr val="accent5">
                            <a:lumMod val="20000"/>
                            <a:lumOff val="80000"/>
                          </a:schemeClr>
                        </a:solidFill>
                      </a:tcPr>
                    </a:tc>
                  </a:tr>
                  <a:tr h="335280">
                    <a:tc>
                      <a:txBody>
                        <a:bodyPr/>
                        <a:lstStyle/>
                        <a:p>
                          <a:endParaRPr lang="ko-KR"/>
                        </a:p>
                      </a:txBody>
                      <a:tcPr>
                        <a:blipFill rotWithShape="0">
                          <a:blip r:embed="rId3"/>
                          <a:stretch>
                            <a:fillRect l="-709" t="-107273" r="-798582" b="-21818"/>
                          </a:stretch>
                        </a:blipFill>
                      </a:tcPr>
                    </a:tc>
                    <a:tc>
                      <a:txBody>
                        <a:bodyPr/>
                        <a:lstStyle/>
                        <a:p>
                          <a:endParaRPr lang="ko-KR"/>
                        </a:p>
                      </a:txBody>
                      <a:tcPr>
                        <a:blipFill rotWithShape="0">
                          <a:blip r:embed="rId3"/>
                          <a:stretch>
                            <a:fillRect l="-101429" t="-107273" r="-704286" b="-21818"/>
                          </a:stretch>
                        </a:blipFill>
                      </a:tcPr>
                    </a:tc>
                    <a:tc>
                      <a:txBody>
                        <a:bodyPr/>
                        <a:lstStyle/>
                        <a:p>
                          <a:pPr algn="ctr" latinLnBrk="1"/>
                          <a:r>
                            <a:rPr lang="en-US" altLang="ko-KR" sz="1600" dirty="0" smtClean="0">
                              <a:latin typeface="Gill Sans MT" panose="020B0502020104020203" pitchFamily="34" charset="0"/>
                            </a:rPr>
                            <a:t>0/1</a:t>
                          </a:r>
                          <a:endParaRPr lang="ko-KR" altLang="en-US" sz="1600" dirty="0">
                            <a:latin typeface="Gill Sans MT" panose="020B0502020104020203" pitchFamily="34" charset="0"/>
                          </a:endParaRPr>
                        </a:p>
                      </a:txBody>
                      <a:tcPr/>
                    </a:tc>
                    <a:tc>
                      <a:txBody>
                        <a:bodyPr/>
                        <a:lstStyle/>
                        <a:p>
                          <a:pPr algn="ctr" latinLnBrk="1"/>
                          <a:r>
                            <a:rPr lang="en-US" altLang="ko-KR" sz="1600" dirty="0" smtClean="0">
                              <a:latin typeface="Gill Sans MT" panose="020B0502020104020203" pitchFamily="34" charset="0"/>
                            </a:rPr>
                            <a:t>0/1</a:t>
                          </a:r>
                          <a:endParaRPr lang="ko-KR" altLang="en-US" sz="1600" dirty="0">
                            <a:latin typeface="Gill Sans MT" panose="020B0502020104020203" pitchFamily="34" charset="0"/>
                          </a:endParaRPr>
                        </a:p>
                      </a:txBody>
                      <a:tcPr/>
                    </a:tc>
                    <a:tc>
                      <a:txBody>
                        <a:bodyPr/>
                        <a:lstStyle/>
                        <a:p>
                          <a:pPr algn="ctr" latinLnBrk="1"/>
                          <a:r>
                            <a:rPr lang="en-US" altLang="ko-KR" sz="1600" dirty="0" smtClean="0">
                              <a:latin typeface="Gill Sans MT" panose="020B0502020104020203" pitchFamily="34" charset="0"/>
                            </a:rPr>
                            <a:t>0/1/../n</a:t>
                          </a:r>
                          <a:endParaRPr lang="ko-KR" altLang="en-US" sz="1600" dirty="0">
                            <a:latin typeface="Gill Sans MT" panose="020B0502020104020203" pitchFamily="34" charset="0"/>
                          </a:endParaRPr>
                        </a:p>
                      </a:txBody>
                      <a:tcPr/>
                    </a:tc>
                    <a:tc>
                      <a:txBody>
                        <a:bodyPr/>
                        <a:lstStyle/>
                        <a:p>
                          <a:pPr algn="ctr" latinLnBrk="1"/>
                          <a:r>
                            <a:rPr lang="en-US" altLang="ko-KR" sz="1600" dirty="0" smtClean="0">
                              <a:latin typeface="Gill Sans MT" panose="020B0502020104020203" pitchFamily="34" charset="0"/>
                            </a:rPr>
                            <a:t>0/1</a:t>
                          </a:r>
                          <a:endParaRPr lang="ko-KR" altLang="en-US" sz="1600" dirty="0">
                            <a:latin typeface="Gill Sans MT" panose="020B0502020104020203" pitchFamily="34" charset="0"/>
                          </a:endParaRPr>
                        </a:p>
                      </a:txBody>
                      <a:tcPr/>
                    </a:tc>
                    <a:tc>
                      <a:txBody>
                        <a:bodyPr/>
                        <a:lstStyle/>
                        <a:p>
                          <a:pPr algn="ctr" latinLnBrk="1"/>
                          <a:r>
                            <a:rPr lang="en-US" altLang="ko-KR" sz="1600" dirty="0" smtClean="0">
                              <a:latin typeface="Gill Sans MT" panose="020B0502020104020203" pitchFamily="34" charset="0"/>
                            </a:rPr>
                            <a:t>0/1</a:t>
                          </a:r>
                          <a:endParaRPr lang="ko-KR" altLang="en-US" sz="1600" dirty="0">
                            <a:latin typeface="Gill Sans MT" panose="020B0502020104020203" pitchFamily="34" charset="0"/>
                          </a:endParaRPr>
                        </a:p>
                      </a:txBody>
                      <a:tcPr/>
                    </a:tc>
                    <a:tc>
                      <a:txBody>
                        <a:bodyPr/>
                        <a:lstStyle/>
                        <a:p>
                          <a:pPr algn="ctr" latinLnBrk="1"/>
                          <a:r>
                            <a:rPr lang="en-US" altLang="ko-KR" sz="1600" dirty="0" smtClean="0">
                              <a:latin typeface="Gill Sans MT" panose="020B0502020104020203" pitchFamily="34" charset="0"/>
                            </a:rPr>
                            <a:t>“Snoopy”</a:t>
                          </a:r>
                          <a:endParaRPr lang="ko-KR" altLang="en-US" sz="1600" dirty="0">
                            <a:latin typeface="Gill Sans MT" panose="020B0502020104020203" pitchFamily="34" charset="0"/>
                          </a:endParaRPr>
                        </a:p>
                      </a:txBody>
                      <a:tcPr/>
                    </a:tc>
                    <a:tc>
                      <a:txBody>
                        <a:bodyPr/>
                        <a:lstStyle/>
                        <a:p>
                          <a:pPr algn="ctr" latinLnBrk="1"/>
                          <a:r>
                            <a:rPr lang="en-US" altLang="ko-KR" sz="1600" dirty="0" err="1" smtClean="0">
                              <a:latin typeface="Gill Sans MT" panose="020B0502020104020203" pitchFamily="34" charset="0"/>
                            </a:rPr>
                            <a:t>object_id</a:t>
                          </a:r>
                          <a:endParaRPr lang="ko-KR" altLang="en-US" sz="1600" dirty="0">
                            <a:latin typeface="Gill Sans MT" panose="020B0502020104020203" pitchFamily="34" charset="0"/>
                          </a:endParaRPr>
                        </a:p>
                      </a:txBody>
                      <a:tcPr/>
                    </a:tc>
                  </a:tr>
                </a:tbl>
              </a:graphicData>
            </a:graphic>
          </p:graphicFrame>
        </mc:Fallback>
      </mc:AlternateContent>
      <p:sp>
        <p:nvSpPr>
          <p:cNvPr id="8" name="모서리가 둥근 직사각형 7"/>
          <p:cNvSpPr/>
          <p:nvPr/>
        </p:nvSpPr>
        <p:spPr>
          <a:xfrm>
            <a:off x="2475222" y="4598203"/>
            <a:ext cx="1567084" cy="79208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2462159" y="4035409"/>
            <a:ext cx="1567084" cy="46064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600" dirty="0" smtClean="0">
                <a:latin typeface="Gill Sans MT" panose="020B0502020104020203" pitchFamily="34" charset="0"/>
              </a:rPr>
              <a:t>Update in </a:t>
            </a:r>
          </a:p>
          <a:p>
            <a:pPr algn="ctr"/>
            <a:r>
              <a:rPr lang="en-US" altLang="ko-KR" sz="1600" dirty="0" smtClean="0">
                <a:latin typeface="Gill Sans MT" panose="020B0502020104020203" pitchFamily="34" charset="0"/>
              </a:rPr>
              <a:t>tab | </a:t>
            </a:r>
            <a:r>
              <a:rPr lang="en-US" altLang="ko-KR" sz="1600" dirty="0" err="1" smtClean="0">
                <a:latin typeface="Gill Sans MT" panose="020B0502020104020203" pitchFamily="34" charset="0"/>
              </a:rPr>
              <a:t>obj</a:t>
            </a:r>
            <a:r>
              <a:rPr lang="en-US" altLang="ko-KR" sz="1600" dirty="0" smtClean="0">
                <a:latin typeface="Gill Sans MT" panose="020B0502020104020203" pitchFamily="34" charset="0"/>
              </a:rPr>
              <a:t> data</a:t>
            </a:r>
            <a:endParaRPr lang="ko-KR" altLang="en-US" sz="1600" dirty="0">
              <a:latin typeface="Gill Sans MT" panose="020B0502020104020203" pitchFamily="34" charset="0"/>
            </a:endParaRPr>
          </a:p>
        </p:txBody>
      </p:sp>
      <p:sp>
        <p:nvSpPr>
          <p:cNvPr id="10" name="모서리가 둥근 직사각형 9"/>
          <p:cNvSpPr/>
          <p:nvPr/>
        </p:nvSpPr>
        <p:spPr>
          <a:xfrm>
            <a:off x="4088676" y="4598203"/>
            <a:ext cx="817726" cy="79208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3851920" y="4035235"/>
            <a:ext cx="1152128" cy="44725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600" dirty="0" smtClean="0">
                <a:latin typeface="Gill Sans MT" panose="020B0502020104020203" pitchFamily="34" charset="0"/>
              </a:rPr>
              <a:t>End of </a:t>
            </a:r>
          </a:p>
          <a:p>
            <a:pPr algn="ctr"/>
            <a:r>
              <a:rPr lang="en-US" altLang="ko-KR" sz="1600" dirty="0" err="1" smtClean="0">
                <a:latin typeface="Gill Sans MT" panose="020B0502020104020203" pitchFamily="34" charset="0"/>
              </a:rPr>
              <a:t>obj</a:t>
            </a:r>
            <a:r>
              <a:rPr lang="en-US" altLang="ko-KR" sz="1600" dirty="0" smtClean="0">
                <a:latin typeface="Gill Sans MT" panose="020B0502020104020203" pitchFamily="34" charset="0"/>
              </a:rPr>
              <a:t> update</a:t>
            </a:r>
            <a:endParaRPr lang="ko-KR" altLang="en-US" sz="1600" dirty="0">
              <a:latin typeface="Gill Sans MT" panose="020B0502020104020203" pitchFamily="34" charset="0"/>
            </a:endParaRPr>
          </a:p>
        </p:txBody>
      </p:sp>
      <p:sp>
        <p:nvSpPr>
          <p:cNvPr id="12" name="모서리가 둥근 직사각형 11"/>
          <p:cNvSpPr/>
          <p:nvPr/>
        </p:nvSpPr>
        <p:spPr>
          <a:xfrm>
            <a:off x="4949132" y="4598203"/>
            <a:ext cx="673710" cy="79208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4788024" y="4031190"/>
            <a:ext cx="991020" cy="46064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600" dirty="0" smtClean="0">
                <a:latin typeface="Gill Sans MT" panose="020B0502020104020203" pitchFamily="34" charset="0"/>
              </a:rPr>
              <a:t>Sync in progress</a:t>
            </a:r>
            <a:endParaRPr lang="ko-KR" altLang="en-US" sz="1600" dirty="0">
              <a:latin typeface="Gill Sans MT" panose="020B0502020104020203" pitchFamily="34" charset="0"/>
            </a:endParaRPr>
          </a:p>
        </p:txBody>
      </p:sp>
      <p:sp>
        <p:nvSpPr>
          <p:cNvPr id="14" name="모서리가 둥근 직사각형 13"/>
          <p:cNvSpPr/>
          <p:nvPr/>
        </p:nvSpPr>
        <p:spPr>
          <a:xfrm>
            <a:off x="5665572" y="4598203"/>
            <a:ext cx="749358" cy="79208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5644451" y="4018127"/>
            <a:ext cx="817726" cy="46064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600" dirty="0" smtClean="0">
                <a:latin typeface="Gill Sans MT" panose="020B0502020104020203" pitchFamily="34" charset="0"/>
              </a:rPr>
              <a:t>Row in</a:t>
            </a:r>
          </a:p>
          <a:p>
            <a:pPr algn="ctr"/>
            <a:r>
              <a:rPr lang="en-US" altLang="ko-KR" sz="1600" dirty="0" smtClean="0">
                <a:latin typeface="Gill Sans MT" panose="020B0502020104020203" pitchFamily="34" charset="0"/>
              </a:rPr>
              <a:t>conflict</a:t>
            </a:r>
            <a:endParaRPr lang="ko-KR" altLang="en-US" sz="1600" dirty="0">
              <a:latin typeface="Gill Sans MT" panose="020B0502020104020203" pitchFamily="34" charset="0"/>
            </a:endParaRPr>
          </a:p>
        </p:txBody>
      </p:sp>
    </p:spTree>
    <p:extLst>
      <p:ext uri="{BB962C8B-B14F-4D97-AF65-F5344CB8AC3E}">
        <p14:creationId xmlns:p14="http://schemas.microsoft.com/office/powerpoint/2010/main" val="378329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fade">
                                      <p:cBhvr>
                                        <p:cTn id="7" dur="500"/>
                                        <p:tgtEl>
                                          <p:spTgt spid="7">
                                            <p:txEl>
                                              <p:pRg st="5" end="5"/>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2" grpId="0" animBg="1"/>
      <p:bldP spid="13" grpId="0"/>
      <p:bldP spid="14"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Handling Network Failures</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a:bodyPr>
              <a:lstStyle/>
              <a:p>
                <a:r>
                  <a:rPr lang="en-US" altLang="ko-KR" dirty="0" smtClean="0"/>
                  <a:t>Move to a consistent state after network disruption</a:t>
                </a:r>
              </a:p>
              <a:p>
                <a:r>
                  <a:rPr lang="en-US" altLang="ko-KR" dirty="0" smtClean="0"/>
                  <a:t>Detect &amp; recover in the middle of sync</a:t>
                </a:r>
              </a:p>
              <a:p>
                <a:pPr lvl="1"/>
                <a:r>
                  <a:rPr lang="en-US" altLang="ko-KR" dirty="0" smtClean="0"/>
                  <a:t>Consult state upon network disruption</a:t>
                </a:r>
              </a:p>
              <a:p>
                <a:pPr lvl="1"/>
                <a:r>
                  <a:rPr lang="en-US" altLang="ko-KR" dirty="0" smtClean="0"/>
                  <a:t>Recovery policy dependent on server response (</a:t>
                </a:r>
                <a14:m>
                  <m:oMath xmlns:m="http://schemas.openxmlformats.org/officeDocument/2006/math">
                    <m:sSub>
                      <m:sSubPr>
                        <m:ctrlPr>
                          <a:rPr lang="en-US" altLang="ko-KR" i="1">
                            <a:latin typeface="Cambria Math"/>
                          </a:rPr>
                        </m:ctrlPr>
                      </m:sSubPr>
                      <m:e>
                        <m:r>
                          <a:rPr lang="en-US" altLang="ko-KR" b="0" i="1" smtClean="0">
                            <a:latin typeface="Cambria Math" panose="02040503050406030204" pitchFamily="18" charset="0"/>
                          </a:rPr>
                          <m:t>𝑅𝐶</m:t>
                        </m:r>
                      </m:e>
                      <m:sub>
                        <m:r>
                          <a:rPr lang="en-US" altLang="ko-KR" b="0" i="1" smtClean="0">
                            <a:latin typeface="Cambria Math" panose="02040503050406030204" pitchFamily="18" charset="0"/>
                          </a:rPr>
                          <m:t>𝑇</m:t>
                        </m:r>
                      </m:sub>
                    </m:sSub>
                  </m:oMath>
                </a14:m>
                <a:r>
                  <a:rPr lang="en-US" altLang="ko-KR" dirty="0" smtClean="0"/>
                  <a:t>, </a:t>
                </a:r>
                <a14:m>
                  <m:oMath xmlns:m="http://schemas.openxmlformats.org/officeDocument/2006/math">
                    <m:sSub>
                      <m:sSubPr>
                        <m:ctrlPr>
                          <a:rPr lang="en-US" altLang="ko-KR" i="1">
                            <a:latin typeface="Cambria Math"/>
                          </a:rPr>
                        </m:ctrlPr>
                      </m:sSubPr>
                      <m:e>
                        <m:r>
                          <a:rPr lang="en-US" altLang="ko-KR" i="1">
                            <a:latin typeface="Cambria Math" panose="02040503050406030204" pitchFamily="18" charset="0"/>
                          </a:rPr>
                          <m:t>𝑅𝐶</m:t>
                        </m:r>
                      </m:e>
                      <m:sub>
                        <m:r>
                          <a:rPr lang="en-US" altLang="ko-KR" b="0" i="1" smtClean="0">
                            <a:latin typeface="Cambria Math" panose="02040503050406030204" pitchFamily="18" charset="0"/>
                          </a:rPr>
                          <m:t>𝑂</m:t>
                        </m:r>
                      </m:sub>
                    </m:sSub>
                  </m:oMath>
                </a14:m>
                <a:r>
                  <a:rPr lang="en-US" altLang="ko-KR" dirty="0" smtClean="0"/>
                  <a:t>, </a:t>
                </a:r>
                <a14:m>
                  <m:oMath xmlns:m="http://schemas.openxmlformats.org/officeDocument/2006/math">
                    <m:sSub>
                      <m:sSubPr>
                        <m:ctrlPr>
                          <a:rPr lang="en-US" altLang="ko-KR" i="1">
                            <a:latin typeface="Cambria Math"/>
                          </a:rPr>
                        </m:ctrlPr>
                      </m:sSubPr>
                      <m:e>
                        <m:r>
                          <a:rPr lang="en-US" altLang="ko-KR" i="1">
                            <a:latin typeface="Cambria Math" panose="02040503050406030204" pitchFamily="18" charset="0"/>
                          </a:rPr>
                          <m:t>𝑅</m:t>
                        </m:r>
                        <m:r>
                          <a:rPr lang="en-US" altLang="ko-KR" b="0" i="1" smtClean="0">
                            <a:latin typeface="Cambria Math" panose="02040503050406030204" pitchFamily="18" charset="0"/>
                          </a:rPr>
                          <m:t>𝑈</m:t>
                        </m:r>
                      </m:e>
                      <m:sub>
                        <m:r>
                          <a:rPr lang="en-US" altLang="ko-KR" i="1">
                            <a:latin typeface="Cambria Math" panose="02040503050406030204" pitchFamily="18" charset="0"/>
                          </a:rPr>
                          <m:t>𝑇</m:t>
                        </m:r>
                      </m:sub>
                    </m:sSub>
                  </m:oMath>
                </a14:m>
                <a:r>
                  <a:rPr lang="en-US" altLang="ko-KR" dirty="0" smtClean="0"/>
                  <a:t>, </a:t>
                </a:r>
                <a14:m>
                  <m:oMath xmlns:m="http://schemas.openxmlformats.org/officeDocument/2006/math">
                    <m:sSub>
                      <m:sSubPr>
                        <m:ctrlPr>
                          <a:rPr lang="en-US" altLang="ko-KR" i="1">
                            <a:latin typeface="Cambria Math"/>
                          </a:rPr>
                        </m:ctrlPr>
                      </m:sSubPr>
                      <m:e>
                        <m:r>
                          <a:rPr lang="en-US" altLang="ko-KR" i="1">
                            <a:latin typeface="Cambria Math" panose="02040503050406030204" pitchFamily="18" charset="0"/>
                          </a:rPr>
                          <m:t>𝑅</m:t>
                        </m:r>
                        <m:r>
                          <a:rPr lang="en-US" altLang="ko-KR" b="0" i="1" smtClean="0">
                            <a:latin typeface="Cambria Math" panose="02040503050406030204" pitchFamily="18" charset="0"/>
                          </a:rPr>
                          <m:t>𝑈</m:t>
                        </m:r>
                      </m:e>
                      <m:sub>
                        <m:r>
                          <a:rPr lang="en-US" altLang="ko-KR" b="0" i="1" smtClean="0">
                            <a:latin typeface="Cambria Math" panose="02040503050406030204" pitchFamily="18" charset="0"/>
                          </a:rPr>
                          <m:t>𝑂</m:t>
                        </m:r>
                      </m:sub>
                    </m:sSub>
                  </m:oMath>
                </a14:m>
                <a:r>
                  <a:rPr lang="en-US" altLang="ko-KR" dirty="0" smtClean="0"/>
                  <a:t>)</a:t>
                </a:r>
              </a:p>
              <a:p>
                <a:pPr lvl="2"/>
                <a:r>
                  <a:rPr lang="en-US" altLang="ko-KR" dirty="0" smtClean="0"/>
                  <a:t>No op, normal operation, retry, reset &amp; retry, roll forward</a:t>
                </a:r>
              </a:p>
              <a:p>
                <a:r>
                  <a:rPr lang="en-US" altLang="ko-KR" dirty="0" smtClean="0"/>
                  <a:t>Upstream sync example</a:t>
                </a:r>
              </a:p>
              <a:p>
                <a:endParaRPr lang="en-US" altLang="ko-KR" dirty="0" smtClean="0">
                  <a:sym typeface="Wingdings" panose="05000000000000000000" pitchFamily="2" charset="2"/>
                </a:endParaRPr>
              </a:p>
              <a:p>
                <a:pPr lvl="1"/>
                <a:endParaRPr lang="en-US" altLang="ko-KR" dirty="0">
                  <a:sym typeface="Wingdings" panose="05000000000000000000" pitchFamily="2" charset="2"/>
                </a:endParaRPr>
              </a:p>
              <a:p>
                <a:r>
                  <a:rPr lang="en-US" altLang="ko-KR" dirty="0" smtClean="0">
                    <a:sym typeface="Wingdings" panose="05000000000000000000" pitchFamily="2" charset="2"/>
                  </a:rPr>
                  <a:t>Downstream sync example</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0">
                <a:blip r:embed="rId3"/>
                <a:stretch>
                  <a:fillRect l="-963" t="-1036"/>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4CFE094C-5E8C-4E73-A362-9817F4BC2EC0}" type="slidenum">
              <a:rPr lang="ko-KR" altLang="en-US" smtClean="0"/>
              <a:pPr/>
              <a:t>15</a:t>
            </a:fld>
            <a:endParaRPr lang="ko-KR" altLang="en-US"/>
          </a:p>
        </p:txBody>
      </p:sp>
      <p:graphicFrame>
        <p:nvGraphicFramePr>
          <p:cNvPr id="6" name="표 5"/>
          <p:cNvGraphicFramePr>
            <a:graphicFrameLocks noGrp="1"/>
          </p:cNvGraphicFramePr>
          <p:nvPr>
            <p:extLst>
              <p:ext uri="{D42A27DB-BD31-4B8C-83A1-F6EECF244321}">
                <p14:modId xmlns:p14="http://schemas.microsoft.com/office/powerpoint/2010/main" val="658765494"/>
              </p:ext>
            </p:extLst>
          </p:nvPr>
        </p:nvGraphicFramePr>
        <p:xfrm>
          <a:off x="637198" y="4059980"/>
          <a:ext cx="8056350" cy="609600"/>
        </p:xfrm>
        <a:graphic>
          <a:graphicData uri="http://schemas.openxmlformats.org/drawingml/2006/table">
            <a:tbl>
              <a:tblPr firstRow="1" bandRow="1">
                <a:tableStyleId>{5940675A-B579-460E-94D1-54222C63F5DA}</a:tableStyleId>
              </a:tblPr>
              <a:tblGrid>
                <a:gridCol w="2278618"/>
                <a:gridCol w="1440160"/>
                <a:gridCol w="1368152"/>
                <a:gridCol w="2969420"/>
              </a:tblGrid>
              <a:tr h="0">
                <a:tc>
                  <a:txBody>
                    <a:bodyPr/>
                    <a:lstStyle/>
                    <a:p>
                      <a:pPr algn="ctr" latinLnBrk="1"/>
                      <a:r>
                        <a:rPr lang="en-US" altLang="ko-KR" sz="1400" dirty="0" smtClean="0">
                          <a:latin typeface="Gill Sans MT" panose="020B0502020104020203" pitchFamily="34" charset="0"/>
                        </a:rPr>
                        <a:t>State at network disruption</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Implication</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Recovery Policy</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Action</a:t>
                      </a:r>
                      <a:endParaRPr lang="ko-KR" altLang="en-US" sz="1400" dirty="0">
                        <a:latin typeface="Gill Sans MT" panose="020B0502020104020203" pitchFamily="34" charset="0"/>
                      </a:endParaRPr>
                    </a:p>
                  </a:txBody>
                  <a:tcPr>
                    <a:solidFill>
                      <a:schemeClr val="accent5">
                        <a:lumMod val="20000"/>
                        <a:lumOff val="80000"/>
                      </a:schemeClr>
                    </a:solidFill>
                  </a:tcPr>
                </a:tc>
              </a:tr>
              <a:tr h="0">
                <a:tc>
                  <a:txBody>
                    <a:bodyPr/>
                    <a:lstStyle/>
                    <a:p>
                      <a:pPr algn="ctr" latinLnBrk="1"/>
                      <a:r>
                        <a:rPr lang="en-US" altLang="ko-KR" sz="1400" dirty="0" smtClean="0">
                          <a:latin typeface="Gill Sans MT" panose="020B0502020104020203" pitchFamily="34" charset="0"/>
                        </a:rPr>
                        <a:t>[SP=1] before sync</a:t>
                      </a:r>
                      <a:r>
                        <a:rPr lang="en-US" altLang="ko-KR" sz="1400" baseline="0" dirty="0" smtClean="0">
                          <a:latin typeface="Gill Sans MT" panose="020B0502020104020203" pitchFamily="34" charset="0"/>
                        </a:rPr>
                        <a:t> response</a:t>
                      </a:r>
                      <a:endParaRPr lang="ko-KR" altLang="en-US" sz="1400" dirty="0">
                        <a:latin typeface="Gill Sans MT" panose="020B0502020104020203" pitchFamily="34" charset="0"/>
                      </a:endParaRPr>
                    </a:p>
                  </a:txBody>
                  <a:tcPr/>
                </a:tc>
                <a:tc>
                  <a:txBody>
                    <a:bodyPr/>
                    <a:lstStyle/>
                    <a:p>
                      <a:pPr algn="ctr" latinLnBrk="1"/>
                      <a:r>
                        <a:rPr lang="en-US" altLang="ko-KR" sz="1400" dirty="0" smtClean="0">
                          <a:latin typeface="Gill Sans MT" panose="020B0502020104020203" pitchFamily="34" charset="0"/>
                        </a:rPr>
                        <a:t>Missed</a:t>
                      </a:r>
                      <a:r>
                        <a:rPr lang="en-US" altLang="ko-KR" sz="1400" baseline="0" dirty="0" smtClean="0">
                          <a:latin typeface="Gill Sans MT" panose="020B0502020104020203" pitchFamily="34" charset="0"/>
                        </a:rPr>
                        <a:t> response</a:t>
                      </a:r>
                      <a:endParaRPr lang="ko-KR" altLang="en-US" sz="1400" dirty="0">
                        <a:latin typeface="Gill Sans MT" panose="020B0502020104020203" pitchFamily="34" charset="0"/>
                      </a:endParaRPr>
                    </a:p>
                  </a:txBody>
                  <a:tcPr/>
                </a:tc>
                <a:tc>
                  <a:txBody>
                    <a:bodyPr/>
                    <a:lstStyle/>
                    <a:p>
                      <a:pPr algn="ctr" latinLnBrk="1"/>
                      <a:r>
                        <a:rPr lang="en-US" altLang="ko-KR" sz="1400" dirty="0" smtClean="0">
                          <a:latin typeface="Gill Sans MT" panose="020B0502020104020203" pitchFamily="34" charset="0"/>
                        </a:rPr>
                        <a:t>Reset &amp; retry</a:t>
                      </a:r>
                      <a:endParaRPr lang="ko-KR" altLang="en-US" sz="1400" dirty="0">
                        <a:latin typeface="Gill Sans MT" panose="020B0502020104020203" pitchFamily="34" charset="0"/>
                      </a:endParaRPr>
                    </a:p>
                  </a:txBody>
                  <a:tcPr/>
                </a:tc>
                <a:tc>
                  <a:txBody>
                    <a:bodyPr/>
                    <a:lstStyle/>
                    <a:p>
                      <a:pPr algn="ctr" latinLnBrk="1"/>
                      <a:r>
                        <a:rPr lang="en-US" altLang="ko-KR" sz="1400" dirty="0" smtClean="0">
                          <a:latin typeface="Gill Sans MT" panose="020B0502020104020203" pitchFamily="34" charset="0"/>
                        </a:rPr>
                        <a:t>SP=0,</a:t>
                      </a:r>
                      <a:r>
                        <a:rPr lang="en-US" altLang="ko-KR" sz="1400" baseline="0" dirty="0" smtClean="0">
                          <a:latin typeface="Gill Sans MT" panose="020B0502020104020203" pitchFamily="34" charset="0"/>
                        </a:rPr>
                        <a:t> TD=1, OD=1 if ∃DCT</a:t>
                      </a:r>
                      <a:endParaRPr lang="ko-KR" altLang="en-US" sz="1400" dirty="0">
                        <a:latin typeface="Gill Sans MT" panose="020B0502020104020203" pitchFamily="34" charset="0"/>
                      </a:endParaRPr>
                    </a:p>
                  </a:txBody>
                  <a:tcPr/>
                </a:tc>
              </a:tr>
            </a:tbl>
          </a:graphicData>
        </a:graphic>
      </p:graphicFrame>
      <mc:AlternateContent xmlns:mc="http://schemas.openxmlformats.org/markup-compatibility/2006" xmlns:a14="http://schemas.microsoft.com/office/drawing/2010/main">
        <mc:Choice Requires="a14">
          <p:graphicFrame>
            <p:nvGraphicFramePr>
              <p:cNvPr id="7" name="표 6"/>
              <p:cNvGraphicFramePr>
                <a:graphicFrameLocks noGrp="1"/>
              </p:cNvGraphicFramePr>
              <p:nvPr>
                <p:extLst>
                  <p:ext uri="{D42A27DB-BD31-4B8C-83A1-F6EECF244321}">
                    <p14:modId xmlns:p14="http://schemas.microsoft.com/office/powerpoint/2010/main" val="3183509162"/>
                  </p:ext>
                </p:extLst>
              </p:nvPr>
            </p:nvGraphicFramePr>
            <p:xfrm>
              <a:off x="640838" y="5373216"/>
              <a:ext cx="3643130" cy="609600"/>
            </p:xfrm>
            <a:graphic>
              <a:graphicData uri="http://schemas.openxmlformats.org/drawingml/2006/table">
                <a:tbl>
                  <a:tblPr firstRow="1" bandRow="1">
                    <a:tableStyleId>{5940675A-B579-460E-94D1-54222C63F5DA}</a:tableStyleId>
                  </a:tblPr>
                  <a:tblGrid>
                    <a:gridCol w="2274978"/>
                    <a:gridCol w="1368152"/>
                  </a:tblGrid>
                  <a:tr h="0">
                    <a:tc>
                      <a:txBody>
                        <a:bodyPr/>
                        <a:lstStyle/>
                        <a:p>
                          <a:pPr algn="ctr" latinLnBrk="1"/>
                          <a:r>
                            <a:rPr lang="en-US" altLang="ko-KR" sz="1400" dirty="0" smtClean="0">
                              <a:latin typeface="Gill Sans MT" panose="020B0502020104020203" pitchFamily="34" charset="0"/>
                            </a:rPr>
                            <a:t>State at network disruption</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Implication</a:t>
                          </a:r>
                          <a:endParaRPr lang="ko-KR" altLang="en-US" sz="1400" dirty="0">
                            <a:latin typeface="Gill Sans MT" panose="020B0502020104020203" pitchFamily="34" charset="0"/>
                          </a:endParaRPr>
                        </a:p>
                      </a:txBody>
                      <a:tcPr>
                        <a:solidFill>
                          <a:schemeClr val="accent5">
                            <a:lumMod val="20000"/>
                            <a:lumOff val="80000"/>
                          </a:schemeClr>
                        </a:solidFill>
                      </a:tcPr>
                    </a:tc>
                  </a:tr>
                  <a:tr h="0">
                    <a:tc>
                      <a:txBody>
                        <a:bodyPr/>
                        <a:lstStyle/>
                        <a:p>
                          <a:pPr algn="ctr" latinLnBrk="1"/>
                          <a:r>
                            <a:rPr lang="en-US" altLang="ko-KR" sz="1400" dirty="0" smtClean="0">
                              <a:latin typeface="Gill Sans MT" panose="020B0502020104020203" pitchFamily="34" charset="0"/>
                            </a:rPr>
                            <a:t>[</a:t>
                          </a:r>
                          <a14:m>
                            <m:oMath xmlns:m="http://schemas.openxmlformats.org/officeDocument/2006/math">
                              <m:sSub>
                                <m:sSubPr>
                                  <m:ctrlPr>
                                    <a:rPr lang="en-US" altLang="ko-KR" sz="1400" i="1" smtClean="0">
                                      <a:latin typeface="Cambria Math"/>
                                    </a:rPr>
                                  </m:ctrlPr>
                                </m:sSubPr>
                                <m:e>
                                  <m:r>
                                    <a:rPr lang="en-US" altLang="ko-KR" sz="1400" i="1">
                                      <a:latin typeface="Cambria Math" panose="02040503050406030204" pitchFamily="18" charset="0"/>
                                    </a:rPr>
                                    <m:t>𝑅</m:t>
                                  </m:r>
                                  <m:r>
                                    <a:rPr lang="en-US" altLang="ko-KR" sz="1400" b="0" i="1" smtClean="0">
                                      <a:latin typeface="Cambria Math" panose="02040503050406030204" pitchFamily="18" charset="0"/>
                                    </a:rPr>
                                    <m:t>𝑈</m:t>
                                  </m:r>
                                </m:e>
                                <m:sub>
                                  <m:r>
                                    <a:rPr lang="en-US" altLang="ko-KR" sz="1400" b="0" i="1" smtClean="0">
                                      <a:latin typeface="Cambria Math" panose="02040503050406030204" pitchFamily="18" charset="0"/>
                                    </a:rPr>
                                    <m:t>𝑂</m:t>
                                  </m:r>
                                </m:sub>
                              </m:sSub>
                            </m:oMath>
                          </a14:m>
                          <a:r>
                            <a:rPr lang="en-US" altLang="ko-KR" sz="1400" dirty="0" smtClean="0">
                              <a:latin typeface="Gill Sans MT" panose="020B0502020104020203" pitchFamily="34" charset="0"/>
                            </a:rPr>
                            <a:t>=1] after</a:t>
                          </a:r>
                          <a:r>
                            <a:rPr lang="en-US" altLang="ko-KR" sz="1400" baseline="0" dirty="0" smtClean="0">
                              <a:latin typeface="Gill Sans MT" panose="020B0502020104020203" pitchFamily="34" charset="0"/>
                            </a:rPr>
                            <a:t> </a:t>
                          </a:r>
                          <a:r>
                            <a:rPr lang="en-US" altLang="ko-KR" sz="1400" dirty="0" smtClean="0">
                              <a:latin typeface="Gill Sans MT" panose="020B0502020104020203" pitchFamily="34" charset="0"/>
                            </a:rPr>
                            <a:t>sync</a:t>
                          </a:r>
                          <a:r>
                            <a:rPr lang="en-US" altLang="ko-KR" sz="1400" baseline="0" dirty="0" smtClean="0">
                              <a:latin typeface="Gill Sans MT" panose="020B0502020104020203" pitchFamily="34" charset="0"/>
                            </a:rPr>
                            <a:t> response</a:t>
                          </a:r>
                          <a:endParaRPr lang="ko-KR" altLang="en-US" sz="1400" dirty="0">
                            <a:latin typeface="Gill Sans MT" panose="020B0502020104020203" pitchFamily="34" charset="0"/>
                          </a:endParaRPr>
                        </a:p>
                      </a:txBody>
                      <a:tcPr/>
                    </a:tc>
                    <a:tc>
                      <a:txBody>
                        <a:bodyPr/>
                        <a:lstStyle/>
                        <a:p>
                          <a:pPr algn="ctr" latinLnBrk="1"/>
                          <a:r>
                            <a:rPr lang="en-US" altLang="ko-KR" sz="1400" dirty="0" smtClean="0">
                              <a:latin typeface="Gill Sans MT" panose="020B0502020104020203" pitchFamily="34" charset="0"/>
                            </a:rPr>
                            <a:t>Partial response</a:t>
                          </a:r>
                          <a:endParaRPr lang="ko-KR" altLang="en-US" sz="1400" dirty="0">
                            <a:latin typeface="Gill Sans MT" panose="020B0502020104020203" pitchFamily="34" charset="0"/>
                          </a:endParaRPr>
                        </a:p>
                      </a:txBody>
                      <a:tcPr/>
                    </a:tc>
                  </a:tr>
                </a:tbl>
              </a:graphicData>
            </a:graphic>
          </p:graphicFrame>
        </mc:Choice>
        <mc:Fallback xmlns="">
          <p:graphicFrame>
            <p:nvGraphicFramePr>
              <p:cNvPr id="7" name="표 6"/>
              <p:cNvGraphicFramePr>
                <a:graphicFrameLocks noGrp="1"/>
              </p:cNvGraphicFramePr>
              <p:nvPr>
                <p:extLst>
                  <p:ext uri="{D42A27DB-BD31-4B8C-83A1-F6EECF244321}">
                    <p14:modId xmlns:p14="http://schemas.microsoft.com/office/powerpoint/2010/main" val="3183509162"/>
                  </p:ext>
                </p:extLst>
              </p:nvPr>
            </p:nvGraphicFramePr>
            <p:xfrm>
              <a:off x="640838" y="5373216"/>
              <a:ext cx="3643130" cy="609600"/>
            </p:xfrm>
            <a:graphic>
              <a:graphicData uri="http://schemas.openxmlformats.org/drawingml/2006/table">
                <a:tbl>
                  <a:tblPr firstRow="1" bandRow="1">
                    <a:tableStyleId>{5940675A-B579-460E-94D1-54222C63F5DA}</a:tableStyleId>
                  </a:tblPr>
                  <a:tblGrid>
                    <a:gridCol w="2274978"/>
                    <a:gridCol w="1368152"/>
                  </a:tblGrid>
                  <a:tr h="304800">
                    <a:tc>
                      <a:txBody>
                        <a:bodyPr/>
                        <a:lstStyle/>
                        <a:p>
                          <a:pPr algn="ctr" latinLnBrk="1"/>
                          <a:r>
                            <a:rPr lang="en-US" altLang="ko-KR" sz="1400" dirty="0" smtClean="0">
                              <a:latin typeface="Gill Sans MT" panose="020B0502020104020203" pitchFamily="34" charset="0"/>
                            </a:rPr>
                            <a:t>State at network disruption</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Implication</a:t>
                          </a:r>
                          <a:endParaRPr lang="ko-KR" altLang="en-US" sz="1400" dirty="0">
                            <a:latin typeface="Gill Sans MT" panose="020B0502020104020203" pitchFamily="34" charset="0"/>
                          </a:endParaRPr>
                        </a:p>
                      </a:txBody>
                      <a:tcPr>
                        <a:solidFill>
                          <a:schemeClr val="accent5">
                            <a:lumMod val="20000"/>
                            <a:lumOff val="80000"/>
                          </a:schemeClr>
                        </a:solidFill>
                      </a:tcPr>
                    </a:tc>
                  </a:tr>
                  <a:tr h="304800">
                    <a:tc>
                      <a:txBody>
                        <a:bodyPr/>
                        <a:lstStyle/>
                        <a:p>
                          <a:endParaRPr lang="ko-KR"/>
                        </a:p>
                      </a:txBody>
                      <a:tcPr>
                        <a:blipFill rotWithShape="0">
                          <a:blip r:embed="rId4"/>
                          <a:stretch>
                            <a:fillRect l="-268" t="-104000" r="-60858" b="-20000"/>
                          </a:stretch>
                        </a:blipFill>
                      </a:tcPr>
                    </a:tc>
                    <a:tc>
                      <a:txBody>
                        <a:bodyPr/>
                        <a:lstStyle/>
                        <a:p>
                          <a:pPr algn="ctr" latinLnBrk="1"/>
                          <a:r>
                            <a:rPr lang="en-US" altLang="ko-KR" sz="1400" dirty="0" smtClean="0">
                              <a:latin typeface="Gill Sans MT" panose="020B0502020104020203" pitchFamily="34" charset="0"/>
                            </a:rPr>
                            <a:t>Partial response</a:t>
                          </a:r>
                          <a:endParaRPr lang="ko-KR" altLang="en-US" sz="1400" dirty="0">
                            <a:latin typeface="Gill Sans MT" panose="020B0502020104020203" pitchFamily="34" charset="0"/>
                          </a:endParaRPr>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0" name="표 9"/>
              <p:cNvGraphicFramePr>
                <a:graphicFrameLocks noGrp="1"/>
              </p:cNvGraphicFramePr>
              <p:nvPr>
                <p:extLst>
                  <p:ext uri="{D42A27DB-BD31-4B8C-83A1-F6EECF244321}">
                    <p14:modId xmlns:p14="http://schemas.microsoft.com/office/powerpoint/2010/main" val="383500693"/>
                  </p:ext>
                </p:extLst>
              </p:nvPr>
            </p:nvGraphicFramePr>
            <p:xfrm>
              <a:off x="4860032" y="5263384"/>
              <a:ext cx="3816424" cy="822960"/>
            </p:xfrm>
            <a:graphic>
              <a:graphicData uri="http://schemas.openxmlformats.org/drawingml/2006/table">
                <a:tbl>
                  <a:tblPr firstRow="1" bandRow="1">
                    <a:tableStyleId>{5940675A-B579-460E-94D1-54222C63F5DA}</a:tableStyleId>
                  </a:tblPr>
                  <a:tblGrid>
                    <a:gridCol w="432048"/>
                    <a:gridCol w="504056"/>
                    <a:gridCol w="504056"/>
                    <a:gridCol w="2376264"/>
                  </a:tblGrid>
                  <a:tr h="152400">
                    <a:tc>
                      <a:txBody>
                        <a:bodyPr/>
                        <a:lstStyle/>
                        <a:p>
                          <a:pPr algn="ctr" latinLnBrk="1"/>
                          <a:r>
                            <a:rPr lang="en-US" altLang="ko-KR" sz="1400" dirty="0" smtClean="0">
                              <a:latin typeface="Gill Sans MT" panose="020B0502020104020203" pitchFamily="34" charset="0"/>
                            </a:rPr>
                            <a:t>TD</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OD</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400" b="0" i="1" smtClean="0">
                                    <a:latin typeface="Cambria Math" panose="02040503050406030204" pitchFamily="18" charset="0"/>
                                  </a:rPr>
                                  <m:t>  </m:t>
                                </m:r>
                                <m:sSub>
                                  <m:sSubPr>
                                    <m:ctrlPr>
                                      <a:rPr lang="en-US" altLang="ko-KR" sz="1400" i="1" smtClean="0">
                                        <a:latin typeface="Cambria Math"/>
                                      </a:rPr>
                                    </m:ctrlPr>
                                  </m:sSubPr>
                                  <m:e>
                                    <m:r>
                                      <a:rPr lang="en-US" altLang="ko-KR" sz="1400" i="1">
                                        <a:latin typeface="Cambria Math" panose="02040503050406030204" pitchFamily="18" charset="0"/>
                                      </a:rPr>
                                      <m:t>𝑅</m:t>
                                    </m:r>
                                    <m:r>
                                      <a:rPr lang="en-US" altLang="ko-KR" sz="1400" b="0" i="1" smtClean="0">
                                        <a:latin typeface="Cambria Math" panose="02040503050406030204" pitchFamily="18" charset="0"/>
                                      </a:rPr>
                                      <m:t>𝑈</m:t>
                                    </m:r>
                                  </m:e>
                                  <m:sub>
                                    <m:r>
                                      <a:rPr lang="en-US" altLang="ko-KR" sz="1400" i="1">
                                        <a:latin typeface="Cambria Math" panose="02040503050406030204" pitchFamily="18" charset="0"/>
                                      </a:rPr>
                                      <m:t>𝑇</m:t>
                                    </m:r>
                                  </m:sub>
                                </m:sSub>
                              </m:oMath>
                            </m:oMathPara>
                          </a14:m>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Recovery Action</a:t>
                          </a:r>
                          <a:endParaRPr lang="ko-KR" altLang="en-US" sz="1400" dirty="0">
                            <a:latin typeface="Gill Sans MT" panose="020B0502020104020203" pitchFamily="34" charset="0"/>
                          </a:endParaRPr>
                        </a:p>
                      </a:txBody>
                      <a:tcPr>
                        <a:solidFill>
                          <a:schemeClr val="accent5">
                            <a:lumMod val="20000"/>
                            <a:lumOff val="80000"/>
                          </a:schemeClr>
                        </a:solidFill>
                      </a:tcPr>
                    </a:tc>
                  </a:tr>
                  <a:tr h="152400">
                    <a:tc>
                      <a:txBody>
                        <a:bodyPr/>
                        <a:lstStyle/>
                        <a:p>
                          <a:pPr algn="ctr" latinLnBrk="1"/>
                          <a:r>
                            <a:rPr lang="en-US" altLang="ko-KR" sz="1400" dirty="0" smtClean="0">
                              <a:latin typeface="Gill Sans MT" panose="020B0502020104020203" pitchFamily="34" charset="0"/>
                            </a:rPr>
                            <a:t>*</a:t>
                          </a:r>
                          <a:endParaRPr lang="ko-KR" altLang="en-US" sz="1400" dirty="0">
                            <a:latin typeface="Gill Sans MT" panose="020B0502020104020203" pitchFamily="34" charset="0"/>
                          </a:endParaRPr>
                        </a:p>
                      </a:txBody>
                      <a:tcPr anchor="ctr"/>
                    </a:tc>
                    <a:tc>
                      <a:txBody>
                        <a:bodyPr/>
                        <a:lstStyle/>
                        <a:p>
                          <a:pPr algn="ctr" latinLnBrk="1"/>
                          <a:r>
                            <a:rPr lang="en-US" altLang="ko-KR" sz="1400" dirty="0" smtClean="0">
                              <a:latin typeface="Gill Sans MT" panose="020B0502020104020203" pitchFamily="34" charset="0"/>
                            </a:rPr>
                            <a:t>*</a:t>
                          </a:r>
                          <a:endParaRPr lang="ko-KR" altLang="en-US" sz="1400" dirty="0">
                            <a:latin typeface="Gill Sans MT" panose="020B0502020104020203" pitchFamily="34" charset="0"/>
                          </a:endParaRPr>
                        </a:p>
                      </a:txBody>
                      <a:tcPr anchor="ctr"/>
                    </a:tc>
                    <a:tc>
                      <a:txBody>
                        <a:bodyPr/>
                        <a:lstStyle/>
                        <a:p>
                          <a:pPr algn="ctr" latinLnBrk="1"/>
                          <a:r>
                            <a:rPr lang="en-US" altLang="ko-KR" sz="1400" dirty="0" smtClean="0">
                              <a:latin typeface="Gill Sans MT" panose="020B0502020104020203" pitchFamily="34" charset="0"/>
                            </a:rPr>
                            <a:t>*</a:t>
                          </a:r>
                          <a:endParaRPr lang="ko-KR" altLang="en-US" sz="1400" dirty="0">
                            <a:latin typeface="Gill Sans MT" panose="020B0502020104020203" pitchFamily="34" charset="0"/>
                          </a:endParaRPr>
                        </a:p>
                      </a:txBody>
                      <a:tcPr anchor="ctr"/>
                    </a:tc>
                    <a:tc>
                      <a:txBody>
                        <a:bodyPr/>
                        <a:lstStyle/>
                        <a:p>
                          <a:pPr algn="ctr" latinLnBrk="1"/>
                          <a:r>
                            <a:rPr lang="en-US" altLang="ko-KR" sz="1400" dirty="0" smtClean="0">
                              <a:latin typeface="Gill Sans MT" panose="020B0502020104020203" pitchFamily="34" charset="0"/>
                            </a:rPr>
                            <a:t>Delete</a:t>
                          </a:r>
                          <a:r>
                            <a:rPr lang="en-US" altLang="ko-KR" sz="1400" baseline="0" dirty="0" smtClean="0">
                              <a:latin typeface="Gill Sans MT" panose="020B0502020104020203" pitchFamily="34" charset="0"/>
                            </a:rPr>
                            <a:t> entry, resend </a:t>
                          </a:r>
                        </a:p>
                        <a:p>
                          <a:pPr algn="ctr" latinLnBrk="1"/>
                          <a:r>
                            <a:rPr lang="en-US" altLang="ko-KR" sz="1400" baseline="0" dirty="0" smtClean="0">
                              <a:latin typeface="Gill Sans MT" panose="020B0502020104020203" pitchFamily="34" charset="0"/>
                            </a:rPr>
                            <a:t>downstream sync request</a:t>
                          </a:r>
                          <a:endParaRPr lang="ko-KR" altLang="en-US" sz="1400" dirty="0">
                            <a:latin typeface="Gill Sans MT" panose="020B0502020104020203" pitchFamily="34" charset="0"/>
                          </a:endParaRPr>
                        </a:p>
                      </a:txBody>
                      <a:tcPr/>
                    </a:tc>
                  </a:tr>
                </a:tbl>
              </a:graphicData>
            </a:graphic>
          </p:graphicFrame>
        </mc:Choice>
        <mc:Fallback xmlns="">
          <p:graphicFrame>
            <p:nvGraphicFramePr>
              <p:cNvPr id="10" name="표 9"/>
              <p:cNvGraphicFramePr>
                <a:graphicFrameLocks noGrp="1"/>
              </p:cNvGraphicFramePr>
              <p:nvPr>
                <p:extLst>
                  <p:ext uri="{D42A27DB-BD31-4B8C-83A1-F6EECF244321}">
                    <p14:modId xmlns:p14="http://schemas.microsoft.com/office/powerpoint/2010/main" val="383500693"/>
                  </p:ext>
                </p:extLst>
              </p:nvPr>
            </p:nvGraphicFramePr>
            <p:xfrm>
              <a:off x="4860032" y="5263384"/>
              <a:ext cx="3816424" cy="822960"/>
            </p:xfrm>
            <a:graphic>
              <a:graphicData uri="http://schemas.openxmlformats.org/drawingml/2006/table">
                <a:tbl>
                  <a:tblPr firstRow="1" bandRow="1">
                    <a:tableStyleId>{5940675A-B579-460E-94D1-54222C63F5DA}</a:tableStyleId>
                  </a:tblPr>
                  <a:tblGrid>
                    <a:gridCol w="432048"/>
                    <a:gridCol w="504056"/>
                    <a:gridCol w="504056"/>
                    <a:gridCol w="2376264"/>
                  </a:tblGrid>
                  <a:tr h="304800">
                    <a:tc>
                      <a:txBody>
                        <a:bodyPr/>
                        <a:lstStyle/>
                        <a:p>
                          <a:pPr algn="ctr" latinLnBrk="1"/>
                          <a:r>
                            <a:rPr lang="en-US" altLang="ko-KR" sz="1400" dirty="0" smtClean="0">
                              <a:latin typeface="Gill Sans MT" panose="020B0502020104020203" pitchFamily="34" charset="0"/>
                            </a:rPr>
                            <a:t>TD</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OD</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endParaRPr lang="ko-KR"/>
                        </a:p>
                      </a:txBody>
                      <a:tcPr>
                        <a:blipFill rotWithShape="0">
                          <a:blip r:embed="rId5"/>
                          <a:stretch>
                            <a:fillRect l="-186747" t="-2000" r="-472289" b="-192000"/>
                          </a:stretch>
                        </a:blipFill>
                      </a:tcPr>
                    </a:tc>
                    <a:tc>
                      <a:txBody>
                        <a:bodyPr/>
                        <a:lstStyle/>
                        <a:p>
                          <a:pPr algn="ctr" latinLnBrk="1"/>
                          <a:r>
                            <a:rPr lang="en-US" altLang="ko-KR" sz="1400" dirty="0" smtClean="0">
                              <a:latin typeface="Gill Sans MT" panose="020B0502020104020203" pitchFamily="34" charset="0"/>
                            </a:rPr>
                            <a:t>Recovery Action</a:t>
                          </a:r>
                          <a:endParaRPr lang="ko-KR" altLang="en-US" sz="1400" dirty="0">
                            <a:latin typeface="Gill Sans MT" panose="020B0502020104020203" pitchFamily="34" charset="0"/>
                          </a:endParaRPr>
                        </a:p>
                      </a:txBody>
                      <a:tcPr>
                        <a:solidFill>
                          <a:schemeClr val="accent5">
                            <a:lumMod val="20000"/>
                            <a:lumOff val="80000"/>
                          </a:schemeClr>
                        </a:solidFill>
                      </a:tcPr>
                    </a:tc>
                  </a:tr>
                  <a:tr h="518160">
                    <a:tc>
                      <a:txBody>
                        <a:bodyPr/>
                        <a:lstStyle/>
                        <a:p>
                          <a:pPr algn="ctr" latinLnBrk="1"/>
                          <a:r>
                            <a:rPr lang="en-US" altLang="ko-KR" sz="1400" dirty="0" smtClean="0">
                              <a:latin typeface="Gill Sans MT" panose="020B0502020104020203" pitchFamily="34" charset="0"/>
                            </a:rPr>
                            <a:t>*</a:t>
                          </a:r>
                          <a:endParaRPr lang="ko-KR" altLang="en-US" sz="1400" dirty="0">
                            <a:latin typeface="Gill Sans MT" panose="020B0502020104020203" pitchFamily="34" charset="0"/>
                          </a:endParaRPr>
                        </a:p>
                      </a:txBody>
                      <a:tcPr anchor="ctr"/>
                    </a:tc>
                    <a:tc>
                      <a:txBody>
                        <a:bodyPr/>
                        <a:lstStyle/>
                        <a:p>
                          <a:pPr algn="ctr" latinLnBrk="1"/>
                          <a:r>
                            <a:rPr lang="en-US" altLang="ko-KR" sz="1400" dirty="0" smtClean="0">
                              <a:latin typeface="Gill Sans MT" panose="020B0502020104020203" pitchFamily="34" charset="0"/>
                            </a:rPr>
                            <a:t>*</a:t>
                          </a:r>
                          <a:endParaRPr lang="ko-KR" altLang="en-US" sz="1400" dirty="0">
                            <a:latin typeface="Gill Sans MT" panose="020B0502020104020203" pitchFamily="34" charset="0"/>
                          </a:endParaRPr>
                        </a:p>
                      </a:txBody>
                      <a:tcPr anchor="ctr"/>
                    </a:tc>
                    <a:tc>
                      <a:txBody>
                        <a:bodyPr/>
                        <a:lstStyle/>
                        <a:p>
                          <a:pPr algn="ctr" latinLnBrk="1"/>
                          <a:r>
                            <a:rPr lang="en-US" altLang="ko-KR" sz="1400" dirty="0" smtClean="0">
                              <a:latin typeface="Gill Sans MT" panose="020B0502020104020203" pitchFamily="34" charset="0"/>
                            </a:rPr>
                            <a:t>*</a:t>
                          </a:r>
                          <a:endParaRPr lang="ko-KR" altLang="en-US" sz="1400" dirty="0">
                            <a:latin typeface="Gill Sans MT" panose="020B0502020104020203" pitchFamily="34" charset="0"/>
                          </a:endParaRPr>
                        </a:p>
                      </a:txBody>
                      <a:tcPr anchor="ctr"/>
                    </a:tc>
                    <a:tc>
                      <a:txBody>
                        <a:bodyPr/>
                        <a:lstStyle/>
                        <a:p>
                          <a:pPr algn="ctr" latinLnBrk="1"/>
                          <a:r>
                            <a:rPr lang="en-US" altLang="ko-KR" sz="1400" dirty="0" smtClean="0">
                              <a:latin typeface="Gill Sans MT" panose="020B0502020104020203" pitchFamily="34" charset="0"/>
                            </a:rPr>
                            <a:t>Delete</a:t>
                          </a:r>
                          <a:r>
                            <a:rPr lang="en-US" altLang="ko-KR" sz="1400" baseline="0" dirty="0" smtClean="0">
                              <a:latin typeface="Gill Sans MT" panose="020B0502020104020203" pitchFamily="34" charset="0"/>
                            </a:rPr>
                            <a:t> entry, resend </a:t>
                          </a:r>
                        </a:p>
                        <a:p>
                          <a:pPr algn="ctr" latinLnBrk="1"/>
                          <a:r>
                            <a:rPr lang="en-US" altLang="ko-KR" sz="1400" baseline="0" dirty="0" smtClean="0">
                              <a:latin typeface="Gill Sans MT" panose="020B0502020104020203" pitchFamily="34" charset="0"/>
                            </a:rPr>
                            <a:t>downstream sync request</a:t>
                          </a:r>
                          <a:endParaRPr lang="ko-KR" altLang="en-US" sz="1400" dirty="0">
                            <a:latin typeface="Gill Sans MT" panose="020B0502020104020203" pitchFamily="34" charset="0"/>
                          </a:endParaRPr>
                        </a:p>
                      </a:txBody>
                      <a:tcPr/>
                    </a:tc>
                  </a:tr>
                </a:tbl>
              </a:graphicData>
            </a:graphic>
          </p:graphicFrame>
        </mc:Fallback>
      </mc:AlternateContent>
      <p:sp>
        <p:nvSpPr>
          <p:cNvPr id="11" name="오른쪽 화살표 10"/>
          <p:cNvSpPr/>
          <p:nvPr/>
        </p:nvSpPr>
        <p:spPr>
          <a:xfrm>
            <a:off x="4385254" y="5534324"/>
            <a:ext cx="377132" cy="2747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8232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Handling App/Device Failures</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lstStyle/>
              <a:p>
                <a:r>
                  <a:rPr lang="en-US" altLang="ko-KR" dirty="0" smtClean="0"/>
                  <a:t>Roll back/forward to a consistent state after crash</a:t>
                </a:r>
              </a:p>
              <a:p>
                <a:r>
                  <a:rPr lang="en-US" altLang="ko-KR" dirty="0" smtClean="0"/>
                  <a:t>Recovery policy dependent on local states</a:t>
                </a:r>
              </a:p>
              <a:p>
                <a:pPr lvl="1"/>
                <a14:m>
                  <m:oMath xmlns:m="http://schemas.openxmlformats.org/officeDocument/2006/math">
                    <m:sSub>
                      <m:sSubPr>
                        <m:ctrlPr>
                          <a:rPr lang="en-US" altLang="ko-KR" i="1">
                            <a:latin typeface="Cambria Math"/>
                          </a:rPr>
                        </m:ctrlPr>
                      </m:sSubPr>
                      <m:e>
                        <m:r>
                          <a:rPr lang="en-US" altLang="ko-KR" i="1">
                            <a:latin typeface="Cambria Math" panose="02040503050406030204" pitchFamily="18" charset="0"/>
                          </a:rPr>
                          <m:t>𝐹𝑙𝑎𝑔</m:t>
                        </m:r>
                      </m:e>
                      <m:sub>
                        <m:r>
                          <a:rPr lang="en-US" altLang="ko-KR" i="1">
                            <a:latin typeface="Cambria Math" panose="02040503050406030204" pitchFamily="18" charset="0"/>
                          </a:rPr>
                          <m:t>𝑇𝐷</m:t>
                        </m:r>
                      </m:sub>
                    </m:sSub>
                  </m:oMath>
                </a14:m>
                <a:r>
                  <a:rPr lang="en-US" altLang="ko-KR" dirty="0" smtClean="0"/>
                  <a:t>, </a:t>
                </a:r>
                <a14:m>
                  <m:oMath xmlns:m="http://schemas.openxmlformats.org/officeDocument/2006/math">
                    <m:sSub>
                      <m:sSubPr>
                        <m:ctrlPr>
                          <a:rPr lang="en-US" altLang="ko-KR" i="1">
                            <a:latin typeface="Cambria Math"/>
                          </a:rPr>
                        </m:ctrlPr>
                      </m:sSubPr>
                      <m:e>
                        <m:r>
                          <a:rPr lang="en-US" altLang="ko-KR" i="1">
                            <a:latin typeface="Cambria Math" panose="02040503050406030204" pitchFamily="18" charset="0"/>
                          </a:rPr>
                          <m:t>𝐹𝑙𝑎𝑔</m:t>
                        </m:r>
                      </m:e>
                      <m:sub>
                        <m:r>
                          <a:rPr lang="en-US" altLang="ko-KR" b="0" i="1" smtClean="0">
                            <a:latin typeface="Cambria Math" panose="02040503050406030204" pitchFamily="18" charset="0"/>
                          </a:rPr>
                          <m:t>𝑂</m:t>
                        </m:r>
                        <m:r>
                          <a:rPr lang="en-US" altLang="ko-KR" i="1">
                            <a:latin typeface="Cambria Math" panose="02040503050406030204" pitchFamily="18" charset="0"/>
                          </a:rPr>
                          <m:t>𝐷</m:t>
                        </m:r>
                      </m:sub>
                    </m:sSub>
                  </m:oMath>
                </a14:m>
                <a:r>
                  <a:rPr lang="en-US" altLang="ko-KR" dirty="0" smtClean="0"/>
                  <a:t>, </a:t>
                </a:r>
                <a14:m>
                  <m:oMath xmlns:m="http://schemas.openxmlformats.org/officeDocument/2006/math">
                    <m:sSub>
                      <m:sSubPr>
                        <m:ctrlPr>
                          <a:rPr lang="en-US" altLang="ko-KR" i="1">
                            <a:latin typeface="Cambria Math"/>
                          </a:rPr>
                        </m:ctrlPr>
                      </m:sSubPr>
                      <m:e>
                        <m:r>
                          <a:rPr lang="en-US" altLang="ko-KR" b="0" i="1" smtClean="0">
                            <a:latin typeface="Cambria Math" panose="02040503050406030204" pitchFamily="18" charset="0"/>
                          </a:rPr>
                          <m:t>𝐶𝑜𝑢𝑛𝑡</m:t>
                        </m:r>
                      </m:e>
                      <m:sub>
                        <m:r>
                          <a:rPr lang="en-US" altLang="ko-KR" b="0" i="1" smtClean="0">
                            <a:latin typeface="Cambria Math" panose="02040503050406030204" pitchFamily="18" charset="0"/>
                          </a:rPr>
                          <m:t>𝑂𝑂</m:t>
                        </m:r>
                      </m:sub>
                    </m:sSub>
                  </m:oMath>
                </a14:m>
                <a:r>
                  <a:rPr lang="en-US" altLang="ko-KR" dirty="0" smtClean="0"/>
                  <a:t>, </a:t>
                </a:r>
                <a14:m>
                  <m:oMath xmlns:m="http://schemas.openxmlformats.org/officeDocument/2006/math">
                    <m:sSub>
                      <m:sSubPr>
                        <m:ctrlPr>
                          <a:rPr lang="en-US" altLang="ko-KR" i="1">
                            <a:latin typeface="Cambria Math"/>
                          </a:rPr>
                        </m:ctrlPr>
                      </m:sSubPr>
                      <m:e>
                        <m:r>
                          <a:rPr lang="en-US" altLang="ko-KR" i="1">
                            <a:latin typeface="Cambria Math" panose="02040503050406030204" pitchFamily="18" charset="0"/>
                          </a:rPr>
                          <m:t>𝐹𝑙𝑎𝑔</m:t>
                        </m:r>
                      </m:e>
                      <m:sub>
                        <m:r>
                          <a:rPr lang="en-US" altLang="ko-KR" b="0" i="1" smtClean="0">
                            <a:latin typeface="Cambria Math" panose="02040503050406030204" pitchFamily="18" charset="0"/>
                          </a:rPr>
                          <m:t>𝑆𝑃</m:t>
                        </m:r>
                      </m:sub>
                    </m:sSub>
                  </m:oMath>
                </a14:m>
                <a:r>
                  <a:rPr lang="en-US" altLang="ko-KR" dirty="0" smtClean="0"/>
                  <a:t>, </a:t>
                </a:r>
                <a14:m>
                  <m:oMath xmlns:m="http://schemas.openxmlformats.org/officeDocument/2006/math">
                    <m:sSub>
                      <m:sSubPr>
                        <m:ctrlPr>
                          <a:rPr lang="en-US" altLang="ko-KR" i="1">
                            <a:latin typeface="Cambria Math"/>
                          </a:rPr>
                        </m:ctrlPr>
                      </m:sSubPr>
                      <m:e>
                        <m:r>
                          <a:rPr lang="en-US" altLang="ko-KR" i="1">
                            <a:latin typeface="Cambria Math" panose="02040503050406030204" pitchFamily="18" charset="0"/>
                          </a:rPr>
                          <m:t>𝐹𝑙𝑎𝑔</m:t>
                        </m:r>
                      </m:e>
                      <m:sub>
                        <m:r>
                          <a:rPr lang="en-US" altLang="ko-KR" b="0" i="1" smtClean="0">
                            <a:latin typeface="Cambria Math" panose="02040503050406030204" pitchFamily="18" charset="0"/>
                          </a:rPr>
                          <m:t>𝐶𝐹</m:t>
                        </m:r>
                      </m:sub>
                    </m:sSub>
                  </m:oMath>
                </a14:m>
                <a:r>
                  <a:rPr lang="en-US" altLang="ko-KR" dirty="0" smtClean="0"/>
                  <a:t>, </a:t>
                </a:r>
                <a14:m>
                  <m:oMath xmlns:m="http://schemas.openxmlformats.org/officeDocument/2006/math">
                    <m:r>
                      <a:rPr lang="en-US" altLang="ko-KR" b="0" i="1" smtClean="0">
                        <a:latin typeface="Cambria Math" panose="02040503050406030204" pitchFamily="18" charset="0"/>
                      </a:rPr>
                      <m:t>𝐷𝐶𝑇</m:t>
                    </m:r>
                  </m:oMath>
                </a14:m>
                <a:endParaRPr lang="en-US" altLang="ko-KR" dirty="0" smtClean="0"/>
              </a:p>
              <a:p>
                <a:r>
                  <a:rPr lang="en-US" altLang="ko-KR" dirty="0" smtClean="0"/>
                  <a:t>Recover from a crash during sync</a:t>
                </a:r>
              </a:p>
              <a:p>
                <a:endParaRPr lang="en-US" altLang="ko-KR" dirty="0"/>
              </a:p>
              <a:p>
                <a:pPr lvl="1"/>
                <a:endParaRPr lang="en-US" altLang="ko-KR" dirty="0" smtClean="0"/>
              </a:p>
              <a:p>
                <a:r>
                  <a:rPr lang="en-US" altLang="ko-KR" dirty="0" smtClean="0"/>
                  <a:t>Recover from a crash at update</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0">
                <a:blip r:embed="rId3"/>
                <a:stretch>
                  <a:fillRect l="-963" t="-1036"/>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4CFE094C-5E8C-4E73-A362-9817F4BC2EC0}" type="slidenum">
              <a:rPr lang="ko-KR" altLang="en-US" smtClean="0"/>
              <a:pPr/>
              <a:t>16</a:t>
            </a:fld>
            <a:endParaRPr lang="ko-KR" altLang="en-US"/>
          </a:p>
        </p:txBody>
      </p:sp>
      <p:graphicFrame>
        <p:nvGraphicFramePr>
          <p:cNvPr id="6" name="표 5"/>
          <p:cNvGraphicFramePr>
            <a:graphicFrameLocks noGrp="1"/>
          </p:cNvGraphicFramePr>
          <p:nvPr>
            <p:extLst>
              <p:ext uri="{D42A27DB-BD31-4B8C-83A1-F6EECF244321}">
                <p14:modId xmlns:p14="http://schemas.microsoft.com/office/powerpoint/2010/main" val="2186433174"/>
              </p:ext>
            </p:extLst>
          </p:nvPr>
        </p:nvGraphicFramePr>
        <p:xfrm>
          <a:off x="827584" y="3356992"/>
          <a:ext cx="7848872" cy="609600"/>
        </p:xfrm>
        <a:graphic>
          <a:graphicData uri="http://schemas.openxmlformats.org/drawingml/2006/table">
            <a:tbl>
              <a:tblPr firstRow="1" bandRow="1">
                <a:tableStyleId>{5940675A-B579-460E-94D1-54222C63F5DA}</a:tableStyleId>
              </a:tblPr>
              <a:tblGrid>
                <a:gridCol w="504056"/>
                <a:gridCol w="504056"/>
                <a:gridCol w="504056"/>
                <a:gridCol w="504056"/>
                <a:gridCol w="504056"/>
                <a:gridCol w="5328592"/>
              </a:tblGrid>
              <a:tr h="234026">
                <a:tc>
                  <a:txBody>
                    <a:bodyPr/>
                    <a:lstStyle/>
                    <a:p>
                      <a:pPr algn="ctr" latinLnBrk="1"/>
                      <a:r>
                        <a:rPr lang="en-US" altLang="ko-KR" sz="1400" dirty="0" smtClean="0">
                          <a:latin typeface="Gill Sans MT" panose="020B0502020104020203" pitchFamily="34" charset="0"/>
                        </a:rPr>
                        <a:t>TD</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OD</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OO</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SP</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CF</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Recovery Action</a:t>
                      </a:r>
                      <a:endParaRPr lang="ko-KR" altLang="en-US" sz="1400" dirty="0">
                        <a:latin typeface="Gill Sans MT" panose="020B0502020104020203" pitchFamily="34" charset="0"/>
                      </a:endParaRPr>
                    </a:p>
                  </a:txBody>
                  <a:tcPr>
                    <a:solidFill>
                      <a:schemeClr val="accent5">
                        <a:lumMod val="20000"/>
                        <a:lumOff val="80000"/>
                      </a:schemeClr>
                    </a:solidFill>
                  </a:tcPr>
                </a:tc>
              </a:tr>
              <a:tr h="234026">
                <a:tc>
                  <a:txBody>
                    <a:bodyPr/>
                    <a:lstStyle/>
                    <a:p>
                      <a:pPr algn="ctr" latinLnBrk="1"/>
                      <a:r>
                        <a:rPr lang="en-US" altLang="ko-KR" sz="1400" dirty="0" smtClean="0">
                          <a:latin typeface="Gill Sans MT" panose="020B0502020104020203" pitchFamily="34" charset="0"/>
                        </a:rPr>
                        <a:t>0</a:t>
                      </a:r>
                      <a:endParaRPr lang="ko-KR" altLang="en-US" sz="1400" dirty="0">
                        <a:latin typeface="Gill Sans MT" panose="020B0502020104020203" pitchFamily="34" charset="0"/>
                      </a:endParaRPr>
                    </a:p>
                  </a:txBody>
                  <a:tcPr/>
                </a:tc>
                <a:tc>
                  <a:txBody>
                    <a:bodyPr/>
                    <a:lstStyle/>
                    <a:p>
                      <a:pPr algn="ctr" latinLnBrk="1"/>
                      <a:r>
                        <a:rPr lang="en-US" altLang="ko-KR" sz="1400" dirty="0" smtClean="0">
                          <a:latin typeface="Gill Sans MT" panose="020B0502020104020203" pitchFamily="34" charset="0"/>
                        </a:rPr>
                        <a:t>0</a:t>
                      </a:r>
                      <a:endParaRPr lang="ko-KR" altLang="en-US" sz="1400" dirty="0">
                        <a:latin typeface="Gill Sans MT" panose="020B0502020104020203" pitchFamily="34" charset="0"/>
                      </a:endParaRPr>
                    </a:p>
                  </a:txBody>
                  <a:tcPr/>
                </a:tc>
                <a:tc>
                  <a:txBody>
                    <a:bodyPr/>
                    <a:lstStyle/>
                    <a:p>
                      <a:pPr algn="ctr" latinLnBrk="1"/>
                      <a:r>
                        <a:rPr lang="en-US" altLang="ko-KR" sz="1400" dirty="0" smtClean="0">
                          <a:latin typeface="Gill Sans MT" panose="020B0502020104020203" pitchFamily="34" charset="0"/>
                        </a:rPr>
                        <a:t>=0</a:t>
                      </a:r>
                      <a:endParaRPr lang="ko-KR" altLang="en-US" sz="1400" dirty="0">
                        <a:latin typeface="Gill Sans MT" panose="020B0502020104020203" pitchFamily="34" charset="0"/>
                      </a:endParaRPr>
                    </a:p>
                  </a:txBody>
                  <a:tcPr/>
                </a:tc>
                <a:tc>
                  <a:txBody>
                    <a:bodyPr/>
                    <a:lstStyle/>
                    <a:p>
                      <a:pPr algn="ctr" latinLnBrk="1"/>
                      <a:r>
                        <a:rPr lang="en-US" altLang="ko-KR" sz="1400" dirty="0" smtClean="0">
                          <a:latin typeface="Gill Sans MT" panose="020B0502020104020203" pitchFamily="34" charset="0"/>
                        </a:rPr>
                        <a:t>1</a:t>
                      </a:r>
                      <a:endParaRPr lang="ko-KR" altLang="en-US" sz="1400" dirty="0">
                        <a:latin typeface="Gill Sans MT" panose="020B0502020104020203" pitchFamily="34" charset="0"/>
                      </a:endParaRPr>
                    </a:p>
                  </a:txBody>
                  <a:tcPr/>
                </a:tc>
                <a:tc>
                  <a:txBody>
                    <a:bodyPr/>
                    <a:lstStyle/>
                    <a:p>
                      <a:pPr algn="ctr" latinLnBrk="1"/>
                      <a:r>
                        <a:rPr lang="en-US" altLang="ko-KR" sz="1400" dirty="0" smtClean="0">
                          <a:latin typeface="Gill Sans MT" panose="020B0502020104020203" pitchFamily="34" charset="0"/>
                        </a:rPr>
                        <a:t>-</a:t>
                      </a:r>
                      <a:endParaRPr lang="ko-KR" altLang="en-US" sz="1400" dirty="0">
                        <a:latin typeface="Gill Sans MT" panose="020B0502020104020203" pitchFamily="34" charset="0"/>
                      </a:endParaRPr>
                    </a:p>
                  </a:txBody>
                  <a:tcPr/>
                </a:tc>
                <a:tc>
                  <a:txBody>
                    <a:bodyPr/>
                    <a:lstStyle/>
                    <a:p>
                      <a:pPr algn="ctr" latinLnBrk="1"/>
                      <a:r>
                        <a:rPr lang="en-US" altLang="ko-KR" sz="1400" dirty="0" smtClean="0">
                          <a:latin typeface="Gill Sans MT" panose="020B0502020104020203" pitchFamily="34" charset="0"/>
                        </a:rPr>
                        <a:t>Restart upstream</a:t>
                      </a:r>
                      <a:r>
                        <a:rPr lang="en-US" altLang="ko-KR" sz="1400" baseline="0" dirty="0" smtClean="0">
                          <a:latin typeface="Gill Sans MT" panose="020B0502020104020203" pitchFamily="34" charset="0"/>
                        </a:rPr>
                        <a:t> sync (SP = 0, TD = 1, OD = 1 if ∃DCT)</a:t>
                      </a:r>
                      <a:endParaRPr lang="ko-KR" altLang="en-US" sz="1400" dirty="0" smtClean="0">
                        <a:latin typeface="Gill Sans MT" panose="020B0502020104020203" pitchFamily="34" charset="0"/>
                      </a:endParaRPr>
                    </a:p>
                  </a:txBody>
                  <a:tcPr/>
                </a:tc>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2109193505"/>
              </p:ext>
            </p:extLst>
          </p:nvPr>
        </p:nvGraphicFramePr>
        <p:xfrm>
          <a:off x="827584" y="4581128"/>
          <a:ext cx="7848872" cy="1127760"/>
        </p:xfrm>
        <a:graphic>
          <a:graphicData uri="http://schemas.openxmlformats.org/drawingml/2006/table">
            <a:tbl>
              <a:tblPr firstRow="1" bandRow="1">
                <a:tableStyleId>{5940675A-B579-460E-94D1-54222C63F5DA}</a:tableStyleId>
              </a:tblPr>
              <a:tblGrid>
                <a:gridCol w="504056"/>
                <a:gridCol w="504056"/>
                <a:gridCol w="504056"/>
                <a:gridCol w="504056"/>
                <a:gridCol w="504056"/>
                <a:gridCol w="5328592"/>
              </a:tblGrid>
              <a:tr h="234026">
                <a:tc>
                  <a:txBody>
                    <a:bodyPr/>
                    <a:lstStyle/>
                    <a:p>
                      <a:pPr algn="ctr" latinLnBrk="1"/>
                      <a:r>
                        <a:rPr lang="en-US" altLang="ko-KR" sz="1400" dirty="0" smtClean="0">
                          <a:latin typeface="Gill Sans MT" panose="020B0502020104020203" pitchFamily="34" charset="0"/>
                        </a:rPr>
                        <a:t>TD</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OD</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OO</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SP</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CF</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Recovery Action</a:t>
                      </a:r>
                      <a:endParaRPr lang="ko-KR" altLang="en-US" sz="1400" dirty="0">
                        <a:latin typeface="Gill Sans MT" panose="020B0502020104020203" pitchFamily="34" charset="0"/>
                      </a:endParaRPr>
                    </a:p>
                  </a:txBody>
                  <a:tcPr>
                    <a:solidFill>
                      <a:schemeClr val="accent5">
                        <a:lumMod val="20000"/>
                        <a:lumOff val="80000"/>
                      </a:schemeClr>
                    </a:solidFill>
                  </a:tcPr>
                </a:tc>
              </a:tr>
              <a:tr h="234026">
                <a:tc>
                  <a:txBody>
                    <a:bodyPr/>
                    <a:lstStyle/>
                    <a:p>
                      <a:pPr algn="ctr" latinLnBrk="1"/>
                      <a:r>
                        <a:rPr lang="en-US" altLang="ko-KR" sz="1400" dirty="0" smtClean="0">
                          <a:latin typeface="Gill Sans MT" panose="020B0502020104020203" pitchFamily="34" charset="0"/>
                        </a:rPr>
                        <a:t>1</a:t>
                      </a:r>
                      <a:endParaRPr lang="ko-KR" altLang="en-US" sz="1400" dirty="0">
                        <a:latin typeface="Gill Sans MT" panose="020B0502020104020203" pitchFamily="34" charset="0"/>
                      </a:endParaRPr>
                    </a:p>
                  </a:txBody>
                  <a:tcPr/>
                </a:tc>
                <a:tc>
                  <a:txBody>
                    <a:bodyPr/>
                    <a:lstStyle/>
                    <a:p>
                      <a:pPr algn="ctr" latinLnBrk="1"/>
                      <a:r>
                        <a:rPr lang="en-US" altLang="ko-KR" sz="1400" dirty="0" smtClean="0">
                          <a:latin typeface="Gill Sans MT" panose="020B0502020104020203" pitchFamily="34" charset="0"/>
                        </a:rPr>
                        <a:t>0</a:t>
                      </a:r>
                      <a:endParaRPr lang="ko-KR" altLang="en-US" sz="1400" dirty="0">
                        <a:latin typeface="Gill Sans MT" panose="020B0502020104020203" pitchFamily="34" charset="0"/>
                      </a:endParaRPr>
                    </a:p>
                  </a:txBody>
                  <a:tcPr/>
                </a:tc>
                <a:tc>
                  <a:txBody>
                    <a:bodyPr/>
                    <a:lstStyle/>
                    <a:p>
                      <a:pPr algn="ctr" latinLnBrk="1"/>
                      <a:r>
                        <a:rPr lang="en-US" altLang="ko-KR" sz="1400" dirty="0" smtClean="0">
                          <a:latin typeface="Gill Sans MT" panose="020B0502020104020203" pitchFamily="34" charset="0"/>
                        </a:rPr>
                        <a:t>&gt;0</a:t>
                      </a:r>
                      <a:endParaRPr lang="ko-KR" altLang="en-US" sz="1400" dirty="0">
                        <a:latin typeface="Gill Sans MT" panose="020B0502020104020203" pitchFamily="34" charset="0"/>
                      </a:endParaRPr>
                    </a:p>
                  </a:txBody>
                  <a:tcPr/>
                </a:tc>
                <a:tc>
                  <a:txBody>
                    <a:bodyPr/>
                    <a:lstStyle/>
                    <a:p>
                      <a:pPr algn="ctr" latinLnBrk="1"/>
                      <a:r>
                        <a:rPr lang="en-US" altLang="ko-KR" sz="1400" dirty="0" smtClean="0">
                          <a:latin typeface="Gill Sans MT" panose="020B0502020104020203" pitchFamily="34" charset="0"/>
                        </a:rPr>
                        <a:t>0</a:t>
                      </a:r>
                      <a:endParaRPr lang="ko-KR" altLang="en-US" sz="1400" dirty="0">
                        <a:latin typeface="Gill Sans MT" panose="020B0502020104020203" pitchFamily="34" charset="0"/>
                      </a:endParaRPr>
                    </a:p>
                  </a:txBody>
                  <a:tcPr/>
                </a:tc>
                <a:tc>
                  <a:txBody>
                    <a:bodyPr/>
                    <a:lstStyle/>
                    <a:p>
                      <a:pPr algn="ctr" latinLnBrk="1"/>
                      <a:r>
                        <a:rPr lang="en-US" altLang="ko-KR" sz="1400" dirty="0" smtClean="0">
                          <a:latin typeface="Gill Sans MT" panose="020B0502020104020203" pitchFamily="34" charset="0"/>
                        </a:rPr>
                        <a:t>0</a:t>
                      </a:r>
                      <a:endParaRPr lang="ko-KR" altLang="en-US" sz="1400" dirty="0">
                        <a:latin typeface="Gill Sans MT" panose="020B0502020104020203" pitchFamily="34" charset="0"/>
                      </a:endParaRPr>
                    </a:p>
                  </a:txBody>
                  <a:tcPr/>
                </a:tc>
                <a:tc>
                  <a:txBody>
                    <a:bodyPr/>
                    <a:lstStyle/>
                    <a:p>
                      <a:pPr algn="ctr" latinLnBrk="1"/>
                      <a:r>
                        <a:rPr lang="en-US" altLang="ko-KR" sz="1400" dirty="0" smtClean="0">
                          <a:latin typeface="Gill Sans MT" panose="020B0502020104020203" pitchFamily="34" charset="0"/>
                        </a:rPr>
                        <a:t>Start upstream sync (OO = 0)</a:t>
                      </a:r>
                      <a:endParaRPr lang="ko-KR" altLang="en-US" sz="1400" dirty="0">
                        <a:latin typeface="Gill Sans MT" panose="020B0502020104020203" pitchFamily="34" charset="0"/>
                      </a:endParaRPr>
                    </a:p>
                  </a:txBody>
                  <a:tcPr/>
                </a:tc>
              </a:tr>
              <a:tr h="234026">
                <a:tc>
                  <a:txBody>
                    <a:bodyPr/>
                    <a:lstStyle/>
                    <a:p>
                      <a:pPr algn="ctr" latinLnBrk="1"/>
                      <a:r>
                        <a:rPr lang="en-US" altLang="ko-KR" sz="1400" dirty="0" smtClean="0">
                          <a:latin typeface="Gill Sans MT" panose="020B0502020104020203" pitchFamily="34" charset="0"/>
                        </a:rPr>
                        <a:t>*</a:t>
                      </a:r>
                      <a:endParaRPr lang="ko-KR" altLang="en-US" sz="1400" dirty="0">
                        <a:latin typeface="Gill Sans MT" panose="020B0502020104020203" pitchFamily="34" charset="0"/>
                      </a:endParaRPr>
                    </a:p>
                  </a:txBody>
                  <a:tcPr anchor="ctr"/>
                </a:tc>
                <a:tc>
                  <a:txBody>
                    <a:bodyPr/>
                    <a:lstStyle/>
                    <a:p>
                      <a:pPr algn="ctr" latinLnBrk="1"/>
                      <a:r>
                        <a:rPr lang="en-US" altLang="ko-KR" sz="1400" dirty="0" smtClean="0">
                          <a:latin typeface="Gill Sans MT" panose="020B0502020104020203" pitchFamily="34" charset="0"/>
                        </a:rPr>
                        <a:t>1</a:t>
                      </a:r>
                      <a:endParaRPr lang="ko-KR" altLang="en-US" sz="1400" dirty="0">
                        <a:latin typeface="Gill Sans MT" panose="020B0502020104020203" pitchFamily="34" charset="0"/>
                      </a:endParaRPr>
                    </a:p>
                  </a:txBody>
                  <a:tcPr anchor="ctr"/>
                </a:tc>
                <a:tc>
                  <a:txBody>
                    <a:bodyPr/>
                    <a:lstStyle/>
                    <a:p>
                      <a:pPr algn="ctr" latinLnBrk="1"/>
                      <a:r>
                        <a:rPr lang="en-US" altLang="ko-KR" sz="1400" dirty="0" smtClean="0">
                          <a:latin typeface="Gill Sans MT" panose="020B0502020104020203" pitchFamily="34" charset="0"/>
                        </a:rPr>
                        <a:t>&gt;0</a:t>
                      </a:r>
                      <a:endParaRPr lang="ko-KR" altLang="en-US" sz="1400" dirty="0">
                        <a:latin typeface="Gill Sans MT" panose="020B0502020104020203" pitchFamily="34" charset="0"/>
                      </a:endParaRPr>
                    </a:p>
                  </a:txBody>
                  <a:tcPr anchor="ctr"/>
                </a:tc>
                <a:tc>
                  <a:txBody>
                    <a:bodyPr/>
                    <a:lstStyle/>
                    <a:p>
                      <a:pPr algn="ctr" latinLnBrk="1"/>
                      <a:r>
                        <a:rPr lang="en-US" altLang="ko-KR" sz="1400" dirty="0" smtClean="0">
                          <a:latin typeface="Gill Sans MT" panose="020B0502020104020203" pitchFamily="34" charset="0"/>
                        </a:rPr>
                        <a:t>0</a:t>
                      </a:r>
                      <a:endParaRPr lang="ko-KR" altLang="en-US" sz="1400" dirty="0">
                        <a:latin typeface="Gill Sans MT" panose="020B0502020104020203" pitchFamily="34" charset="0"/>
                      </a:endParaRPr>
                    </a:p>
                  </a:txBody>
                  <a:tcPr anchor="ctr"/>
                </a:tc>
                <a:tc>
                  <a:txBody>
                    <a:bodyPr/>
                    <a:lstStyle/>
                    <a:p>
                      <a:pPr algn="ctr" latinLnBrk="1"/>
                      <a:r>
                        <a:rPr lang="en-US" altLang="ko-KR" sz="1400" dirty="0" smtClean="0">
                          <a:latin typeface="Gill Sans MT" panose="020B0502020104020203" pitchFamily="34" charset="0"/>
                        </a:rPr>
                        <a:t>0</a:t>
                      </a:r>
                      <a:endParaRPr lang="ko-KR" altLang="en-US" sz="1400" dirty="0">
                        <a:latin typeface="Gill Sans MT" panose="020B0502020104020203" pitchFamily="34" charset="0"/>
                      </a:endParaRPr>
                    </a:p>
                  </a:txBody>
                  <a:tcPr anchor="ctr"/>
                </a:tc>
                <a:tc>
                  <a:txBody>
                    <a:bodyPr/>
                    <a:lstStyle/>
                    <a:p>
                      <a:pPr algn="ctr" latinLnBrk="1"/>
                      <a:r>
                        <a:rPr lang="en-US" altLang="ko-KR" sz="1400" dirty="0" smtClean="0">
                          <a:latin typeface="Gill Sans MT" panose="020B0502020104020203" pitchFamily="34" charset="0"/>
                        </a:rPr>
                        <a:t>Torn row! Retrieve consistent row version from </a:t>
                      </a:r>
                      <a:r>
                        <a:rPr lang="en-US" altLang="ko-KR" sz="1400" dirty="0" err="1" smtClean="0">
                          <a:latin typeface="Gill Sans MT" panose="020B0502020104020203" pitchFamily="34" charset="0"/>
                        </a:rPr>
                        <a:t>sCloud</a:t>
                      </a:r>
                      <a:r>
                        <a:rPr lang="en-US" altLang="ko-KR" sz="1400" dirty="0" smtClean="0">
                          <a:latin typeface="Gill Sans MT" panose="020B0502020104020203" pitchFamily="34" charset="0"/>
                        </a:rPr>
                        <a:t> </a:t>
                      </a:r>
                    </a:p>
                    <a:p>
                      <a:pPr algn="ctr" latinLnBrk="1"/>
                      <a:r>
                        <a:rPr lang="en-US" altLang="ko-KR" sz="1400" dirty="0" smtClean="0">
                          <a:latin typeface="Gill Sans MT" panose="020B0502020104020203" pitchFamily="34" charset="0"/>
                        </a:rPr>
                        <a:t>(TD = 0, OD = 0, OO = 0)</a:t>
                      </a:r>
                      <a:endParaRPr lang="ko-KR" altLang="en-US" sz="1400" dirty="0">
                        <a:latin typeface="Gill Sans MT" panose="020B0502020104020203" pitchFamily="34" charset="0"/>
                      </a:endParaRPr>
                    </a:p>
                  </a:txBody>
                  <a:tcPr/>
                </a:tc>
              </a:tr>
            </a:tbl>
          </a:graphicData>
        </a:graphic>
      </p:graphicFrame>
    </p:spTree>
    <p:extLst>
      <p:ext uri="{BB962C8B-B14F-4D97-AF65-F5344CB8AC3E}">
        <p14:creationId xmlns:p14="http://schemas.microsoft.com/office/powerpoint/2010/main" val="324571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Evaluation</a:t>
            </a:r>
            <a:endParaRPr lang="ko-KR" altLang="en-US" dirty="0"/>
          </a:p>
        </p:txBody>
      </p:sp>
      <p:sp>
        <p:nvSpPr>
          <p:cNvPr id="3" name="내용 개체 틀 2"/>
          <p:cNvSpPr>
            <a:spLocks noGrp="1"/>
          </p:cNvSpPr>
          <p:nvPr>
            <p:ph idx="1"/>
          </p:nvPr>
        </p:nvSpPr>
        <p:spPr>
          <a:xfrm>
            <a:off x="457200" y="1600200"/>
            <a:ext cx="8363272" cy="4709120"/>
          </a:xfrm>
        </p:spPr>
        <p:txBody>
          <a:bodyPr/>
          <a:lstStyle/>
          <a:p>
            <a:r>
              <a:rPr lang="en-US" altLang="ko-KR" dirty="0" smtClean="0"/>
              <a:t>Evaluation goals</a:t>
            </a:r>
            <a:endParaRPr lang="en-US" altLang="ko-KR" dirty="0"/>
          </a:p>
          <a:p>
            <a:pPr lvl="1"/>
            <a:r>
              <a:rPr lang="en-US" altLang="ko-KR" dirty="0" smtClean="0"/>
              <a:t>Does Simba provide transparency to apps?</a:t>
            </a:r>
          </a:p>
          <a:p>
            <a:pPr lvl="1"/>
            <a:r>
              <a:rPr lang="en-US" altLang="ko-KR" dirty="0" smtClean="0"/>
              <a:t>Does Simba perform well for sync and local I/O?</a:t>
            </a:r>
          </a:p>
          <a:p>
            <a:r>
              <a:rPr lang="en-US" altLang="ko-KR" dirty="0" smtClean="0"/>
              <a:t>Evaluation setup</a:t>
            </a:r>
          </a:p>
          <a:p>
            <a:pPr lvl="1"/>
            <a:r>
              <a:rPr lang="en-US" altLang="ko-KR" dirty="0" err="1" smtClean="0"/>
              <a:t>sClient</a:t>
            </a:r>
            <a:endParaRPr lang="en-US" altLang="ko-KR" dirty="0" smtClean="0"/>
          </a:p>
          <a:p>
            <a:pPr lvl="2"/>
            <a:r>
              <a:rPr lang="en-US" altLang="ko-KR" dirty="0" smtClean="0"/>
              <a:t>Galaxy Nexus (Android 4.2)</a:t>
            </a:r>
          </a:p>
          <a:p>
            <a:pPr lvl="2"/>
            <a:r>
              <a:rPr lang="en-US" altLang="ko-KR" dirty="0" smtClean="0"/>
              <a:t>Nexus 7 (Android 4.2)</a:t>
            </a:r>
          </a:p>
          <a:p>
            <a:pPr lvl="1"/>
            <a:r>
              <a:rPr lang="en-US" altLang="ko-KR" dirty="0" err="1" smtClean="0"/>
              <a:t>sCloud</a:t>
            </a:r>
            <a:endParaRPr lang="en-US" altLang="ko-KR" dirty="0"/>
          </a:p>
          <a:p>
            <a:pPr lvl="2"/>
            <a:r>
              <a:rPr lang="en-US" altLang="ko-KR" dirty="0" smtClean="0"/>
              <a:t>2 Intel Xeon servers: 16-core (2.2GHz), 64GB DRAM, 8 7200RPM 2TB disk</a:t>
            </a:r>
          </a:p>
          <a:p>
            <a:pPr lvl="2"/>
            <a:r>
              <a:rPr lang="en-US" altLang="ko-KR" dirty="0" smtClean="0"/>
              <a:t>4 VMs on each </a:t>
            </a:r>
            <a:r>
              <a:rPr lang="en-US" altLang="ko-KR" dirty="0" err="1" smtClean="0"/>
              <a:t>sCloud</a:t>
            </a:r>
            <a:r>
              <a:rPr lang="en-US" altLang="ko-KR" dirty="0" smtClean="0"/>
              <a:t>: 4 core, 8GB DRAM, one disk</a:t>
            </a:r>
          </a:p>
          <a:p>
            <a:pPr lvl="1"/>
            <a:r>
              <a:rPr lang="en-US" altLang="ko-KR" dirty="0" err="1" smtClean="0"/>
              <a:t>WiFi</a:t>
            </a:r>
            <a:r>
              <a:rPr lang="en-US" altLang="ko-KR" dirty="0" smtClean="0"/>
              <a:t>: 802.11n (WPA)</a:t>
            </a:r>
          </a:p>
          <a:p>
            <a:pPr lvl="1"/>
            <a:r>
              <a:rPr lang="en-US" altLang="ko-KR" dirty="0" smtClean="0"/>
              <a:t>Cellular: 4G LTE (KT, LGU+, AT&amp;T)</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pPr/>
              <a:t>17</a:t>
            </a:fld>
            <a:endParaRPr lang="ko-KR" altLang="en-US"/>
          </a:p>
        </p:txBody>
      </p:sp>
    </p:spTree>
    <p:extLst>
      <p:ext uri="{BB962C8B-B14F-4D97-AF65-F5344CB8AC3E}">
        <p14:creationId xmlns:p14="http://schemas.microsoft.com/office/powerpoint/2010/main" val="170429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App Development with Simba</a:t>
            </a:r>
            <a:endParaRPr lang="ko-KR" altLang="en-US" dirty="0"/>
          </a:p>
        </p:txBody>
      </p:sp>
      <p:sp>
        <p:nvSpPr>
          <p:cNvPr id="3" name="내용 개체 틀 2"/>
          <p:cNvSpPr>
            <a:spLocks noGrp="1"/>
          </p:cNvSpPr>
          <p:nvPr>
            <p:ph idx="1"/>
          </p:nvPr>
        </p:nvSpPr>
        <p:spPr/>
        <p:txBody>
          <a:bodyPr>
            <a:normAutofit/>
          </a:bodyPr>
          <a:lstStyle/>
          <a:p>
            <a:r>
              <a:rPr lang="en-US" altLang="ko-KR" dirty="0" smtClean="0"/>
              <a:t>Simple and easy app development with Simba</a:t>
            </a:r>
          </a:p>
          <a:p>
            <a:endParaRPr lang="en-US" altLang="ko-KR" dirty="0" smtClean="0"/>
          </a:p>
          <a:p>
            <a:endParaRPr lang="en-US" altLang="ko-KR" dirty="0"/>
          </a:p>
          <a:p>
            <a:pPr lvl="1"/>
            <a:endParaRPr lang="en-US" altLang="ko-KR" dirty="0" smtClean="0"/>
          </a:p>
          <a:p>
            <a:pPr lvl="1"/>
            <a:endParaRPr lang="en-US" altLang="ko-KR" dirty="0"/>
          </a:p>
          <a:p>
            <a:pPr lvl="1"/>
            <a:endParaRPr lang="en-US" altLang="ko-KR" dirty="0" smtClean="0"/>
          </a:p>
          <a:p>
            <a:endParaRPr lang="en-US" altLang="ko-KR" sz="2800" dirty="0" smtClean="0"/>
          </a:p>
          <a:p>
            <a:r>
              <a:rPr lang="en-US" altLang="ko-KR" dirty="0" smtClean="0"/>
              <a:t>Building a photo app with existing sync service (Dropbox)</a:t>
            </a:r>
          </a:p>
          <a:p>
            <a:pPr lvl="1"/>
            <a:r>
              <a:rPr lang="en-US" altLang="ko-KR" dirty="0" smtClean="0"/>
              <a:t>No inter-operation of table and object</a:t>
            </a:r>
          </a:p>
          <a:p>
            <a:pPr lvl="1"/>
            <a:r>
              <a:rPr lang="en-US" altLang="ko-KR" dirty="0" smtClean="0"/>
              <a:t>No support for row-level atomicity (only column-level!)</a:t>
            </a:r>
          </a:p>
          <a:p>
            <a:pPr lvl="1"/>
            <a:r>
              <a:rPr lang="en-US" altLang="ko-KR" dirty="0" smtClean="0"/>
              <a:t>No detection &amp; recovery of torn rows</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pPr/>
              <a:t>18</a:t>
            </a:fld>
            <a:endParaRPr lang="ko-KR" altLang="en-US"/>
          </a:p>
        </p:txBody>
      </p:sp>
      <p:graphicFrame>
        <p:nvGraphicFramePr>
          <p:cNvPr id="6" name="표 5"/>
          <p:cNvGraphicFramePr>
            <a:graphicFrameLocks noGrp="1"/>
          </p:cNvGraphicFramePr>
          <p:nvPr>
            <p:extLst>
              <p:ext uri="{D42A27DB-BD31-4B8C-83A1-F6EECF244321}">
                <p14:modId xmlns:p14="http://schemas.microsoft.com/office/powerpoint/2010/main" val="3114029086"/>
              </p:ext>
            </p:extLst>
          </p:nvPr>
        </p:nvGraphicFramePr>
        <p:xfrm>
          <a:off x="457201" y="2091328"/>
          <a:ext cx="8229600" cy="2407920"/>
        </p:xfrm>
        <a:graphic>
          <a:graphicData uri="http://schemas.openxmlformats.org/drawingml/2006/table">
            <a:tbl>
              <a:tblPr firstRow="1" bandRow="1">
                <a:tableStyleId>{5940675A-B579-460E-94D1-54222C63F5DA}</a:tableStyleId>
              </a:tblPr>
              <a:tblGrid>
                <a:gridCol w="1378495"/>
                <a:gridCol w="4693171"/>
                <a:gridCol w="1036626"/>
                <a:gridCol w="1121308"/>
              </a:tblGrid>
              <a:tr h="227965">
                <a:tc>
                  <a:txBody>
                    <a:bodyPr/>
                    <a:lstStyle/>
                    <a:p>
                      <a:pPr algn="ctr" latinLnBrk="1"/>
                      <a:r>
                        <a:rPr lang="en-US" altLang="ko-KR" sz="1600" dirty="0" smtClean="0">
                          <a:latin typeface="Gill Sans MT" panose="020B0502020104020203" pitchFamily="34" charset="0"/>
                        </a:rPr>
                        <a:t>App</a:t>
                      </a:r>
                      <a:endParaRPr lang="ko-KR" altLang="en-US" sz="1600" dirty="0">
                        <a:latin typeface="Gill Sans MT" panose="020B0502020104020203" pitchFamily="34" charset="0"/>
                      </a:endParaRPr>
                    </a:p>
                  </a:txBody>
                  <a:tcPr anchor="ctr">
                    <a:solidFill>
                      <a:schemeClr val="bg1">
                        <a:lumMod val="75000"/>
                      </a:schemeClr>
                    </a:solidFill>
                  </a:tcPr>
                </a:tc>
                <a:tc>
                  <a:txBody>
                    <a:bodyPr/>
                    <a:lstStyle/>
                    <a:p>
                      <a:pPr algn="ctr" latinLnBrk="1"/>
                      <a:r>
                        <a:rPr lang="en-US" altLang="ko-KR" sz="1600" dirty="0" smtClean="0">
                          <a:latin typeface="Gill Sans MT" panose="020B0502020104020203" pitchFamily="34" charset="0"/>
                        </a:rPr>
                        <a:t>Description</a:t>
                      </a:r>
                      <a:endParaRPr lang="ko-KR" altLang="en-US" sz="1600" dirty="0">
                        <a:latin typeface="Gill Sans MT" panose="020B0502020104020203" pitchFamily="34" charset="0"/>
                      </a:endParaRPr>
                    </a:p>
                  </a:txBody>
                  <a:tcPr anchor="ctr">
                    <a:solidFill>
                      <a:schemeClr val="bg1">
                        <a:lumMod val="75000"/>
                      </a:schemeClr>
                    </a:solidFill>
                  </a:tcPr>
                </a:tc>
                <a:tc>
                  <a:txBody>
                    <a:bodyPr/>
                    <a:lstStyle/>
                    <a:p>
                      <a:pPr algn="ctr" latinLnBrk="1"/>
                      <a:r>
                        <a:rPr lang="en-US" altLang="ko-KR" sz="1600" dirty="0" smtClean="0">
                          <a:latin typeface="Gill Sans MT" panose="020B0502020104020203" pitchFamily="34" charset="0"/>
                        </a:rPr>
                        <a:t>Total LoC</a:t>
                      </a:r>
                      <a:endParaRPr lang="ko-KR" altLang="en-US" sz="1600" dirty="0">
                        <a:latin typeface="Gill Sans MT" panose="020B0502020104020203" pitchFamily="34" charset="0"/>
                      </a:endParaRPr>
                    </a:p>
                  </a:txBody>
                  <a:tcPr anchor="ctr">
                    <a:solidFill>
                      <a:schemeClr val="bg1">
                        <a:lumMod val="75000"/>
                      </a:schemeClr>
                    </a:solidFill>
                  </a:tcPr>
                </a:tc>
                <a:tc>
                  <a:txBody>
                    <a:bodyPr/>
                    <a:lstStyle/>
                    <a:p>
                      <a:pPr algn="ctr" latinLnBrk="1"/>
                      <a:r>
                        <a:rPr lang="en-US" altLang="ko-KR" sz="1600" dirty="0" smtClean="0">
                          <a:latin typeface="Gill Sans MT" panose="020B0502020104020203" pitchFamily="34" charset="0"/>
                        </a:rPr>
                        <a:t>Simba LoC</a:t>
                      </a:r>
                      <a:endParaRPr lang="ko-KR" altLang="en-US" sz="1600" dirty="0">
                        <a:latin typeface="Gill Sans MT" panose="020B0502020104020203" pitchFamily="34" charset="0"/>
                      </a:endParaRPr>
                    </a:p>
                  </a:txBody>
                  <a:tcPr anchor="ctr">
                    <a:solidFill>
                      <a:schemeClr val="bg1">
                        <a:lumMod val="75000"/>
                      </a:schemeClr>
                    </a:solidFill>
                  </a:tcPr>
                </a:tc>
              </a:tr>
              <a:tr h="227965">
                <a:tc>
                  <a:txBody>
                    <a:bodyPr/>
                    <a:lstStyle/>
                    <a:p>
                      <a:pPr algn="ctr" latinLnBrk="1"/>
                      <a:r>
                        <a:rPr lang="en-US" altLang="ko-KR" sz="1600" dirty="0" smtClean="0">
                          <a:latin typeface="Gill Sans MT" panose="020B0502020104020203" pitchFamily="34" charset="0"/>
                        </a:rPr>
                        <a:t>Simba-Notes</a:t>
                      </a:r>
                      <a:endParaRPr lang="ko-KR" altLang="en-US" sz="1600" dirty="0">
                        <a:latin typeface="Gill Sans MT" panose="020B0502020104020203" pitchFamily="34" charset="0"/>
                      </a:endParaRPr>
                    </a:p>
                  </a:txBody>
                  <a:tcPr anchor="ctr">
                    <a:noFill/>
                  </a:tcPr>
                </a:tc>
                <a:tc>
                  <a:txBody>
                    <a:bodyPr/>
                    <a:lstStyle/>
                    <a:p>
                      <a:pPr algn="ctr" latinLnBrk="1"/>
                      <a:r>
                        <a:rPr lang="en-US" altLang="ko-KR" sz="1600" dirty="0" smtClean="0">
                          <a:latin typeface="Gill Sans MT" panose="020B0502020104020203" pitchFamily="34" charset="0"/>
                        </a:rPr>
                        <a:t>“Rich” note-taking with embedded images and media</a:t>
                      </a:r>
                      <a:endParaRPr lang="ko-KR" altLang="en-US" sz="1600" dirty="0">
                        <a:latin typeface="Gill Sans MT" panose="020B0502020104020203" pitchFamily="34" charset="0"/>
                      </a:endParaRPr>
                    </a:p>
                  </a:txBody>
                  <a:tcPr anchor="ctr">
                    <a:noFill/>
                  </a:tcPr>
                </a:tc>
                <a:tc>
                  <a:txBody>
                    <a:bodyPr/>
                    <a:lstStyle/>
                    <a:p>
                      <a:pPr algn="ctr" latinLnBrk="1"/>
                      <a:r>
                        <a:rPr lang="en-US" altLang="ko-KR" sz="1600" dirty="0" smtClean="0">
                          <a:latin typeface="Gill Sans MT" panose="020B0502020104020203" pitchFamily="34" charset="0"/>
                        </a:rPr>
                        <a:t>4,178</a:t>
                      </a:r>
                      <a:endParaRPr lang="ko-KR" altLang="en-US" sz="1600" dirty="0">
                        <a:latin typeface="Gill Sans MT" panose="020B0502020104020203" pitchFamily="34" charset="0"/>
                      </a:endParaRPr>
                    </a:p>
                  </a:txBody>
                  <a:tcPr anchor="ctr">
                    <a:noFill/>
                  </a:tcPr>
                </a:tc>
                <a:tc>
                  <a:txBody>
                    <a:bodyPr/>
                    <a:lstStyle/>
                    <a:p>
                      <a:pPr algn="ctr" latinLnBrk="1"/>
                      <a:r>
                        <a:rPr lang="en-US" altLang="ko-KR" sz="1600" dirty="0" smtClean="0">
                          <a:latin typeface="Gill Sans MT" panose="020B0502020104020203" pitchFamily="34" charset="0"/>
                        </a:rPr>
                        <a:t>367</a:t>
                      </a:r>
                      <a:endParaRPr lang="ko-KR" altLang="en-US" sz="1600" dirty="0">
                        <a:latin typeface="Gill Sans MT" panose="020B0502020104020203" pitchFamily="34" charset="0"/>
                      </a:endParaRPr>
                    </a:p>
                  </a:txBody>
                  <a:tcPr anchor="ctr">
                    <a:noFill/>
                  </a:tcPr>
                </a:tc>
              </a:tr>
              <a:tr h="227965">
                <a:tc>
                  <a:txBody>
                    <a:bodyPr/>
                    <a:lstStyle/>
                    <a:p>
                      <a:pPr algn="ctr" latinLnBrk="1"/>
                      <a:r>
                        <a:rPr lang="en-US" altLang="ko-KR" sz="1600" dirty="0" err="1" smtClean="0">
                          <a:latin typeface="Gill Sans MT" panose="020B0502020104020203" pitchFamily="34" charset="0"/>
                        </a:rPr>
                        <a:t>HbeatMonitor</a:t>
                      </a:r>
                      <a:endParaRPr lang="ko-KR" altLang="en-US" sz="1600" dirty="0">
                        <a:latin typeface="Gill Sans MT" panose="020B0502020104020203" pitchFamily="34" charset="0"/>
                      </a:endParaRPr>
                    </a:p>
                  </a:txBody>
                  <a:tcPr anchor="ctr">
                    <a:noFill/>
                  </a:tcPr>
                </a:tc>
                <a:tc>
                  <a:txBody>
                    <a:bodyPr/>
                    <a:lstStyle/>
                    <a:p>
                      <a:pPr algn="ctr" latinLnBrk="1"/>
                      <a:r>
                        <a:rPr lang="en-US" altLang="ko-KR" sz="1600" dirty="0" smtClean="0">
                          <a:latin typeface="Gill Sans MT" panose="020B0502020104020203" pitchFamily="34" charset="0"/>
                        </a:rPr>
                        <a:t>Monitor and record a person’s heart rate, cadence </a:t>
                      </a:r>
                    </a:p>
                    <a:p>
                      <a:pPr algn="ctr" latinLnBrk="1"/>
                      <a:r>
                        <a:rPr lang="en-US" altLang="ko-KR" sz="1600" dirty="0" smtClean="0">
                          <a:latin typeface="Gill Sans MT" panose="020B0502020104020203" pitchFamily="34" charset="0"/>
                        </a:rPr>
                        <a:t>and altitude using Zephyr</a:t>
                      </a:r>
                      <a:r>
                        <a:rPr lang="en-US" altLang="ko-KR" sz="1600" baseline="0" dirty="0" smtClean="0">
                          <a:latin typeface="Gill Sans MT" panose="020B0502020104020203" pitchFamily="34" charset="0"/>
                        </a:rPr>
                        <a:t> heartbeat sensor</a:t>
                      </a:r>
                      <a:endParaRPr lang="ko-KR" altLang="en-US" sz="1600" dirty="0">
                        <a:latin typeface="Gill Sans MT" panose="020B0502020104020203" pitchFamily="34" charset="0"/>
                      </a:endParaRPr>
                    </a:p>
                  </a:txBody>
                  <a:tcPr anchor="ctr">
                    <a:noFill/>
                  </a:tcPr>
                </a:tc>
                <a:tc>
                  <a:txBody>
                    <a:bodyPr/>
                    <a:lstStyle/>
                    <a:p>
                      <a:pPr algn="ctr" latinLnBrk="1"/>
                      <a:r>
                        <a:rPr lang="en-US" altLang="ko-KR" sz="1600" dirty="0" smtClean="0">
                          <a:latin typeface="Gill Sans MT" panose="020B0502020104020203" pitchFamily="34" charset="0"/>
                        </a:rPr>
                        <a:t>2,472</a:t>
                      </a:r>
                      <a:endParaRPr lang="ko-KR" altLang="en-US" sz="1600" dirty="0">
                        <a:latin typeface="Gill Sans MT" panose="020B0502020104020203" pitchFamily="34" charset="0"/>
                      </a:endParaRPr>
                    </a:p>
                  </a:txBody>
                  <a:tcPr anchor="ctr">
                    <a:noFill/>
                  </a:tcPr>
                </a:tc>
                <a:tc>
                  <a:txBody>
                    <a:bodyPr/>
                    <a:lstStyle/>
                    <a:p>
                      <a:pPr algn="ctr" latinLnBrk="1"/>
                      <a:r>
                        <a:rPr lang="en-US" altLang="ko-KR" sz="1600" dirty="0" smtClean="0">
                          <a:latin typeface="Gill Sans MT" panose="020B0502020104020203" pitchFamily="34" charset="0"/>
                        </a:rPr>
                        <a:t>384</a:t>
                      </a:r>
                      <a:endParaRPr lang="ko-KR" altLang="en-US" sz="1600" dirty="0">
                        <a:latin typeface="Gill Sans MT" panose="020B0502020104020203" pitchFamily="34" charset="0"/>
                      </a:endParaRPr>
                    </a:p>
                  </a:txBody>
                  <a:tcPr anchor="ctr">
                    <a:noFill/>
                  </a:tcPr>
                </a:tc>
              </a:tr>
              <a:tr h="227965">
                <a:tc>
                  <a:txBody>
                    <a:bodyPr/>
                    <a:lstStyle/>
                    <a:p>
                      <a:pPr algn="ctr" latinLnBrk="1"/>
                      <a:r>
                        <a:rPr lang="en-US" altLang="ko-KR" sz="1600" dirty="0" err="1" smtClean="0">
                          <a:latin typeface="Gill Sans MT" panose="020B0502020104020203" pitchFamily="34" charset="0"/>
                        </a:rPr>
                        <a:t>CarSensor</a:t>
                      </a:r>
                      <a:endParaRPr lang="ko-KR" altLang="en-US" sz="1600" dirty="0">
                        <a:latin typeface="Gill Sans MT" panose="020B0502020104020203" pitchFamily="34" charset="0"/>
                      </a:endParaRPr>
                    </a:p>
                  </a:txBody>
                  <a:tcPr anchor="ctr">
                    <a:noFill/>
                  </a:tcPr>
                </a:tc>
                <a:tc>
                  <a:txBody>
                    <a:bodyPr/>
                    <a:lstStyle/>
                    <a:p>
                      <a:pPr algn="ctr" latinLnBrk="1"/>
                      <a:r>
                        <a:rPr lang="en-US" altLang="ko-KR" sz="1600" dirty="0" smtClean="0">
                          <a:latin typeface="Gill Sans MT" panose="020B0502020104020203" pitchFamily="34" charset="0"/>
                        </a:rPr>
                        <a:t>Record car engine’s RPM,</a:t>
                      </a:r>
                      <a:r>
                        <a:rPr lang="en-US" altLang="ko-KR" sz="1600" baseline="0" dirty="0" smtClean="0">
                          <a:latin typeface="Gill Sans MT" panose="020B0502020104020203" pitchFamily="34" charset="0"/>
                        </a:rPr>
                        <a:t> speed, engine load, </a:t>
                      </a:r>
                    </a:p>
                    <a:p>
                      <a:pPr algn="ctr" latinLnBrk="1"/>
                      <a:r>
                        <a:rPr lang="en-US" altLang="ko-KR" sz="1600" baseline="0" dirty="0" smtClean="0">
                          <a:latin typeface="Gill Sans MT" panose="020B0502020104020203" pitchFamily="34" charset="0"/>
                        </a:rPr>
                        <a:t>and </a:t>
                      </a:r>
                      <a:r>
                        <a:rPr lang="en-US" altLang="ko-KR" sz="1600" baseline="0" dirty="0" err="1" smtClean="0">
                          <a:latin typeface="Gill Sans MT" panose="020B0502020104020203" pitchFamily="34" charset="0"/>
                        </a:rPr>
                        <a:t>etc</a:t>
                      </a:r>
                      <a:r>
                        <a:rPr lang="en-US" altLang="ko-KR" sz="1600" baseline="0" dirty="0" smtClean="0">
                          <a:latin typeface="Gill Sans MT" panose="020B0502020104020203" pitchFamily="34" charset="0"/>
                        </a:rPr>
                        <a:t> using </a:t>
                      </a:r>
                      <a:r>
                        <a:rPr lang="en-US" altLang="ko-KR" sz="1600" baseline="0" dirty="0" err="1" smtClean="0">
                          <a:latin typeface="Gill Sans MT" panose="020B0502020104020203" pitchFamily="34" charset="0"/>
                        </a:rPr>
                        <a:t>Soliport</a:t>
                      </a:r>
                      <a:r>
                        <a:rPr lang="en-US" altLang="ko-KR" sz="1600" baseline="0" dirty="0" smtClean="0">
                          <a:latin typeface="Gill Sans MT" panose="020B0502020104020203" pitchFamily="34" charset="0"/>
                        </a:rPr>
                        <a:t> OBD2 sensor</a:t>
                      </a:r>
                      <a:endParaRPr lang="ko-KR" altLang="en-US" sz="1600" dirty="0">
                        <a:latin typeface="Gill Sans MT" panose="020B0502020104020203" pitchFamily="34" charset="0"/>
                      </a:endParaRPr>
                    </a:p>
                  </a:txBody>
                  <a:tcPr anchor="ctr">
                    <a:noFill/>
                  </a:tcPr>
                </a:tc>
                <a:tc>
                  <a:txBody>
                    <a:bodyPr/>
                    <a:lstStyle/>
                    <a:p>
                      <a:pPr algn="ctr" latinLnBrk="1"/>
                      <a:r>
                        <a:rPr lang="en-US" altLang="ko-KR" sz="1600" dirty="0" smtClean="0">
                          <a:latin typeface="Gill Sans MT" panose="020B0502020104020203" pitchFamily="34" charset="0"/>
                        </a:rPr>
                        <a:t>3,063</a:t>
                      </a:r>
                      <a:endParaRPr lang="ko-KR" altLang="en-US" sz="1600" dirty="0">
                        <a:latin typeface="Gill Sans MT" panose="020B0502020104020203" pitchFamily="34" charset="0"/>
                      </a:endParaRPr>
                    </a:p>
                  </a:txBody>
                  <a:tcPr anchor="ctr">
                    <a:noFill/>
                  </a:tcPr>
                </a:tc>
                <a:tc>
                  <a:txBody>
                    <a:bodyPr/>
                    <a:lstStyle/>
                    <a:p>
                      <a:pPr algn="ctr" latinLnBrk="1"/>
                      <a:r>
                        <a:rPr lang="en-US" altLang="ko-KR" sz="1600" dirty="0" smtClean="0">
                          <a:latin typeface="Gill Sans MT" panose="020B0502020104020203" pitchFamily="34" charset="0"/>
                        </a:rPr>
                        <a:t>384</a:t>
                      </a:r>
                      <a:endParaRPr lang="ko-KR" altLang="en-US" sz="1600" dirty="0">
                        <a:latin typeface="Gill Sans MT" panose="020B0502020104020203" pitchFamily="34" charset="0"/>
                      </a:endParaRPr>
                    </a:p>
                  </a:txBody>
                  <a:tcPr anchor="ctr">
                    <a:noFill/>
                  </a:tcPr>
                </a:tc>
              </a:tr>
              <a:tr h="227965">
                <a:tc>
                  <a:txBody>
                    <a:bodyPr/>
                    <a:lstStyle/>
                    <a:p>
                      <a:pPr algn="ctr" latinLnBrk="1"/>
                      <a:r>
                        <a:rPr lang="en-US" altLang="ko-KR" sz="1600" dirty="0" smtClean="0">
                          <a:latin typeface="Gill Sans MT" panose="020B0502020104020203" pitchFamily="34" charset="0"/>
                        </a:rPr>
                        <a:t>Simba-Photo</a:t>
                      </a:r>
                      <a:endParaRPr lang="ko-KR" altLang="en-US" sz="1600" dirty="0">
                        <a:latin typeface="Gill Sans MT" panose="020B0502020104020203" pitchFamily="34" charset="0"/>
                      </a:endParaRPr>
                    </a:p>
                  </a:txBody>
                  <a:tcPr anchor="ctr"/>
                </a:tc>
                <a:tc>
                  <a:txBody>
                    <a:bodyPr/>
                    <a:lstStyle/>
                    <a:p>
                      <a:pPr algn="ctr" latinLnBrk="1"/>
                      <a:r>
                        <a:rPr lang="en-US" altLang="ko-KR" sz="1600" dirty="0" smtClean="0">
                          <a:latin typeface="Gill Sans MT" panose="020B0502020104020203" pitchFamily="34" charset="0"/>
                        </a:rPr>
                        <a:t>Photo-sync</a:t>
                      </a:r>
                      <a:r>
                        <a:rPr lang="en-US" altLang="ko-KR" sz="1600" baseline="0" dirty="0" smtClean="0">
                          <a:latin typeface="Gill Sans MT" panose="020B0502020104020203" pitchFamily="34" charset="0"/>
                        </a:rPr>
                        <a:t> app with write/update/read/delete operations on tabular and object data</a:t>
                      </a:r>
                      <a:endParaRPr lang="ko-KR" altLang="en-US" sz="1600" dirty="0">
                        <a:latin typeface="Gill Sans MT" panose="020B0502020104020203" pitchFamily="34" charset="0"/>
                      </a:endParaRPr>
                    </a:p>
                  </a:txBody>
                  <a:tcPr anchor="ctr"/>
                </a:tc>
                <a:tc>
                  <a:txBody>
                    <a:bodyPr/>
                    <a:lstStyle/>
                    <a:p>
                      <a:pPr algn="ctr" latinLnBrk="1"/>
                      <a:r>
                        <a:rPr lang="en-US" altLang="ko-KR" sz="1600" dirty="0" smtClean="0">
                          <a:latin typeface="Gill Sans MT" panose="020B0502020104020203" pitchFamily="34" charset="0"/>
                        </a:rPr>
                        <a:t>527</a:t>
                      </a:r>
                      <a:endParaRPr lang="ko-KR" altLang="en-US" sz="1600" dirty="0">
                        <a:latin typeface="Gill Sans MT" panose="020B0502020104020203" pitchFamily="34" charset="0"/>
                      </a:endParaRPr>
                    </a:p>
                  </a:txBody>
                  <a:tcPr anchor="ctr"/>
                </a:tc>
                <a:tc>
                  <a:txBody>
                    <a:bodyPr/>
                    <a:lstStyle/>
                    <a:p>
                      <a:pPr algn="ctr" latinLnBrk="1"/>
                      <a:r>
                        <a:rPr lang="en-US" altLang="ko-KR" sz="1600" dirty="0" smtClean="0">
                          <a:latin typeface="Gill Sans MT" panose="020B0502020104020203" pitchFamily="34" charset="0"/>
                        </a:rPr>
                        <a:t>170</a:t>
                      </a:r>
                      <a:endParaRPr lang="ko-KR" altLang="en-US" sz="1600" dirty="0">
                        <a:latin typeface="Gill Sans MT" panose="020B0502020104020203" pitchFamily="34" charset="0"/>
                      </a:endParaRPr>
                    </a:p>
                  </a:txBody>
                  <a:tcPr anchor="ctr"/>
                </a:tc>
              </a:tr>
            </a:tbl>
          </a:graphicData>
        </a:graphic>
      </p:graphicFrame>
    </p:spTree>
    <p:extLst>
      <p:ext uri="{BB962C8B-B14F-4D97-AF65-F5344CB8AC3E}">
        <p14:creationId xmlns:p14="http://schemas.microsoft.com/office/powerpoint/2010/main" val="315541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fade">
                                      <p:cBhvr>
                                        <p:cTn id="2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Sync Performance</a:t>
            </a:r>
            <a:endParaRPr lang="ko-KR" altLang="en-US" dirty="0"/>
          </a:p>
        </p:txBody>
      </p:sp>
      <p:sp>
        <p:nvSpPr>
          <p:cNvPr id="3" name="내용 개체 틀 2"/>
          <p:cNvSpPr>
            <a:spLocks noGrp="1"/>
          </p:cNvSpPr>
          <p:nvPr>
            <p:ph idx="1"/>
          </p:nvPr>
        </p:nvSpPr>
        <p:spPr/>
        <p:txBody>
          <a:bodyPr/>
          <a:lstStyle/>
          <a:p>
            <a:r>
              <a:rPr lang="en-US" altLang="ko-KR" dirty="0" smtClean="0"/>
              <a:t>End-to-end sync latency for “</a:t>
            </a:r>
            <a:r>
              <a:rPr lang="en-US" altLang="ko-KR" dirty="0" smtClean="0">
                <a:latin typeface="Estrangelo Edessa" panose="03080600000000000000" pitchFamily="66" charset="0"/>
                <a:cs typeface="Estrangelo Edessa" panose="03080600000000000000" pitchFamily="66" charset="0"/>
              </a:rPr>
              <a:t>1</a:t>
            </a:r>
            <a:r>
              <a:rPr lang="en-US" altLang="ko-KR" dirty="0" smtClean="0"/>
              <a:t>B col” &amp; “</a:t>
            </a:r>
            <a:r>
              <a:rPr lang="en-US" altLang="ko-KR" dirty="0" smtClean="0">
                <a:latin typeface="Estrangelo Edessa" panose="03080600000000000000" pitchFamily="66" charset="0"/>
                <a:cs typeface="Estrangelo Edessa" panose="03080600000000000000" pitchFamily="66" charset="0"/>
              </a:rPr>
              <a:t>1</a:t>
            </a:r>
            <a:r>
              <a:rPr lang="en-US" altLang="ko-KR" dirty="0" smtClean="0"/>
              <a:t>B col + </a:t>
            </a:r>
            <a:r>
              <a:rPr lang="en-US" altLang="ko-KR" dirty="0" smtClean="0">
                <a:latin typeface="Estrangelo Edessa" panose="03080600000000000000" pitchFamily="66" charset="0"/>
                <a:cs typeface="Estrangelo Edessa" panose="03080600000000000000" pitchFamily="66" charset="0"/>
              </a:rPr>
              <a:t>1</a:t>
            </a:r>
            <a:r>
              <a:rPr lang="en-US" altLang="ko-KR" dirty="0" smtClean="0"/>
              <a:t>KB </a:t>
            </a:r>
            <a:r>
              <a:rPr lang="en-US" altLang="ko-KR" dirty="0" err="1" smtClean="0"/>
              <a:t>obj</a:t>
            </a:r>
            <a:r>
              <a:rPr lang="en-US" altLang="ko-KR" dirty="0" smtClean="0"/>
              <a:t>”</a:t>
            </a:r>
          </a:p>
          <a:p>
            <a:r>
              <a:rPr lang="en-US" altLang="ko-KR" dirty="0" smtClean="0"/>
              <a:t>Test method</a:t>
            </a:r>
          </a:p>
          <a:p>
            <a:pPr lvl="1"/>
            <a:r>
              <a:rPr lang="en-US" altLang="ko-KR" dirty="0" smtClean="0"/>
              <a:t>Client 1 updates for sync </a:t>
            </a:r>
            <a:r>
              <a:rPr lang="en-US" altLang="ko-KR" dirty="0" smtClean="0">
                <a:sym typeface="Wingdings" panose="05000000000000000000" pitchFamily="2" charset="2"/>
              </a:rPr>
              <a:t> client 2 receives update</a:t>
            </a:r>
          </a:p>
          <a:p>
            <a:pPr lvl="1"/>
            <a:r>
              <a:rPr lang="en-US" altLang="ko-KR" dirty="0" smtClean="0">
                <a:sym typeface="Wingdings" panose="05000000000000000000" pitchFamily="2" charset="2"/>
              </a:rPr>
              <a:t>Clients (Korea), </a:t>
            </a:r>
            <a:r>
              <a:rPr lang="en-US" altLang="ko-KR" dirty="0" err="1" smtClean="0">
                <a:sym typeface="Wingdings" panose="05000000000000000000" pitchFamily="2" charset="2"/>
              </a:rPr>
              <a:t>sCloud</a:t>
            </a:r>
            <a:r>
              <a:rPr lang="en-US" altLang="ko-KR" dirty="0" smtClean="0">
                <a:sym typeface="Wingdings" panose="05000000000000000000" pitchFamily="2" charset="2"/>
              </a:rPr>
              <a:t> (Princeton), Dropbox server (California)</a:t>
            </a:r>
            <a:endParaRPr lang="en-US" altLang="ko-KR" dirty="0" smtClean="0"/>
          </a:p>
          <a:p>
            <a:endParaRPr lang="en-US" altLang="ko-KR" dirty="0"/>
          </a:p>
          <a:p>
            <a:endParaRPr lang="en-US" altLang="ko-KR" dirty="0" smtClean="0"/>
          </a:p>
          <a:p>
            <a:endParaRPr lang="en-US" altLang="ko-KR" dirty="0" smtClean="0"/>
          </a:p>
          <a:p>
            <a:endParaRPr lang="en-US" altLang="ko-KR" dirty="0" smtClean="0"/>
          </a:p>
          <a:p>
            <a:r>
              <a:rPr lang="en-US" altLang="ko-KR" dirty="0" smtClean="0"/>
              <a:t>Results</a:t>
            </a:r>
            <a:endParaRPr lang="en-US" altLang="ko-KR" dirty="0"/>
          </a:p>
          <a:p>
            <a:pPr lvl="1"/>
            <a:r>
              <a:rPr lang="en-US" altLang="ko-KR" dirty="0" smtClean="0"/>
              <a:t>Network latency: small component of total sync latency</a:t>
            </a:r>
          </a:p>
          <a:p>
            <a:pPr lvl="1"/>
            <a:r>
              <a:rPr lang="en-US" altLang="ko-KR" dirty="0" smtClean="0"/>
              <a:t>Simba performs well compared to Dropbox in all cases</a:t>
            </a:r>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pPr/>
              <a:t>19</a:t>
            </a:fld>
            <a:endParaRPr lang="ko-KR" altLang="en-US"/>
          </a:p>
        </p:txBody>
      </p:sp>
      <p:grpSp>
        <p:nvGrpSpPr>
          <p:cNvPr id="7" name="그룹 6"/>
          <p:cNvGrpSpPr/>
          <p:nvPr/>
        </p:nvGrpSpPr>
        <p:grpSpPr>
          <a:xfrm>
            <a:off x="488179" y="3319522"/>
            <a:ext cx="8116269" cy="1524000"/>
            <a:chOff x="539552" y="4654010"/>
            <a:chExt cx="8116269" cy="1524000"/>
          </a:xfrm>
        </p:grpSpPr>
        <p:pic>
          <p:nvPicPr>
            <p:cNvPr id="5" name="그림 4"/>
            <p:cNvPicPr>
              <a:picLocks noChangeAspect="1"/>
            </p:cNvPicPr>
            <p:nvPr/>
          </p:nvPicPr>
          <p:blipFill>
            <a:blip r:embed="rId3"/>
            <a:stretch>
              <a:fillRect/>
            </a:stretch>
          </p:blipFill>
          <p:spPr>
            <a:xfrm>
              <a:off x="539552" y="4654010"/>
              <a:ext cx="4000500" cy="1524000"/>
            </a:xfrm>
            <a:prstGeom prst="rect">
              <a:avLst/>
            </a:prstGeom>
          </p:spPr>
        </p:pic>
        <p:pic>
          <p:nvPicPr>
            <p:cNvPr id="6" name="그림 5"/>
            <p:cNvPicPr>
              <a:picLocks noChangeAspect="1"/>
            </p:cNvPicPr>
            <p:nvPr/>
          </p:nvPicPr>
          <p:blipFill>
            <a:blip r:embed="rId4"/>
            <a:stretch>
              <a:fillRect/>
            </a:stretch>
          </p:blipFill>
          <p:spPr>
            <a:xfrm>
              <a:off x="4712471" y="4692110"/>
              <a:ext cx="3943350" cy="1485900"/>
            </a:xfrm>
            <a:prstGeom prst="rect">
              <a:avLst/>
            </a:prstGeom>
          </p:spPr>
        </p:pic>
      </p:grpSp>
    </p:spTree>
    <p:extLst>
      <p:ext uri="{BB962C8B-B14F-4D97-AF65-F5344CB8AC3E}">
        <p14:creationId xmlns:p14="http://schemas.microsoft.com/office/powerpoint/2010/main" val="372282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Increase in Data-centric Mobile Apps</a:t>
            </a:r>
            <a:endParaRPr lang="ko-KR" altLang="en-US" dirty="0"/>
          </a:p>
        </p:txBody>
      </p:sp>
      <p:sp>
        <p:nvSpPr>
          <p:cNvPr id="3" name="내용 개체 틀 2"/>
          <p:cNvSpPr>
            <a:spLocks noGrp="1"/>
          </p:cNvSpPr>
          <p:nvPr>
            <p:ph idx="1"/>
          </p:nvPr>
        </p:nvSpPr>
        <p:spPr/>
        <p:txBody>
          <a:bodyPr/>
          <a:lstStyle/>
          <a:p>
            <a:r>
              <a:rPr lang="en-US" altLang="ko-KR" dirty="0"/>
              <a:t>Massive growth in </a:t>
            </a:r>
            <a:r>
              <a:rPr lang="en-US" altLang="ko-KR" dirty="0" smtClean="0"/>
              <a:t>mobile data </a:t>
            </a:r>
            <a:r>
              <a:rPr lang="en-US" altLang="ko-KR" dirty="0"/>
              <a:t>traffic </a:t>
            </a:r>
            <a:r>
              <a:rPr lang="en-US" altLang="ko-KR" sz="1800" dirty="0"/>
              <a:t>[</a:t>
            </a:r>
            <a:r>
              <a:rPr lang="en-US" altLang="ko-KR" sz="1800" dirty="0" smtClean="0"/>
              <a:t>Cisco VNI Mobile 2014]</a:t>
            </a:r>
          </a:p>
          <a:p>
            <a:pPr lvl="1"/>
            <a:r>
              <a:rPr lang="en-US" altLang="ko-KR" dirty="0"/>
              <a:t>24.3 </a:t>
            </a:r>
            <a:r>
              <a:rPr lang="en-US" altLang="ko-KR" dirty="0" err="1"/>
              <a:t>Exabytes</a:t>
            </a:r>
            <a:r>
              <a:rPr lang="en-US" altLang="ko-KR" dirty="0"/>
              <a:t> per month by </a:t>
            </a:r>
            <a:r>
              <a:rPr lang="en-US" altLang="ko-KR" dirty="0" smtClean="0"/>
              <a:t>2019</a:t>
            </a:r>
          </a:p>
          <a:p>
            <a:pPr lvl="1"/>
            <a:r>
              <a:rPr lang="en-US" altLang="ko-KR" dirty="0" smtClean="0"/>
              <a:t>190 </a:t>
            </a:r>
            <a:r>
              <a:rPr lang="en-US" altLang="ko-KR" dirty="0" err="1" smtClean="0"/>
              <a:t>Exabytes</a:t>
            </a:r>
            <a:r>
              <a:rPr lang="en-US" altLang="ko-KR" dirty="0" smtClean="0"/>
              <a:t> of mobile traffic generated globally by 2018</a:t>
            </a:r>
          </a:p>
          <a:p>
            <a:pPr marL="914400" lvl="2" indent="0">
              <a:buNone/>
            </a:pPr>
            <a:r>
              <a:rPr lang="en-US" altLang="ko-KR" dirty="0" smtClean="0"/>
              <a:t>= 42 trillion images, 4 trillion video clips</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2</a:t>
            </a:fld>
            <a:endParaRPr lang="ko-KR" altLang="en-US"/>
          </a:p>
        </p:txBody>
      </p:sp>
      <p:grpSp>
        <p:nvGrpSpPr>
          <p:cNvPr id="13" name="그룹 12"/>
          <p:cNvGrpSpPr/>
          <p:nvPr/>
        </p:nvGrpSpPr>
        <p:grpSpPr>
          <a:xfrm>
            <a:off x="4716016" y="3265551"/>
            <a:ext cx="4073845" cy="2827745"/>
            <a:chOff x="539552" y="2996952"/>
            <a:chExt cx="4241023" cy="2952328"/>
          </a:xfrm>
        </p:grpSpPr>
        <p:grpSp>
          <p:nvGrpSpPr>
            <p:cNvPr id="8" name="그룹 7"/>
            <p:cNvGrpSpPr/>
            <p:nvPr/>
          </p:nvGrpSpPr>
          <p:grpSpPr>
            <a:xfrm>
              <a:off x="539552" y="2996952"/>
              <a:ext cx="4241023" cy="2952328"/>
              <a:chOff x="611560" y="2924944"/>
              <a:chExt cx="4176464" cy="2999647"/>
            </a:xfrm>
          </p:grpSpPr>
          <p:pic>
            <p:nvPicPr>
              <p:cNvPr id="5" name="그림 4"/>
              <p:cNvPicPr>
                <a:picLocks noChangeAspect="1"/>
              </p:cNvPicPr>
              <p:nvPr/>
            </p:nvPicPr>
            <p:blipFill rotWithShape="1">
              <a:blip r:embed="rId3"/>
              <a:srcRect t="16578"/>
              <a:stretch/>
            </p:blipFill>
            <p:spPr>
              <a:xfrm>
                <a:off x="611560" y="2924944"/>
                <a:ext cx="4176464" cy="2999647"/>
              </a:xfrm>
              <a:prstGeom prst="rect">
                <a:avLst/>
              </a:prstGeom>
            </p:spPr>
          </p:pic>
          <p:sp>
            <p:nvSpPr>
              <p:cNvPr id="7" name="직사각형 6"/>
              <p:cNvSpPr/>
              <p:nvPr/>
            </p:nvSpPr>
            <p:spPr>
              <a:xfrm>
                <a:off x="827584" y="3356992"/>
                <a:ext cx="1440160" cy="144016"/>
              </a:xfrm>
              <a:prstGeom prst="rect">
                <a:avLst/>
              </a:prstGeom>
              <a:solidFill>
                <a:srgbClr val="71C3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1" name="그림 10"/>
            <p:cNvPicPr>
              <a:picLocks noChangeAspect="1"/>
            </p:cNvPicPr>
            <p:nvPr/>
          </p:nvPicPr>
          <p:blipFill>
            <a:blip r:embed="rId4"/>
            <a:stretch>
              <a:fillRect/>
            </a:stretch>
          </p:blipFill>
          <p:spPr>
            <a:xfrm>
              <a:off x="736411" y="3113506"/>
              <a:ext cx="2678757" cy="503084"/>
            </a:xfrm>
            <a:prstGeom prst="rect">
              <a:avLst/>
            </a:prstGeom>
          </p:spPr>
        </p:pic>
        <p:pic>
          <p:nvPicPr>
            <p:cNvPr id="12" name="그림 11"/>
            <p:cNvPicPr>
              <a:picLocks noChangeAspect="1"/>
            </p:cNvPicPr>
            <p:nvPr/>
          </p:nvPicPr>
          <p:blipFill>
            <a:blip r:embed="rId5"/>
            <a:stretch>
              <a:fillRect/>
            </a:stretch>
          </p:blipFill>
          <p:spPr>
            <a:xfrm>
              <a:off x="758954" y="3687072"/>
              <a:ext cx="1600200" cy="219075"/>
            </a:xfrm>
            <a:prstGeom prst="rect">
              <a:avLst/>
            </a:prstGeom>
          </p:spPr>
        </p:pic>
      </p:grpSp>
      <p:pic>
        <p:nvPicPr>
          <p:cNvPr id="6" name="그림 5"/>
          <p:cNvPicPr>
            <a:picLocks noChangeAspect="1"/>
          </p:cNvPicPr>
          <p:nvPr/>
        </p:nvPicPr>
        <p:blipFill rotWithShape="1">
          <a:blip r:embed="rId6"/>
          <a:srcRect l="17317"/>
          <a:stretch/>
        </p:blipFill>
        <p:spPr>
          <a:xfrm>
            <a:off x="257325" y="3750146"/>
            <a:ext cx="4331532" cy="2343150"/>
          </a:xfrm>
          <a:prstGeom prst="rect">
            <a:avLst/>
          </a:prstGeom>
        </p:spPr>
      </p:pic>
    </p:spTree>
    <p:extLst>
      <p:ext uri="{BB962C8B-B14F-4D97-AF65-F5344CB8AC3E}">
        <p14:creationId xmlns:p14="http://schemas.microsoft.com/office/powerpoint/2010/main" val="1616526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Local I/O Performance</a:t>
            </a:r>
            <a:endParaRPr lang="ko-KR" altLang="en-US" dirty="0"/>
          </a:p>
        </p:txBody>
      </p:sp>
      <p:sp>
        <p:nvSpPr>
          <p:cNvPr id="3" name="내용 개체 틀 2"/>
          <p:cNvSpPr>
            <a:spLocks noGrp="1"/>
          </p:cNvSpPr>
          <p:nvPr>
            <p:ph idx="1"/>
          </p:nvPr>
        </p:nvSpPr>
        <p:spPr/>
        <p:txBody>
          <a:bodyPr/>
          <a:lstStyle/>
          <a:p>
            <a:r>
              <a:rPr lang="en-US" altLang="ko-KR" dirty="0" smtClean="0"/>
              <a:t>Time to write/read/delete one row with </a:t>
            </a:r>
            <a:r>
              <a:rPr lang="en-US" altLang="ko-KR" dirty="0" smtClean="0">
                <a:latin typeface="Estrangelo Edessa" panose="03080600000000000000" pitchFamily="66" charset="0"/>
                <a:cs typeface="Estrangelo Edessa" panose="03080600000000000000" pitchFamily="66" charset="0"/>
              </a:rPr>
              <a:t>1</a:t>
            </a:r>
            <a:r>
              <a:rPr lang="en-US" altLang="ko-KR" dirty="0" smtClean="0"/>
              <a:t>MB object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r>
              <a:rPr lang="en-US" altLang="ko-KR" dirty="0" smtClean="0"/>
              <a:t>~10% slower than Dropbox for write/read</a:t>
            </a:r>
          </a:p>
          <a:p>
            <a:pPr lvl="1"/>
            <a:r>
              <a:rPr lang="en-US" altLang="ko-KR" dirty="0" smtClean="0"/>
              <a:t>IPC overhead between Simba-app and </a:t>
            </a:r>
            <a:r>
              <a:rPr lang="en-US" altLang="ko-KR" dirty="0" err="1" smtClean="0"/>
              <a:t>sClient</a:t>
            </a:r>
            <a:endParaRPr lang="en-US" altLang="ko-KR" dirty="0" smtClean="0"/>
          </a:p>
          <a:p>
            <a:r>
              <a:rPr lang="en-US" altLang="ko-KR" dirty="0" smtClean="0"/>
              <a:t>Better than Dropbox for delete</a:t>
            </a:r>
          </a:p>
          <a:p>
            <a:pPr lvl="1"/>
            <a:r>
              <a:rPr lang="en-US" altLang="ko-KR" dirty="0" smtClean="0"/>
              <a:t>Lazy deletion: marked for delete </a:t>
            </a:r>
            <a:r>
              <a:rPr lang="en-US" altLang="ko-KR" dirty="0" smtClean="0">
                <a:sym typeface="Wingdings" panose="05000000000000000000" pitchFamily="2" charset="2"/>
              </a:rPr>
              <a:t> delete after sync completion</a:t>
            </a:r>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pPr/>
              <a:t>20</a:t>
            </a:fld>
            <a:endParaRPr lang="ko-KR" altLang="en-US"/>
          </a:p>
        </p:txBody>
      </p:sp>
      <p:pic>
        <p:nvPicPr>
          <p:cNvPr id="5" name="그림 4"/>
          <p:cNvPicPr>
            <a:picLocks noChangeAspect="1"/>
          </p:cNvPicPr>
          <p:nvPr/>
        </p:nvPicPr>
        <p:blipFill>
          <a:blip r:embed="rId3"/>
          <a:stretch>
            <a:fillRect/>
          </a:stretch>
        </p:blipFill>
        <p:spPr>
          <a:xfrm>
            <a:off x="2875386" y="2060848"/>
            <a:ext cx="3393227" cy="2592288"/>
          </a:xfrm>
          <a:prstGeom prst="rect">
            <a:avLst/>
          </a:prstGeom>
        </p:spPr>
      </p:pic>
    </p:spTree>
    <p:extLst>
      <p:ext uri="{BB962C8B-B14F-4D97-AF65-F5344CB8AC3E}">
        <p14:creationId xmlns:p14="http://schemas.microsoft.com/office/powerpoint/2010/main" val="204419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fade">
                                      <p:cBhvr>
                                        <p:cTn id="11" dur="500"/>
                                        <p:tgtEl>
                                          <p:spTgt spid="3">
                                            <p:txEl>
                                              <p:pRg st="7" end="7"/>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animEffect transition="in" filter="fade">
                                      <p:cBhvr>
                                        <p:cTn id="14" dur="500"/>
                                        <p:tgtEl>
                                          <p:spTgt spid="3">
                                            <p:txEl>
                                              <p:pRg st="8" end="8"/>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Conclusions</a:t>
            </a:r>
            <a:endParaRPr lang="ko-KR" altLang="en-US" dirty="0"/>
          </a:p>
        </p:txBody>
      </p:sp>
      <p:sp>
        <p:nvSpPr>
          <p:cNvPr id="3" name="내용 개체 틀 2"/>
          <p:cNvSpPr>
            <a:spLocks noGrp="1"/>
          </p:cNvSpPr>
          <p:nvPr>
            <p:ph idx="1"/>
          </p:nvPr>
        </p:nvSpPr>
        <p:spPr/>
        <p:txBody>
          <a:bodyPr/>
          <a:lstStyle/>
          <a:p>
            <a:r>
              <a:rPr lang="en-US" altLang="ko-KR" dirty="0" smtClean="0"/>
              <a:t>Building data-centric mobile app should be transparent</a:t>
            </a:r>
          </a:p>
          <a:p>
            <a:pPr lvl="1"/>
            <a:r>
              <a:rPr lang="en-US" altLang="ko-KR" dirty="0" smtClean="0"/>
              <a:t>Mobile app developers should focus on implementing app core logic</a:t>
            </a:r>
          </a:p>
          <a:p>
            <a:pPr lvl="1"/>
            <a:r>
              <a:rPr lang="en-US" altLang="ko-KR" dirty="0" smtClean="0"/>
              <a:t>Require service that handles complex network and data management</a:t>
            </a:r>
          </a:p>
          <a:p>
            <a:r>
              <a:rPr lang="en-US" altLang="ko-KR" dirty="0" smtClean="0"/>
              <a:t>Simba: reliable, consistent, and efficient data-sync service</a:t>
            </a:r>
          </a:p>
          <a:p>
            <a:pPr lvl="1"/>
            <a:r>
              <a:rPr lang="en-US" altLang="ko-KR" dirty="0" smtClean="0"/>
              <a:t>Unified </a:t>
            </a:r>
            <a:r>
              <a:rPr lang="en-US" altLang="ko-KR" dirty="0" err="1" smtClean="0"/>
              <a:t>sTable</a:t>
            </a:r>
            <a:r>
              <a:rPr lang="en-US" altLang="ko-KR" dirty="0" smtClean="0"/>
              <a:t> and API for managing tabular and object data</a:t>
            </a:r>
          </a:p>
          <a:p>
            <a:pPr lvl="1"/>
            <a:r>
              <a:rPr lang="en-US" altLang="ko-KR" dirty="0" smtClean="0"/>
              <a:t>Transparent handling of data syncs and failures</a:t>
            </a:r>
          </a:p>
          <a:p>
            <a:pPr lvl="1"/>
            <a:r>
              <a:rPr lang="en-US" altLang="ko-KR" dirty="0" smtClean="0"/>
              <a:t>Resource frugality with delay-tolerant coalescing of sync messages</a:t>
            </a:r>
          </a:p>
          <a:p>
            <a:r>
              <a:rPr lang="en-US" altLang="ko-KR" dirty="0" smtClean="0"/>
              <a:t>Practical for real-world usage</a:t>
            </a:r>
          </a:p>
          <a:p>
            <a:pPr lvl="1"/>
            <a:r>
              <a:rPr lang="en-US" altLang="ko-KR" dirty="0" smtClean="0"/>
              <a:t>Easy app development/porting with CRUD-like API</a:t>
            </a:r>
          </a:p>
          <a:p>
            <a:pPr lvl="1"/>
            <a:r>
              <a:rPr lang="en-US" altLang="ko-KR" dirty="0" smtClean="0"/>
              <a:t>Sync performance comparable to existing services</a:t>
            </a:r>
          </a:p>
          <a:p>
            <a:pPr lvl="1"/>
            <a:r>
              <a:rPr lang="en-US" altLang="ko-KR" dirty="0" smtClean="0"/>
              <a:t>Minimum local I/O overhead</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pPr/>
              <a:t>21</a:t>
            </a:fld>
            <a:endParaRPr lang="ko-KR" altLang="en-US"/>
          </a:p>
        </p:txBody>
      </p:sp>
    </p:spTree>
    <p:extLst>
      <p:ext uri="{BB962C8B-B14F-4D97-AF65-F5344CB8AC3E}">
        <p14:creationId xmlns:p14="http://schemas.microsoft.com/office/powerpoint/2010/main" val="372097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685800" y="1886967"/>
            <a:ext cx="7772400" cy="1470025"/>
          </a:xfrm>
        </p:spPr>
        <p:txBody>
          <a:bodyPr/>
          <a:lstStyle/>
          <a:p>
            <a:r>
              <a:rPr lang="en-US" altLang="ko-KR" dirty="0" smtClean="0"/>
              <a:t>Thank you!</a:t>
            </a:r>
            <a:endParaRPr lang="ko-KR" altLang="en-US" dirty="0"/>
          </a:p>
        </p:txBody>
      </p:sp>
      <p:sp>
        <p:nvSpPr>
          <p:cNvPr id="6" name="부제목 5"/>
          <p:cNvSpPr>
            <a:spLocks noGrp="1"/>
          </p:cNvSpPr>
          <p:nvPr>
            <p:ph type="subTitle" idx="1"/>
          </p:nvPr>
        </p:nvSpPr>
        <p:spPr>
          <a:xfrm>
            <a:off x="685800" y="3645024"/>
            <a:ext cx="7772400" cy="1752600"/>
          </a:xfrm>
        </p:spPr>
        <p:txBody>
          <a:bodyPr>
            <a:normAutofit/>
          </a:bodyPr>
          <a:lstStyle/>
          <a:p>
            <a:r>
              <a:rPr lang="en-US" altLang="ko-KR" sz="2400" dirty="0" smtClean="0"/>
              <a:t>Simba source: </a:t>
            </a:r>
            <a:r>
              <a:rPr lang="en-US" altLang="ko-KR" sz="2400" dirty="0" smtClean="0">
                <a:hlinkClick r:id="rId3"/>
              </a:rPr>
              <a:t>https://github.com/SimbaService/Simba</a:t>
            </a:r>
            <a:endParaRPr lang="en-US" altLang="ko-KR" sz="2400" dirty="0" smtClean="0"/>
          </a:p>
          <a:p>
            <a:r>
              <a:rPr lang="en-US" altLang="ko-KR" sz="2400" dirty="0" smtClean="0"/>
              <a:t>Project homepage: </a:t>
            </a:r>
            <a:r>
              <a:rPr lang="en-US" altLang="ko-KR" sz="2400" dirty="0" smtClean="0">
                <a:hlinkClick r:id="rId4"/>
              </a:rPr>
              <a:t>http://www.nec-labs.com/~nitin/Simba</a:t>
            </a:r>
            <a:endParaRPr lang="en-US" altLang="ko-KR" sz="2400" dirty="0" smtClean="0"/>
          </a:p>
          <a:p>
            <a:endParaRPr lang="ko-KR" altLang="en-US" sz="2400" dirty="0"/>
          </a:p>
        </p:txBody>
      </p:sp>
      <p:pic>
        <p:nvPicPr>
          <p:cNvPr id="4" name="Picture 4" descr="http://fc00.deviantart.net/fs71/f/2010/361/6/6/simba_catchin_a_butterfly_by_jasmyngarden-d35rqv0.gif"/>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84168" y="4582623"/>
            <a:ext cx="2808312" cy="1870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path" presetSubtype="0" decel="50000" fill="hold" nodeType="afterEffect">
                                  <p:stCondLst>
                                    <p:cond delay="0"/>
                                  </p:stCondLst>
                                  <p:childTnLst>
                                    <p:animMotion origin="layout" path="M -3.61111E-6 3.7037E-7 L -0.17725 -0.00023 " pathEditMode="relative" rAng="0" ptsTypes="AA">
                                      <p:cBhvr>
                                        <p:cTn id="10" dur="2000" fill="hold"/>
                                        <p:tgtEl>
                                          <p:spTgt spid="4"/>
                                        </p:tgtEl>
                                        <p:attrNameLst>
                                          <p:attrName>ppt_x</p:attrName>
                                          <p:attrName>ppt_y</p:attrName>
                                        </p:attrNameLst>
                                      </p:cBhvr>
                                      <p:rCtr x="-8872" y="-23"/>
                                    </p:animMotion>
                                  </p:childTnLst>
                                </p:cTn>
                              </p:par>
                            </p:childTnLst>
                          </p:cTn>
                        </p:par>
                        <p:par>
                          <p:cTn id="11" fill="hold">
                            <p:stCondLst>
                              <p:cond delay="2500"/>
                            </p:stCondLst>
                            <p:childTnLst>
                              <p:par>
                                <p:cTn id="12" presetID="42" presetClass="path" presetSubtype="0" decel="50000" fill="hold" nodeType="afterEffect">
                                  <p:stCondLst>
                                    <p:cond delay="0"/>
                                  </p:stCondLst>
                                  <p:childTnLst>
                                    <p:animMotion origin="layout" path="M -0.17725 -0.00023 L -0.35833 -0.00023 " pathEditMode="relative" rAng="0" ptsTypes="AA">
                                      <p:cBhvr>
                                        <p:cTn id="13" dur="2000" fill="hold"/>
                                        <p:tgtEl>
                                          <p:spTgt spid="4"/>
                                        </p:tgtEl>
                                        <p:attrNameLst>
                                          <p:attrName>ppt_x</p:attrName>
                                          <p:attrName>ppt_y</p:attrName>
                                        </p:attrNameLst>
                                      </p:cBhvr>
                                      <p:rCtr x="-9063" y="0"/>
                                    </p:animMotion>
                                  </p:childTnLst>
                                </p:cTn>
                              </p:par>
                            </p:childTnLst>
                          </p:cTn>
                        </p:par>
                        <p:par>
                          <p:cTn id="14" fill="hold">
                            <p:stCondLst>
                              <p:cond delay="4500"/>
                            </p:stCondLst>
                            <p:childTnLst>
                              <p:par>
                                <p:cTn id="15" presetID="42" presetClass="path" presetSubtype="0" decel="50000" fill="hold" nodeType="afterEffect">
                                  <p:stCondLst>
                                    <p:cond delay="0"/>
                                  </p:stCondLst>
                                  <p:childTnLst>
                                    <p:animMotion origin="layout" path="M -0.35833 -0.00023 L -0.53941 -0.00023 " pathEditMode="relative" rAng="0" ptsTypes="AA">
                                      <p:cBhvr>
                                        <p:cTn id="16" dur="2000" fill="hold"/>
                                        <p:tgtEl>
                                          <p:spTgt spid="4"/>
                                        </p:tgtEl>
                                        <p:attrNameLst>
                                          <p:attrName>ppt_x</p:attrName>
                                          <p:attrName>ppt_y</p:attrName>
                                        </p:attrNameLst>
                                      </p:cBhvr>
                                      <p:rCtr x="-9063" y="0"/>
                                    </p:animMotion>
                                  </p:childTnLst>
                                </p:cTn>
                              </p:par>
                            </p:childTnLst>
                          </p:cTn>
                        </p:par>
                        <p:par>
                          <p:cTn id="17" fill="hold">
                            <p:stCondLst>
                              <p:cond delay="6500"/>
                            </p:stCondLst>
                            <p:childTnLst>
                              <p:par>
                                <p:cTn id="18" presetID="42" presetClass="path" presetSubtype="0" decel="50000" fill="hold" nodeType="afterEffect">
                                  <p:stCondLst>
                                    <p:cond delay="0"/>
                                  </p:stCondLst>
                                  <p:childTnLst>
                                    <p:animMotion origin="layout" path="M -0.53941 -0.00023 L -0.72048 -0.00023 " pathEditMode="relative" rAng="0" ptsTypes="AA">
                                      <p:cBhvr>
                                        <p:cTn id="19" dur="2000" fill="hold"/>
                                        <p:tgtEl>
                                          <p:spTgt spid="4"/>
                                        </p:tgtEl>
                                        <p:attrNameLst>
                                          <p:attrName>ppt_x</p:attrName>
                                          <p:attrName>ppt_y</p:attrName>
                                        </p:attrNameLst>
                                      </p:cBhvr>
                                      <p:rCtr x="-9063" y="0"/>
                                    </p:animMotion>
                                  </p:childTnLst>
                                </p:cTn>
                              </p:par>
                            </p:childTnLst>
                          </p:cTn>
                        </p:par>
                        <p:par>
                          <p:cTn id="20" fill="hold">
                            <p:stCondLst>
                              <p:cond delay="8500"/>
                            </p:stCondLst>
                            <p:childTnLst>
                              <p:par>
                                <p:cTn id="21" presetID="42" presetClass="path" presetSubtype="0" decel="50000" fill="hold" nodeType="afterEffect">
                                  <p:stCondLst>
                                    <p:cond delay="0"/>
                                  </p:stCondLst>
                                  <p:childTnLst>
                                    <p:animMotion origin="layout" path="M -0.72048 -0.00023 L -0.90173 -0.00023 " pathEditMode="relative" rAng="0" ptsTypes="AA">
                                      <p:cBhvr>
                                        <p:cTn id="22" dur="2000" fill="hold"/>
                                        <p:tgtEl>
                                          <p:spTgt spid="4"/>
                                        </p:tgtEl>
                                        <p:attrNameLst>
                                          <p:attrName>ppt_x</p:attrName>
                                          <p:attrName>ppt_y</p:attrName>
                                        </p:attrNameLst>
                                      </p:cBhvr>
                                      <p:rCtr x="-9063" y="0"/>
                                    </p:animMotion>
                                  </p:childTnLst>
                                </p:cTn>
                              </p:par>
                            </p:childTnLst>
                          </p:cTn>
                        </p:par>
                        <p:par>
                          <p:cTn id="23" fill="hold">
                            <p:stCondLst>
                              <p:cond delay="10500"/>
                            </p:stCondLst>
                            <p:childTnLst>
                              <p:par>
                                <p:cTn id="24" presetID="1" presetClass="exit" presetSubtype="0" fill="hold" nodeType="afterEffect">
                                  <p:stCondLst>
                                    <p:cond delay="0"/>
                                  </p:stCondLst>
                                  <p:childTnLst>
                                    <p:set>
                                      <p:cBhvr>
                                        <p:cTn id="25"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Related Works</a:t>
            </a:r>
            <a:endParaRPr lang="ko-KR" altLang="en-US" dirty="0"/>
          </a:p>
        </p:txBody>
      </p:sp>
      <p:sp>
        <p:nvSpPr>
          <p:cNvPr id="3" name="내용 개체 틀 2"/>
          <p:cNvSpPr>
            <a:spLocks noGrp="1"/>
          </p:cNvSpPr>
          <p:nvPr>
            <p:ph idx="1"/>
          </p:nvPr>
        </p:nvSpPr>
        <p:spPr/>
        <p:txBody>
          <a:bodyPr/>
          <a:lstStyle/>
          <a:p>
            <a:r>
              <a:rPr lang="en-US" altLang="ko-KR" dirty="0" smtClean="0"/>
              <a:t>Data sync services</a:t>
            </a:r>
          </a:p>
          <a:p>
            <a:pPr lvl="1"/>
            <a:r>
              <a:rPr lang="en-US" altLang="ko-KR" dirty="0" smtClean="0"/>
              <a:t>Parse, </a:t>
            </a:r>
            <a:r>
              <a:rPr lang="en-US" altLang="ko-KR" dirty="0" err="1" smtClean="0"/>
              <a:t>Kinvey</a:t>
            </a:r>
            <a:r>
              <a:rPr lang="en-US" altLang="ko-KR" dirty="0" smtClean="0"/>
              <a:t>, </a:t>
            </a:r>
            <a:r>
              <a:rPr lang="en-US" altLang="ko-KR" dirty="0"/>
              <a:t>Bayou, Mobius [MobiSys’12</a:t>
            </a:r>
            <a:r>
              <a:rPr lang="en-US" altLang="ko-KR" dirty="0" smtClean="0"/>
              <a:t>]: support table sync</a:t>
            </a:r>
          </a:p>
          <a:p>
            <a:pPr lvl="1"/>
            <a:r>
              <a:rPr lang="en-US" altLang="ko-KR" dirty="0" smtClean="0"/>
              <a:t>LBFS [SOSP’01]: support file sync</a:t>
            </a:r>
          </a:p>
          <a:p>
            <a:pPr lvl="1"/>
            <a:r>
              <a:rPr lang="en-US" altLang="ko-KR" dirty="0" smtClean="0"/>
              <a:t>Do not provide sync service for both tables and objects</a:t>
            </a:r>
          </a:p>
          <a:p>
            <a:r>
              <a:rPr lang="en-US" altLang="ko-KR" dirty="0" smtClean="0"/>
              <a:t>Failure tolerance</a:t>
            </a:r>
          </a:p>
          <a:p>
            <a:pPr lvl="1"/>
            <a:r>
              <a:rPr lang="en-US" altLang="ko-KR" dirty="0" err="1" smtClean="0"/>
              <a:t>ViewBox</a:t>
            </a:r>
            <a:r>
              <a:rPr lang="en-US" altLang="ko-KR" dirty="0" smtClean="0"/>
              <a:t> [FAST’14]: guarantee consistency of local data at crash</a:t>
            </a:r>
          </a:p>
          <a:p>
            <a:pPr lvl="1"/>
            <a:r>
              <a:rPr lang="en-US" altLang="ko-KR" dirty="0" smtClean="0"/>
              <a:t>Works for files in desktop FS</a:t>
            </a:r>
          </a:p>
          <a:p>
            <a:r>
              <a:rPr lang="en-US" altLang="ko-KR" dirty="0" smtClean="0"/>
              <a:t>Storage unification</a:t>
            </a:r>
          </a:p>
          <a:p>
            <a:pPr lvl="1"/>
            <a:r>
              <a:rPr lang="en-US" altLang="ko-KR" dirty="0" err="1" smtClean="0"/>
              <a:t>TableFS</a:t>
            </a:r>
            <a:r>
              <a:rPr lang="en-US" altLang="ko-KR" dirty="0" smtClean="0"/>
              <a:t> [ATC’13]: separate storage pools for metadata and files</a:t>
            </a:r>
          </a:p>
          <a:p>
            <a:pPr lvl="1"/>
            <a:r>
              <a:rPr lang="en-US" altLang="ko-KR" dirty="0" smtClean="0"/>
              <a:t>KVFS [FAST’13]: store file and metadata in a single key-value store</a:t>
            </a:r>
          </a:p>
          <a:p>
            <a:pPr lvl="1"/>
            <a:r>
              <a:rPr lang="en-US" altLang="ko-KR" dirty="0" smtClean="0"/>
              <a:t>Consider integration without network sync or a unified API</a:t>
            </a:r>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pPr/>
              <a:t>23</a:t>
            </a:fld>
            <a:endParaRPr lang="ko-KR" altLang="en-US"/>
          </a:p>
        </p:txBody>
      </p:sp>
    </p:spTree>
    <p:extLst>
      <p:ext uri="{BB962C8B-B14F-4D97-AF65-F5344CB8AC3E}">
        <p14:creationId xmlns:p14="http://schemas.microsoft.com/office/powerpoint/2010/main" val="356558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Balancing Sync Efficiency &amp; Transparency</a:t>
            </a:r>
            <a:endParaRPr lang="ko-KR" altLang="en-US" dirty="0"/>
          </a:p>
        </p:txBody>
      </p:sp>
      <p:sp>
        <p:nvSpPr>
          <p:cNvPr id="3" name="내용 개체 틀 2"/>
          <p:cNvSpPr>
            <a:spLocks noGrp="1"/>
          </p:cNvSpPr>
          <p:nvPr>
            <p:ph idx="1"/>
          </p:nvPr>
        </p:nvSpPr>
        <p:spPr/>
        <p:txBody>
          <a:bodyPr/>
          <a:lstStyle/>
          <a:p>
            <a:r>
              <a:rPr lang="en-US" altLang="ko-KR" dirty="0" smtClean="0"/>
              <a:t>In-memory vs. persistent DCT</a:t>
            </a:r>
          </a:p>
          <a:p>
            <a:pPr lvl="1"/>
            <a:r>
              <a:rPr lang="en-US" altLang="ko-KR" dirty="0" smtClean="0"/>
              <a:t>Sync only updated chunks for each object during sync</a:t>
            </a:r>
          </a:p>
          <a:p>
            <a:pPr lvl="1"/>
            <a:r>
              <a:rPr lang="en-US" altLang="ko-KR" dirty="0" smtClean="0"/>
              <a:t>In-memory DCT lost after crash: s</a:t>
            </a:r>
            <a:r>
              <a:rPr lang="en-US" altLang="ko-KR" dirty="0" smtClean="0">
                <a:sym typeface="Wingdings" panose="05000000000000000000" pitchFamily="2" charset="2"/>
              </a:rPr>
              <a:t>end entire object  inefficient!</a:t>
            </a:r>
          </a:p>
          <a:p>
            <a:pPr lvl="1"/>
            <a:r>
              <a:rPr lang="en-US" altLang="ko-KR" dirty="0" smtClean="0">
                <a:sym typeface="Wingdings" panose="05000000000000000000" pitchFamily="2" charset="2"/>
              </a:rPr>
              <a:t>Persist DCT to prevent re-syncing entire, potentially large objects</a:t>
            </a:r>
            <a:endParaRPr lang="en-US" altLang="ko-KR" dirty="0" smtClean="0"/>
          </a:p>
          <a:p>
            <a:r>
              <a:rPr lang="en-US" altLang="ko-KR" dirty="0" smtClean="0"/>
              <a:t>In-place vs. out-of-place update</a:t>
            </a:r>
          </a:p>
          <a:p>
            <a:pPr lvl="1"/>
            <a:r>
              <a:rPr lang="en-US" altLang="ko-KR" dirty="0" smtClean="0"/>
              <a:t>Recover a torn (corrupted) row with data from the consistent state</a:t>
            </a:r>
          </a:p>
          <a:p>
            <a:pPr lvl="1"/>
            <a:r>
              <a:rPr lang="en-US" altLang="ko-KR" dirty="0" smtClean="0"/>
              <a:t>Out-of-place: local state + I/O overhead for common-case operation</a:t>
            </a:r>
          </a:p>
          <a:p>
            <a:pPr lvl="1"/>
            <a:r>
              <a:rPr lang="en-US" altLang="ko-KR" dirty="0" smtClean="0"/>
              <a:t>In-place: retrieve consistent version of row from </a:t>
            </a:r>
            <a:r>
              <a:rPr lang="en-US" altLang="ko-KR" dirty="0" err="1" smtClean="0"/>
              <a:t>sCloud</a:t>
            </a:r>
            <a:r>
              <a:rPr lang="en-US" altLang="ko-KR" dirty="0" smtClean="0"/>
              <a:t> </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pPr/>
              <a:t>24</a:t>
            </a:fld>
            <a:endParaRPr lang="ko-KR" altLang="en-US"/>
          </a:p>
        </p:txBody>
      </p:sp>
      <p:pic>
        <p:nvPicPr>
          <p:cNvPr id="5" name="그림 4"/>
          <p:cNvPicPr>
            <a:picLocks noChangeAspect="1"/>
          </p:cNvPicPr>
          <p:nvPr/>
        </p:nvPicPr>
        <p:blipFill>
          <a:blip r:embed="rId3"/>
          <a:stretch>
            <a:fillRect/>
          </a:stretch>
        </p:blipFill>
        <p:spPr>
          <a:xfrm>
            <a:off x="2663788" y="4869160"/>
            <a:ext cx="3816424" cy="1158557"/>
          </a:xfrm>
          <a:prstGeom prst="rect">
            <a:avLst/>
          </a:prstGeom>
        </p:spPr>
      </p:pic>
      <p:cxnSp>
        <p:nvCxnSpPr>
          <p:cNvPr id="7" name="직선 화살표 연결선 6"/>
          <p:cNvCxnSpPr/>
          <p:nvPr/>
        </p:nvCxnSpPr>
        <p:spPr>
          <a:xfrm flipV="1">
            <a:off x="6541854" y="5192499"/>
            <a:ext cx="0" cy="36325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 name="직사각형 9"/>
          <p:cNvSpPr/>
          <p:nvPr/>
        </p:nvSpPr>
        <p:spPr>
          <a:xfrm>
            <a:off x="6495484" y="5225244"/>
            <a:ext cx="621432" cy="31341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600" dirty="0" smtClean="0">
                <a:latin typeface="Gill Sans MT" panose="020B0502020104020203" pitchFamily="34" charset="0"/>
              </a:rPr>
              <a:t>69%</a:t>
            </a:r>
            <a:endParaRPr lang="ko-KR" altLang="en-US" sz="1600" dirty="0">
              <a:latin typeface="Gill Sans MT" panose="020B0502020104020203" pitchFamily="34" charset="0"/>
            </a:endParaRPr>
          </a:p>
        </p:txBody>
      </p:sp>
    </p:spTree>
    <p:extLst>
      <p:ext uri="{BB962C8B-B14F-4D97-AF65-F5344CB8AC3E}">
        <p14:creationId xmlns:p14="http://schemas.microsoft.com/office/powerpoint/2010/main" val="2980334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Difficulty in Building Data-centric Apps</a:t>
            </a:r>
            <a:endParaRPr lang="ko-KR" altLang="en-US" dirty="0"/>
          </a:p>
        </p:txBody>
      </p:sp>
      <p:sp>
        <p:nvSpPr>
          <p:cNvPr id="3" name="내용 개체 틀 2"/>
          <p:cNvSpPr>
            <a:spLocks noGrp="1"/>
          </p:cNvSpPr>
          <p:nvPr>
            <p:ph idx="1"/>
          </p:nvPr>
        </p:nvSpPr>
        <p:spPr/>
        <p:txBody>
          <a:bodyPr/>
          <a:lstStyle/>
          <a:p>
            <a:r>
              <a:rPr lang="en-US" altLang="ko-KR" dirty="0" smtClean="0"/>
              <a:t>Reliability: transparent failure handling</a:t>
            </a:r>
          </a:p>
          <a:p>
            <a:pPr lvl="1"/>
            <a:endParaRPr lang="en-US" altLang="ko-KR" dirty="0" smtClean="0"/>
          </a:p>
          <a:p>
            <a:pPr lvl="1"/>
            <a:endParaRPr lang="en-US" altLang="ko-KR" dirty="0"/>
          </a:p>
          <a:p>
            <a:endParaRPr lang="en-US" altLang="ko-KR" dirty="0" smtClean="0"/>
          </a:p>
          <a:p>
            <a:r>
              <a:rPr lang="en-US" altLang="ko-KR" dirty="0" smtClean="0"/>
              <a:t>Consistency: concurrent updates, sync atomicity</a:t>
            </a:r>
          </a:p>
          <a:p>
            <a:pPr lvl="1"/>
            <a:endParaRPr lang="en-US" altLang="ko-KR" dirty="0"/>
          </a:p>
          <a:p>
            <a:pPr lvl="1"/>
            <a:endParaRPr lang="en-US" altLang="ko-KR" dirty="0" smtClean="0"/>
          </a:p>
          <a:p>
            <a:pPr lvl="1"/>
            <a:endParaRPr lang="en-US" altLang="ko-KR" dirty="0" smtClean="0"/>
          </a:p>
          <a:p>
            <a:r>
              <a:rPr lang="en-US" altLang="ko-KR" dirty="0" smtClean="0"/>
              <a:t>Efficiency: minimize traffic/battery usage</a:t>
            </a:r>
          </a:p>
          <a:p>
            <a:pPr lvl="1"/>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pPr/>
              <a:t>3</a:t>
            </a:fld>
            <a:endParaRPr lang="ko-KR" altLang="en-US"/>
          </a:p>
        </p:txBody>
      </p:sp>
      <p:grpSp>
        <p:nvGrpSpPr>
          <p:cNvPr id="35" name="그룹 34"/>
          <p:cNvGrpSpPr/>
          <p:nvPr/>
        </p:nvGrpSpPr>
        <p:grpSpPr>
          <a:xfrm>
            <a:off x="811542" y="3647496"/>
            <a:ext cx="7271626" cy="1081449"/>
            <a:chOff x="1043608" y="5085184"/>
            <a:chExt cx="7271626" cy="1081449"/>
          </a:xfrm>
        </p:grpSpPr>
        <p:pic>
          <p:nvPicPr>
            <p:cNvPr id="5" name="그림 4"/>
            <p:cNvPicPr>
              <a:picLocks noChangeAspect="1"/>
            </p:cNvPicPr>
            <p:nvPr/>
          </p:nvPicPr>
          <p:blipFill>
            <a:blip r:embed="rId3"/>
            <a:stretch>
              <a:fillRect/>
            </a:stretch>
          </p:blipFill>
          <p:spPr>
            <a:xfrm>
              <a:off x="1043608" y="5085184"/>
              <a:ext cx="2664296" cy="1081449"/>
            </a:xfrm>
            <a:prstGeom prst="rect">
              <a:avLst/>
            </a:prstGeom>
          </p:spPr>
        </p:pic>
        <p:sp>
          <p:nvSpPr>
            <p:cNvPr id="16" name="타원 15"/>
            <p:cNvSpPr/>
            <p:nvPr/>
          </p:nvSpPr>
          <p:spPr>
            <a:xfrm>
              <a:off x="1735290" y="5157193"/>
              <a:ext cx="820485" cy="10094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p:cNvSpPr/>
            <p:nvPr/>
          </p:nvSpPr>
          <p:spPr>
            <a:xfrm>
              <a:off x="2565300" y="5157193"/>
              <a:ext cx="1080121" cy="100944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5" name="꺾인 연결선 24"/>
            <p:cNvCxnSpPr>
              <a:stCxn id="17" idx="4"/>
            </p:cNvCxnSpPr>
            <p:nvPr/>
          </p:nvCxnSpPr>
          <p:spPr>
            <a:xfrm rot="5400000" flipH="1" flipV="1">
              <a:off x="3388690" y="5527302"/>
              <a:ext cx="356001" cy="922661"/>
            </a:xfrm>
            <a:prstGeom prst="bentConnector4">
              <a:avLst>
                <a:gd name="adj1" fmla="val -8143"/>
                <a:gd name="adj2" fmla="val 75789"/>
              </a:avLst>
            </a:prstGeom>
            <a:ln w="28575">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9" name="꺾인 연결선 18"/>
            <p:cNvCxnSpPr/>
            <p:nvPr/>
          </p:nvCxnSpPr>
          <p:spPr>
            <a:xfrm>
              <a:off x="2123728" y="5157193"/>
              <a:ext cx="1888250" cy="221391"/>
            </a:xfrm>
            <a:prstGeom prst="bentConnector3">
              <a:avLst>
                <a:gd name="adj1" fmla="val 8823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1" name="내용 개체 틀 2"/>
            <p:cNvSpPr txBox="1">
              <a:spLocks/>
            </p:cNvSpPr>
            <p:nvPr/>
          </p:nvSpPr>
          <p:spPr>
            <a:xfrm>
              <a:off x="4011978" y="5185200"/>
              <a:ext cx="3054161" cy="376031"/>
            </a:xfrm>
            <a:prstGeom prst="rect">
              <a:avLst/>
            </a:prstGeom>
          </p:spPr>
          <p:txBody>
            <a:bodyPr vert="horz" lIns="91440" tIns="45720" rIns="91440" bIns="45720" rtlCol="0">
              <a:normAutofit lnSpcReduction="10000"/>
            </a:bodyPr>
            <a:lstStyle>
              <a:lvl1pPr marL="342900" indent="-342900" algn="l" defTabSz="914400" rtl="0" eaLnBrk="1" latinLnBrk="1" hangingPunct="1">
                <a:spcBef>
                  <a:spcPct val="20000"/>
                </a:spcBef>
                <a:buFont typeface="Arial" pitchFamily="34" charset="0"/>
                <a:buChar char="•"/>
                <a:defRPr sz="2400" kern="1200">
                  <a:solidFill>
                    <a:schemeClr val="tx1"/>
                  </a:solidFill>
                  <a:latin typeface="Gill Sans MT"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000" kern="1200">
                  <a:solidFill>
                    <a:schemeClr val="tx1"/>
                  </a:solidFill>
                  <a:latin typeface="Gill Sans MT" pitchFamily="34" charset="0"/>
                  <a:ea typeface="+mn-ea"/>
                  <a:cs typeface="Arial" pitchFamily="34" charset="0"/>
                </a:defRPr>
              </a:lvl2pPr>
              <a:lvl3pPr marL="1143000" indent="-228600" algn="l" defTabSz="914400" rtl="0" eaLnBrk="1" latinLnBrk="1" hangingPunct="1">
                <a:spcBef>
                  <a:spcPct val="20000"/>
                </a:spcBef>
                <a:buFont typeface="Arial" pitchFamily="34" charset="0"/>
                <a:buChar char="•"/>
                <a:defRPr sz="1800" kern="1200">
                  <a:solidFill>
                    <a:schemeClr val="tx1"/>
                  </a:solidFill>
                  <a:latin typeface="Gill Sans MT" pitchFamily="34" charset="0"/>
                  <a:ea typeface="+mn-ea"/>
                  <a:cs typeface="Arial" pitchFamily="34" charset="0"/>
                </a:defRPr>
              </a:lvl3pPr>
              <a:lvl4pPr marL="1600200" indent="-228600" algn="l" defTabSz="914400" rtl="0" eaLnBrk="1" latinLnBrk="1" hangingPunct="1">
                <a:spcBef>
                  <a:spcPct val="20000"/>
                </a:spcBef>
                <a:buFont typeface="Arial" pitchFamily="34" charset="0"/>
                <a:buChar char="–"/>
                <a:defRPr sz="1600" kern="1200">
                  <a:solidFill>
                    <a:schemeClr val="tx1"/>
                  </a:solidFill>
                  <a:latin typeface="Gill Sans MT" pitchFamily="34" charset="0"/>
                  <a:ea typeface="+mn-ea"/>
                  <a:cs typeface="Arial" pitchFamily="34" charset="0"/>
                </a:defRPr>
              </a:lvl4pPr>
              <a:lvl5pPr marL="2057400" indent="-228600" algn="l" defTabSz="914400" rtl="0" eaLnBrk="1" latinLnBrk="1" hangingPunct="1">
                <a:spcBef>
                  <a:spcPct val="20000"/>
                </a:spcBef>
                <a:buFont typeface="Arial" pitchFamily="34" charset="0"/>
                <a:buChar char="»"/>
                <a:defRPr sz="1600" kern="1200">
                  <a:solidFill>
                    <a:schemeClr val="tx1"/>
                  </a:solidFill>
                  <a:latin typeface="Gill Sans MT" pitchFamily="34" charset="0"/>
                  <a:ea typeface="+mn-ea"/>
                  <a:cs typeface="Arial"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000" dirty="0" smtClean="0"/>
                <a:t>Structured data</a:t>
              </a:r>
            </a:p>
          </p:txBody>
        </p:sp>
        <p:sp>
          <p:nvSpPr>
            <p:cNvPr id="32" name="내용 개체 틀 2"/>
            <p:cNvSpPr txBox="1">
              <a:spLocks/>
            </p:cNvSpPr>
            <p:nvPr/>
          </p:nvSpPr>
          <p:spPr>
            <a:xfrm>
              <a:off x="4028020" y="5585503"/>
              <a:ext cx="4287214" cy="467388"/>
            </a:xfrm>
            <a:prstGeom prst="rect">
              <a:avLst/>
            </a:prstGeom>
          </p:spPr>
          <p:txBody>
            <a:bodyPr vert="horz" lIns="91440" tIns="45720" rIns="91440" bIns="45720" rtlCol="0">
              <a:noAutofit/>
            </a:bodyPr>
            <a:lstStyle>
              <a:lvl1pPr marL="342900" indent="-342900" algn="l" defTabSz="914400" rtl="0" eaLnBrk="1" latinLnBrk="1" hangingPunct="1">
                <a:spcBef>
                  <a:spcPct val="20000"/>
                </a:spcBef>
                <a:buFont typeface="Arial" pitchFamily="34" charset="0"/>
                <a:buChar char="•"/>
                <a:defRPr sz="2400" kern="1200">
                  <a:solidFill>
                    <a:schemeClr val="tx1"/>
                  </a:solidFill>
                  <a:latin typeface="Gill Sans MT"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000" kern="1200">
                  <a:solidFill>
                    <a:schemeClr val="tx1"/>
                  </a:solidFill>
                  <a:latin typeface="Gill Sans MT" pitchFamily="34" charset="0"/>
                  <a:ea typeface="+mn-ea"/>
                  <a:cs typeface="Arial" pitchFamily="34" charset="0"/>
                </a:defRPr>
              </a:lvl2pPr>
              <a:lvl3pPr marL="1143000" indent="-228600" algn="l" defTabSz="914400" rtl="0" eaLnBrk="1" latinLnBrk="1" hangingPunct="1">
                <a:spcBef>
                  <a:spcPct val="20000"/>
                </a:spcBef>
                <a:buFont typeface="Arial" pitchFamily="34" charset="0"/>
                <a:buChar char="•"/>
                <a:defRPr sz="1800" kern="1200">
                  <a:solidFill>
                    <a:schemeClr val="tx1"/>
                  </a:solidFill>
                  <a:latin typeface="Gill Sans MT" pitchFamily="34" charset="0"/>
                  <a:ea typeface="+mn-ea"/>
                  <a:cs typeface="Arial" pitchFamily="34" charset="0"/>
                </a:defRPr>
              </a:lvl3pPr>
              <a:lvl4pPr marL="1600200" indent="-228600" algn="l" defTabSz="914400" rtl="0" eaLnBrk="1" latinLnBrk="1" hangingPunct="1">
                <a:spcBef>
                  <a:spcPct val="20000"/>
                </a:spcBef>
                <a:buFont typeface="Arial" pitchFamily="34" charset="0"/>
                <a:buChar char="–"/>
                <a:defRPr sz="1600" kern="1200">
                  <a:solidFill>
                    <a:schemeClr val="tx1"/>
                  </a:solidFill>
                  <a:latin typeface="Gill Sans MT" pitchFamily="34" charset="0"/>
                  <a:ea typeface="+mn-ea"/>
                  <a:cs typeface="Arial" pitchFamily="34" charset="0"/>
                </a:defRPr>
              </a:lvl4pPr>
              <a:lvl5pPr marL="2057400" indent="-228600" algn="l" defTabSz="914400" rtl="0" eaLnBrk="1" latinLnBrk="1" hangingPunct="1">
                <a:spcBef>
                  <a:spcPct val="20000"/>
                </a:spcBef>
                <a:buFont typeface="Arial" pitchFamily="34" charset="0"/>
                <a:buChar char="»"/>
                <a:defRPr sz="1600" kern="1200">
                  <a:solidFill>
                    <a:schemeClr val="tx1"/>
                  </a:solidFill>
                  <a:latin typeface="Gill Sans MT" pitchFamily="34" charset="0"/>
                  <a:ea typeface="+mn-ea"/>
                  <a:cs typeface="Arial"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000" dirty="0" smtClean="0"/>
                <a:t>Unstructured data</a:t>
              </a:r>
            </a:p>
          </p:txBody>
        </p:sp>
      </p:grpSp>
      <mc:AlternateContent xmlns:mc="http://schemas.openxmlformats.org/markup-compatibility/2006" xmlns:a14="http://schemas.microsoft.com/office/drawing/2010/main">
        <mc:Choice Requires="a14">
          <p:graphicFrame>
            <p:nvGraphicFramePr>
              <p:cNvPr id="14" name="내용 개체 틀 5"/>
              <p:cNvGraphicFramePr>
                <a:graphicFrameLocks/>
              </p:cNvGraphicFramePr>
              <p:nvPr>
                <p:extLst>
                  <p:ext uri="{D42A27DB-BD31-4B8C-83A1-F6EECF244321}">
                    <p14:modId xmlns:p14="http://schemas.microsoft.com/office/powerpoint/2010/main" val="3425671501"/>
                  </p:ext>
                </p:extLst>
              </p:nvPr>
            </p:nvGraphicFramePr>
            <p:xfrm>
              <a:off x="6131775" y="3908155"/>
              <a:ext cx="2376264" cy="609600"/>
            </p:xfrm>
            <a:graphic>
              <a:graphicData uri="http://schemas.openxmlformats.org/drawingml/2006/table">
                <a:tbl>
                  <a:tblPr firstRow="1" bandRow="1">
                    <a:tableStyleId>{5940675A-B579-460E-94D1-54222C63F5DA}</a:tableStyleId>
                  </a:tblPr>
                  <a:tblGrid>
                    <a:gridCol w="856095"/>
                    <a:gridCol w="728081"/>
                    <a:gridCol w="792088"/>
                  </a:tblGrid>
                  <a:tr h="0">
                    <a:tc>
                      <a:txBody>
                        <a:bodyPr/>
                        <a:lstStyle/>
                        <a:p>
                          <a:pPr algn="ctr" latinLnBrk="1"/>
                          <a:r>
                            <a:rPr lang="en-US" altLang="ko-KR" sz="1400" dirty="0" smtClean="0">
                              <a:latin typeface="Gill Sans MT" panose="020B0502020104020203" pitchFamily="34" charset="0"/>
                            </a:rPr>
                            <a:t>Row ID</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Col</a:t>
                          </a:r>
                          <a:endParaRPr lang="ko-KR" altLang="en-US" sz="1400" dirty="0">
                            <a:latin typeface="Estrangelo Edessa" panose="03080600000000000000" pitchFamily="66" charset="0"/>
                            <a:cs typeface="Estrangelo Edessa" panose="03080600000000000000" pitchFamily="66" charset="0"/>
                          </a:endParaRPr>
                        </a:p>
                      </a:txBody>
                      <a:tcPr>
                        <a:solidFill>
                          <a:schemeClr val="accent5">
                            <a:lumMod val="20000"/>
                            <a:lumOff val="80000"/>
                          </a:schemeClr>
                        </a:solidFill>
                      </a:tcPr>
                    </a:tc>
                    <a:tc>
                      <a:txBody>
                        <a:bodyPr/>
                        <a:lstStyle/>
                        <a:p>
                          <a:pPr algn="ctr" latinLnBrk="1"/>
                          <a:r>
                            <a:rPr lang="en-US" altLang="ko-KR" sz="1400" dirty="0" err="1" smtClean="0">
                              <a:latin typeface="Gill Sans MT" panose="020B0502020104020203" pitchFamily="34" charset="0"/>
                              <a:cs typeface="+mn-cs"/>
                            </a:rPr>
                            <a:t>Obj</a:t>
                          </a:r>
                          <a:endParaRPr lang="ko-KR" altLang="en-US" sz="1400" dirty="0">
                            <a:latin typeface="Estrangelo Edessa" panose="03080600000000000000" pitchFamily="66" charset="0"/>
                            <a:cs typeface="Estrangelo Edessa" panose="03080600000000000000" pitchFamily="66" charset="0"/>
                          </a:endParaRPr>
                        </a:p>
                      </a:txBody>
                      <a:tcPr>
                        <a:solidFill>
                          <a:schemeClr val="accent5">
                            <a:lumMod val="20000"/>
                            <a:lumOff val="80000"/>
                          </a:schemeClr>
                        </a:solidFill>
                      </a:tcPr>
                    </a:tc>
                  </a:tr>
                  <a:tr h="0">
                    <a:tc>
                      <a:txBody>
                        <a:bodyPr/>
                        <a:lstStyle/>
                        <a:p>
                          <a:pPr algn="ctr" latinLnBrk="1"/>
                          <a:r>
                            <a:rPr lang="en-US" altLang="ko-KR" sz="1400" dirty="0" smtClean="0"/>
                            <a:t> </a:t>
                          </a:r>
                          <a14:m>
                            <m:oMath xmlns:m="http://schemas.openxmlformats.org/officeDocument/2006/math">
                              <m:sSub>
                                <m:sSubPr>
                                  <m:ctrlPr>
                                    <a:rPr lang="en-US" altLang="ko-KR" sz="1400" i="1" smtClean="0">
                                      <a:latin typeface="Cambria Math"/>
                                    </a:rPr>
                                  </m:ctrlPr>
                                </m:sSubPr>
                                <m:e>
                                  <m:r>
                                    <a:rPr lang="en-US" altLang="ko-KR" sz="1400" b="0" i="1" smtClean="0">
                                      <a:latin typeface="Cambria Math" panose="02040503050406030204" pitchFamily="18" charset="0"/>
                                    </a:rPr>
                                    <m:t>𝐼𝐷</m:t>
                                  </m:r>
                                </m:e>
                                <m:sub>
                                  <m:r>
                                    <a:rPr lang="en-US" altLang="ko-KR" sz="1400" b="0" i="1" smtClean="0">
                                      <a:latin typeface="Cambria Math" panose="02040503050406030204" pitchFamily="18" charset="0"/>
                                    </a:rPr>
                                    <m:t>𝑟𝑜𝑤</m:t>
                                  </m:r>
                                </m:sub>
                              </m:sSub>
                            </m:oMath>
                          </a14:m>
                          <a:endParaRPr lang="ko-KR" altLang="en-US" sz="1400" dirty="0">
                            <a:latin typeface="Gill Sans MT" panose="020B0502020104020203" pitchFamily="34" charset="0"/>
                          </a:endParaRPr>
                        </a:p>
                      </a:txBody>
                      <a:tcPr/>
                    </a:tc>
                    <a:tc>
                      <a:txBody>
                        <a:bodyPr/>
                        <a:lstStyle/>
                        <a:p>
                          <a:pPr algn="ctr" latinLnBrk="1"/>
                          <a:r>
                            <a:rPr lang="en-US" altLang="ko-KR" sz="1400" dirty="0" smtClean="0">
                              <a:latin typeface="Gill Sans MT" panose="020B0502020104020203" pitchFamily="34" charset="0"/>
                            </a:rPr>
                            <a:t>name</a:t>
                          </a:r>
                          <a:endParaRPr lang="ko-KR" altLang="en-US" sz="1400" dirty="0">
                            <a:latin typeface="Estrangelo Edessa" panose="03080600000000000000" pitchFamily="66" charset="0"/>
                            <a:cs typeface="Estrangelo Edessa" panose="03080600000000000000" pitchFamily="66" charset="0"/>
                          </a:endParaRPr>
                        </a:p>
                      </a:txBody>
                      <a:tcPr/>
                    </a:tc>
                    <a:tc>
                      <a:txBody>
                        <a:bodyPr/>
                        <a:lstStyle/>
                        <a:p>
                          <a:pPr algn="ctr" latinLnBrk="1"/>
                          <a:r>
                            <a:rPr lang="en-US" altLang="ko-KR" sz="1400" dirty="0" smtClean="0">
                              <a:latin typeface="Gill Sans MT" panose="020B0502020104020203" pitchFamily="34" charset="0"/>
                            </a:rPr>
                            <a:t>file</a:t>
                          </a:r>
                          <a:endParaRPr lang="ko-KR" altLang="en-US" sz="1400" dirty="0">
                            <a:latin typeface="Estrangelo Edessa" panose="03080600000000000000" pitchFamily="66" charset="0"/>
                            <a:cs typeface="Estrangelo Edessa" panose="03080600000000000000" pitchFamily="66" charset="0"/>
                          </a:endParaRPr>
                        </a:p>
                      </a:txBody>
                      <a:tcPr/>
                    </a:tc>
                  </a:tr>
                </a:tbl>
              </a:graphicData>
            </a:graphic>
          </p:graphicFrame>
        </mc:Choice>
        <mc:Fallback xmlns="">
          <p:graphicFrame>
            <p:nvGraphicFramePr>
              <p:cNvPr id="14" name="내용 개체 틀 5"/>
              <p:cNvGraphicFramePr>
                <a:graphicFrameLocks/>
              </p:cNvGraphicFramePr>
              <p:nvPr>
                <p:extLst>
                  <p:ext uri="{D42A27DB-BD31-4B8C-83A1-F6EECF244321}">
                    <p14:modId xmlns:p14="http://schemas.microsoft.com/office/powerpoint/2010/main" val="3425671501"/>
                  </p:ext>
                </p:extLst>
              </p:nvPr>
            </p:nvGraphicFramePr>
            <p:xfrm>
              <a:off x="6131775" y="3908155"/>
              <a:ext cx="2376264" cy="609600"/>
            </p:xfrm>
            <a:graphic>
              <a:graphicData uri="http://schemas.openxmlformats.org/drawingml/2006/table">
                <a:tbl>
                  <a:tblPr firstRow="1" bandRow="1">
                    <a:tableStyleId>{5940675A-B579-460E-94D1-54222C63F5DA}</a:tableStyleId>
                  </a:tblPr>
                  <a:tblGrid>
                    <a:gridCol w="856095"/>
                    <a:gridCol w="728081"/>
                    <a:gridCol w="792088"/>
                  </a:tblGrid>
                  <a:tr h="304800">
                    <a:tc>
                      <a:txBody>
                        <a:bodyPr/>
                        <a:lstStyle/>
                        <a:p>
                          <a:pPr algn="ctr" latinLnBrk="1"/>
                          <a:r>
                            <a:rPr lang="en-US" altLang="ko-KR" sz="1400" dirty="0" smtClean="0">
                              <a:latin typeface="Gill Sans MT" panose="020B0502020104020203" pitchFamily="34" charset="0"/>
                            </a:rPr>
                            <a:t>Row ID</a:t>
                          </a:r>
                          <a:endParaRPr lang="ko-KR" altLang="en-US" sz="1400" dirty="0">
                            <a:latin typeface="Gill Sans MT" panose="020B0502020104020203" pitchFamily="34" charset="0"/>
                          </a:endParaRPr>
                        </a:p>
                      </a:txBody>
                      <a:tcPr>
                        <a:solidFill>
                          <a:schemeClr val="accent5">
                            <a:lumMod val="20000"/>
                            <a:lumOff val="80000"/>
                          </a:schemeClr>
                        </a:solidFill>
                      </a:tcPr>
                    </a:tc>
                    <a:tc>
                      <a:txBody>
                        <a:bodyPr/>
                        <a:lstStyle/>
                        <a:p>
                          <a:pPr algn="ctr" latinLnBrk="1"/>
                          <a:r>
                            <a:rPr lang="en-US" altLang="ko-KR" sz="1400" dirty="0" smtClean="0">
                              <a:latin typeface="Gill Sans MT" panose="020B0502020104020203" pitchFamily="34" charset="0"/>
                            </a:rPr>
                            <a:t>Col</a:t>
                          </a:r>
                          <a:endParaRPr lang="ko-KR" altLang="en-US" sz="1400" dirty="0">
                            <a:latin typeface="Estrangelo Edessa" panose="03080600000000000000" pitchFamily="66" charset="0"/>
                            <a:cs typeface="Estrangelo Edessa" panose="03080600000000000000" pitchFamily="66" charset="0"/>
                          </a:endParaRPr>
                        </a:p>
                      </a:txBody>
                      <a:tcPr>
                        <a:solidFill>
                          <a:schemeClr val="accent5">
                            <a:lumMod val="20000"/>
                            <a:lumOff val="80000"/>
                          </a:schemeClr>
                        </a:solidFill>
                      </a:tcPr>
                    </a:tc>
                    <a:tc>
                      <a:txBody>
                        <a:bodyPr/>
                        <a:lstStyle/>
                        <a:p>
                          <a:pPr algn="ctr" latinLnBrk="1"/>
                          <a:r>
                            <a:rPr lang="en-US" altLang="ko-KR" sz="1400" dirty="0" err="1" smtClean="0">
                              <a:latin typeface="Gill Sans MT" panose="020B0502020104020203" pitchFamily="34" charset="0"/>
                              <a:cs typeface="+mn-cs"/>
                            </a:rPr>
                            <a:t>Obj</a:t>
                          </a:r>
                          <a:endParaRPr lang="ko-KR" altLang="en-US" sz="1400" dirty="0">
                            <a:latin typeface="Estrangelo Edessa" panose="03080600000000000000" pitchFamily="66" charset="0"/>
                            <a:cs typeface="Estrangelo Edessa" panose="03080600000000000000" pitchFamily="66" charset="0"/>
                          </a:endParaRPr>
                        </a:p>
                      </a:txBody>
                      <a:tcPr>
                        <a:solidFill>
                          <a:schemeClr val="accent5">
                            <a:lumMod val="20000"/>
                            <a:lumOff val="80000"/>
                          </a:schemeClr>
                        </a:solidFill>
                      </a:tcPr>
                    </a:tc>
                  </a:tr>
                  <a:tr h="304800">
                    <a:tc>
                      <a:txBody>
                        <a:bodyPr/>
                        <a:lstStyle/>
                        <a:p>
                          <a:endParaRPr lang="ko-KR"/>
                        </a:p>
                      </a:txBody>
                      <a:tcPr>
                        <a:blipFill rotWithShape="0">
                          <a:blip r:embed="rId4"/>
                          <a:stretch>
                            <a:fillRect l="-709" t="-110000" r="-178723" b="-16000"/>
                          </a:stretch>
                        </a:blipFill>
                      </a:tcPr>
                    </a:tc>
                    <a:tc>
                      <a:txBody>
                        <a:bodyPr/>
                        <a:lstStyle/>
                        <a:p>
                          <a:pPr algn="ctr" latinLnBrk="1"/>
                          <a:r>
                            <a:rPr lang="en-US" altLang="ko-KR" sz="1400" dirty="0" smtClean="0">
                              <a:latin typeface="Gill Sans MT" panose="020B0502020104020203" pitchFamily="34" charset="0"/>
                            </a:rPr>
                            <a:t>name</a:t>
                          </a:r>
                          <a:endParaRPr lang="ko-KR" altLang="en-US" sz="1400" dirty="0">
                            <a:latin typeface="Estrangelo Edessa" panose="03080600000000000000" pitchFamily="66" charset="0"/>
                            <a:cs typeface="Estrangelo Edessa" panose="03080600000000000000" pitchFamily="66" charset="0"/>
                          </a:endParaRPr>
                        </a:p>
                      </a:txBody>
                      <a:tcPr/>
                    </a:tc>
                    <a:tc>
                      <a:txBody>
                        <a:bodyPr/>
                        <a:lstStyle/>
                        <a:p>
                          <a:pPr algn="ctr" latinLnBrk="1"/>
                          <a:r>
                            <a:rPr lang="en-US" altLang="ko-KR" sz="1400" dirty="0" smtClean="0">
                              <a:latin typeface="Gill Sans MT" panose="020B0502020104020203" pitchFamily="34" charset="0"/>
                            </a:rPr>
                            <a:t>file</a:t>
                          </a:r>
                          <a:endParaRPr lang="ko-KR" altLang="en-US" sz="1400" dirty="0">
                            <a:latin typeface="Estrangelo Edessa" panose="03080600000000000000" pitchFamily="66" charset="0"/>
                            <a:cs typeface="Estrangelo Edessa" panose="03080600000000000000" pitchFamily="66" charset="0"/>
                          </a:endParaRPr>
                        </a:p>
                      </a:txBody>
                      <a:tcPr/>
                    </a:tc>
                  </a:tr>
                </a:tbl>
              </a:graphicData>
            </a:graphic>
          </p:graphicFrame>
        </mc:Fallback>
      </mc:AlternateContent>
      <p:sp>
        <p:nvSpPr>
          <p:cNvPr id="6" name="모서리가 둥근 직사각형 5"/>
          <p:cNvSpPr/>
          <p:nvPr/>
        </p:nvSpPr>
        <p:spPr>
          <a:xfrm>
            <a:off x="6052083" y="4177137"/>
            <a:ext cx="2520281" cy="379747"/>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pic>
        <p:nvPicPr>
          <p:cNvPr id="13" name="Picture 4" descr="http://cdn-static.cnet.co.uk/i/product_media/40002360/image2/440x330-samsung-galaxy-s3-front.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9032" r="29033"/>
          <a:stretch/>
        </p:blipFill>
        <p:spPr bwMode="auto">
          <a:xfrm>
            <a:off x="3579930" y="2095572"/>
            <a:ext cx="648467" cy="1159757"/>
          </a:xfrm>
          <a:prstGeom prst="rect">
            <a:avLst/>
          </a:prstGeom>
          <a:noFill/>
          <a:extLst>
            <a:ext uri="{909E8E84-426E-40DD-AFC4-6F175D3DCCD1}">
              <a14:hiddenFill xmlns:a14="http://schemas.microsoft.com/office/drawing/2010/main">
                <a:solidFill>
                  <a:srgbClr val="FFFFFF"/>
                </a:solidFill>
              </a14:hiddenFill>
            </a:ext>
          </a:extLst>
        </p:spPr>
      </p:pic>
      <p:sp>
        <p:nvSpPr>
          <p:cNvPr id="9" name="곱셈 기호 8"/>
          <p:cNvSpPr/>
          <p:nvPr/>
        </p:nvSpPr>
        <p:spPr>
          <a:xfrm>
            <a:off x="3570580" y="2366106"/>
            <a:ext cx="648072" cy="638561"/>
          </a:xfrm>
          <a:prstGeom prst="mathMultiply">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pic>
        <p:nvPicPr>
          <p:cNvPr id="1030" name="Picture 6" descr="http://previews.123rf.com/images/freefly/freefly0712/freefly071200530/2239881-happy-young-boy-holding-mobile-phone-with-screen-showing-that-santa-or-father-is-calling-with-white-.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t="10091"/>
          <a:stretch/>
        </p:blipFill>
        <p:spPr bwMode="auto">
          <a:xfrm>
            <a:off x="4578757" y="1999577"/>
            <a:ext cx="1073363" cy="13878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encrypted-tbn2.gstatic.com/images?q=tbn:ANd9GcQds7U21447wiVVY55vLviCyJMk0irMiugaz5wl0yZuAgmDLDx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4350" y="2175326"/>
            <a:ext cx="1111462" cy="932835"/>
          </a:xfrm>
          <a:prstGeom prst="rect">
            <a:avLst/>
          </a:prstGeom>
          <a:noFill/>
          <a:extLst>
            <a:ext uri="{909E8E84-426E-40DD-AFC4-6F175D3DCCD1}">
              <a14:hiddenFill xmlns:a14="http://schemas.microsoft.com/office/drawing/2010/main">
                <a:solidFill>
                  <a:srgbClr val="FFFFFF"/>
                </a:solidFill>
              </a14:hiddenFill>
            </a:ext>
          </a:extLst>
        </p:spPr>
      </p:pic>
      <p:sp>
        <p:nvSpPr>
          <p:cNvPr id="11" name="타원형 설명선 10"/>
          <p:cNvSpPr/>
          <p:nvPr/>
        </p:nvSpPr>
        <p:spPr>
          <a:xfrm>
            <a:off x="5896815" y="1699193"/>
            <a:ext cx="1627513" cy="1233173"/>
          </a:xfrm>
          <a:prstGeom prst="wedgeEllipseCallout">
            <a:avLst>
              <a:gd name="adj1" fmla="val -70002"/>
              <a:gd name="adj2" fmla="val 668"/>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smtClean="0">
                <a:latin typeface="Gill Sans MT" panose="020B0502020104020203" pitchFamily="34" charset="0"/>
              </a:rPr>
              <a:t>Look!</a:t>
            </a:r>
          </a:p>
          <a:p>
            <a:pPr algn="ctr"/>
            <a:r>
              <a:rPr lang="en-US" altLang="ko-KR" dirty="0" smtClean="0">
                <a:latin typeface="Gill Sans MT" panose="020B0502020104020203" pitchFamily="34" charset="0"/>
              </a:rPr>
              <a:t>My data is corrupted!</a:t>
            </a:r>
            <a:endParaRPr lang="ko-KR" altLang="en-US" dirty="0">
              <a:latin typeface="Gill Sans MT" panose="020B0502020104020203" pitchFamily="34" charset="0"/>
            </a:endParaRPr>
          </a:p>
        </p:txBody>
      </p:sp>
      <p:sp>
        <p:nvSpPr>
          <p:cNvPr id="12" name="직사각형 11"/>
          <p:cNvSpPr/>
          <p:nvPr/>
        </p:nvSpPr>
        <p:spPr>
          <a:xfrm>
            <a:off x="2194961" y="5325665"/>
            <a:ext cx="1068864" cy="27092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Gill Sans MT" panose="020B0502020104020203" pitchFamily="34" charset="0"/>
              </a:rPr>
              <a:t>010111001</a:t>
            </a:r>
            <a:endParaRPr lang="ko-KR" altLang="en-US" sz="1400" dirty="0">
              <a:latin typeface="Gill Sans MT" panose="020B0502020104020203" pitchFamily="34" charset="0"/>
            </a:endParaRPr>
          </a:p>
        </p:txBody>
      </p:sp>
      <p:sp>
        <p:nvSpPr>
          <p:cNvPr id="37" name="직사각형 36"/>
          <p:cNvSpPr/>
          <p:nvPr/>
        </p:nvSpPr>
        <p:spPr>
          <a:xfrm>
            <a:off x="2194961" y="5856051"/>
            <a:ext cx="1068864" cy="27092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Gill Sans MT" panose="020B0502020104020203" pitchFamily="34" charset="0"/>
              </a:rPr>
              <a:t>110110111</a:t>
            </a:r>
            <a:endParaRPr lang="ko-KR" altLang="en-US" sz="1400" dirty="0">
              <a:latin typeface="Gill Sans MT" panose="020B0502020104020203" pitchFamily="34" charset="0"/>
            </a:endParaRPr>
          </a:p>
        </p:txBody>
      </p:sp>
      <p:pic>
        <p:nvPicPr>
          <p:cNvPr id="38" name="Picture 4" descr="http://cdn-static.cnet.co.uk/i/product_media/40002360/image2/440x330-samsung-galaxy-s3-front.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9032" r="29033"/>
          <a:stretch/>
        </p:blipFill>
        <p:spPr bwMode="auto">
          <a:xfrm>
            <a:off x="899592" y="5288687"/>
            <a:ext cx="468762" cy="83836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bedouina.typepad.com/.a/6a00d8341bf73153ef0105359fa532970c-800wi"/>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63531" y="5284179"/>
            <a:ext cx="249767" cy="35111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6" descr="http://bedouina.typepad.com/.a/6a00d8341bf73153ef0105359fa532970c-800wi"/>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63531" y="5797160"/>
            <a:ext cx="249767" cy="351115"/>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직선 연결선 25"/>
          <p:cNvCxnSpPr>
            <a:stCxn id="12" idx="2"/>
            <a:endCxn id="37" idx="0"/>
          </p:cNvCxnSpPr>
          <p:nvPr/>
        </p:nvCxnSpPr>
        <p:spPr>
          <a:xfrm>
            <a:off x="2729393" y="5596594"/>
            <a:ext cx="0" cy="259457"/>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34" name="오른쪽 화살표 33"/>
          <p:cNvSpPr/>
          <p:nvPr/>
        </p:nvSpPr>
        <p:spPr>
          <a:xfrm>
            <a:off x="1485608" y="5526750"/>
            <a:ext cx="533989" cy="3354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pic>
        <p:nvPicPr>
          <p:cNvPr id="1042" name="Picture 18" descr="http://cdn.desktopwallpapers4.me/wallpapers/digital-art/1920x1200/3/20454-Dollar-bills-1920x1200-digital-art-wallpaper.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11045" b="9259"/>
          <a:stretch/>
        </p:blipFill>
        <p:spPr bwMode="auto">
          <a:xfrm>
            <a:off x="3890020" y="5402521"/>
            <a:ext cx="1531383" cy="762783"/>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thumb9.shutterstock.com/display_pic_with_logo/1571042/161755916/stock-photo-battery-black-icons-161755916.jpg"/>
          <p:cNvPicPr>
            <a:picLocks noChangeAspect="1" noChangeArrowheads="1"/>
          </p:cNvPicPr>
          <p:nvPr/>
        </p:nvPicPr>
        <p:blipFill rotWithShape="1">
          <a:blip r:embed="rId10">
            <a:extLst>
              <a:ext uri="{28A0092B-C50C-407E-A947-70E740481C1C}">
                <a14:useLocalDpi xmlns:a14="http://schemas.microsoft.com/office/drawing/2010/main" val="0"/>
              </a:ext>
            </a:extLst>
          </a:blip>
          <a:srcRect t="4394" b="69870"/>
          <a:stretch/>
        </p:blipFill>
        <p:spPr bwMode="auto">
          <a:xfrm>
            <a:off x="5624180" y="5351385"/>
            <a:ext cx="2764244" cy="743019"/>
          </a:xfrm>
          <a:prstGeom prst="rect">
            <a:avLst/>
          </a:prstGeom>
          <a:noFill/>
          <a:extLst>
            <a:ext uri="{909E8E84-426E-40DD-AFC4-6F175D3DCCD1}">
              <a14:hiddenFill xmlns:a14="http://schemas.microsoft.com/office/drawing/2010/main">
                <a:solidFill>
                  <a:srgbClr val="FFFFFF"/>
                </a:solidFill>
              </a14:hiddenFill>
            </a:ext>
          </a:extLst>
        </p:spPr>
      </p:pic>
      <p:sp>
        <p:nvSpPr>
          <p:cNvPr id="39" name="곱셈 기호 38"/>
          <p:cNvSpPr/>
          <p:nvPr/>
        </p:nvSpPr>
        <p:spPr>
          <a:xfrm>
            <a:off x="1256928" y="2293806"/>
            <a:ext cx="648072" cy="638561"/>
          </a:xfrm>
          <a:prstGeom prst="mathMultiply">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pic>
        <p:nvPicPr>
          <p:cNvPr id="41" name="Picture 7" descr="http://www.randomwebsite.com/images/head.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b="69757"/>
          <a:stretch/>
        </p:blipFill>
        <p:spPr bwMode="auto">
          <a:xfrm>
            <a:off x="2571382" y="2176470"/>
            <a:ext cx="991272" cy="24256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7" descr="http://www.randomwebsite.com/images/head.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31431" b="39612"/>
          <a:stretch/>
        </p:blipFill>
        <p:spPr bwMode="auto">
          <a:xfrm>
            <a:off x="2572389" y="2419038"/>
            <a:ext cx="991272" cy="232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80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30"/>
                                        </p:tgtEl>
                                        <p:attrNameLst>
                                          <p:attrName>style.visibility</p:attrName>
                                        </p:attrNameLst>
                                      </p:cBhvr>
                                      <p:to>
                                        <p:strVal val="visible"/>
                                      </p:to>
                                    </p:set>
                                    <p:animEffect transition="in" filter="fade">
                                      <p:cBhvr>
                                        <p:cTn id="33" dur="500"/>
                                        <p:tgtEl>
                                          <p:spTgt spid="1030"/>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500"/>
                                        <p:tgtEl>
                                          <p:spTgt spid="3">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500"/>
                                        <p:tgtEl>
                                          <p:spTgt spid="34"/>
                                        </p:tgtEl>
                                      </p:cBhvr>
                                    </p:animEffect>
                                  </p:childTnLst>
                                </p:cTn>
                              </p:par>
                            </p:childTnLst>
                          </p:cTn>
                        </p:par>
                        <p:par>
                          <p:cTn id="69" fill="hold">
                            <p:stCondLst>
                              <p:cond delay="1000"/>
                            </p:stCondLst>
                            <p:childTnLst>
                              <p:par>
                                <p:cTn id="70" presetID="10" presetClass="entr" presetSubtype="0" fill="hold" grpId="0" nodeType="after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500"/>
                                        <p:tgtEl>
                                          <p:spTgt spid="1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par>
                                <p:cTn id="76" presetID="10" presetClass="entr" presetSubtype="0" fill="hold" nodeType="withEffect">
                                  <p:stCondLst>
                                    <p:cond delay="0"/>
                                  </p:stCondLst>
                                  <p:childTnLst>
                                    <p:set>
                                      <p:cBhvr>
                                        <p:cTn id="77" dur="1" fill="hold">
                                          <p:stCondLst>
                                            <p:cond delay="0"/>
                                          </p:stCondLst>
                                        </p:cTn>
                                        <p:tgtEl>
                                          <p:spTgt spid="1040"/>
                                        </p:tgtEl>
                                        <p:attrNameLst>
                                          <p:attrName>style.visibility</p:attrName>
                                        </p:attrNameLst>
                                      </p:cBhvr>
                                      <p:to>
                                        <p:strVal val="visible"/>
                                      </p:to>
                                    </p:set>
                                    <p:animEffect transition="in" filter="fade">
                                      <p:cBhvr>
                                        <p:cTn id="78" dur="500"/>
                                        <p:tgtEl>
                                          <p:spTgt spid="1040"/>
                                        </p:tgtEl>
                                      </p:cBhvr>
                                    </p:animEffect>
                                  </p:childTnLst>
                                </p:cTn>
                              </p:par>
                              <p:par>
                                <p:cTn id="79" presetID="10" presetClass="entr" presetSubtype="0" fill="hold"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500"/>
                                        <p:tgtEl>
                                          <p:spTgt spid="40"/>
                                        </p:tgtEl>
                                      </p:cBhvr>
                                    </p:animEffect>
                                  </p:childTnLst>
                                </p:cTn>
                              </p:par>
                              <p:par>
                                <p:cTn id="82" presetID="10" presetClass="entr" presetSubtype="0" fill="hold" nodeType="with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500"/>
                                        <p:tgtEl>
                                          <p:spTgt spid="26"/>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1042"/>
                                        </p:tgtEl>
                                        <p:attrNameLst>
                                          <p:attrName>style.visibility</p:attrName>
                                        </p:attrNameLst>
                                      </p:cBhvr>
                                      <p:to>
                                        <p:strVal val="visible"/>
                                      </p:to>
                                    </p:set>
                                    <p:animEffect transition="in" filter="fade">
                                      <p:cBhvr>
                                        <p:cTn id="88" dur="500"/>
                                        <p:tgtEl>
                                          <p:spTgt spid="104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1048"/>
                                        </p:tgtEl>
                                        <p:attrNameLst>
                                          <p:attrName>style.visibility</p:attrName>
                                        </p:attrNameLst>
                                      </p:cBhvr>
                                      <p:to>
                                        <p:strVal val="visible"/>
                                      </p:to>
                                    </p:set>
                                    <p:animEffect transition="in" filter="fade">
                                      <p:cBhvr>
                                        <p:cTn id="93" dur="500"/>
                                        <p:tgtEl>
                                          <p:spTgt spid="1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2" grpId="0" animBg="1"/>
      <p:bldP spid="37" grpId="0" animBg="1"/>
      <p:bldP spid="34" grpId="0" animBg="1"/>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Mobile App Study on Reliability</a:t>
            </a:r>
            <a:endParaRPr lang="ko-KR" altLang="en-US" dirty="0"/>
          </a:p>
        </p:txBody>
      </p:sp>
      <p:sp>
        <p:nvSpPr>
          <p:cNvPr id="3" name="내용 개체 틀 2"/>
          <p:cNvSpPr>
            <a:spLocks noGrp="1"/>
          </p:cNvSpPr>
          <p:nvPr>
            <p:ph idx="1"/>
          </p:nvPr>
        </p:nvSpPr>
        <p:spPr/>
        <p:txBody>
          <a:bodyPr/>
          <a:lstStyle/>
          <a:p>
            <a:r>
              <a:rPr lang="en-US" altLang="ko-KR" dirty="0" smtClean="0"/>
              <a:t>Study mobile app recovery under failures</a:t>
            </a:r>
          </a:p>
          <a:p>
            <a:pPr lvl="1"/>
            <a:r>
              <a:rPr lang="en-US" altLang="ko-KR" dirty="0" smtClean="0"/>
              <a:t>Network disruption, local app crash, device power loss</a:t>
            </a:r>
          </a:p>
          <a:p>
            <a:pPr lvl="1"/>
            <a:r>
              <a:rPr lang="en-US" altLang="ko-KR" dirty="0" smtClean="0"/>
              <a:t>Analyze recovery when failed during write/update</a:t>
            </a:r>
          </a:p>
          <a:p>
            <a:r>
              <a:rPr lang="en-US" altLang="ko-KR" dirty="0" smtClean="0"/>
              <a:t>Test 15 apps that use tables and objects</a:t>
            </a:r>
            <a:endParaRPr lang="en-US" altLang="ko-KR" dirty="0"/>
          </a:p>
          <a:p>
            <a:pPr lvl="1"/>
            <a:r>
              <a:rPr lang="en-US" altLang="ko-KR" dirty="0" smtClean="0"/>
              <a:t>Independent or existing sync services (e.g., Dropbox, Parse, </a:t>
            </a:r>
            <a:r>
              <a:rPr lang="en-US" altLang="ko-KR" dirty="0" err="1" smtClean="0"/>
              <a:t>Kinvey</a:t>
            </a:r>
            <a:r>
              <a:rPr lang="en-US" altLang="ko-KR" dirty="0" smtClean="0"/>
              <a:t>)</a:t>
            </a:r>
          </a:p>
          <a:p>
            <a:r>
              <a:rPr lang="en-US" altLang="ko-KR" dirty="0" smtClean="0"/>
              <a:t>Test process</a:t>
            </a:r>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pPr/>
              <a:t>4</a:t>
            </a:fld>
            <a:endParaRPr lang="ko-KR" altLang="en-US"/>
          </a:p>
        </p:txBody>
      </p:sp>
      <p:grpSp>
        <p:nvGrpSpPr>
          <p:cNvPr id="11" name="그룹 10"/>
          <p:cNvGrpSpPr/>
          <p:nvPr/>
        </p:nvGrpSpPr>
        <p:grpSpPr>
          <a:xfrm>
            <a:off x="520273" y="4131291"/>
            <a:ext cx="1918539" cy="2034013"/>
            <a:chOff x="983020" y="4273823"/>
            <a:chExt cx="1918539" cy="2034013"/>
          </a:xfrm>
        </p:grpSpPr>
        <p:pic>
          <p:nvPicPr>
            <p:cNvPr id="5" name="Picture 4" descr="http://cdn-static.cnet.co.uk/i/product_media/40002360/image2/440x330-samsung-galaxy-s3-front.jpg"/>
            <p:cNvPicPr>
              <a:picLocks noChangeAspect="1" noChangeArrowheads="1"/>
            </p:cNvPicPr>
            <p:nvPr/>
          </p:nvPicPr>
          <p:blipFill rotWithShape="1">
            <a:blip r:embed="rId3">
              <a:extLst>
                <a:ext uri="{28A0092B-C50C-407E-A947-70E740481C1C}">
                  <a14:useLocalDpi xmlns:a14="http://schemas.microsoft.com/office/drawing/2010/main" val="0"/>
                </a:ext>
              </a:extLst>
            </a:blip>
            <a:srcRect l="29032" r="29033"/>
            <a:stretch/>
          </p:blipFill>
          <p:spPr bwMode="auto">
            <a:xfrm>
              <a:off x="1542213" y="4273823"/>
              <a:ext cx="800153" cy="14310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3020" y="5661505"/>
              <a:ext cx="1918539" cy="646331"/>
            </a:xfrm>
            <a:prstGeom prst="rect">
              <a:avLst/>
            </a:prstGeom>
            <a:noFill/>
          </p:spPr>
          <p:txBody>
            <a:bodyPr wrap="none" rtlCol="0">
              <a:spAutoFit/>
            </a:bodyPr>
            <a:lstStyle/>
            <a:p>
              <a:pPr algn="ctr"/>
              <a:r>
                <a:rPr lang="en-US" altLang="ko-KR" dirty="0" smtClean="0">
                  <a:latin typeface="Gill Sans MT" panose="020B0502020104020203" pitchFamily="34" charset="0"/>
                </a:rPr>
                <a:t>Client 1</a:t>
              </a:r>
            </a:p>
            <a:p>
              <a:pPr algn="ctr"/>
              <a:r>
                <a:rPr lang="en-US" altLang="ko-KR" dirty="0" smtClean="0">
                  <a:latin typeface="Gill Sans MT" panose="020B0502020104020203" pitchFamily="34" charset="0"/>
                </a:rPr>
                <a:t>(WRITE/UPDATE)</a:t>
              </a:r>
              <a:endParaRPr lang="ko-KR" altLang="en-US" dirty="0">
                <a:latin typeface="Gill Sans MT" panose="020B0502020104020203" pitchFamily="34" charset="0"/>
              </a:endParaRPr>
            </a:p>
          </p:txBody>
        </p:sp>
      </p:grpSp>
      <p:sp>
        <p:nvSpPr>
          <p:cNvPr id="14" name="모서리가 둥근 직사각형 13"/>
          <p:cNvSpPr/>
          <p:nvPr/>
        </p:nvSpPr>
        <p:spPr>
          <a:xfrm>
            <a:off x="2010534" y="4342756"/>
            <a:ext cx="2798927" cy="10081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lgn="just">
              <a:buAutoNum type="arabicPeriod"/>
            </a:pPr>
            <a:r>
              <a:rPr lang="en-US" altLang="ko-KR" dirty="0" smtClean="0">
                <a:latin typeface="Gill Sans MT" panose="020B0502020104020203" pitchFamily="34" charset="0"/>
              </a:rPr>
              <a:t>Activate airplane mode</a:t>
            </a:r>
          </a:p>
          <a:p>
            <a:pPr marL="342900" indent="-342900" algn="just">
              <a:buAutoNum type="arabicPeriod"/>
            </a:pPr>
            <a:r>
              <a:rPr lang="en-US" altLang="ko-KR" dirty="0" smtClean="0">
                <a:latin typeface="Gill Sans MT" panose="020B0502020104020203" pitchFamily="34" charset="0"/>
              </a:rPr>
              <a:t>Manually kill app</a:t>
            </a:r>
          </a:p>
          <a:p>
            <a:pPr marL="342900" indent="-342900" algn="just">
              <a:buAutoNum type="arabicPeriod"/>
            </a:pPr>
            <a:r>
              <a:rPr lang="en-US" altLang="ko-KR" dirty="0" smtClean="0">
                <a:latin typeface="Gill Sans MT" panose="020B0502020104020203" pitchFamily="34" charset="0"/>
              </a:rPr>
              <a:t>Pull the battery out</a:t>
            </a:r>
            <a:endParaRPr lang="ko-KR" altLang="en-US" dirty="0">
              <a:latin typeface="Gill Sans MT" panose="020B0502020104020203" pitchFamily="34" charset="0"/>
            </a:endParaRPr>
          </a:p>
        </p:txBody>
      </p:sp>
      <p:sp>
        <p:nvSpPr>
          <p:cNvPr id="15" name="오른쪽 화살표 14"/>
          <p:cNvSpPr/>
          <p:nvPr/>
        </p:nvSpPr>
        <p:spPr>
          <a:xfrm rot="20384978">
            <a:off x="4970327" y="4406585"/>
            <a:ext cx="1493856" cy="2747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1" name="오른쪽 화살표 20"/>
          <p:cNvSpPr/>
          <p:nvPr/>
        </p:nvSpPr>
        <p:spPr>
          <a:xfrm rot="1418728">
            <a:off x="4937704" y="5153433"/>
            <a:ext cx="1493856" cy="2747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nvGrpSpPr>
          <p:cNvPr id="24" name="그룹 23"/>
          <p:cNvGrpSpPr/>
          <p:nvPr/>
        </p:nvGrpSpPr>
        <p:grpSpPr>
          <a:xfrm>
            <a:off x="6474701" y="3729419"/>
            <a:ext cx="2129747" cy="2579901"/>
            <a:chOff x="6474701" y="3657411"/>
            <a:chExt cx="2129747" cy="2579901"/>
          </a:xfrm>
        </p:grpSpPr>
        <p:grpSp>
          <p:nvGrpSpPr>
            <p:cNvPr id="19" name="그룹 18"/>
            <p:cNvGrpSpPr/>
            <p:nvPr/>
          </p:nvGrpSpPr>
          <p:grpSpPr>
            <a:xfrm>
              <a:off x="6474701" y="3657411"/>
              <a:ext cx="2129747" cy="1283757"/>
              <a:chOff x="6228185" y="3295765"/>
              <a:chExt cx="2129747" cy="1283757"/>
            </a:xfrm>
          </p:grpSpPr>
          <p:pic>
            <p:nvPicPr>
              <p:cNvPr id="8" name="Picture 4" descr="http://cdn-static.cnet.co.uk/i/product_media/40002360/image2/440x330-samsung-galaxy-s3-front.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9032" r="29033"/>
              <a:stretch/>
            </p:blipFill>
            <p:spPr bwMode="auto">
              <a:xfrm>
                <a:off x="6228185" y="3295765"/>
                <a:ext cx="717800" cy="12837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028336" y="3681467"/>
                <a:ext cx="1329596" cy="646331"/>
              </a:xfrm>
              <a:prstGeom prst="rect">
                <a:avLst/>
              </a:prstGeom>
              <a:noFill/>
            </p:spPr>
            <p:txBody>
              <a:bodyPr wrap="none" rtlCol="0">
                <a:spAutoFit/>
              </a:bodyPr>
              <a:lstStyle/>
              <a:p>
                <a:pPr algn="ctr"/>
                <a:r>
                  <a:rPr lang="en-US" altLang="ko-KR" dirty="0" smtClean="0">
                    <a:latin typeface="Gill Sans MT" panose="020B0502020104020203" pitchFamily="34" charset="0"/>
                  </a:rPr>
                  <a:t>Client 1</a:t>
                </a:r>
              </a:p>
              <a:p>
                <a:pPr algn="ctr"/>
                <a:r>
                  <a:rPr lang="en-US" altLang="ko-KR" dirty="0" smtClean="0">
                    <a:latin typeface="Gill Sans MT" panose="020B0502020104020203" pitchFamily="34" charset="0"/>
                  </a:rPr>
                  <a:t>(RECOVER)</a:t>
                </a:r>
                <a:endParaRPr lang="ko-KR" altLang="en-US" dirty="0">
                  <a:latin typeface="Gill Sans MT" panose="020B0502020104020203" pitchFamily="34" charset="0"/>
                </a:endParaRPr>
              </a:p>
            </p:txBody>
          </p:sp>
        </p:grpSp>
        <p:grpSp>
          <p:nvGrpSpPr>
            <p:cNvPr id="23" name="그룹 22"/>
            <p:cNvGrpSpPr/>
            <p:nvPr/>
          </p:nvGrpSpPr>
          <p:grpSpPr>
            <a:xfrm>
              <a:off x="6483282" y="4953555"/>
              <a:ext cx="1902307" cy="1283757"/>
              <a:chOff x="6483282" y="4833324"/>
              <a:chExt cx="1902307" cy="1283757"/>
            </a:xfrm>
          </p:grpSpPr>
          <p:sp>
            <p:nvSpPr>
              <p:cNvPr id="17" name="TextBox 16"/>
              <p:cNvSpPr txBox="1"/>
              <p:nvPr/>
            </p:nvSpPr>
            <p:spPr>
              <a:xfrm>
                <a:off x="7452320" y="5152036"/>
                <a:ext cx="933269" cy="646331"/>
              </a:xfrm>
              <a:prstGeom prst="rect">
                <a:avLst/>
              </a:prstGeom>
              <a:noFill/>
            </p:spPr>
            <p:txBody>
              <a:bodyPr wrap="none" rtlCol="0">
                <a:spAutoFit/>
              </a:bodyPr>
              <a:lstStyle/>
              <a:p>
                <a:pPr algn="ctr"/>
                <a:r>
                  <a:rPr lang="en-US" altLang="ko-KR" dirty="0" smtClean="0">
                    <a:latin typeface="Gill Sans MT" panose="020B0502020104020203" pitchFamily="34" charset="0"/>
                  </a:rPr>
                  <a:t>Client 2</a:t>
                </a:r>
              </a:p>
              <a:p>
                <a:pPr algn="ctr"/>
                <a:r>
                  <a:rPr lang="en-US" altLang="ko-KR" dirty="0" smtClean="0">
                    <a:latin typeface="Gill Sans MT" panose="020B0502020104020203" pitchFamily="34" charset="0"/>
                  </a:rPr>
                  <a:t>(READ)</a:t>
                </a:r>
                <a:endParaRPr lang="ko-KR" altLang="en-US" dirty="0">
                  <a:latin typeface="Gill Sans MT" panose="020B0502020104020203" pitchFamily="34" charset="0"/>
                </a:endParaRPr>
              </a:p>
            </p:txBody>
          </p:sp>
          <p:pic>
            <p:nvPicPr>
              <p:cNvPr id="22" name="Picture 4" descr="http://cdn-static.cnet.co.uk/i/product_media/40002360/image2/440x330-samsung-galaxy-s3-front.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9032" r="29033"/>
              <a:stretch/>
            </p:blipFill>
            <p:spPr bwMode="auto">
              <a:xfrm>
                <a:off x="6483282" y="4833324"/>
                <a:ext cx="717800" cy="1283757"/>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20293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Current Mobile Apps are not Reliable!</a:t>
            </a:r>
            <a:endParaRPr lang="ko-KR" altLang="en-US" dirty="0"/>
          </a:p>
        </p:txBody>
      </p:sp>
      <p:sp>
        <p:nvSpPr>
          <p:cNvPr id="3" name="내용 개체 틀 2"/>
          <p:cNvSpPr>
            <a:spLocks noGrp="1"/>
          </p:cNvSpPr>
          <p:nvPr>
            <p:ph idx="1"/>
          </p:nvPr>
        </p:nvSpPr>
        <p:spPr/>
        <p:txBody>
          <a:bodyPr/>
          <a:lstStyle/>
          <a:p>
            <a:r>
              <a:rPr lang="en-US" altLang="ko-KR" dirty="0" smtClean="0"/>
              <a:t>Disruption recovery</a:t>
            </a:r>
          </a:p>
          <a:p>
            <a:pPr lvl="1"/>
            <a:r>
              <a:rPr lang="en-US" altLang="ko-KR" dirty="0" smtClean="0"/>
              <a:t>Loss of data if app/notification closed during disruption</a:t>
            </a:r>
          </a:p>
          <a:p>
            <a:pPr lvl="1"/>
            <a:r>
              <a:rPr lang="en-US" altLang="ko-KR" dirty="0" smtClean="0"/>
              <a:t>No notification of sync failure</a:t>
            </a:r>
          </a:p>
          <a:p>
            <a:pPr lvl="1"/>
            <a:r>
              <a:rPr lang="en-US" altLang="ko-KR" dirty="0" smtClean="0"/>
              <a:t>Manual re-sync creates multiple copies of same note</a:t>
            </a:r>
          </a:p>
          <a:p>
            <a:r>
              <a:rPr lang="en-US" altLang="ko-KR" dirty="0" smtClean="0"/>
              <a:t>Crash recovery</a:t>
            </a:r>
          </a:p>
          <a:p>
            <a:pPr lvl="1"/>
            <a:r>
              <a:rPr lang="en-US" altLang="ko-KR" dirty="0" smtClean="0"/>
              <a:t>Partial object created locally without sync</a:t>
            </a:r>
          </a:p>
          <a:p>
            <a:pPr lvl="1"/>
            <a:r>
              <a:rPr lang="en-US" altLang="ko-KR" dirty="0" smtClean="0"/>
              <a:t>Corrupted object synced and spread to second client</a:t>
            </a:r>
          </a:p>
          <a:p>
            <a:r>
              <a:rPr lang="en-US" altLang="ko-KR" dirty="0" smtClean="0"/>
              <a:t>Additional observations</a:t>
            </a:r>
          </a:p>
          <a:p>
            <a:pPr lvl="1"/>
            <a:r>
              <a:rPr lang="en-US" altLang="ko-KR" dirty="0" smtClean="0"/>
              <a:t>No app correctly recovered from crash at object update</a:t>
            </a:r>
          </a:p>
          <a:p>
            <a:pPr lvl="1"/>
            <a:r>
              <a:rPr lang="en-US" altLang="ko-KR" dirty="0" smtClean="0"/>
              <a:t>Many apps simply disable object update capability altogether</a:t>
            </a:r>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pPr/>
              <a:t>5</a:t>
            </a:fld>
            <a:endParaRPr lang="ko-KR" altLang="en-US"/>
          </a:p>
        </p:txBody>
      </p:sp>
      <p:sp>
        <p:nvSpPr>
          <p:cNvPr id="5" name="직사각형 4"/>
          <p:cNvSpPr/>
          <p:nvPr/>
        </p:nvSpPr>
        <p:spPr>
          <a:xfrm>
            <a:off x="1056438" y="5609788"/>
            <a:ext cx="7031124"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000" dirty="0" smtClean="0">
                <a:latin typeface="Gill Sans MT" panose="020B0502020104020203" pitchFamily="34" charset="0"/>
              </a:rPr>
              <a:t>More details of the study can be found in our paper </a:t>
            </a:r>
            <a:r>
              <a:rPr lang="en-US" altLang="ko-KR" sz="2000" dirty="0" smtClean="0">
                <a:latin typeface="Gill Sans MT" panose="020B0502020104020203" pitchFamily="34" charset="0"/>
                <a:sym typeface="Wingdings" panose="05000000000000000000" pitchFamily="2" charset="2"/>
              </a:rPr>
              <a:t></a:t>
            </a:r>
            <a:endParaRPr lang="ko-KR" altLang="en-US" sz="2000" dirty="0">
              <a:latin typeface="Gill Sans MT" panose="020B0502020104020203" pitchFamily="34" charset="0"/>
            </a:endParaRPr>
          </a:p>
        </p:txBody>
      </p:sp>
      <p:pic>
        <p:nvPicPr>
          <p:cNvPr id="2052" name="Picture 4" descr="https://lh3.ggpht.com/7Y_vEuL7ynk2zV2mOSszad_k76OyNdvto7Q07XOBOrLY7GjeN4hCCQAnkxgJwKWsHmU=w17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9775" y="1911872"/>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3-ps.googleusercontent.com/xk/MPWqn4XalIWzd906NViccKZVAb/www.forwardgeek.com/images.bwwstatic.com/techlogos/ACA0C2B5-B88D-1F1F-1AEEFAEF86AAAFFC.jpg.pagespeed.ce.Rw7UkBj1GkXrPasNgva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6174" y="1955377"/>
            <a:ext cx="481936" cy="48905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upm.sourceforge.net/images/up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2588" y="2383210"/>
            <a:ext cx="488919" cy="48892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ecx.images-amazon.com/images/I/51cU6ewqbmL._SY300_.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97162" y="2383210"/>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lh6.ggpht.com/e9DhGyvhyA1ATXy4Dz70KWHPUJdH3fc_RE-RN-uLm7O2TrqJ56tCTeKa3U4HPDt_HGY=w17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08104" y="2392049"/>
            <a:ext cx="484943" cy="48494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lh5.ggpht.com/u_ZwBnOs3s7nHA2v4XDCrJknAAVVHQIzK4mVF8tbx1n62-_LrDSopwHviqeNuDIFigc=w30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83700" y="2768786"/>
            <a:ext cx="441447" cy="44144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s://lh3.ggpht.com/vFpQP39LB60dli3n-rJnVvTM07dsvIzxrCL5xMiy1V4GV4unC1ifXkUExQ4N-DBCKwI=w30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2144" y="3561450"/>
            <a:ext cx="438919" cy="4389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https://lh6.ggpht.com/e9DhGyvhyA1ATXy4Dz70KWHPUJdH3fc_RE-RN-uLm7O2TrqJ56tCTeKa3U4HPDt_HGY=w17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07636" y="3538437"/>
            <a:ext cx="484943" cy="48494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cf.dropboxstatic.com/static/images/brand/glyph@2x-vflJ1vxbq.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32211" y="3937372"/>
            <a:ext cx="472348" cy="4414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https://lh5.ggpht.com/u_ZwBnOs3s7nHA2v4XDCrJknAAVVHQIzK4mVF8tbx1n62-_LrDSopwHviqeNuDIFigc=w30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25839" y="3937372"/>
            <a:ext cx="441447" cy="44144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s://lh5.ggpht.com/_XklY7dK6yGsYt53X15RIp7-tbdjWMwQwl_iUAcW-uSq_8zAprmywdn5DQfBHvxZurs1=w30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048920" y="1922134"/>
            <a:ext cx="555528" cy="555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27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64"/>
                                        </p:tgtEl>
                                        <p:attrNameLst>
                                          <p:attrName>style.visibility</p:attrName>
                                        </p:attrNameLst>
                                      </p:cBhvr>
                                      <p:to>
                                        <p:strVal val="visible"/>
                                      </p:to>
                                    </p:set>
                                    <p:animEffect transition="in" filter="fade">
                                      <p:cBhvr>
                                        <p:cTn id="16" dur="500"/>
                                        <p:tgtEl>
                                          <p:spTgt spid="2064"/>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Goals of Sync as a Service</a:t>
            </a:r>
            <a:endParaRPr lang="ko-KR" altLang="en-US" dirty="0"/>
          </a:p>
        </p:txBody>
      </p:sp>
      <p:sp>
        <p:nvSpPr>
          <p:cNvPr id="3" name="내용 개체 틀 2"/>
          <p:cNvSpPr>
            <a:spLocks noGrp="1"/>
          </p:cNvSpPr>
          <p:nvPr>
            <p:ph idx="1"/>
          </p:nvPr>
        </p:nvSpPr>
        <p:spPr/>
        <p:txBody>
          <a:bodyPr/>
          <a:lstStyle/>
          <a:p>
            <a:r>
              <a:rPr lang="en-US" altLang="ko-KR" dirty="0" smtClean="0"/>
              <a:t>Reliability</a:t>
            </a:r>
          </a:p>
          <a:p>
            <a:pPr lvl="1"/>
            <a:r>
              <a:rPr lang="en-US" altLang="ko-KR" dirty="0" smtClean="0"/>
              <a:t>User can always sync to the latest data</a:t>
            </a:r>
          </a:p>
          <a:p>
            <a:pPr lvl="1"/>
            <a:r>
              <a:rPr lang="en-US" altLang="ko-KR" dirty="0" smtClean="0"/>
              <a:t>User’s update is guaranteed to be synced to server</a:t>
            </a:r>
          </a:p>
          <a:p>
            <a:pPr lvl="1"/>
            <a:endParaRPr lang="en-US" altLang="ko-KR" dirty="0" smtClean="0"/>
          </a:p>
          <a:p>
            <a:r>
              <a:rPr lang="en-US" altLang="ko-KR" dirty="0" smtClean="0"/>
              <a:t>Consistency</a:t>
            </a:r>
          </a:p>
          <a:p>
            <a:pPr lvl="1"/>
            <a:r>
              <a:rPr lang="en-US" altLang="ko-KR" dirty="0"/>
              <a:t>Data </a:t>
            </a:r>
            <a:r>
              <a:rPr lang="en-US" altLang="ko-KR" dirty="0" smtClean="0"/>
              <a:t>can always return to a consistent </a:t>
            </a:r>
            <a:r>
              <a:rPr lang="en-US" altLang="ko-KR" dirty="0"/>
              <a:t>state </a:t>
            </a:r>
            <a:r>
              <a:rPr lang="en-US" altLang="ko-KR" dirty="0" smtClean="0"/>
              <a:t>even after </a:t>
            </a:r>
            <a:r>
              <a:rPr lang="en-US" altLang="ko-KR" dirty="0"/>
              <a:t>failures</a:t>
            </a:r>
          </a:p>
          <a:p>
            <a:pPr lvl="1"/>
            <a:r>
              <a:rPr lang="en-US" altLang="ko-KR" dirty="0" smtClean="0"/>
              <a:t>Inter-dependent structured/unstructured data are synced atomically</a:t>
            </a:r>
          </a:p>
          <a:p>
            <a:pPr lvl="1"/>
            <a:endParaRPr lang="en-US" altLang="ko-KR" dirty="0" smtClean="0"/>
          </a:p>
          <a:p>
            <a:r>
              <a:rPr lang="en-US" altLang="ko-KR" dirty="0" smtClean="0"/>
              <a:t>Efficiency</a:t>
            </a:r>
          </a:p>
          <a:p>
            <a:pPr lvl="1"/>
            <a:r>
              <a:rPr lang="en-US" altLang="ko-KR" dirty="0" smtClean="0"/>
              <a:t>Minimum mobile data traffic is generated for sync/recovery</a:t>
            </a:r>
          </a:p>
          <a:p>
            <a:pPr lvl="1"/>
            <a:r>
              <a:rPr lang="en-US" altLang="ko-KR" dirty="0" smtClean="0"/>
              <a:t>Device’s overall network radio usage is reduced to save battery</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pPr/>
              <a:t>6</a:t>
            </a:fld>
            <a:endParaRPr lang="ko-KR" altLang="en-US"/>
          </a:p>
        </p:txBody>
      </p:sp>
    </p:spTree>
    <p:extLst>
      <p:ext uri="{BB962C8B-B14F-4D97-AF65-F5344CB8AC3E}">
        <p14:creationId xmlns:p14="http://schemas.microsoft.com/office/powerpoint/2010/main" val="590839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fade">
                                      <p:cBhvr>
                                        <p:cTn id="2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Outline</a:t>
            </a:r>
            <a:endParaRPr lang="ko-KR" altLang="en-US" dirty="0"/>
          </a:p>
        </p:txBody>
      </p:sp>
      <p:sp>
        <p:nvSpPr>
          <p:cNvPr id="3" name="내용 개체 틀 2"/>
          <p:cNvSpPr>
            <a:spLocks noGrp="1"/>
          </p:cNvSpPr>
          <p:nvPr>
            <p:ph idx="1"/>
          </p:nvPr>
        </p:nvSpPr>
        <p:spPr/>
        <p:txBody>
          <a:bodyPr/>
          <a:lstStyle/>
          <a:p>
            <a:r>
              <a:rPr lang="en-US" altLang="ko-KR" dirty="0" smtClean="0">
                <a:solidFill>
                  <a:schemeClr val="accent4">
                    <a:lumMod val="60000"/>
                    <a:lumOff val="40000"/>
                  </a:schemeClr>
                </a:solidFill>
              </a:rPr>
              <a:t>Introduction</a:t>
            </a:r>
          </a:p>
          <a:p>
            <a:r>
              <a:rPr lang="en-US" altLang="ko-KR" dirty="0" smtClean="0">
                <a:solidFill>
                  <a:schemeClr val="accent4">
                    <a:lumMod val="60000"/>
                    <a:lumOff val="40000"/>
                  </a:schemeClr>
                </a:solidFill>
              </a:rPr>
              <a:t>Mobile app study on reliability</a:t>
            </a:r>
          </a:p>
          <a:p>
            <a:r>
              <a:rPr lang="en-US" altLang="ko-KR" dirty="0" smtClean="0"/>
              <a:t>Simba Client Design</a:t>
            </a:r>
          </a:p>
          <a:p>
            <a:r>
              <a:rPr lang="en-US" altLang="ko-KR" dirty="0" smtClean="0"/>
              <a:t>Evaluation</a:t>
            </a:r>
          </a:p>
          <a:p>
            <a:r>
              <a:rPr lang="en-US" altLang="ko-KR" dirty="0" smtClean="0"/>
              <a:t>Conclusion</a:t>
            </a:r>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pPr/>
              <a:t>7</a:t>
            </a:fld>
            <a:endParaRPr lang="ko-KR" altLang="en-US"/>
          </a:p>
        </p:txBody>
      </p:sp>
    </p:spTree>
    <p:extLst>
      <p:ext uri="{BB962C8B-B14F-4D97-AF65-F5344CB8AC3E}">
        <p14:creationId xmlns:p14="http://schemas.microsoft.com/office/powerpoint/2010/main" val="2349301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Simba: Data-sync Service for Mobile Apps</a:t>
            </a:r>
            <a:endParaRPr lang="ko-KR" altLang="en-US" dirty="0"/>
          </a:p>
        </p:txBody>
      </p:sp>
      <p:sp>
        <p:nvSpPr>
          <p:cNvPr id="3" name="내용 개체 틀 2"/>
          <p:cNvSpPr>
            <a:spLocks noGrp="1"/>
          </p:cNvSpPr>
          <p:nvPr>
            <p:ph idx="1"/>
          </p:nvPr>
        </p:nvSpPr>
        <p:spPr/>
        <p:txBody>
          <a:bodyPr>
            <a:normAutofit/>
          </a:bodyPr>
          <a:lstStyle/>
          <a:p>
            <a:r>
              <a:rPr lang="en-US" altLang="ko-KR" dirty="0" smtClean="0"/>
              <a:t>High-level programming abstraction</a:t>
            </a:r>
          </a:p>
          <a:p>
            <a:pPr lvl="1"/>
            <a:r>
              <a:rPr lang="en-US" altLang="ko-KR" dirty="0" smtClean="0"/>
              <a:t>CRUD-like interface for easy development</a:t>
            </a:r>
          </a:p>
          <a:p>
            <a:pPr lvl="1"/>
            <a:r>
              <a:rPr lang="en-US" altLang="ko-KR" dirty="0"/>
              <a:t>Unify tabular and object </a:t>
            </a:r>
            <a:r>
              <a:rPr lang="en-US" altLang="ko-KR" dirty="0" smtClean="0"/>
              <a:t>data</a:t>
            </a:r>
          </a:p>
          <a:p>
            <a:endParaRPr lang="en-US" altLang="ko-KR" dirty="0" smtClean="0"/>
          </a:p>
          <a:p>
            <a:r>
              <a:rPr lang="en-US" altLang="ko-KR" dirty="0" smtClean="0"/>
              <a:t>Transparent handling of data syncs and failures</a:t>
            </a:r>
          </a:p>
          <a:p>
            <a:pPr lvl="1"/>
            <a:r>
              <a:rPr lang="en-US" altLang="ko-KR" dirty="0"/>
              <a:t>Failure detection &amp; recovery at network disruption and crash</a:t>
            </a:r>
          </a:p>
          <a:p>
            <a:pPr lvl="1"/>
            <a:r>
              <a:rPr lang="en-US" altLang="ko-KR" dirty="0" smtClean="0"/>
              <a:t>Guarantee atomic sync of tabular and object data</a:t>
            </a:r>
          </a:p>
          <a:p>
            <a:endParaRPr lang="en-US" altLang="ko-KR" dirty="0" smtClean="0"/>
          </a:p>
          <a:p>
            <a:r>
              <a:rPr lang="en-US" altLang="ko-KR" dirty="0" smtClean="0"/>
              <a:t>Resource frugality with delay-tolerance and coalescing</a:t>
            </a:r>
          </a:p>
          <a:p>
            <a:pPr lvl="1"/>
            <a:r>
              <a:rPr lang="en-US" altLang="ko-KR" dirty="0" smtClean="0"/>
              <a:t>Delay sync messages to be clustered</a:t>
            </a:r>
          </a:p>
          <a:p>
            <a:pPr lvl="1"/>
            <a:r>
              <a:rPr lang="en-US" altLang="ko-KR" dirty="0" smtClean="0"/>
              <a:t>Reduce number of network messages &amp; radio usage</a:t>
            </a:r>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pPr/>
              <a:t>8</a:t>
            </a:fld>
            <a:endParaRPr lang="ko-KR" altLang="en-US"/>
          </a:p>
        </p:txBody>
      </p:sp>
      <p:pic>
        <p:nvPicPr>
          <p:cNvPr id="5122" name="Picture 2" descr="http://img3.wikia.nocookie.net/__cb20130405145629/disney-fan-fiction/images/7/7a/Simbadisney.pn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741" t="11681" r="8778"/>
          <a:stretch/>
        </p:blipFill>
        <p:spPr bwMode="auto">
          <a:xfrm>
            <a:off x="7118920" y="1594557"/>
            <a:ext cx="1701552" cy="1568210"/>
          </a:xfrm>
          <a:prstGeom prst="rect">
            <a:avLst/>
          </a:prstGeom>
          <a:noFill/>
        </p:spPr>
      </p:pic>
      <p:pic>
        <p:nvPicPr>
          <p:cNvPr id="5126" name="Picture 6" descr="http://sd.keepcalm-o-matic.co.uk/i/keep-calm-and-love-simba-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1504" y="1700808"/>
            <a:ext cx="1178768" cy="1375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5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Writing a Photo App with Simba</a:t>
            </a:r>
            <a:endParaRPr lang="ko-KR" altLang="en-US" dirty="0"/>
          </a:p>
        </p:txBody>
      </p:sp>
      <p:sp>
        <p:nvSpPr>
          <p:cNvPr id="3" name="내용 개체 틀 2"/>
          <p:cNvSpPr>
            <a:spLocks noGrp="1"/>
          </p:cNvSpPr>
          <p:nvPr>
            <p:ph idx="1"/>
          </p:nvPr>
        </p:nvSpPr>
        <p:spPr/>
        <p:txBody>
          <a:bodyPr>
            <a:normAutofit/>
          </a:bodyPr>
          <a:lstStyle/>
          <a:p>
            <a:r>
              <a:rPr lang="en-US" altLang="ko-KR" sz="2400" dirty="0" smtClean="0"/>
              <a:t>Create a photo album</a:t>
            </a:r>
          </a:p>
          <a:p>
            <a:endParaRPr lang="en-US" altLang="ko-KR" dirty="0" smtClean="0"/>
          </a:p>
          <a:p>
            <a:r>
              <a:rPr lang="en-US" altLang="ko-KR" dirty="0" smtClean="0"/>
              <a:t>Register read/write sync</a:t>
            </a:r>
          </a:p>
          <a:p>
            <a:endParaRPr lang="en-US" altLang="ko-KR" sz="3600" dirty="0" smtClean="0"/>
          </a:p>
          <a:p>
            <a:r>
              <a:rPr lang="en-US" altLang="ko-KR" dirty="0" smtClean="0"/>
              <a:t>Add a new photo</a:t>
            </a:r>
          </a:p>
          <a:p>
            <a:pPr lvl="1"/>
            <a:endParaRPr lang="en-US" altLang="ko-KR" dirty="0"/>
          </a:p>
          <a:p>
            <a:endParaRPr lang="en-US" altLang="ko-KR" dirty="0" smtClean="0"/>
          </a:p>
          <a:p>
            <a:r>
              <a:rPr lang="en-US" altLang="ko-KR" dirty="0" smtClean="0"/>
              <a:t>Retrieve stored photo</a:t>
            </a:r>
            <a:endParaRPr lang="en-US" altLang="ko-KR" sz="2400" dirty="0" smtClean="0"/>
          </a:p>
          <a:p>
            <a:endParaRPr lang="en-US" altLang="ko-KR" sz="2400" dirty="0" smtClean="0"/>
          </a:p>
        </p:txBody>
      </p:sp>
      <p:sp>
        <p:nvSpPr>
          <p:cNvPr id="4" name="슬라이드 번호 개체 틀 3"/>
          <p:cNvSpPr>
            <a:spLocks noGrp="1"/>
          </p:cNvSpPr>
          <p:nvPr>
            <p:ph type="sldNum" sz="quarter" idx="12"/>
          </p:nvPr>
        </p:nvSpPr>
        <p:spPr/>
        <p:txBody>
          <a:bodyPr/>
          <a:lstStyle/>
          <a:p>
            <a:fld id="{4CFE094C-5E8C-4E73-A362-9817F4BC2EC0}" type="slidenum">
              <a:rPr lang="ko-KR" altLang="en-US" sz="1600" smtClean="0"/>
              <a:pPr/>
              <a:t>9</a:t>
            </a:fld>
            <a:endParaRPr lang="ko-KR" altLang="en-US" sz="1600"/>
          </a:p>
        </p:txBody>
      </p:sp>
      <p:sp>
        <p:nvSpPr>
          <p:cNvPr id="11" name="직사각형 10"/>
          <p:cNvSpPr/>
          <p:nvPr/>
        </p:nvSpPr>
        <p:spPr>
          <a:xfrm>
            <a:off x="611560" y="2976404"/>
            <a:ext cx="7920880" cy="524604"/>
          </a:xfrm>
          <a:prstGeom prst="rect">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r>
              <a:rPr lang="en-US" altLang="ko-KR" sz="1600" dirty="0" err="1" smtClean="0">
                <a:latin typeface="Courier New" panose="02070309020205020404" pitchFamily="49" charset="0"/>
                <a:cs typeface="Courier New" panose="02070309020205020404" pitchFamily="49" charset="0"/>
              </a:rPr>
              <a:t>registerReadSync</a:t>
            </a:r>
            <a:r>
              <a:rPr lang="en-US" altLang="ko-KR" sz="1600" dirty="0" smtClean="0">
                <a:latin typeface="Courier New" panose="02070309020205020404" pitchFamily="49" charset="0"/>
                <a:cs typeface="Courier New" panose="02070309020205020404" pitchFamily="49" charset="0"/>
              </a:rPr>
              <a:t>(“album”,600,0,3G);   </a:t>
            </a:r>
            <a:r>
              <a:rPr lang="en-US" altLang="ko-KR" sz="1600" dirty="0" smtClean="0">
                <a:solidFill>
                  <a:srgbClr val="FF0000"/>
                </a:solidFill>
                <a:latin typeface="Courier New" panose="02070309020205020404" pitchFamily="49" charset="0"/>
                <a:cs typeface="Courier New" panose="02070309020205020404" pitchFamily="49" charset="0"/>
              </a:rPr>
              <a:t>// period=10min, </a:t>
            </a:r>
            <a:r>
              <a:rPr lang="en-US" altLang="ko-KR" sz="1600" dirty="0" err="1" smtClean="0">
                <a:solidFill>
                  <a:srgbClr val="FF0000"/>
                </a:solidFill>
                <a:latin typeface="Courier New" panose="02070309020205020404" pitchFamily="49" charset="0"/>
                <a:cs typeface="Courier New" panose="02070309020205020404" pitchFamily="49" charset="0"/>
              </a:rPr>
              <a:t>pref</a:t>
            </a:r>
            <a:r>
              <a:rPr lang="en-US" altLang="ko-KR" sz="1600" dirty="0" smtClean="0">
                <a:solidFill>
                  <a:srgbClr val="FF0000"/>
                </a:solidFill>
                <a:latin typeface="Courier New" panose="02070309020205020404" pitchFamily="49" charset="0"/>
                <a:cs typeface="Courier New" panose="02070309020205020404" pitchFamily="49" charset="0"/>
              </a:rPr>
              <a:t>=3G</a:t>
            </a:r>
          </a:p>
          <a:p>
            <a:r>
              <a:rPr lang="en-US" altLang="ko-KR" sz="1600" dirty="0" err="1" smtClean="0">
                <a:latin typeface="Courier New" panose="02070309020205020404" pitchFamily="49" charset="0"/>
                <a:cs typeface="Courier New" panose="02070309020205020404" pitchFamily="49" charset="0"/>
              </a:rPr>
              <a:t>registerWriteSync</a:t>
            </a:r>
            <a:r>
              <a:rPr lang="en-US" altLang="ko-KR" sz="1600" dirty="0">
                <a:latin typeface="Courier New" panose="02070309020205020404" pitchFamily="49" charset="0"/>
                <a:cs typeface="Courier New" panose="02070309020205020404" pitchFamily="49" charset="0"/>
              </a:rPr>
              <a:t>(“album</a:t>
            </a:r>
            <a:r>
              <a:rPr lang="en-US" altLang="ko-KR" sz="1600" dirty="0" smtClean="0">
                <a:latin typeface="Courier New" panose="02070309020205020404" pitchFamily="49" charset="0"/>
                <a:cs typeface="Courier New" panose="02070309020205020404" pitchFamily="49" charset="0"/>
              </a:rPr>
              <a:t>”,300,0,WIFI);</a:t>
            </a:r>
            <a:r>
              <a:rPr lang="en-US" altLang="ko-KR" sz="1600" dirty="0" smtClean="0">
                <a:solidFill>
                  <a:srgbClr val="FF0000"/>
                </a:solidFill>
                <a:latin typeface="Courier New" panose="02070309020205020404" pitchFamily="49" charset="0"/>
                <a:cs typeface="Courier New" panose="02070309020205020404" pitchFamily="49" charset="0"/>
              </a:rPr>
              <a:t>// period=5min, </a:t>
            </a:r>
            <a:r>
              <a:rPr lang="en-US" altLang="ko-KR" sz="1600" dirty="0" err="1" smtClean="0">
                <a:solidFill>
                  <a:srgbClr val="FF0000"/>
                </a:solidFill>
                <a:latin typeface="Courier New" panose="02070309020205020404" pitchFamily="49" charset="0"/>
                <a:cs typeface="Courier New" panose="02070309020205020404" pitchFamily="49" charset="0"/>
              </a:rPr>
              <a:t>pref</a:t>
            </a:r>
            <a:r>
              <a:rPr lang="en-US" altLang="ko-KR" sz="1600" dirty="0" smtClean="0">
                <a:solidFill>
                  <a:srgbClr val="FF0000"/>
                </a:solidFill>
                <a:latin typeface="Courier New" panose="02070309020205020404" pitchFamily="49" charset="0"/>
                <a:cs typeface="Courier New" panose="02070309020205020404" pitchFamily="49" charset="0"/>
              </a:rPr>
              <a:t>=</a:t>
            </a:r>
            <a:r>
              <a:rPr lang="en-US" altLang="ko-KR" sz="1600" dirty="0" err="1" smtClean="0">
                <a:solidFill>
                  <a:srgbClr val="FF0000"/>
                </a:solidFill>
                <a:latin typeface="Courier New" panose="02070309020205020404" pitchFamily="49" charset="0"/>
                <a:cs typeface="Courier New" panose="02070309020205020404" pitchFamily="49" charset="0"/>
              </a:rPr>
              <a:t>WiFi</a:t>
            </a:r>
            <a:endParaRPr lang="en-US" altLang="ko-KR" sz="1600" dirty="0">
              <a:solidFill>
                <a:srgbClr val="FF0000"/>
              </a:solidFill>
              <a:latin typeface="Courier New" panose="02070309020205020404" pitchFamily="49" charset="0"/>
              <a:cs typeface="Courier New" panose="02070309020205020404" pitchFamily="49" charset="0"/>
            </a:endParaRPr>
          </a:p>
        </p:txBody>
      </p:sp>
      <p:sp>
        <p:nvSpPr>
          <p:cNvPr id="12" name="직사각형 11"/>
          <p:cNvSpPr/>
          <p:nvPr/>
        </p:nvSpPr>
        <p:spPr>
          <a:xfrm>
            <a:off x="611560" y="2071122"/>
            <a:ext cx="7920880" cy="329218"/>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r>
              <a:rPr lang="en-US" altLang="ko-KR" sz="1600" dirty="0" err="1" smtClean="0">
                <a:latin typeface="Courier New" panose="02070309020205020404" pitchFamily="49" charset="0"/>
                <a:cs typeface="Courier New" panose="02070309020205020404" pitchFamily="49" charset="0"/>
              </a:rPr>
              <a:t>createTable</a:t>
            </a:r>
            <a:r>
              <a:rPr lang="en-US" altLang="ko-KR" sz="1600" dirty="0">
                <a:latin typeface="Courier New" panose="02070309020205020404" pitchFamily="49" charset="0"/>
                <a:cs typeface="Courier New" panose="02070309020205020404" pitchFamily="49" charset="0"/>
              </a:rPr>
              <a:t>(“album”, “</a:t>
            </a:r>
            <a:r>
              <a:rPr lang="en-US" altLang="ko-KR" sz="1600" dirty="0" smtClean="0">
                <a:latin typeface="Courier New" panose="02070309020205020404" pitchFamily="49" charset="0"/>
                <a:cs typeface="Courier New" panose="02070309020205020404" pitchFamily="49" charset="0"/>
              </a:rPr>
              <a:t>name</a:t>
            </a:r>
            <a:r>
              <a:rPr lang="en-US" altLang="ko-KR" sz="1600" dirty="0">
                <a:latin typeface="Courier New" panose="02070309020205020404" pitchFamily="49" charset="0"/>
                <a:cs typeface="Courier New" panose="02070309020205020404" pitchFamily="49" charset="0"/>
              </a:rPr>
              <a:t> </a:t>
            </a:r>
            <a:r>
              <a:rPr lang="en-US" altLang="ko-KR" sz="1600" dirty="0" smtClean="0">
                <a:latin typeface="Courier New" panose="02070309020205020404" pitchFamily="49" charset="0"/>
                <a:cs typeface="Courier New" panose="02070309020205020404" pitchFamily="49" charset="0"/>
              </a:rPr>
              <a:t>VARCHAR, photo OBJECT”, </a:t>
            </a:r>
            <a:r>
              <a:rPr lang="en-US" altLang="ko-KR" sz="1600" dirty="0">
                <a:latin typeface="Courier New" panose="02070309020205020404" pitchFamily="49" charset="0"/>
                <a:cs typeface="Courier New" panose="02070309020205020404" pitchFamily="49" charset="0"/>
              </a:rPr>
              <a:t>FULL_SYNC);</a:t>
            </a:r>
          </a:p>
        </p:txBody>
      </p:sp>
      <p:sp>
        <p:nvSpPr>
          <p:cNvPr id="13" name="직사각형 12"/>
          <p:cNvSpPr/>
          <p:nvPr/>
        </p:nvSpPr>
        <p:spPr>
          <a:xfrm>
            <a:off x="612627" y="4043822"/>
            <a:ext cx="7920880" cy="689258"/>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r>
              <a:rPr lang="en-US" altLang="ko-KR" sz="1600" dirty="0" err="1" smtClean="0">
                <a:solidFill>
                  <a:schemeClr val="tx1"/>
                </a:solidFill>
                <a:latin typeface="Courier New" panose="02070309020205020404" pitchFamily="49" charset="0"/>
                <a:cs typeface="Courier New" panose="02070309020205020404" pitchFamily="49" charset="0"/>
              </a:rPr>
              <a:t>objs</a:t>
            </a:r>
            <a:r>
              <a:rPr lang="en-US" altLang="ko-KR" sz="1600" dirty="0" smtClean="0">
                <a:solidFill>
                  <a:schemeClr val="tx1"/>
                </a:solidFill>
                <a:latin typeface="Courier New" panose="02070309020205020404" pitchFamily="49" charset="0"/>
                <a:cs typeface="Courier New" panose="02070309020205020404" pitchFamily="49" charset="0"/>
              </a:rPr>
              <a:t> = </a:t>
            </a:r>
            <a:r>
              <a:rPr lang="en-US" altLang="ko-KR" sz="1600" dirty="0" err="1" smtClean="0">
                <a:solidFill>
                  <a:schemeClr val="tx1"/>
                </a:solidFill>
                <a:latin typeface="Courier New" panose="02070309020205020404" pitchFamily="49" charset="0"/>
                <a:cs typeface="Courier New" panose="02070309020205020404" pitchFamily="49" charset="0"/>
              </a:rPr>
              <a:t>writeData</a:t>
            </a:r>
            <a:r>
              <a:rPr lang="en-US" altLang="ko-KR" sz="1600" dirty="0" smtClean="0">
                <a:solidFill>
                  <a:schemeClr val="tx1"/>
                </a:solidFill>
                <a:latin typeface="Courier New" panose="02070309020205020404" pitchFamily="49" charset="0"/>
                <a:cs typeface="Courier New" panose="02070309020205020404" pitchFamily="49" charset="0"/>
              </a:rPr>
              <a:t>(“album”, {“name=Snoopy”}, {“photo”});</a:t>
            </a:r>
          </a:p>
          <a:p>
            <a:r>
              <a:rPr lang="en-US" altLang="ko-KR" sz="1600" dirty="0" err="1" smtClean="0">
                <a:solidFill>
                  <a:schemeClr val="tx1"/>
                </a:solidFill>
                <a:latin typeface="Courier New" panose="02070309020205020404" pitchFamily="49" charset="0"/>
                <a:cs typeface="Courier New" panose="02070309020205020404" pitchFamily="49" charset="0"/>
              </a:rPr>
              <a:t>objs</a:t>
            </a:r>
            <a:r>
              <a:rPr lang="en-US" altLang="ko-KR" sz="1600" dirty="0" smtClean="0">
                <a:solidFill>
                  <a:schemeClr val="tx1"/>
                </a:solidFill>
                <a:latin typeface="Courier New" panose="02070309020205020404" pitchFamily="49" charset="0"/>
                <a:cs typeface="Courier New" panose="02070309020205020404" pitchFamily="49" charset="0"/>
              </a:rPr>
              <a:t>[0].write(</a:t>
            </a:r>
            <a:r>
              <a:rPr lang="en-US" altLang="ko-KR" sz="1600" dirty="0" err="1" smtClean="0">
                <a:solidFill>
                  <a:schemeClr val="tx1"/>
                </a:solidFill>
                <a:latin typeface="Courier New" panose="02070309020205020404" pitchFamily="49" charset="0"/>
                <a:cs typeface="Courier New" panose="02070309020205020404" pitchFamily="49" charset="0"/>
              </a:rPr>
              <a:t>photoBuffer</a:t>
            </a:r>
            <a:r>
              <a:rPr lang="en-US" altLang="ko-KR" sz="1600" dirty="0" smtClean="0">
                <a:solidFill>
                  <a:schemeClr val="tx1"/>
                </a:solidFill>
                <a:latin typeface="Courier New" panose="02070309020205020404" pitchFamily="49" charset="0"/>
                <a:cs typeface="Courier New" panose="02070309020205020404" pitchFamily="49" charset="0"/>
              </a:rPr>
              <a:t>); </a:t>
            </a:r>
            <a:r>
              <a:rPr lang="en-US" altLang="ko-KR" sz="1600" dirty="0" smtClean="0">
                <a:solidFill>
                  <a:srgbClr val="FF0000"/>
                </a:solidFill>
                <a:latin typeface="Courier New" panose="02070309020205020404" pitchFamily="49" charset="0"/>
                <a:cs typeface="Courier New" panose="02070309020205020404" pitchFamily="49" charset="0"/>
              </a:rPr>
              <a:t>// write object data</a:t>
            </a:r>
          </a:p>
        </p:txBody>
      </p:sp>
      <p:sp>
        <p:nvSpPr>
          <p:cNvPr id="15" name="직사각형 14"/>
          <p:cNvSpPr/>
          <p:nvPr/>
        </p:nvSpPr>
        <p:spPr>
          <a:xfrm>
            <a:off x="611560" y="5292519"/>
            <a:ext cx="7920880" cy="800777"/>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r>
              <a:rPr lang="en-US" altLang="ko-KR" sz="1600" dirty="0" smtClean="0">
                <a:latin typeface="Courier New" panose="02070309020205020404" pitchFamily="49" charset="0"/>
                <a:cs typeface="Courier New" panose="02070309020205020404" pitchFamily="49" charset="0"/>
              </a:rPr>
              <a:t>cursor = </a:t>
            </a:r>
            <a:r>
              <a:rPr lang="en-US" altLang="ko-KR" sz="1600" dirty="0" err="1" smtClean="0">
                <a:latin typeface="Courier New" panose="02070309020205020404" pitchFamily="49" charset="0"/>
                <a:cs typeface="Courier New" panose="02070309020205020404" pitchFamily="49" charset="0"/>
              </a:rPr>
              <a:t>readData</a:t>
            </a:r>
            <a:r>
              <a:rPr lang="en-US" altLang="ko-KR" sz="1600" dirty="0" smtClean="0">
                <a:latin typeface="Courier New" panose="02070309020205020404" pitchFamily="49" charset="0"/>
                <a:cs typeface="Courier New" panose="02070309020205020404" pitchFamily="49" charset="0"/>
              </a:rPr>
              <a:t>(“album”, {“photo”}, “name=?”, {“Snoopy”});</a:t>
            </a:r>
          </a:p>
          <a:p>
            <a:r>
              <a:rPr lang="en-US" altLang="ko-KR" sz="1600" dirty="0" err="1" smtClean="0">
                <a:solidFill>
                  <a:schemeClr val="tx1"/>
                </a:solidFill>
                <a:latin typeface="Courier New" panose="02070309020205020404" pitchFamily="49" charset="0"/>
                <a:cs typeface="Courier New" panose="02070309020205020404" pitchFamily="49" charset="0"/>
              </a:rPr>
              <a:t>mis</a:t>
            </a:r>
            <a:r>
              <a:rPr lang="en-US" altLang="ko-KR" sz="1600" dirty="0" smtClean="0">
                <a:solidFill>
                  <a:schemeClr val="tx1"/>
                </a:solidFill>
                <a:latin typeface="Courier New" panose="02070309020205020404" pitchFamily="49" charset="0"/>
                <a:cs typeface="Courier New" panose="02070309020205020404" pitchFamily="49" charset="0"/>
              </a:rPr>
              <a:t> = </a:t>
            </a:r>
            <a:r>
              <a:rPr lang="en-US" altLang="ko-KR" sz="1600" dirty="0" err="1" smtClean="0">
                <a:solidFill>
                  <a:schemeClr val="tx1"/>
                </a:solidFill>
                <a:latin typeface="Courier New" panose="02070309020205020404" pitchFamily="49" charset="0"/>
                <a:cs typeface="Courier New" panose="02070309020205020404" pitchFamily="49" charset="0"/>
              </a:rPr>
              <a:t>cursor.getInputStream</a:t>
            </a:r>
            <a:r>
              <a:rPr lang="en-US" altLang="ko-KR" sz="1600" dirty="0" smtClean="0">
                <a:solidFill>
                  <a:schemeClr val="tx1"/>
                </a:solidFill>
                <a:latin typeface="Courier New" panose="02070309020205020404" pitchFamily="49" charset="0"/>
                <a:cs typeface="Courier New" panose="02070309020205020404" pitchFamily="49" charset="0"/>
              </a:rPr>
              <a:t>().get(0); </a:t>
            </a:r>
            <a:r>
              <a:rPr lang="en-US" altLang="ko-KR" sz="1600" dirty="0" smtClean="0">
                <a:solidFill>
                  <a:srgbClr val="FF0000"/>
                </a:solidFill>
                <a:latin typeface="Courier New" panose="02070309020205020404" pitchFamily="49" charset="0"/>
                <a:cs typeface="Courier New" panose="02070309020205020404" pitchFamily="49" charset="0"/>
              </a:rPr>
              <a:t>// </a:t>
            </a:r>
            <a:r>
              <a:rPr lang="en-US" altLang="ko-KR" sz="1600" dirty="0" err="1" smtClean="0">
                <a:solidFill>
                  <a:srgbClr val="FF0000"/>
                </a:solidFill>
                <a:latin typeface="Courier New" panose="02070309020205020404" pitchFamily="49" charset="0"/>
                <a:cs typeface="Courier New" panose="02070309020205020404" pitchFamily="49" charset="0"/>
              </a:rPr>
              <a:t>inputstream</a:t>
            </a:r>
            <a:r>
              <a:rPr lang="en-US" altLang="ko-KR" sz="1600" dirty="0" smtClean="0">
                <a:solidFill>
                  <a:srgbClr val="FF0000"/>
                </a:solidFill>
                <a:latin typeface="Courier New" panose="02070309020205020404" pitchFamily="49" charset="0"/>
                <a:cs typeface="Courier New" panose="02070309020205020404" pitchFamily="49" charset="0"/>
              </a:rPr>
              <a:t> for object</a:t>
            </a:r>
          </a:p>
          <a:p>
            <a:r>
              <a:rPr lang="en-US" altLang="ko-KR" sz="1600" dirty="0" err="1" smtClean="0">
                <a:solidFill>
                  <a:schemeClr val="tx1"/>
                </a:solidFill>
                <a:latin typeface="Courier New" panose="02070309020205020404" pitchFamily="49" charset="0"/>
                <a:cs typeface="Courier New" panose="02070309020205020404" pitchFamily="49" charset="0"/>
              </a:rPr>
              <a:t>mis.read</a:t>
            </a:r>
            <a:r>
              <a:rPr lang="en-US" altLang="ko-KR" sz="1600" dirty="0" smtClean="0">
                <a:solidFill>
                  <a:schemeClr val="tx1"/>
                </a:solidFill>
                <a:latin typeface="Courier New" panose="02070309020205020404" pitchFamily="49" charset="0"/>
                <a:cs typeface="Courier New" panose="02070309020205020404" pitchFamily="49" charset="0"/>
              </a:rPr>
              <a:t>(buffer); </a:t>
            </a:r>
            <a:r>
              <a:rPr lang="en-US" altLang="ko-KR" sz="1600" dirty="0" smtClean="0">
                <a:solidFill>
                  <a:srgbClr val="FF0000"/>
                </a:solidFill>
                <a:latin typeface="Courier New" panose="02070309020205020404" pitchFamily="49" charset="0"/>
                <a:cs typeface="Courier New" panose="02070309020205020404" pitchFamily="49" charset="0"/>
              </a:rPr>
              <a:t>// read object data into buffer</a:t>
            </a:r>
            <a:endParaRPr lang="en-US" altLang="ko-KR" sz="16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3749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Lst>
  </p:timing>
</p:sld>
</file>

<file path=ppt/theme/theme1.xml><?xml version="1.0" encoding="utf-8"?>
<a:theme xmlns:a="http://schemas.openxmlformats.org/drawingml/2006/main" name="nds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19136</TotalTime>
  <Words>5351</Words>
  <Application>Microsoft Office PowerPoint</Application>
  <PresentationFormat>화면 슬라이드 쇼(4:3)</PresentationFormat>
  <Paragraphs>505</Paragraphs>
  <Slides>24</Slides>
  <Notes>23</Notes>
  <HiddenSlides>0</HiddenSlides>
  <MMClips>0</MMClips>
  <ScaleCrop>false</ScaleCrop>
  <HeadingPairs>
    <vt:vector size="4" baseType="variant">
      <vt:variant>
        <vt:lpstr>테마</vt:lpstr>
      </vt:variant>
      <vt:variant>
        <vt:i4>1</vt:i4>
      </vt:variant>
      <vt:variant>
        <vt:lpstr>슬라이드 제목</vt:lpstr>
      </vt:variant>
      <vt:variant>
        <vt:i4>24</vt:i4>
      </vt:variant>
    </vt:vector>
  </HeadingPairs>
  <TitlesOfParts>
    <vt:vector size="25" baseType="lpstr">
      <vt:lpstr>ndsl</vt:lpstr>
      <vt:lpstr>Reliable, Consistent, and Efficient  Data Sync for Mobile Apps</vt:lpstr>
      <vt:lpstr>Increase in Data-centric Mobile Apps</vt:lpstr>
      <vt:lpstr>Difficulty in Building Data-centric Apps</vt:lpstr>
      <vt:lpstr>Mobile App Study on Reliability</vt:lpstr>
      <vt:lpstr>Current Mobile Apps are not Reliable!</vt:lpstr>
      <vt:lpstr>Goals of Sync as a Service</vt:lpstr>
      <vt:lpstr>Outline</vt:lpstr>
      <vt:lpstr>Simba: Data-sync Service for Mobile Apps</vt:lpstr>
      <vt:lpstr>Writing a Photo App with Simba</vt:lpstr>
      <vt:lpstr>Writing a Photo App with Simba</vt:lpstr>
      <vt:lpstr>Overall Architecture</vt:lpstr>
      <vt:lpstr>sClient: Simba Content Service</vt:lpstr>
      <vt:lpstr>Simba Client Data Store</vt:lpstr>
      <vt:lpstr>Simba Local States</vt:lpstr>
      <vt:lpstr>Handling Network Failures</vt:lpstr>
      <vt:lpstr>Handling App/Device Failures</vt:lpstr>
      <vt:lpstr>Evaluation</vt:lpstr>
      <vt:lpstr>App Development with Simba</vt:lpstr>
      <vt:lpstr>Sync Performance</vt:lpstr>
      <vt:lpstr>Local I/O Performance</vt:lpstr>
      <vt:lpstr>Conclusions</vt:lpstr>
      <vt:lpstr>Thank you!</vt:lpstr>
      <vt:lpstr>Related Works</vt:lpstr>
      <vt:lpstr>Balancing Sync Efficiency &amp; Transparency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dc:title>
  <dc:creator>yhwan</dc:creator>
  <cp:lastModifiedBy>yhwan</cp:lastModifiedBy>
  <cp:revision>2622</cp:revision>
  <cp:lastPrinted>2013-02-21T05:18:42Z</cp:lastPrinted>
  <dcterms:created xsi:type="dcterms:W3CDTF">2012-07-09T01:44:11Z</dcterms:created>
  <dcterms:modified xsi:type="dcterms:W3CDTF">2015-02-22T12:41:21Z</dcterms:modified>
</cp:coreProperties>
</file>