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A7303-7B70-47FD-B5DF-8F596195131E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B17D-02AE-4817-B53D-CB652156C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3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B8B0-C903-4DD5-AFDA-5428A17CF953}" type="datetime1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2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60DA-3174-4D7F-9C89-5C23BA825CA2}" type="datetime1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4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3383-AB14-4F13-BAE7-8AF1163ECEB2}" type="datetime1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2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DB2-0809-4B31-8659-A63A7E537159}" type="datetime1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7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0E5F-F820-46D9-A2CB-EB250BD88565}" type="datetime1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46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0CE8-8DA8-4F54-8C96-D2E94A2CCDFC}" type="datetime1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7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485D-64F7-4CAC-9BCF-BCCF44B0B57E}" type="datetime1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6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0ED4-8396-41B7-8274-7C4D33F1413C}" type="datetime1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1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65-793A-4A23-8FB0-E43805515718}" type="datetime1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AD2E-54C3-4972-95FF-044977800A3F}" type="datetime1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8669-F7B1-4779-A53F-B02137B1DD03}" type="datetime1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9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5186-B9F9-438D-8AAE-55AAD7F31633}" type="datetime1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797B-EF11-4832-B9E1-6E96BB38B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0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Enabling Performance </a:t>
            </a:r>
            <a:br>
              <a:rPr lang="en-US" altLang="ko-KR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Exploration and Analysis for</a:t>
            </a:r>
            <a:br>
              <a:rPr lang="en-US" altLang="ko-KR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Multi-parametric Systems</a:t>
            </a:r>
            <a:endParaRPr lang="ko-KR" altLang="en-US" sz="4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72519"/>
          </a:xfrm>
        </p:spPr>
        <p:txBody>
          <a:bodyPr/>
          <a:lstStyle/>
          <a:p>
            <a:endParaRPr lang="en-US" altLang="ko-KR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Younghwan Go, </a:t>
            </a:r>
            <a:r>
              <a:rPr lang="en-US" altLang="ko-KR" b="1" dirty="0" smtClean="0">
                <a:latin typeface="Tahoma" panose="020B0604030504040204" pitchFamily="34" charset="0"/>
                <a:cs typeface="Tahoma" panose="020B0604030504040204" pitchFamily="34" charset="0"/>
              </a:rPr>
              <a:t>Juan A. </a:t>
            </a:r>
            <a:r>
              <a:rPr lang="en-US" altLang="ko-KR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Colmenares</a:t>
            </a:r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*</a:t>
            </a:r>
          </a:p>
          <a:p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KAIST, Samsung Research America*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4" descr="http://www.kaist.edu/Img/en/kaist/sym_new_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8" t="16800" r="27885" b="19658"/>
          <a:stretch/>
        </p:blipFill>
        <p:spPr bwMode="auto">
          <a:xfrm>
            <a:off x="3680087" y="5454184"/>
            <a:ext cx="2415913" cy="82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bs.twimg.com/profile_images/479017119095345152/oexn1FVk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8" b="30983"/>
          <a:stretch/>
        </p:blipFill>
        <p:spPr bwMode="auto">
          <a:xfrm>
            <a:off x="6303287" y="5390977"/>
            <a:ext cx="1916040" cy="84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971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Difficulty in System Performance Tuning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Tuning 3</a:t>
            </a:r>
            <a:r>
              <a:rPr lang="en-US" altLang="ko-KR" sz="2400" baseline="30000" dirty="0" smtClean="0">
                <a:latin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party systems is challenging</a:t>
            </a:r>
          </a:p>
          <a:p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No deep knowledge of system internals</a:t>
            </a:r>
          </a:p>
          <a:p>
            <a:pPr lvl="2"/>
            <a:r>
              <a:rPr lang="en-US" altLang="ko-KR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Need “black-box” trial-and-error tuning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Multiple embedded platforms</a:t>
            </a:r>
          </a:p>
          <a:p>
            <a:pPr lvl="2"/>
            <a:r>
              <a:rPr lang="en-US" altLang="ko-KR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Need to tune separately for each platform</a:t>
            </a:r>
          </a:p>
          <a:p>
            <a:pPr lvl="1"/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2" name="Picture 8" descr="Image result for database complex desig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2" t="11154" r="2642" b="3847"/>
          <a:stretch/>
        </p:blipFill>
        <p:spPr bwMode="auto">
          <a:xfrm>
            <a:off x="7281372" y="4100953"/>
            <a:ext cx="3068461" cy="21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833" y="4996405"/>
            <a:ext cx="1324656" cy="123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타원 22"/>
          <p:cNvSpPr/>
          <p:nvPr/>
        </p:nvSpPr>
        <p:spPr>
          <a:xfrm>
            <a:off x="2030390" y="2589948"/>
            <a:ext cx="269422" cy="28157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562311" y="3193751"/>
            <a:ext cx="269422" cy="2815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41268" y="3697536"/>
            <a:ext cx="3689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System resources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 rot="16200000">
            <a:off x="573524" y="2860049"/>
            <a:ext cx="1462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Performance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942625" y="3027596"/>
            <a:ext cx="13026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Advertised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02737" y="2569271"/>
            <a:ext cx="130264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Actual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29" idx="7"/>
            <a:endCxn id="41" idx="2"/>
          </p:cNvCxnSpPr>
          <p:nvPr/>
        </p:nvCxnSpPr>
        <p:spPr>
          <a:xfrm flipV="1">
            <a:off x="3792277" y="2938603"/>
            <a:ext cx="561784" cy="296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3" idx="5"/>
            <a:endCxn id="40" idx="0"/>
          </p:cNvCxnSpPr>
          <p:nvPr/>
        </p:nvCxnSpPr>
        <p:spPr>
          <a:xfrm>
            <a:off x="2260356" y="2830286"/>
            <a:ext cx="333593" cy="197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6" descr="Image result for ques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023" y="2474102"/>
            <a:ext cx="2242440" cy="14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사각형 설명선 48"/>
          <p:cNvSpPr/>
          <p:nvPr/>
        </p:nvSpPr>
        <p:spPr>
          <a:xfrm>
            <a:off x="7710171" y="2229189"/>
            <a:ext cx="2210865" cy="1418827"/>
          </a:xfrm>
          <a:prstGeom prst="wedgeRoundRectCallout">
            <a:avLst>
              <a:gd name="adj1" fmla="val -82895"/>
              <a:gd name="adj2" fmla="val -1003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How can I reproduce advertised performance?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541268" y="3688337"/>
            <a:ext cx="3689948" cy="1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1558818" y="2379596"/>
            <a:ext cx="17549" cy="1306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2" name="Picture 18" descr="Image result for embedded platfor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01" y="5524955"/>
            <a:ext cx="1621740" cy="112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embedded platform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1F2F6"/>
              </a:clrFrom>
              <a:clrTo>
                <a:srgbClr val="F1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673" y="5523447"/>
            <a:ext cx="1712118" cy="107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raspberry pi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841" y="5482801"/>
            <a:ext cx="1757661" cy="117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10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25" grpId="0"/>
      <p:bldP spid="35" grpId="0"/>
      <p:bldP spid="40" grpId="0" animBg="1"/>
      <p:bldP spid="41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971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SPEX: System Performance Explorer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Framework for characterizing performance of unfamiliar systems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Easy to use, flexible, and applicable to various platforms</a:t>
            </a:r>
          </a:p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Ease of profiling enabled by developers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Developer instruments system code for profiling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User enables relevant instrumentation without code</a:t>
            </a:r>
          </a:p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Low profiling overhead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Collect traces of only enabled probes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Compact binary trace records of monitored system</a:t>
            </a:r>
          </a:p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Flexible performance exploration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Separate performance collection from policy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Automatically explore large configuration space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17273" y="3029585"/>
            <a:ext cx="3486151" cy="1706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926155" y="3205118"/>
            <a:ext cx="2868386" cy="6776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System Code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17273" y="2634567"/>
            <a:ext cx="3486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Tahoma" panose="020B0604030504040204" pitchFamily="34" charset="0"/>
                <a:cs typeface="Tahoma" panose="020B0604030504040204" pitchFamily="34" charset="0"/>
              </a:rPr>
              <a:t>Observed System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373150" y="3989285"/>
            <a:ext cx="1974396" cy="6401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Collector</a:t>
            </a:r>
          </a:p>
          <a:p>
            <a:pPr algn="ctr"/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17991" y="3343880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{ … }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10033538" y="3343880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{ … }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7688031" y="3808026"/>
                <a:ext cx="1061357" cy="4665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𝑃𝑟𝑜𝑏𝑒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031" y="3808026"/>
                <a:ext cx="1061357" cy="46655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9946476" y="3808026"/>
                <a:ext cx="1061357" cy="4665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𝑃𝑟𝑜𝑏𝑒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476" y="3808026"/>
                <a:ext cx="1061357" cy="46655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>
            <a:stCxn id="11" idx="2"/>
          </p:cNvCxnSpPr>
          <p:nvPr/>
        </p:nvCxnSpPr>
        <p:spPr>
          <a:xfrm flipV="1">
            <a:off x="7688031" y="3543935"/>
            <a:ext cx="342560" cy="497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8603813" y="3586211"/>
            <a:ext cx="153740" cy="455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2"/>
          </p:cNvCxnSpPr>
          <p:nvPr/>
        </p:nvCxnSpPr>
        <p:spPr>
          <a:xfrm flipV="1">
            <a:off x="9946476" y="3543935"/>
            <a:ext cx="208701" cy="497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6"/>
          </p:cNvCxnSpPr>
          <p:nvPr/>
        </p:nvCxnSpPr>
        <p:spPr>
          <a:xfrm flipH="1" flipV="1">
            <a:off x="10705501" y="3582275"/>
            <a:ext cx="302332" cy="459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8536310" y="4354948"/>
                <a:ext cx="751116" cy="21035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310" y="4354948"/>
                <a:ext cx="751116" cy="210352"/>
              </a:xfrm>
              <a:prstGeom prst="rect">
                <a:avLst/>
              </a:prstGeom>
              <a:blipFill rotWithShape="0">
                <a:blip r:embed="rId4"/>
                <a:stretch>
                  <a:fillRect t="-5405" b="-5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9435529" y="4354948"/>
                <a:ext cx="751116" cy="21035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529" y="4354948"/>
                <a:ext cx="751116" cy="210352"/>
              </a:xfrm>
              <a:prstGeom prst="rect">
                <a:avLst/>
              </a:prstGeom>
              <a:blipFill rotWithShape="0">
                <a:blip r:embed="rId5"/>
                <a:stretch>
                  <a:fillRect t="-5405" b="-5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>
            <a:stCxn id="11" idx="4"/>
            <a:endCxn id="28" idx="1"/>
          </p:cNvCxnSpPr>
          <p:nvPr/>
        </p:nvCxnSpPr>
        <p:spPr>
          <a:xfrm>
            <a:off x="8218710" y="4274584"/>
            <a:ext cx="317600" cy="185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4"/>
            <a:endCxn id="29" idx="3"/>
          </p:cNvCxnSpPr>
          <p:nvPr/>
        </p:nvCxnSpPr>
        <p:spPr>
          <a:xfrm flipH="1">
            <a:off x="10186645" y="4274584"/>
            <a:ext cx="290510" cy="185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617272" y="4841432"/>
            <a:ext cx="3486151" cy="118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12594" y="6041147"/>
            <a:ext cx="3486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SPEX</a:t>
            </a:r>
            <a:endParaRPr lang="ko-KR" altLang="en-US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859311" y="5037173"/>
            <a:ext cx="1391034" cy="481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Tracer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8450020" y="4629389"/>
            <a:ext cx="230663" cy="4076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 rot="16200000">
            <a:off x="9266557" y="5154830"/>
            <a:ext cx="230663" cy="2630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626491" y="5456803"/>
            <a:ext cx="1178341" cy="4499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Policy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513430" y="5039807"/>
            <a:ext cx="1391034" cy="481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Explorer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1" name="꺾인 연결선 50"/>
          <p:cNvCxnSpPr>
            <a:stCxn id="46" idx="3"/>
            <a:endCxn id="6" idx="3"/>
          </p:cNvCxnSpPr>
          <p:nvPr/>
        </p:nvCxnSpPr>
        <p:spPr>
          <a:xfrm flipH="1" flipV="1">
            <a:off x="10794541" y="3543936"/>
            <a:ext cx="109923" cy="1736647"/>
          </a:xfrm>
          <a:prstGeom prst="bentConnector3">
            <a:avLst>
              <a:gd name="adj1" fmla="val -28223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 rot="16200000">
            <a:off x="10806109" y="4058582"/>
            <a:ext cx="1725578" cy="714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Configuration</a:t>
            </a:r>
          </a:p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Agent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곱셈 기호 60"/>
          <p:cNvSpPr/>
          <p:nvPr/>
        </p:nvSpPr>
        <p:spPr>
          <a:xfrm>
            <a:off x="10037162" y="3587247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9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1" grpId="0" animBg="1"/>
      <p:bldP spid="12" grpId="0" animBg="1"/>
      <p:bldP spid="28" grpId="0" animBg="1"/>
      <p:bldP spid="29" grpId="0" animBg="1"/>
      <p:bldP spid="43" grpId="0" animBg="1"/>
      <p:bldP spid="45" grpId="0" animBg="1"/>
      <p:bldP spid="47" grpId="0" animBg="1"/>
      <p:bldP spid="48" grpId="0" animBg="1"/>
      <p:bldP spid="46" grpId="0" animBg="1"/>
      <p:bldP spid="55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Collector: gather trace records from probe circular queues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Lock-free queues to prevent blocking</a:t>
            </a:r>
          </a:p>
          <a:p>
            <a:pPr lvl="1"/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ko-KR" sz="20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Tracer: 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process (</a:t>
            </a:r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calculate) trace records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Control which probe to enable profiling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Receive raw trace records (</a:t>
            </a:r>
            <a:r>
              <a:rPr lang="en-US" altLang="ko-KR" sz="2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init_val</a:t>
            </a: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final_val</a:t>
            </a: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Calculate performance metric (e.g., throughput)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971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Performance Data Collection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785776" y="4768724"/>
            <a:ext cx="2503636" cy="119351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altLang="ko-KR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SPEX Framework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785776" y="2737108"/>
            <a:ext cx="2503636" cy="119351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Tahoma" panose="020B0604030504040204" pitchFamily="34" charset="0"/>
                <a:cs typeface="Tahoma" panose="020B0604030504040204" pitchFamily="34" charset="0"/>
              </a:rPr>
              <a:t>Observed System</a:t>
            </a:r>
          </a:p>
          <a:p>
            <a:pPr algn="ctr"/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altLang="ko-KR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050396" y="3323234"/>
            <a:ext cx="1974396" cy="460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Collector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050396" y="4908772"/>
            <a:ext cx="1974396" cy="460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Tracer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10093760" y="3783948"/>
            <a:ext cx="714528" cy="1124823"/>
          </a:xfrm>
          <a:prstGeom prst="downArrow">
            <a:avLst>
              <a:gd name="adj1" fmla="val 58627"/>
              <a:gd name="adj2" fmla="val 399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 flipV="1">
            <a:off x="9323066" y="3783948"/>
            <a:ext cx="714528" cy="1124823"/>
          </a:xfrm>
          <a:prstGeom prst="downArrow">
            <a:avLst>
              <a:gd name="adj1" fmla="val 58627"/>
              <a:gd name="adj2" fmla="val 399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967449" y="3895300"/>
            <a:ext cx="2141610" cy="2780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67449" y="3900278"/>
            <a:ext cx="800322" cy="27800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05061" y="3900278"/>
            <a:ext cx="803998" cy="27800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345152" y="2949345"/>
            <a:ext cx="1386204" cy="4665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Tahoma" panose="020B0604030504040204" pitchFamily="34" charset="0"/>
                <a:cs typeface="Tahoma" panose="020B0604030504040204" pitchFamily="34" charset="0"/>
              </a:rPr>
              <a:t>Probe</a:t>
            </a:r>
            <a:endParaRPr lang="ko-KR" altLang="en-US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622482" y="3333866"/>
            <a:ext cx="867989" cy="27800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778850" y="3881020"/>
            <a:ext cx="867989" cy="30656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3" name="꺾인 연결선 72"/>
          <p:cNvCxnSpPr>
            <a:stCxn id="62" idx="3"/>
            <a:endCxn id="61" idx="1"/>
          </p:cNvCxnSpPr>
          <p:nvPr/>
        </p:nvCxnSpPr>
        <p:spPr>
          <a:xfrm flipH="1">
            <a:off x="5967449" y="4039279"/>
            <a:ext cx="2141610" cy="12700"/>
          </a:xfrm>
          <a:prstGeom prst="bentConnector5">
            <a:avLst>
              <a:gd name="adj1" fmla="val -10674"/>
              <a:gd name="adj2" fmla="val 2894496"/>
              <a:gd name="adj3" fmla="val 110674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3" idx="2"/>
          </p:cNvCxnSpPr>
          <p:nvPr/>
        </p:nvCxnSpPr>
        <p:spPr>
          <a:xfrm flipH="1">
            <a:off x="6794320" y="3611868"/>
            <a:ext cx="262157" cy="28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047985" y="2817864"/>
            <a:ext cx="1238805" cy="852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Donut 173"/>
          <p:cNvSpPr/>
          <p:nvPr/>
        </p:nvSpPr>
        <p:spPr>
          <a:xfrm>
            <a:off x="1345570" y="2926590"/>
            <a:ext cx="643634" cy="635534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174"/>
          <p:cNvSpPr/>
          <p:nvPr/>
        </p:nvSpPr>
        <p:spPr>
          <a:xfrm rot="2695136">
            <a:off x="1425006" y="3307683"/>
            <a:ext cx="116733" cy="168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16579" y="3940228"/>
            <a:ext cx="1974396" cy="460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Collector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85406" y="2817863"/>
            <a:ext cx="1238805" cy="852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Donut 173"/>
          <p:cNvSpPr/>
          <p:nvPr/>
        </p:nvSpPr>
        <p:spPr>
          <a:xfrm>
            <a:off x="2882991" y="2926589"/>
            <a:ext cx="643634" cy="635534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167"/>
          <p:cNvSpPr/>
          <p:nvPr/>
        </p:nvSpPr>
        <p:spPr>
          <a:xfrm rot="2695136">
            <a:off x="3332889" y="3007582"/>
            <a:ext cx="116733" cy="168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121795" y="2817862"/>
            <a:ext cx="1238805" cy="852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Donut 173"/>
          <p:cNvSpPr/>
          <p:nvPr/>
        </p:nvSpPr>
        <p:spPr>
          <a:xfrm>
            <a:off x="4419380" y="2926588"/>
            <a:ext cx="643634" cy="635534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176"/>
          <p:cNvSpPr/>
          <p:nvPr/>
        </p:nvSpPr>
        <p:spPr>
          <a:xfrm rot="7552773">
            <a:off x="4897085" y="3271871"/>
            <a:ext cx="116733" cy="168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직선 화살표 연결선 83"/>
          <p:cNvCxnSpPr>
            <a:stCxn id="35" idx="3"/>
            <a:endCxn id="37" idx="0"/>
          </p:cNvCxnSpPr>
          <p:nvPr/>
        </p:nvCxnSpPr>
        <p:spPr>
          <a:xfrm>
            <a:off x="1524702" y="3433379"/>
            <a:ext cx="1679075" cy="506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23" idx="2"/>
            <a:endCxn id="37" idx="0"/>
          </p:cNvCxnSpPr>
          <p:nvPr/>
        </p:nvCxnSpPr>
        <p:spPr>
          <a:xfrm flipH="1">
            <a:off x="3203777" y="3151888"/>
            <a:ext cx="127825" cy="788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44" idx="3"/>
            <a:endCxn id="37" idx="0"/>
          </p:cNvCxnSpPr>
          <p:nvPr/>
        </p:nvCxnSpPr>
        <p:spPr>
          <a:xfrm flipH="1">
            <a:off x="3203777" y="3403646"/>
            <a:ext cx="1717467" cy="536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5" grpId="0" animBg="1"/>
      <p:bldP spid="8" grpId="0" animBg="1"/>
      <p:bldP spid="9" grpId="0" animBg="1"/>
      <p:bldP spid="10" grpId="0" animBg="1"/>
      <p:bldP spid="60" grpId="0" animBg="1"/>
      <p:bldP spid="61" grpId="0" animBg="1"/>
      <p:bldP spid="62" grpId="0" animBg="1"/>
      <p:bldP spid="66" grpId="0" animBg="1"/>
      <p:bldP spid="63" grpId="0" animBg="1"/>
      <p:bldP spid="63" grpId="1" animBg="1"/>
      <p:bldP spid="71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23" grpId="0" animBg="1"/>
      <p:bldP spid="42" grpId="0" animBg="1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971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Performance Exploration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Explorer guides performance exploration with vary configurations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① Receive performance metrics from Tracer</a:t>
            </a:r>
          </a:p>
          <a:p>
            <a:pPr lvl="1"/>
            <a:r>
              <a:rPr lang="en-US" altLang="ko-KR" sz="2000" dirty="0" smtClean="0">
                <a:latin typeface="Calibri" panose="020F0502020204030204" pitchFamily="34" charset="0"/>
                <a:cs typeface="Tahoma" panose="020B0604030504040204" pitchFamily="34" charset="0"/>
              </a:rPr>
              <a:t>② </a:t>
            </a: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Teardown-configure-run process based on policy</a:t>
            </a:r>
          </a:p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Exploration policy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Interchangeable module to direct exploration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Configure parameters observed system runs on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Determine when to stop current run / exploration</a:t>
            </a:r>
          </a:p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Configuration agent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XML configuration file that contains parameters</a:t>
            </a:r>
          </a:p>
          <a:p>
            <a:pPr lvl="2"/>
            <a:r>
              <a:rPr lang="en-US" altLang="ko-KR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E.g., number of threads, file paths, names of </a:t>
            </a:r>
            <a:br>
              <a:rPr lang="en-US" altLang="ko-KR" sz="1800" dirty="0" smtClean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remote nodes, other inputs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76174" y="2796069"/>
            <a:ext cx="3486151" cy="1706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85056" y="2971602"/>
            <a:ext cx="2868386" cy="6776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System Code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76174" y="2401051"/>
            <a:ext cx="3486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Tahoma" panose="020B0604030504040204" pitchFamily="34" charset="0"/>
                <a:cs typeface="Tahoma" panose="020B0604030504040204" pitchFamily="34" charset="0"/>
              </a:rPr>
              <a:t>Observed System</a:t>
            </a:r>
            <a:endParaRPr lang="ko-KR" altLang="en-US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332051" y="3755769"/>
            <a:ext cx="1974396" cy="6401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Collector</a:t>
            </a:r>
          </a:p>
          <a:p>
            <a:pPr algn="ctr"/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76892" y="3110364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{ … }</a:t>
            </a:r>
            <a:endParaRPr lang="ko-KR" altLang="en-US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9992439" y="3110364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{ … }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7646932" y="3574510"/>
                <a:ext cx="1061357" cy="4665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𝑃𝑟𝑜𝑏𝑒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932" y="3574510"/>
                <a:ext cx="1061357" cy="46655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9905377" y="3574510"/>
                <a:ext cx="1061357" cy="4665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𝑃𝑟𝑜𝑏𝑒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377" y="3574510"/>
                <a:ext cx="1061357" cy="46655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>
            <a:stCxn id="18" idx="2"/>
          </p:cNvCxnSpPr>
          <p:nvPr/>
        </p:nvCxnSpPr>
        <p:spPr>
          <a:xfrm flipV="1">
            <a:off x="7646932" y="3310419"/>
            <a:ext cx="342560" cy="497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8562714" y="3352695"/>
            <a:ext cx="153740" cy="455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9" idx="2"/>
          </p:cNvCxnSpPr>
          <p:nvPr/>
        </p:nvCxnSpPr>
        <p:spPr>
          <a:xfrm flipV="1">
            <a:off x="9905377" y="3310419"/>
            <a:ext cx="208701" cy="497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6"/>
          </p:cNvCxnSpPr>
          <p:nvPr/>
        </p:nvCxnSpPr>
        <p:spPr>
          <a:xfrm flipH="1" flipV="1">
            <a:off x="10664402" y="3348759"/>
            <a:ext cx="302332" cy="459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8495211" y="4121432"/>
                <a:ext cx="751116" cy="21035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211" y="4121432"/>
                <a:ext cx="751116" cy="210352"/>
              </a:xfrm>
              <a:prstGeom prst="rect">
                <a:avLst/>
              </a:prstGeom>
              <a:blipFill rotWithShape="0">
                <a:blip r:embed="rId4"/>
                <a:stretch>
                  <a:fillRect t="-5405" b="-5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9394430" y="4121432"/>
                <a:ext cx="751116" cy="21035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430" y="4121432"/>
                <a:ext cx="751116" cy="210352"/>
              </a:xfrm>
              <a:prstGeom prst="rect">
                <a:avLst/>
              </a:prstGeom>
              <a:blipFill rotWithShape="0">
                <a:blip r:embed="rId5"/>
                <a:stretch>
                  <a:fillRect t="-5405" b="-5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>
            <a:stCxn id="18" idx="4"/>
            <a:endCxn id="24" idx="1"/>
          </p:cNvCxnSpPr>
          <p:nvPr/>
        </p:nvCxnSpPr>
        <p:spPr>
          <a:xfrm>
            <a:off x="8177611" y="4041068"/>
            <a:ext cx="317600" cy="185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9" idx="4"/>
            <a:endCxn id="25" idx="3"/>
          </p:cNvCxnSpPr>
          <p:nvPr/>
        </p:nvCxnSpPr>
        <p:spPr>
          <a:xfrm flipH="1">
            <a:off x="10145546" y="4041068"/>
            <a:ext cx="290510" cy="185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576173" y="4607916"/>
            <a:ext cx="3486151" cy="118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71495" y="5807631"/>
            <a:ext cx="3486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SPEX</a:t>
            </a:r>
            <a:endParaRPr lang="ko-KR" altLang="en-US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18212" y="4803657"/>
            <a:ext cx="1391034" cy="481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Tracer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8408921" y="4395873"/>
            <a:ext cx="230663" cy="4076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 rot="16200000">
            <a:off x="9225458" y="4921314"/>
            <a:ext cx="230663" cy="2630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9585392" y="5223287"/>
            <a:ext cx="1178341" cy="4499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Policy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72331" y="4806291"/>
            <a:ext cx="1391034" cy="481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Explorer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꺾인 연결선 34"/>
          <p:cNvCxnSpPr>
            <a:stCxn id="34" idx="3"/>
            <a:endCxn id="13" idx="3"/>
          </p:cNvCxnSpPr>
          <p:nvPr/>
        </p:nvCxnSpPr>
        <p:spPr>
          <a:xfrm flipH="1" flipV="1">
            <a:off x="10753442" y="3310420"/>
            <a:ext cx="109923" cy="1736647"/>
          </a:xfrm>
          <a:prstGeom prst="bentConnector3">
            <a:avLst>
              <a:gd name="adj1" fmla="val -28223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 rot="16200000">
            <a:off x="10765010" y="3825066"/>
            <a:ext cx="1725578" cy="714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Configuration</a:t>
            </a:r>
          </a:p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Agent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120216" y="4540011"/>
            <a:ext cx="441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atin typeface="Calibri" panose="020F0502020204030204" pitchFamily="34" charset="0"/>
                <a:cs typeface="Tahoma" panose="020B0604030504040204" pitchFamily="34" charset="0"/>
              </a:rPr>
              <a:t>①</a:t>
            </a:r>
            <a:endParaRPr lang="ko-KR" altLang="en-US" sz="2000" b="1" dirty="0"/>
          </a:p>
        </p:txBody>
      </p:sp>
      <p:sp>
        <p:nvSpPr>
          <p:cNvPr id="40" name="직사각형 39"/>
          <p:cNvSpPr/>
          <p:nvPr/>
        </p:nvSpPr>
        <p:spPr>
          <a:xfrm>
            <a:off x="11066806" y="4994925"/>
            <a:ext cx="441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latin typeface="Calibri" panose="020F0502020204030204" pitchFamily="34" charset="0"/>
              </a:rPr>
              <a:t>②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39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971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Evaluations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9734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Experiment setup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Intel Xeon 3.2 GHz (hexa-core), </a:t>
            </a:r>
            <a:b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8 GB RAM, Ubuntu 14.04.4 LTS </a:t>
            </a:r>
            <a:b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(kernel 3.13.0-79), 500 GB HDD</a:t>
            </a:r>
          </a:p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Probe overhead and scalability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Few hundred CPU cycles maintained throughout different number of threads</a:t>
            </a:r>
          </a:p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Exploring query throughput of SQLite3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Setup: NYC Taxi Trips dataset (169M records)*</a:t>
            </a: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Configuration: page size, cache size, thread number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Policy: brute-force on all configurations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Results</a:t>
            </a:r>
          </a:p>
          <a:p>
            <a:pPr lvl="2"/>
            <a:r>
              <a:rPr lang="en-US" altLang="ko-KR" sz="1800" dirty="0">
                <a:latin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ko-KR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ax performance at 3 threads = scalability collapse!</a:t>
            </a:r>
          </a:p>
          <a:p>
            <a:pPr lvl="2"/>
            <a:r>
              <a:rPr lang="en-US" altLang="ko-KR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Stable performance with vary page/cache size</a:t>
            </a:r>
            <a:endParaRPr lang="ko-KR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390" y="1229585"/>
            <a:ext cx="3200400" cy="2105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08" y="1277210"/>
            <a:ext cx="3105150" cy="2057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71334" y="830331"/>
            <a:ext cx="3021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(a) LLC refs and misses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89888" y="830331"/>
            <a:ext cx="2868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(b) Memory page faults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647" y="4060004"/>
            <a:ext cx="3112641" cy="24172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1847" y="3804631"/>
            <a:ext cx="1209711" cy="12097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7052" y="5084995"/>
            <a:ext cx="1264506" cy="120971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4042" y="6440862"/>
            <a:ext cx="3531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*http://</a:t>
            </a:r>
            <a:r>
              <a:rPr lang="en-US" altLang="ko-KR" sz="1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www.andresmh.com/nyctaxitrips</a:t>
            </a:r>
            <a:r>
              <a:rPr lang="en-US" altLang="ko-KR" sz="1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endParaRPr lang="ko-KR" altLang="en-US" sz="1400" i="1" dirty="0"/>
          </a:p>
        </p:txBody>
      </p:sp>
      <p:sp>
        <p:nvSpPr>
          <p:cNvPr id="14" name="타원 13"/>
          <p:cNvSpPr/>
          <p:nvPr/>
        </p:nvSpPr>
        <p:spPr>
          <a:xfrm>
            <a:off x="8453916" y="4131256"/>
            <a:ext cx="375011" cy="21857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2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9710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Conclusions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Difficult to “trouble-shoot” unfamiliar 3</a:t>
            </a:r>
            <a:r>
              <a:rPr lang="en-US" altLang="ko-KR" sz="2400" baseline="30000" dirty="0" smtClean="0">
                <a:latin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party systems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Limited understanding of system internals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Redundant profiling between multiple platforms </a:t>
            </a:r>
          </a:p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SPEX: a framework for system performance exploration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Easy to use without the knowledge of system source code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Low profiling cost with design optimizations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Pluggable policy depending on interested performance metric</a:t>
            </a: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Successful in finding max performance of practical systems (e.g., SQLite3)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Correctly identify scalability collapse phenomenon</a:t>
            </a:r>
          </a:p>
          <a:p>
            <a:pPr lvl="1"/>
            <a:r>
              <a:rPr lang="en-US" altLang="ko-KR" sz="2000" dirty="0" smtClean="0">
                <a:latin typeface="Tahoma" panose="020B0604030504040204" pitchFamily="34" charset="0"/>
                <a:cs typeface="Tahoma" panose="020B0604030504040204" pitchFamily="34" charset="0"/>
              </a:rPr>
              <a:t>Identify core parameter that affects performance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6755" y="5606748"/>
            <a:ext cx="7445340" cy="101714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u="sng" dirty="0" smtClean="0">
                <a:latin typeface="Tahoma" panose="020B0604030504040204" pitchFamily="34" charset="0"/>
                <a:cs typeface="Tahoma" panose="020B0604030504040204" pitchFamily="34" charset="0"/>
              </a:rPr>
              <a:t>Future Plan:</a:t>
            </a:r>
          </a:p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Design and implement sophisticated exploration policy, </a:t>
            </a:r>
          </a:p>
          <a:p>
            <a:pPr algn="ctr"/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support binary instrumentation, explore multi-node system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8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you.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&amp; A</a:t>
            </a:r>
            <a:endParaRPr lang="ko-KR" alt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797B-EF11-4832-B9E1-6E96BB38BF65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422</Words>
  <Application>Microsoft Office PowerPoint</Application>
  <PresentationFormat>와이드스크린</PresentationFormat>
  <Paragraphs>138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Cambria Math</vt:lpstr>
      <vt:lpstr>Tahoma</vt:lpstr>
      <vt:lpstr>Office 테마</vt:lpstr>
      <vt:lpstr>Enabling Performance  Exploration and Analysis for Multi-parametric Systems</vt:lpstr>
      <vt:lpstr>Difficulty in System Performance Tuning</vt:lpstr>
      <vt:lpstr>SPEX: System Performance Explorer</vt:lpstr>
      <vt:lpstr>Performance Data Collection</vt:lpstr>
      <vt:lpstr>Performance Exploration</vt:lpstr>
      <vt:lpstr>Evaluations</vt:lpstr>
      <vt:lpstr>Conclusions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Performance Exploration and Analysis for Multi-parametric Systems</dc:title>
  <dc:creator>Younghwan Go</dc:creator>
  <cp:lastModifiedBy>Younghwan Go</cp:lastModifiedBy>
  <cp:revision>87</cp:revision>
  <dcterms:created xsi:type="dcterms:W3CDTF">2016-09-23T16:54:24Z</dcterms:created>
  <dcterms:modified xsi:type="dcterms:W3CDTF">2016-10-03T07:51:40Z</dcterms:modified>
</cp:coreProperties>
</file>