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76" r:id="rId12"/>
    <p:sldId id="264" r:id="rId13"/>
    <p:sldId id="265" r:id="rId14"/>
    <p:sldId id="266" r:id="rId15"/>
    <p:sldId id="267" r:id="rId16"/>
    <p:sldId id="277" r:id="rId17"/>
    <p:sldId id="268" r:id="rId18"/>
    <p:sldId id="269" r:id="rId19"/>
    <p:sldId id="278" r:id="rId20"/>
    <p:sldId id="270" r:id="rId21"/>
    <p:sldId id="271" r:id="rId22"/>
    <p:sldId id="279" r:id="rId23"/>
    <p:sldId id="272" r:id="rId24"/>
    <p:sldId id="273" r:id="rId25"/>
    <p:sldId id="274" r:id="rId26"/>
    <p:sldId id="275" r:id="rId2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213" d="100"/>
          <a:sy n="213" d="100"/>
        </p:scale>
        <p:origin x="29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openxmlformats.org/officeDocument/2006/relationships/image" Target="../media/image25.png"/><Relationship Id="rId7" Type="http://schemas.openxmlformats.org/officeDocument/2006/relationships/image" Target="../media/image24.png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notesSlide" Target="../notesSlides/notesSlide12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2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35.jpeg"/><Relationship Id="rId4" Type="http://schemas.openxmlformats.org/officeDocument/2006/relationships/image" Target="../media/image34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2770" y="3900336"/>
            <a:ext cx="2164951" cy="449160"/>
          </a:xfrm>
          <a:custGeom>
            <a:avLst/>
            <a:gdLst/>
            <a:ahLst/>
            <a:cxnLst/>
            <a:rect l="l" t="t" r="r" b="b"/>
            <a:pathLst>
              <a:path w="2164951" h="449160">
                <a:moveTo>
                  <a:pt x="224580" y="0"/>
                </a:moveTo>
                <a:moveTo>
                  <a:pt x="224580" y="0"/>
                </a:moveTo>
                <a:lnTo>
                  <a:pt x="1940371" y="0"/>
                </a:lnTo>
                <a:quadBezTo>
                  <a:pt x="2164951" y="0"/>
                  <a:pt x="2164951" y="224580"/>
                </a:quadBezTo>
                <a:lnTo>
                  <a:pt x="2164951" y="224580"/>
                </a:lnTo>
                <a:quadBezTo>
                  <a:pt x="2164951" y="449160"/>
                  <a:pt x="1940371" y="449160"/>
                </a:quadBezTo>
                <a:lnTo>
                  <a:pt x="224580" y="449160"/>
                </a:lnTo>
                <a:quadBezTo>
                  <a:pt x="0" y="449160"/>
                  <a:pt x="0" y="224580"/>
                </a:quadBezTo>
                <a:lnTo>
                  <a:pt x="0" y="224580"/>
                </a:lnTo>
                <a:quadBezTo>
                  <a:pt x="0" y="0"/>
                  <a:pt x="224580" y="0"/>
                </a:quadBezTo>
                <a:close/>
              </a:path>
            </a:pathLst>
          </a:custGeom>
          <a:solidFill>
            <a:srgbClr val="1589EC"/>
          </a:solidFill>
        </p:spPr>
      </p:sp>
      <p:sp>
        <p:nvSpPr>
          <p:cNvPr id="3" name="Text 1"/>
          <p:cNvSpPr/>
          <p:nvPr/>
        </p:nvSpPr>
        <p:spPr>
          <a:xfrm>
            <a:off x="322770" y="1741455"/>
            <a:ext cx="5751001" cy="749808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74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LLM×Economy的探索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227756" y="3900336"/>
            <a:ext cx="2354978" cy="440055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汇报人: 宋佳铮</a:t>
            </a:r>
            <a:endParaRPr lang="en-US" sz="144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4937" y="276634"/>
            <a:ext cx="5698484" cy="616323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zh-CN" altLang="en-US" sz="259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拓展研究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04120" y="461408"/>
            <a:ext cx="307108" cy="3071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676699" y="497239"/>
            <a:ext cx="252819" cy="23544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74" y="1029120"/>
            <a:ext cx="2448981" cy="653062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385" y="1366822"/>
            <a:ext cx="2630933" cy="3079832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196703" y="3337102"/>
            <a:ext cx="754299" cy="10058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320" b="1" i="1" dirty="0">
                <a:solidFill>
                  <a:srgbClr val="1589EC">
                    <a:alpha val="2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</a:t>
            </a:r>
            <a:endParaRPr lang="en-US" sz="1440" dirty="0"/>
          </a:p>
        </p:txBody>
      </p:sp>
      <p:sp>
        <p:nvSpPr>
          <p:cNvPr id="8" name="Shape 2"/>
          <p:cNvSpPr/>
          <p:nvPr/>
        </p:nvSpPr>
        <p:spPr>
          <a:xfrm>
            <a:off x="760497" y="4436996"/>
            <a:ext cx="1580293" cy="0"/>
          </a:xfrm>
          <a:custGeom>
            <a:avLst/>
            <a:gdLst/>
            <a:ahLst/>
            <a:cxnLst/>
            <a:rect l="l" t="t" r="r" b="b"/>
            <a:pathLst>
              <a:path w="1580293">
                <a:moveTo>
                  <a:pt x="0" y="0"/>
                </a:moveTo>
                <a:moveTo>
                  <a:pt x="0" y="0"/>
                </a:moveTo>
                <a:lnTo>
                  <a:pt x="1580293" y="0"/>
                </a:lnTo>
              </a:path>
            </a:pathLst>
          </a:custGeom>
          <a:noFill/>
          <a:ln w="40245">
            <a:solidFill>
              <a:srgbClr val="1589EC"/>
            </a:solidFill>
            <a:prstDash val="solid"/>
            <a:headEnd type="none"/>
            <a:tailEnd type="none"/>
          </a:ln>
        </p:spPr>
      </p:sp>
      <p:sp>
        <p:nvSpPr>
          <p:cNvPr id="9" name="Shape 3"/>
          <p:cNvSpPr/>
          <p:nvPr/>
        </p:nvSpPr>
        <p:spPr>
          <a:xfrm>
            <a:off x="2583982" y="3376834"/>
            <a:ext cx="505627" cy="505627"/>
          </a:xfrm>
          <a:custGeom>
            <a:avLst/>
            <a:gdLst/>
            <a:ahLst/>
            <a:cxnLst/>
            <a:rect l="l" t="t" r="r" b="b"/>
            <a:pathLst>
              <a:path w="505627" h="505627">
                <a:moveTo>
                  <a:pt x="252813" y="0"/>
                </a:moveTo>
                <a:moveTo>
                  <a:pt x="252813" y="0"/>
                </a:moveTo>
                <a:cubicBezTo>
                  <a:pt x="392345" y="0"/>
                  <a:pt x="505627" y="113282"/>
                  <a:pt x="505627" y="252813"/>
                </a:cubicBezTo>
                <a:cubicBezTo>
                  <a:pt x="505627" y="392345"/>
                  <a:pt x="392345" y="505627"/>
                  <a:pt x="252813" y="505627"/>
                </a:cubicBezTo>
                <a:cubicBezTo>
                  <a:pt x="113282" y="505627"/>
                  <a:pt x="0" y="392345"/>
                  <a:pt x="0" y="252813"/>
                </a:cubicBezTo>
                <a:cubicBezTo>
                  <a:pt x="0" y="113282"/>
                  <a:pt x="113282" y="0"/>
                  <a:pt x="252813" y="0"/>
                </a:cubicBezTo>
                <a:close/>
              </a:path>
            </a:pathLst>
          </a:custGeom>
          <a:solidFill>
            <a:srgbClr val="1589EC"/>
          </a:solidFill>
          <a:ln w="104775">
            <a:solidFill>
              <a:srgbClr val="1589EC">
                <a:alpha val="14118"/>
              </a:srgbClr>
            </a:solidFill>
            <a:prstDash val="solid"/>
          </a:ln>
        </p:spPr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4086" y="3486938"/>
            <a:ext cx="285419" cy="285419"/>
          </a:xfrm>
          <a:prstGeom prst="rect">
            <a:avLst/>
          </a:prstGeom>
        </p:spPr>
      </p:pic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0315" y="1029120"/>
            <a:ext cx="2448981" cy="653062"/>
          </a:xfrm>
          <a:prstGeom prst="rect">
            <a:avLst/>
          </a:prstGeom>
        </p:spPr>
      </p:pic>
      <p:pic>
        <p:nvPicPr>
          <p:cNvPr id="12" name="Image 6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8726" y="1366822"/>
            <a:ext cx="2630933" cy="3079832"/>
          </a:xfrm>
          <a:prstGeom prst="rect">
            <a:avLst/>
          </a:prstGeom>
        </p:spPr>
      </p:pic>
      <p:sp>
        <p:nvSpPr>
          <p:cNvPr id="13" name="Text 4"/>
          <p:cNvSpPr/>
          <p:nvPr/>
        </p:nvSpPr>
        <p:spPr>
          <a:xfrm>
            <a:off x="4197043" y="3337102"/>
            <a:ext cx="754299" cy="10058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320" b="1" i="1" dirty="0">
                <a:solidFill>
                  <a:srgbClr val="1589EC">
                    <a:alpha val="2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</a:t>
            </a:r>
            <a:endParaRPr lang="en-US" sz="1440" dirty="0"/>
          </a:p>
        </p:txBody>
      </p:sp>
      <p:sp>
        <p:nvSpPr>
          <p:cNvPr id="14" name="Shape 5"/>
          <p:cNvSpPr/>
          <p:nvPr/>
        </p:nvSpPr>
        <p:spPr>
          <a:xfrm>
            <a:off x="3760838" y="4436996"/>
            <a:ext cx="1580293" cy="0"/>
          </a:xfrm>
          <a:custGeom>
            <a:avLst/>
            <a:gdLst/>
            <a:ahLst/>
            <a:cxnLst/>
            <a:rect l="l" t="t" r="r" b="b"/>
            <a:pathLst>
              <a:path w="1580293">
                <a:moveTo>
                  <a:pt x="0" y="0"/>
                </a:moveTo>
                <a:moveTo>
                  <a:pt x="0" y="0"/>
                </a:moveTo>
                <a:lnTo>
                  <a:pt x="1580293" y="0"/>
                </a:lnTo>
              </a:path>
            </a:pathLst>
          </a:custGeom>
          <a:noFill/>
          <a:ln w="40245">
            <a:solidFill>
              <a:srgbClr val="1589EC"/>
            </a:solidFill>
            <a:prstDash val="solid"/>
            <a:headEnd type="none"/>
            <a:tailEnd type="none"/>
          </a:ln>
        </p:spPr>
      </p:sp>
      <p:sp>
        <p:nvSpPr>
          <p:cNvPr id="15" name="Shape 6"/>
          <p:cNvSpPr/>
          <p:nvPr/>
        </p:nvSpPr>
        <p:spPr>
          <a:xfrm>
            <a:off x="5574664" y="3376834"/>
            <a:ext cx="505627" cy="505627"/>
          </a:xfrm>
          <a:custGeom>
            <a:avLst/>
            <a:gdLst/>
            <a:ahLst/>
            <a:cxnLst/>
            <a:rect l="l" t="t" r="r" b="b"/>
            <a:pathLst>
              <a:path w="505627" h="505627">
                <a:moveTo>
                  <a:pt x="252813" y="0"/>
                </a:moveTo>
                <a:moveTo>
                  <a:pt x="252813" y="0"/>
                </a:moveTo>
                <a:cubicBezTo>
                  <a:pt x="392345" y="0"/>
                  <a:pt x="505627" y="113282"/>
                  <a:pt x="505627" y="252813"/>
                </a:cubicBezTo>
                <a:cubicBezTo>
                  <a:pt x="505627" y="392345"/>
                  <a:pt x="392345" y="505627"/>
                  <a:pt x="252813" y="505627"/>
                </a:cubicBezTo>
                <a:cubicBezTo>
                  <a:pt x="113282" y="505627"/>
                  <a:pt x="0" y="392345"/>
                  <a:pt x="0" y="252813"/>
                </a:cubicBezTo>
                <a:cubicBezTo>
                  <a:pt x="0" y="113282"/>
                  <a:pt x="113282" y="0"/>
                  <a:pt x="252813" y="0"/>
                </a:cubicBezTo>
                <a:close/>
              </a:path>
            </a:pathLst>
          </a:custGeom>
          <a:solidFill>
            <a:srgbClr val="1589EC"/>
          </a:solidFill>
          <a:ln w="104775">
            <a:solidFill>
              <a:srgbClr val="1589EC">
                <a:alpha val="14118"/>
              </a:srgbClr>
            </a:solidFill>
            <a:prstDash val="solid"/>
          </a:ln>
        </p:spPr>
      </p:sp>
      <p:pic>
        <p:nvPicPr>
          <p:cNvPr id="16" name="Image 7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67" y="3486938"/>
            <a:ext cx="285419" cy="285419"/>
          </a:xfrm>
          <a:prstGeom prst="rect">
            <a:avLst/>
          </a:prstGeom>
        </p:spPr>
      </p:pic>
      <p:pic>
        <p:nvPicPr>
          <p:cNvPr id="17" name="Image 8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513" y="1029120"/>
            <a:ext cx="2448981" cy="653062"/>
          </a:xfrm>
          <a:prstGeom prst="rect">
            <a:avLst/>
          </a:prstGeom>
        </p:spPr>
      </p:pic>
      <p:pic>
        <p:nvPicPr>
          <p:cNvPr id="18" name="Image 9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924" y="1366822"/>
            <a:ext cx="2630933" cy="3079832"/>
          </a:xfrm>
          <a:prstGeom prst="rect">
            <a:avLst/>
          </a:prstGeom>
        </p:spPr>
      </p:pic>
      <p:sp>
        <p:nvSpPr>
          <p:cNvPr id="19" name="Text 7"/>
          <p:cNvSpPr/>
          <p:nvPr/>
        </p:nvSpPr>
        <p:spPr>
          <a:xfrm>
            <a:off x="7196241" y="3337102"/>
            <a:ext cx="754299" cy="10058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320" b="1" i="1" dirty="0">
                <a:solidFill>
                  <a:srgbClr val="1589EC">
                    <a:alpha val="2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</a:t>
            </a:r>
            <a:endParaRPr lang="en-US" sz="1440" dirty="0"/>
          </a:p>
        </p:txBody>
      </p:sp>
      <p:sp>
        <p:nvSpPr>
          <p:cNvPr id="20" name="Shape 8"/>
          <p:cNvSpPr/>
          <p:nvPr/>
        </p:nvSpPr>
        <p:spPr>
          <a:xfrm>
            <a:off x="6760036" y="4436996"/>
            <a:ext cx="1580293" cy="0"/>
          </a:xfrm>
          <a:custGeom>
            <a:avLst/>
            <a:gdLst/>
            <a:ahLst/>
            <a:cxnLst/>
            <a:rect l="l" t="t" r="r" b="b"/>
            <a:pathLst>
              <a:path w="1580293">
                <a:moveTo>
                  <a:pt x="0" y="0"/>
                </a:moveTo>
                <a:moveTo>
                  <a:pt x="0" y="0"/>
                </a:moveTo>
                <a:lnTo>
                  <a:pt x="1580293" y="0"/>
                </a:lnTo>
              </a:path>
            </a:pathLst>
          </a:custGeom>
          <a:noFill/>
          <a:ln w="40245">
            <a:solidFill>
              <a:srgbClr val="1589EC"/>
            </a:solidFill>
            <a:prstDash val="solid"/>
            <a:headEnd type="none"/>
            <a:tailEnd type="none"/>
          </a:ln>
        </p:spPr>
      </p:sp>
      <p:sp>
        <p:nvSpPr>
          <p:cNvPr id="21" name="Text 9"/>
          <p:cNvSpPr/>
          <p:nvPr/>
        </p:nvSpPr>
        <p:spPr>
          <a:xfrm>
            <a:off x="665493" y="1167303"/>
            <a:ext cx="1864901" cy="376696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政治倾向对决策的影响</a:t>
            </a:r>
            <a:endParaRPr lang="en-US" sz="1440" dirty="0"/>
          </a:p>
        </p:txBody>
      </p:sp>
      <p:sp>
        <p:nvSpPr>
          <p:cNvPr id="22" name="Text 10"/>
          <p:cNvSpPr/>
          <p:nvPr/>
        </p:nvSpPr>
        <p:spPr>
          <a:xfrm>
            <a:off x="405148" y="1682182"/>
            <a:ext cx="2337408" cy="12801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LLM在模拟经济行为时，能够揭示个体的政治倾向如何影响其经济决策，如消费选择和投资偏好，为理解政治因素在经济活动中的作用提供了新视角。</a:t>
            </a:r>
            <a:endParaRPr lang="en-US" sz="1440" dirty="0"/>
          </a:p>
        </p:txBody>
      </p:sp>
      <p:sp>
        <p:nvSpPr>
          <p:cNvPr id="23" name="Text 11"/>
          <p:cNvSpPr/>
          <p:nvPr/>
        </p:nvSpPr>
        <p:spPr>
          <a:xfrm>
            <a:off x="3593947" y="1157644"/>
            <a:ext cx="1900844" cy="396014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剂量效应的探索</a:t>
            </a:r>
            <a:endParaRPr lang="en-US" sz="1440" dirty="0"/>
          </a:p>
        </p:txBody>
      </p:sp>
      <p:sp>
        <p:nvSpPr>
          <p:cNvPr id="24" name="Text 12"/>
          <p:cNvSpPr/>
          <p:nvPr/>
        </p:nvSpPr>
        <p:spPr>
          <a:xfrm>
            <a:off x="3405489" y="1682182"/>
            <a:ext cx="2337408" cy="12801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通过LLM模拟，研究价格涨幅与公平判断之间的关系，发现不同幅度的价格变化会引发不同程度的公平感知，这有助于深入理解消费者心理和市场反应。</a:t>
            </a:r>
            <a:endParaRPr lang="en-US" sz="1440" dirty="0"/>
          </a:p>
        </p:txBody>
      </p:sp>
      <p:sp>
        <p:nvSpPr>
          <p:cNvPr id="25" name="Text 13"/>
          <p:cNvSpPr/>
          <p:nvPr/>
        </p:nvSpPr>
        <p:spPr>
          <a:xfrm>
            <a:off x="6584160" y="1162473"/>
            <a:ext cx="1936787" cy="376696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对抗性测试的稳健性分析</a:t>
            </a:r>
            <a:endParaRPr lang="en-US" sz="1440" dirty="0"/>
          </a:p>
        </p:txBody>
      </p:sp>
      <p:sp>
        <p:nvSpPr>
          <p:cNvPr id="26" name="Text 14"/>
          <p:cNvSpPr/>
          <p:nvPr/>
        </p:nvSpPr>
        <p:spPr>
          <a:xfrm>
            <a:off x="6404687" y="1682182"/>
            <a:ext cx="2337408" cy="128016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利用LLM进行对抗性测试，评估模型在面对通过多语言回译和情境变异时的稳健性，结果显示LLM能在一定程度上抵御操纵，保障了经济学研究的可靠性。</a:t>
            </a:r>
            <a:endParaRPr lang="en-US" sz="144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4937" y="276634"/>
            <a:ext cx="5698484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研究局限与争议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04120" y="461408"/>
            <a:ext cx="307108" cy="3071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676699" y="497239"/>
            <a:ext cx="252819" cy="235446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350943" y="1105195"/>
            <a:ext cx="3129042" cy="3129042"/>
          </a:xfrm>
          <a:custGeom>
            <a:avLst/>
            <a:gdLst/>
            <a:ahLst/>
            <a:cxnLst/>
            <a:rect l="l" t="t" r="r" b="b"/>
            <a:pathLst>
              <a:path w="3129042" h="3129042">
                <a:moveTo>
                  <a:pt x="1564521" y="0"/>
                </a:moveTo>
                <a:moveTo>
                  <a:pt x="1564521" y="0"/>
                </a:moveTo>
                <a:cubicBezTo>
                  <a:pt x="2428003" y="0"/>
                  <a:pt x="3129042" y="701038"/>
                  <a:pt x="3129042" y="1564521"/>
                </a:cubicBezTo>
                <a:cubicBezTo>
                  <a:pt x="3129042" y="2428003"/>
                  <a:pt x="2428003" y="3129042"/>
                  <a:pt x="1564521" y="3129042"/>
                </a:cubicBezTo>
                <a:cubicBezTo>
                  <a:pt x="701038" y="3129042"/>
                  <a:pt x="0" y="2428003"/>
                  <a:pt x="0" y="1564521"/>
                </a:cubicBezTo>
                <a:cubicBezTo>
                  <a:pt x="0" y="701038"/>
                  <a:pt x="701038" y="0"/>
                  <a:pt x="1564521" y="0"/>
                </a:cubicBezTo>
                <a:close/>
              </a:path>
            </a:pathLst>
          </a:custGeom>
          <a:solidFill>
            <a:srgbClr val="1589EC">
              <a:alpha val="80000"/>
            </a:srgbClr>
          </a:solidFill>
        </p:spPr>
      </p:sp>
      <p:sp>
        <p:nvSpPr>
          <p:cNvPr id="6" name="Text 2"/>
          <p:cNvSpPr/>
          <p:nvPr/>
        </p:nvSpPr>
        <p:spPr>
          <a:xfrm>
            <a:off x="1998203" y="1282384"/>
            <a:ext cx="704600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i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7" name="Shape 3"/>
          <p:cNvSpPr/>
          <p:nvPr/>
        </p:nvSpPr>
        <p:spPr>
          <a:xfrm>
            <a:off x="2992891" y="1105195"/>
            <a:ext cx="3129042" cy="3129042"/>
          </a:xfrm>
          <a:custGeom>
            <a:avLst/>
            <a:gdLst/>
            <a:ahLst/>
            <a:cxnLst/>
            <a:rect l="l" t="t" r="r" b="b"/>
            <a:pathLst>
              <a:path w="3129042" h="3129042">
                <a:moveTo>
                  <a:pt x="1564521" y="0"/>
                </a:moveTo>
                <a:moveTo>
                  <a:pt x="1564521" y="0"/>
                </a:moveTo>
                <a:cubicBezTo>
                  <a:pt x="2428003" y="0"/>
                  <a:pt x="3129042" y="701038"/>
                  <a:pt x="3129042" y="1564521"/>
                </a:cubicBezTo>
                <a:cubicBezTo>
                  <a:pt x="3129042" y="2428003"/>
                  <a:pt x="2428003" y="3129042"/>
                  <a:pt x="1564521" y="3129042"/>
                </a:cubicBezTo>
                <a:cubicBezTo>
                  <a:pt x="701038" y="3129042"/>
                  <a:pt x="0" y="2428003"/>
                  <a:pt x="0" y="1564521"/>
                </a:cubicBezTo>
                <a:cubicBezTo>
                  <a:pt x="0" y="701038"/>
                  <a:pt x="701038" y="0"/>
                  <a:pt x="1564521" y="0"/>
                </a:cubicBezTo>
                <a:close/>
              </a:path>
            </a:pathLst>
          </a:custGeom>
          <a:solidFill>
            <a:srgbClr val="1589EC">
              <a:alpha val="80000"/>
            </a:srgbClr>
          </a:solidFill>
        </p:spPr>
      </p:sp>
      <p:sp>
        <p:nvSpPr>
          <p:cNvPr id="8" name="Text 4"/>
          <p:cNvSpPr/>
          <p:nvPr/>
        </p:nvSpPr>
        <p:spPr>
          <a:xfrm>
            <a:off x="4640151" y="1282384"/>
            <a:ext cx="704600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i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9" name="Shape 5"/>
          <p:cNvSpPr/>
          <p:nvPr/>
        </p:nvSpPr>
        <p:spPr>
          <a:xfrm>
            <a:off x="5664016" y="1105195"/>
            <a:ext cx="3129042" cy="3129042"/>
          </a:xfrm>
          <a:custGeom>
            <a:avLst/>
            <a:gdLst/>
            <a:ahLst/>
            <a:cxnLst/>
            <a:rect l="l" t="t" r="r" b="b"/>
            <a:pathLst>
              <a:path w="3129042" h="3129042">
                <a:moveTo>
                  <a:pt x="1564521" y="0"/>
                </a:moveTo>
                <a:moveTo>
                  <a:pt x="1564521" y="0"/>
                </a:moveTo>
                <a:cubicBezTo>
                  <a:pt x="2428003" y="0"/>
                  <a:pt x="3129042" y="701038"/>
                  <a:pt x="3129042" y="1564521"/>
                </a:cubicBezTo>
                <a:cubicBezTo>
                  <a:pt x="3129042" y="2428003"/>
                  <a:pt x="2428003" y="3129042"/>
                  <a:pt x="1564521" y="3129042"/>
                </a:cubicBezTo>
                <a:cubicBezTo>
                  <a:pt x="701038" y="3129042"/>
                  <a:pt x="0" y="2428003"/>
                  <a:pt x="0" y="1564521"/>
                </a:cubicBezTo>
                <a:cubicBezTo>
                  <a:pt x="0" y="701038"/>
                  <a:pt x="701038" y="0"/>
                  <a:pt x="1564521" y="0"/>
                </a:cubicBezTo>
                <a:close/>
              </a:path>
            </a:pathLst>
          </a:custGeom>
          <a:solidFill>
            <a:srgbClr val="1589EC">
              <a:alpha val="80000"/>
            </a:srgbClr>
          </a:solidFill>
        </p:spPr>
      </p:sp>
      <p:sp>
        <p:nvSpPr>
          <p:cNvPr id="10" name="Text 6"/>
          <p:cNvSpPr/>
          <p:nvPr/>
        </p:nvSpPr>
        <p:spPr>
          <a:xfrm>
            <a:off x="7311275" y="1282384"/>
            <a:ext cx="704600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ctr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i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11" name="Text 7"/>
          <p:cNvSpPr/>
          <p:nvPr/>
        </p:nvSpPr>
        <p:spPr>
          <a:xfrm>
            <a:off x="479872" y="2029895"/>
            <a:ext cx="2599537" cy="41017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585" b="1" kern="0" spc="7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数据代表性问题</a:t>
            </a:r>
            <a:endParaRPr lang="en-US" sz="1440" dirty="0"/>
          </a:p>
        </p:txBody>
      </p:sp>
      <p:sp>
        <p:nvSpPr>
          <p:cNvPr id="12" name="Text 8"/>
          <p:cNvSpPr/>
          <p:nvPr/>
        </p:nvSpPr>
        <p:spPr>
          <a:xfrm>
            <a:off x="707594" y="2453883"/>
            <a:ext cx="2415740" cy="14647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LLM在经济学研究中的应用受限于数据来源的多样性和广泛性，导致模型可能无法全面反映所有经济行为者的偏好和决策过程。</a:t>
            </a:r>
            <a:endParaRPr lang="en-US" sz="1440" dirty="0"/>
          </a:p>
        </p:txBody>
      </p:sp>
      <p:sp>
        <p:nvSpPr>
          <p:cNvPr id="13" name="Text 9"/>
          <p:cNvSpPr/>
          <p:nvPr/>
        </p:nvSpPr>
        <p:spPr>
          <a:xfrm>
            <a:off x="3337266" y="2029895"/>
            <a:ext cx="2326750" cy="41017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585" b="1" kern="0" spc="7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提示词框架依赖</a:t>
            </a:r>
            <a:endParaRPr lang="en-US" sz="1440" dirty="0"/>
          </a:p>
        </p:txBody>
      </p:sp>
      <p:sp>
        <p:nvSpPr>
          <p:cNvPr id="14" name="Text 10"/>
          <p:cNvSpPr/>
          <p:nvPr/>
        </p:nvSpPr>
        <p:spPr>
          <a:xfrm>
            <a:off x="3424930" y="2453883"/>
            <a:ext cx="2317735" cy="14647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LLM的性能在很大程度上依赖于精心设计的提示词框架，不当的提示可能导致模型输出偏离预期，影响研究的有效性和可靠性。</a:t>
            </a:r>
            <a:endParaRPr lang="en-US" sz="1440" dirty="0"/>
          </a:p>
        </p:txBody>
      </p:sp>
      <p:sp>
        <p:nvSpPr>
          <p:cNvPr id="15" name="Text 11"/>
          <p:cNvSpPr/>
          <p:nvPr/>
        </p:nvSpPr>
        <p:spPr>
          <a:xfrm>
            <a:off x="6054243" y="2029895"/>
            <a:ext cx="2663316" cy="41017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1585" b="1" kern="0" spc="72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歧视检测失效</a:t>
            </a:r>
            <a:endParaRPr lang="en-US" sz="1440" dirty="0"/>
          </a:p>
        </p:txBody>
      </p:sp>
      <p:sp>
        <p:nvSpPr>
          <p:cNvPr id="16" name="Text 12"/>
          <p:cNvSpPr/>
          <p:nvPr/>
        </p:nvSpPr>
        <p:spPr>
          <a:xfrm>
            <a:off x="6121933" y="2453883"/>
            <a:ext cx="2191899" cy="1464756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在使用LLM进行经济学研究时，存在难以检测和纠正模型中潜在的歧视性偏见的问题，这可能会加剧现有的不平等现象。</a:t>
            </a:r>
            <a:endParaRPr lang="en-US" sz="144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4179" y="830707"/>
            <a:ext cx="2181298" cy="12527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561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333058" y="1795666"/>
            <a:ext cx="4312419" cy="10058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rm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45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LLM在股票交易模拟中的应用</a:t>
            </a:r>
            <a:endParaRPr lang="en-US" sz="1440" dirty="0"/>
          </a:p>
        </p:txBody>
      </p:sp>
      <p:sp>
        <p:nvSpPr>
          <p:cNvPr id="4" name="矩形 3"/>
          <p:cNvSpPr/>
          <p:nvPr/>
        </p:nvSpPr>
        <p:spPr>
          <a:xfrm>
            <a:off x="4333058" y="2375700"/>
            <a:ext cx="4890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/>
              <a:t>When AI Meets Finance (</a:t>
            </a:r>
            <a:r>
              <a:rPr lang="en-US" altLang="zh-CN" sz="1400" dirty="0" err="1"/>
              <a:t>StockAgent</a:t>
            </a:r>
            <a:r>
              <a:rPr lang="en-US" altLang="zh-CN" sz="1400" dirty="0"/>
              <a:t>): Large Language Model-based Stock Trading in Simulated Real-world Environments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4937" y="276634"/>
            <a:ext cx="5698484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StockAgent系统设计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04120" y="461408"/>
            <a:ext cx="307108" cy="3071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676699" y="497239"/>
            <a:ext cx="252819" cy="23544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157" y="995360"/>
            <a:ext cx="2768058" cy="3612311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>
            <a:off x="1247702" y="4604330"/>
            <a:ext cx="828261" cy="0"/>
          </a:xfrm>
          <a:custGeom>
            <a:avLst/>
            <a:gdLst/>
            <a:ahLst/>
            <a:cxnLst/>
            <a:rect l="l" t="t" r="r" b="b"/>
            <a:pathLst>
              <a:path w="828261">
                <a:moveTo>
                  <a:pt x="828261" y="0"/>
                </a:moveTo>
                <a:moveTo>
                  <a:pt x="828261" y="0"/>
                </a:moveTo>
                <a:lnTo>
                  <a:pt x="0" y="0"/>
                </a:lnTo>
              </a:path>
            </a:pathLst>
          </a:custGeom>
          <a:noFill/>
          <a:ln w="77974">
            <a:solidFill>
              <a:srgbClr val="1589EC"/>
            </a:solidFill>
            <a:prstDash val="solid"/>
            <a:headEnd type="none"/>
            <a:tailEnd type="none"/>
          </a:ln>
        </p:spPr>
      </p:sp>
      <p:sp>
        <p:nvSpPr>
          <p:cNvPr id="7" name="Shape 2"/>
          <p:cNvSpPr/>
          <p:nvPr/>
        </p:nvSpPr>
        <p:spPr>
          <a:xfrm>
            <a:off x="610512" y="2057346"/>
            <a:ext cx="2189321" cy="0"/>
          </a:xfrm>
          <a:custGeom>
            <a:avLst/>
            <a:gdLst/>
            <a:ahLst/>
            <a:cxnLst/>
            <a:rect l="l" t="t" r="r" b="b"/>
            <a:pathLst>
              <a:path w="2189321">
                <a:moveTo>
                  <a:pt x="0" y="0"/>
                </a:moveTo>
                <a:moveTo>
                  <a:pt x="0" y="0"/>
                </a:moveTo>
                <a:lnTo>
                  <a:pt x="2189321" y="0"/>
                </a:lnTo>
              </a:path>
            </a:pathLst>
          </a:custGeom>
          <a:noFill/>
          <a:ln w="9747">
            <a:solidFill>
              <a:srgbClr val="1589EC">
                <a:alpha val="58824"/>
              </a:srgbClr>
            </a:solidFill>
            <a:prstDash val="solid"/>
            <a:headEnd type="none"/>
            <a:tailEnd type="none"/>
          </a:ln>
        </p:spPr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157" y="995360"/>
            <a:ext cx="1002281" cy="1252852"/>
          </a:xfrm>
          <a:prstGeom prst="rect">
            <a:avLst/>
          </a:prstGeom>
        </p:spPr>
      </p:pic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7971" y="1017214"/>
            <a:ext cx="2768058" cy="3612311"/>
          </a:xfrm>
          <a:prstGeom prst="rect">
            <a:avLst/>
          </a:prstGeom>
        </p:spPr>
      </p:pic>
      <p:sp>
        <p:nvSpPr>
          <p:cNvPr id="10" name="Shape 3"/>
          <p:cNvSpPr/>
          <p:nvPr/>
        </p:nvSpPr>
        <p:spPr>
          <a:xfrm>
            <a:off x="4132516" y="4621778"/>
            <a:ext cx="828261" cy="0"/>
          </a:xfrm>
          <a:custGeom>
            <a:avLst/>
            <a:gdLst/>
            <a:ahLst/>
            <a:cxnLst/>
            <a:rect l="l" t="t" r="r" b="b"/>
            <a:pathLst>
              <a:path w="828261">
                <a:moveTo>
                  <a:pt x="828261" y="0"/>
                </a:moveTo>
                <a:moveTo>
                  <a:pt x="828261" y="0"/>
                </a:moveTo>
                <a:lnTo>
                  <a:pt x="0" y="0"/>
                </a:lnTo>
              </a:path>
            </a:pathLst>
          </a:custGeom>
          <a:noFill/>
          <a:ln w="77974">
            <a:solidFill>
              <a:srgbClr val="1589EC"/>
            </a:solidFill>
            <a:prstDash val="solid"/>
            <a:headEnd type="none"/>
            <a:tailEnd type="none"/>
          </a:ln>
        </p:spPr>
      </p:sp>
      <p:sp>
        <p:nvSpPr>
          <p:cNvPr id="11" name="Shape 4"/>
          <p:cNvSpPr/>
          <p:nvPr/>
        </p:nvSpPr>
        <p:spPr>
          <a:xfrm>
            <a:off x="3495326" y="2074794"/>
            <a:ext cx="2189321" cy="0"/>
          </a:xfrm>
          <a:custGeom>
            <a:avLst/>
            <a:gdLst/>
            <a:ahLst/>
            <a:cxnLst/>
            <a:rect l="l" t="t" r="r" b="b"/>
            <a:pathLst>
              <a:path w="2189321">
                <a:moveTo>
                  <a:pt x="0" y="0"/>
                </a:moveTo>
                <a:moveTo>
                  <a:pt x="0" y="0"/>
                </a:moveTo>
                <a:lnTo>
                  <a:pt x="2189321" y="0"/>
                </a:lnTo>
              </a:path>
            </a:pathLst>
          </a:custGeom>
          <a:noFill/>
          <a:ln w="9747">
            <a:solidFill>
              <a:srgbClr val="1589EC"/>
            </a:solidFill>
            <a:prstDash val="solid"/>
            <a:headEnd type="none"/>
            <a:tailEnd type="none"/>
          </a:ln>
        </p:spPr>
      </p:sp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7971" y="1012808"/>
            <a:ext cx="1002281" cy="1252852"/>
          </a:xfrm>
          <a:prstGeom prst="rect">
            <a:avLst/>
          </a:prstGeom>
        </p:spPr>
      </p:pic>
      <p:pic>
        <p:nvPicPr>
          <p:cNvPr id="13" name="Image 6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2785" y="1006287"/>
            <a:ext cx="2768058" cy="3612311"/>
          </a:xfrm>
          <a:prstGeom prst="rect">
            <a:avLst/>
          </a:prstGeom>
        </p:spPr>
      </p:pic>
      <p:sp>
        <p:nvSpPr>
          <p:cNvPr id="14" name="Shape 5"/>
          <p:cNvSpPr/>
          <p:nvPr/>
        </p:nvSpPr>
        <p:spPr>
          <a:xfrm>
            <a:off x="7017330" y="4613054"/>
            <a:ext cx="828261" cy="0"/>
          </a:xfrm>
          <a:custGeom>
            <a:avLst/>
            <a:gdLst/>
            <a:ahLst/>
            <a:cxnLst/>
            <a:rect l="l" t="t" r="r" b="b"/>
            <a:pathLst>
              <a:path w="828261">
                <a:moveTo>
                  <a:pt x="828261" y="0"/>
                </a:moveTo>
                <a:moveTo>
                  <a:pt x="828261" y="0"/>
                </a:moveTo>
                <a:lnTo>
                  <a:pt x="0" y="0"/>
                </a:lnTo>
              </a:path>
            </a:pathLst>
          </a:custGeom>
          <a:noFill/>
          <a:ln w="77974">
            <a:solidFill>
              <a:srgbClr val="1589EC"/>
            </a:solidFill>
            <a:prstDash val="solid"/>
            <a:headEnd type="none"/>
            <a:tailEnd type="none"/>
          </a:ln>
        </p:spPr>
      </p:sp>
      <p:sp>
        <p:nvSpPr>
          <p:cNvPr id="15" name="Shape 6"/>
          <p:cNvSpPr/>
          <p:nvPr/>
        </p:nvSpPr>
        <p:spPr>
          <a:xfrm>
            <a:off x="6380141" y="2066070"/>
            <a:ext cx="2189321" cy="0"/>
          </a:xfrm>
          <a:custGeom>
            <a:avLst/>
            <a:gdLst/>
            <a:ahLst/>
            <a:cxnLst/>
            <a:rect l="l" t="t" r="r" b="b"/>
            <a:pathLst>
              <a:path w="2189321">
                <a:moveTo>
                  <a:pt x="0" y="0"/>
                </a:moveTo>
                <a:moveTo>
                  <a:pt x="0" y="0"/>
                </a:moveTo>
                <a:lnTo>
                  <a:pt x="2189321" y="0"/>
                </a:lnTo>
              </a:path>
            </a:pathLst>
          </a:custGeom>
          <a:noFill/>
          <a:ln w="9747">
            <a:solidFill>
              <a:srgbClr val="1589EC">
                <a:alpha val="58824"/>
              </a:srgbClr>
            </a:solidFill>
            <a:prstDash val="solid"/>
            <a:headEnd type="none"/>
            <a:tailEnd type="none"/>
          </a:ln>
        </p:spPr>
      </p:sp>
      <p:pic>
        <p:nvPicPr>
          <p:cNvPr id="16" name="Image 7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2785" y="1004084"/>
            <a:ext cx="1002281" cy="1252852"/>
          </a:xfrm>
          <a:prstGeom prst="rect">
            <a:avLst/>
          </a:prstGeom>
        </p:spPr>
      </p:pic>
      <p:sp>
        <p:nvSpPr>
          <p:cNvPr id="17" name="Text 7"/>
          <p:cNvSpPr/>
          <p:nvPr/>
        </p:nvSpPr>
        <p:spPr>
          <a:xfrm>
            <a:off x="966067" y="1371943"/>
            <a:ext cx="1979404" cy="35556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多智能体系统架构</a:t>
            </a:r>
            <a:endParaRPr lang="en-US" sz="1440" dirty="0"/>
          </a:p>
        </p:txBody>
      </p:sp>
      <p:sp>
        <p:nvSpPr>
          <p:cNvPr id="18" name="Text 8"/>
          <p:cNvSpPr/>
          <p:nvPr/>
        </p:nvSpPr>
        <p:spPr>
          <a:xfrm>
            <a:off x="397476" y="2220901"/>
            <a:ext cx="2547995" cy="10241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StockAgent采用多智能体系统架构，包括投资智能体、交易模块和BBS模块，通过模拟真实市场环境，实现股票交易的自动化和智能化。</a:t>
            </a:r>
            <a:endParaRPr lang="en-US" sz="1440" dirty="0"/>
          </a:p>
        </p:txBody>
      </p:sp>
      <p:sp>
        <p:nvSpPr>
          <p:cNvPr id="19" name="Text 9"/>
          <p:cNvSpPr/>
          <p:nvPr/>
        </p:nvSpPr>
        <p:spPr>
          <a:xfrm>
            <a:off x="3850882" y="1343872"/>
            <a:ext cx="1979404" cy="38363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模拟流程设计</a:t>
            </a:r>
            <a:endParaRPr lang="en-US" sz="1440" dirty="0"/>
          </a:p>
        </p:txBody>
      </p:sp>
      <p:sp>
        <p:nvSpPr>
          <p:cNvPr id="20" name="Text 10"/>
          <p:cNvSpPr/>
          <p:nvPr/>
        </p:nvSpPr>
        <p:spPr>
          <a:xfrm>
            <a:off x="3282290" y="2238349"/>
            <a:ext cx="2547995" cy="10241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StockAgent的模拟流程分为交易前、交易中、交易后三个阶段，确保了整个股票交易过程的完整性和连贯性，提高了模拟的真实性。</a:t>
            </a:r>
            <a:endParaRPr lang="en-US" sz="1440" dirty="0"/>
          </a:p>
        </p:txBody>
      </p:sp>
      <p:sp>
        <p:nvSpPr>
          <p:cNvPr id="21" name="Text 11"/>
          <p:cNvSpPr/>
          <p:nvPr/>
        </p:nvSpPr>
        <p:spPr>
          <a:xfrm>
            <a:off x="6735696" y="1343872"/>
            <a:ext cx="1979404" cy="35556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实验设置与发现</a:t>
            </a:r>
            <a:endParaRPr lang="en-US" sz="1440" dirty="0"/>
          </a:p>
        </p:txBody>
      </p:sp>
      <p:sp>
        <p:nvSpPr>
          <p:cNvPr id="22" name="Text 12"/>
          <p:cNvSpPr/>
          <p:nvPr/>
        </p:nvSpPr>
        <p:spPr>
          <a:xfrm>
            <a:off x="6167105" y="2229625"/>
            <a:ext cx="2547995" cy="12344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通过不同LLM驱动和不同交易时长的实验设置，StockAgent揭示了不同LLM智能体行为差异、外部因素对交易的影响以及智能体群体行为差异等关键发现。</a:t>
            </a:r>
            <a:endParaRPr lang="en-US" sz="1440" dirty="0"/>
          </a:p>
        </p:txBody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2290" y="1199069"/>
            <a:ext cx="326441" cy="280721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4537" y="1212952"/>
            <a:ext cx="272491" cy="272491"/>
          </a:xfrm>
          <a:prstGeom prst="rect">
            <a:avLst/>
          </a:prstGeom>
        </p:spPr>
      </p:pic>
      <p:pic>
        <p:nvPicPr>
          <p:cNvPr id="25" name="Image 10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6908" y="1192378"/>
            <a:ext cx="296266" cy="25054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93057"/>
            <a:ext cx="9144000" cy="39573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4179" y="830707"/>
            <a:ext cx="2181298" cy="12527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561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333058" y="1795666"/>
            <a:ext cx="4312419" cy="10058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rm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45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LLM在宏观经济模拟中的应用</a:t>
            </a:r>
            <a:endParaRPr lang="en-US" sz="1440" dirty="0"/>
          </a:p>
        </p:txBody>
      </p:sp>
      <p:sp>
        <p:nvSpPr>
          <p:cNvPr id="4" name="矩形 3"/>
          <p:cNvSpPr/>
          <p:nvPr/>
        </p:nvSpPr>
        <p:spPr>
          <a:xfrm>
            <a:off x="4374777" y="2405921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24ACL_EconAgent: Large Language Model-Empowered Agents for Simulating Macroeconomic Activities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4937" y="276634"/>
            <a:ext cx="5698484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EconAgent框架设计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04120" y="461408"/>
            <a:ext cx="307108" cy="3071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676699" y="497239"/>
            <a:ext cx="252819" cy="235446"/>
          </a:xfrm>
          <a:prstGeom prst="rect">
            <a:avLst/>
          </a:prstGeom>
        </p:spPr>
      </p:pic>
      <p:sp>
        <p:nvSpPr>
          <p:cNvPr id="6" name="Shape 1"/>
          <p:cNvSpPr/>
          <p:nvPr/>
        </p:nvSpPr>
        <p:spPr>
          <a:xfrm rot="2700000">
            <a:off x="4116172" y="2229671"/>
            <a:ext cx="911657" cy="911657"/>
          </a:xfrm>
          <a:custGeom>
            <a:avLst/>
            <a:gdLst/>
            <a:ahLst/>
            <a:cxnLst/>
            <a:rect l="l" t="t" r="r" b="b"/>
            <a:pathLst>
              <a:path w="911657" h="911657">
                <a:moveTo>
                  <a:pt x="158693" y="0"/>
                </a:moveTo>
                <a:moveTo>
                  <a:pt x="158693" y="0"/>
                </a:moveTo>
                <a:lnTo>
                  <a:pt x="752964" y="0"/>
                </a:lnTo>
                <a:quadBezTo>
                  <a:pt x="911657" y="0"/>
                  <a:pt x="911657" y="158693"/>
                </a:quadBezTo>
                <a:lnTo>
                  <a:pt x="911657" y="752964"/>
                </a:lnTo>
                <a:quadBezTo>
                  <a:pt x="911657" y="911657"/>
                  <a:pt x="752964" y="911657"/>
                </a:quadBezTo>
                <a:lnTo>
                  <a:pt x="158693" y="911657"/>
                </a:lnTo>
                <a:quadBezTo>
                  <a:pt x="0" y="911657"/>
                  <a:pt x="0" y="752964"/>
                </a:quadBezTo>
                <a:lnTo>
                  <a:pt x="0" y="158693"/>
                </a:lnTo>
                <a:quadBezTo>
                  <a:pt x="0" y="0"/>
                  <a:pt x="158693" y="0"/>
                </a:quadBezTo>
                <a:close/>
              </a:path>
            </a:pathLst>
          </a:custGeom>
          <a:solidFill>
            <a:srgbClr val="1589EC"/>
          </a:solidFill>
        </p:spPr>
      </p:sp>
      <p:sp>
        <p:nvSpPr>
          <p:cNvPr id="7" name="Shape 2"/>
          <p:cNvSpPr/>
          <p:nvPr/>
        </p:nvSpPr>
        <p:spPr>
          <a:xfrm rot="2700000">
            <a:off x="3321091" y="2992149"/>
            <a:ext cx="911657" cy="911657"/>
          </a:xfrm>
          <a:custGeom>
            <a:avLst/>
            <a:gdLst/>
            <a:ahLst/>
            <a:cxnLst/>
            <a:rect l="l" t="t" r="r" b="b"/>
            <a:pathLst>
              <a:path w="911657" h="911657">
                <a:moveTo>
                  <a:pt x="158693" y="0"/>
                </a:moveTo>
                <a:moveTo>
                  <a:pt x="158693" y="0"/>
                </a:moveTo>
                <a:lnTo>
                  <a:pt x="752964" y="0"/>
                </a:lnTo>
                <a:quadBezTo>
                  <a:pt x="911657" y="0"/>
                  <a:pt x="911657" y="158693"/>
                </a:quadBezTo>
                <a:lnTo>
                  <a:pt x="911657" y="752964"/>
                </a:lnTo>
                <a:quadBezTo>
                  <a:pt x="911657" y="911657"/>
                  <a:pt x="752964" y="911657"/>
                </a:quadBezTo>
                <a:lnTo>
                  <a:pt x="158693" y="911657"/>
                </a:lnTo>
                <a:quadBezTo>
                  <a:pt x="0" y="911657"/>
                  <a:pt x="0" y="752964"/>
                </a:quadBezTo>
                <a:lnTo>
                  <a:pt x="0" y="158693"/>
                </a:lnTo>
                <a:quadBezTo>
                  <a:pt x="0" y="0"/>
                  <a:pt x="158693" y="0"/>
                </a:quadBezTo>
                <a:close/>
              </a:path>
            </a:pathLst>
          </a:custGeom>
          <a:solidFill>
            <a:srgbClr val="1589EC"/>
          </a:solidFill>
        </p:spPr>
      </p:sp>
      <p:sp>
        <p:nvSpPr>
          <p:cNvPr id="8" name="Shape 3"/>
          <p:cNvSpPr/>
          <p:nvPr/>
        </p:nvSpPr>
        <p:spPr>
          <a:xfrm rot="2700000">
            <a:off x="4911252" y="2992149"/>
            <a:ext cx="911657" cy="911657"/>
          </a:xfrm>
          <a:custGeom>
            <a:avLst/>
            <a:gdLst/>
            <a:ahLst/>
            <a:cxnLst/>
            <a:rect l="l" t="t" r="r" b="b"/>
            <a:pathLst>
              <a:path w="911657" h="911657">
                <a:moveTo>
                  <a:pt x="158693" y="0"/>
                </a:moveTo>
                <a:moveTo>
                  <a:pt x="158693" y="0"/>
                </a:moveTo>
                <a:lnTo>
                  <a:pt x="752964" y="0"/>
                </a:lnTo>
                <a:quadBezTo>
                  <a:pt x="911657" y="0"/>
                  <a:pt x="911657" y="158693"/>
                </a:quadBezTo>
                <a:lnTo>
                  <a:pt x="911657" y="752964"/>
                </a:lnTo>
                <a:quadBezTo>
                  <a:pt x="911657" y="911657"/>
                  <a:pt x="752964" y="911657"/>
                </a:quadBezTo>
                <a:lnTo>
                  <a:pt x="158693" y="911657"/>
                </a:lnTo>
                <a:quadBezTo>
                  <a:pt x="0" y="911657"/>
                  <a:pt x="0" y="752964"/>
                </a:quadBezTo>
                <a:lnTo>
                  <a:pt x="0" y="158693"/>
                </a:lnTo>
                <a:quadBezTo>
                  <a:pt x="0" y="0"/>
                  <a:pt x="158693" y="0"/>
                </a:quadBezTo>
                <a:close/>
              </a:path>
            </a:pathLst>
          </a:custGeom>
          <a:solidFill>
            <a:srgbClr val="1589EC"/>
          </a:solidFill>
        </p:spPr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666" y="3247723"/>
            <a:ext cx="400507" cy="400507"/>
          </a:xfrm>
          <a:prstGeom prst="rect">
            <a:avLst/>
          </a:prstGeom>
        </p:spPr>
      </p:pic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7972" y="2461472"/>
            <a:ext cx="448056" cy="448056"/>
          </a:xfrm>
          <a:prstGeom prst="rect">
            <a:avLst/>
          </a:prstGeom>
        </p:spPr>
      </p:pic>
      <p:pic>
        <p:nvPicPr>
          <p:cNvPr id="11" name="Image 5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5071" y="3275968"/>
            <a:ext cx="344018" cy="344018"/>
          </a:xfrm>
          <a:prstGeom prst="rect">
            <a:avLst/>
          </a:prstGeom>
        </p:spPr>
      </p:pic>
      <p:sp>
        <p:nvSpPr>
          <p:cNvPr id="12" name="Text 4"/>
          <p:cNvSpPr/>
          <p:nvPr/>
        </p:nvSpPr>
        <p:spPr>
          <a:xfrm>
            <a:off x="226675" y="2727592"/>
            <a:ext cx="2712236" cy="374904"/>
          </a:xfrm>
          <a:prstGeom prst="rect">
            <a:avLst/>
          </a:prstGeom>
          <a:noFill/>
        </p:spPr>
        <p:txBody>
          <a:bodyPr wrap="square" lIns="95250" tIns="95250" rIns="95250" bIns="95250" rtlCol="0" anchor="b"/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感知模块的构建</a:t>
            </a:r>
            <a:endParaRPr lang="en-US" sz="1440" dirty="0"/>
          </a:p>
        </p:txBody>
      </p:sp>
      <p:sp>
        <p:nvSpPr>
          <p:cNvPr id="13" name="Text 5"/>
          <p:cNvSpPr/>
          <p:nvPr/>
        </p:nvSpPr>
        <p:spPr>
          <a:xfrm>
            <a:off x="226675" y="3070933"/>
            <a:ext cx="2712236" cy="10241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EconAgent框架中的感知模块负责生成具有异质性的智能体，通过模拟不同经济环境下的行为，为宏观经济活动提供更真实的模拟基础。</a:t>
            </a:r>
            <a:endParaRPr lang="en-US" sz="1440" dirty="0"/>
          </a:p>
        </p:txBody>
      </p:sp>
      <p:sp>
        <p:nvSpPr>
          <p:cNvPr id="14" name="Text 6"/>
          <p:cNvSpPr/>
          <p:nvPr/>
        </p:nvSpPr>
        <p:spPr>
          <a:xfrm>
            <a:off x="2079889" y="980555"/>
            <a:ext cx="4990549" cy="374904"/>
          </a:xfrm>
          <a:prstGeom prst="rect">
            <a:avLst/>
          </a:prstGeom>
          <a:noFill/>
        </p:spPr>
        <p:txBody>
          <a:bodyPr wrap="square" lIns="95250" tIns="95250" rIns="95250" bIns="95250" rtlCol="0" anchor="b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记忆模块的功能</a:t>
            </a:r>
            <a:endParaRPr lang="en-US" sz="1440" dirty="0"/>
          </a:p>
        </p:txBody>
      </p:sp>
      <p:sp>
        <p:nvSpPr>
          <p:cNvPr id="15" name="Text 7"/>
          <p:cNvSpPr/>
          <p:nvPr/>
        </p:nvSpPr>
        <p:spPr>
          <a:xfrm>
            <a:off x="2079889" y="1273163"/>
            <a:ext cx="4990549" cy="6035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记忆模块在EconAgent中记录历史经济环境和个体经历，使智能体能够基于过往信息做出更加合理的决策，增强模型的预测准确性。</a:t>
            </a:r>
            <a:endParaRPr lang="en-US" sz="1440" dirty="0"/>
          </a:p>
        </p:txBody>
      </p:sp>
      <p:sp>
        <p:nvSpPr>
          <p:cNvPr id="16" name="Text 8"/>
          <p:cNvSpPr/>
          <p:nvPr/>
        </p:nvSpPr>
        <p:spPr>
          <a:xfrm>
            <a:off x="6144294" y="2727592"/>
            <a:ext cx="2773031" cy="374904"/>
          </a:xfrm>
          <a:prstGeom prst="rect">
            <a:avLst/>
          </a:prstGeom>
          <a:noFill/>
        </p:spPr>
        <p:txBody>
          <a:bodyPr wrap="square" lIns="95250" tIns="95250" rIns="95250" bIns="95250" rtlCol="0" anchor="b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行动模块的决策机制</a:t>
            </a:r>
            <a:endParaRPr lang="en-US" sz="1440" dirty="0"/>
          </a:p>
        </p:txBody>
      </p:sp>
      <p:sp>
        <p:nvSpPr>
          <p:cNvPr id="17" name="Text 9"/>
          <p:cNvSpPr/>
          <p:nvPr/>
        </p:nvSpPr>
        <p:spPr>
          <a:xfrm>
            <a:off x="6154913" y="3070933"/>
            <a:ext cx="2762412" cy="10241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行动模块利用提示工程技术进行决策，通过分析不同的经济情境和政策变化，指导智能体采取相应的行动，以实现更有效的宏观经济模拟。</a:t>
            </a:r>
            <a:endParaRPr lang="en-US" sz="144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57957"/>
            <a:ext cx="9144000" cy="38275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4179" y="830707"/>
            <a:ext cx="2181298" cy="12527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561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333058" y="1795666"/>
            <a:ext cx="4312419" cy="10058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rm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LLM在稀缺资源分配政策模拟中的应用</a:t>
            </a:r>
            <a:endParaRPr lang="en-US" sz="1440" dirty="0"/>
          </a:p>
        </p:txBody>
      </p:sp>
      <p:sp>
        <p:nvSpPr>
          <p:cNvPr id="4" name="矩形 3"/>
          <p:cNvSpPr/>
          <p:nvPr/>
        </p:nvSpPr>
        <p:spPr>
          <a:xfrm>
            <a:off x="4572000" y="257175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/>
              <a:t>24EMNLP_SRAP-Agent: Simulating and Optimizing Scarce Resource Allocation Policy with LLM-based Agent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4937" y="276634"/>
            <a:ext cx="5698484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SRAP-Agent框架构建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04120" y="461408"/>
            <a:ext cx="307108" cy="3071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676699" y="497239"/>
            <a:ext cx="252819" cy="23544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89912" y="832120"/>
            <a:ext cx="1913307" cy="5669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i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Part 01</a:t>
            </a:r>
            <a:endParaRPr lang="en-US" sz="1440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289912" y="1387272"/>
            <a:ext cx="2657487" cy="2657487"/>
          </a:xfrm>
          <a:prstGeom prst="rect">
            <a:avLst/>
          </a:prstGeom>
        </p:spPr>
      </p:pic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12" y="1277517"/>
            <a:ext cx="2657487" cy="2657487"/>
          </a:xfrm>
          <a:prstGeom prst="rect">
            <a:avLst/>
          </a:prstGeom>
        </p:spPr>
      </p:pic>
      <p:sp>
        <p:nvSpPr>
          <p:cNvPr id="8" name="Text 2"/>
          <p:cNvSpPr/>
          <p:nvPr/>
        </p:nvSpPr>
        <p:spPr>
          <a:xfrm>
            <a:off x="6196601" y="832120"/>
            <a:ext cx="1913307" cy="5669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i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Part 03</a:t>
            </a:r>
            <a:endParaRPr lang="en-US" sz="1440" dirty="0"/>
          </a:p>
        </p:txBody>
      </p:sp>
      <p:pic>
        <p:nvPicPr>
          <p:cNvPr id="9" name="Image 4" descr="preencoded.png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6196601" y="1387272"/>
            <a:ext cx="2657487" cy="2657487"/>
          </a:xfrm>
          <a:prstGeom prst="rect">
            <a:avLst/>
          </a:prstGeom>
        </p:spPr>
      </p:pic>
      <p:pic>
        <p:nvPicPr>
          <p:cNvPr id="10" name="Image 5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01" y="1277517"/>
            <a:ext cx="2657487" cy="2657487"/>
          </a:xfrm>
          <a:prstGeom prst="rect">
            <a:avLst/>
          </a:prstGeom>
        </p:spPr>
      </p:pic>
      <p:sp>
        <p:nvSpPr>
          <p:cNvPr id="11" name="Text 3"/>
          <p:cNvSpPr/>
          <p:nvPr/>
        </p:nvSpPr>
        <p:spPr>
          <a:xfrm>
            <a:off x="3238268" y="1387272"/>
            <a:ext cx="1913307" cy="5669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015" b="1" i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Part 02</a:t>
            </a:r>
            <a:endParaRPr lang="en-US" sz="1440" dirty="0"/>
          </a:p>
        </p:txBody>
      </p:sp>
      <p:pic>
        <p:nvPicPr>
          <p:cNvPr id="12" name="Image 6" descr="preencoded.png"/>
          <p:cNvPicPr>
            <a:picLocks noChangeAspect="1"/>
          </p:cNvPicPr>
          <p:nvPr/>
        </p:nvPicPr>
        <p:blipFill>
          <a:blip r:embed="rId4">
            <a:alphaModFix amt="30000"/>
          </a:blip>
          <a:stretch>
            <a:fillRect/>
          </a:stretch>
        </p:blipFill>
        <p:spPr>
          <a:xfrm>
            <a:off x="3238268" y="1945755"/>
            <a:ext cx="2657487" cy="2657487"/>
          </a:xfrm>
          <a:prstGeom prst="rect">
            <a:avLst/>
          </a:prstGeom>
        </p:spPr>
      </p:pic>
      <p:pic>
        <p:nvPicPr>
          <p:cNvPr id="13" name="Image 7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268" y="1835999"/>
            <a:ext cx="2657487" cy="2657487"/>
          </a:xfrm>
          <a:prstGeom prst="rect">
            <a:avLst/>
          </a:prstGeom>
        </p:spPr>
      </p:pic>
      <p:sp>
        <p:nvSpPr>
          <p:cNvPr id="14" name="Text 4"/>
          <p:cNvSpPr/>
          <p:nvPr/>
        </p:nvSpPr>
        <p:spPr>
          <a:xfrm>
            <a:off x="289912" y="1497028"/>
            <a:ext cx="2556049" cy="409089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基于LLM的参与者行为模拟</a:t>
            </a:r>
            <a:endParaRPr lang="en-US" sz="1440" dirty="0"/>
          </a:p>
        </p:txBody>
      </p:sp>
      <p:sp>
        <p:nvSpPr>
          <p:cNvPr id="15" name="Text 5"/>
          <p:cNvSpPr/>
          <p:nvPr/>
        </p:nvSpPr>
        <p:spPr>
          <a:xfrm>
            <a:off x="289912" y="1996307"/>
            <a:ext cx="2657487" cy="10241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SRAP-Agent利用大型语言模型模拟稀缺资源分配中的参与者行为，通过生成异质性智能体，更真实地反映人类在资源分配中的行为模式。</a:t>
            </a:r>
            <a:endParaRPr lang="en-US" sz="1440" dirty="0"/>
          </a:p>
        </p:txBody>
      </p:sp>
      <p:sp>
        <p:nvSpPr>
          <p:cNvPr id="16" name="Text 6"/>
          <p:cNvSpPr/>
          <p:nvPr/>
        </p:nvSpPr>
        <p:spPr>
          <a:xfrm>
            <a:off x="3238268" y="2105399"/>
            <a:ext cx="2556049" cy="409089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抽象资源分配队列设计</a:t>
            </a:r>
            <a:endParaRPr lang="en-US" sz="1440" dirty="0"/>
          </a:p>
        </p:txBody>
      </p:sp>
      <p:sp>
        <p:nvSpPr>
          <p:cNvPr id="17" name="Text 7"/>
          <p:cNvSpPr/>
          <p:nvPr/>
        </p:nvSpPr>
        <p:spPr>
          <a:xfrm>
            <a:off x="3238268" y="2554790"/>
            <a:ext cx="2657487" cy="10241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该框架设计了一个抽象的资源分配队列系统，能够根据不同的资源类型和需求优先级，动态调整分配策略，优化资源配置效率。</a:t>
            </a:r>
            <a:endParaRPr lang="en-US" sz="1440" dirty="0"/>
          </a:p>
        </p:txBody>
      </p:sp>
      <p:sp>
        <p:nvSpPr>
          <p:cNvPr id="18" name="Text 8"/>
          <p:cNvSpPr/>
          <p:nvPr/>
        </p:nvSpPr>
        <p:spPr>
          <a:xfrm>
            <a:off x="6196601" y="1497028"/>
            <a:ext cx="2556049" cy="409089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遗传算法优化POA算法</a:t>
            </a:r>
            <a:endParaRPr lang="en-US" sz="1440" dirty="0"/>
          </a:p>
        </p:txBody>
      </p:sp>
      <p:sp>
        <p:nvSpPr>
          <p:cNvPr id="19" name="Text 9"/>
          <p:cNvSpPr/>
          <p:nvPr/>
        </p:nvSpPr>
        <p:spPr>
          <a:xfrm>
            <a:off x="6196601" y="1996307"/>
            <a:ext cx="2657487" cy="10241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结合遗传算法对传统的偏好排序方法（POA）进行优化，SRAP-Agent能够在复杂的资源分配问题中找到更优的解决方案，提升整体满意度。</a:t>
            </a:r>
            <a:endParaRPr lang="en-US" sz="14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407098" y="1496256"/>
            <a:ext cx="676656" cy="2560013"/>
          </a:xfrm>
          <a:prstGeom prst="rect">
            <a:avLst/>
          </a:prstGeom>
          <a:noFill/>
        </p:spPr>
        <p:txBody>
          <a:bodyPr vert="eaVert"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89EC">
                    <a:alpha val="2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CONTENTS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1911460" y="1290516"/>
            <a:ext cx="626846" cy="1819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17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</a:t>
            </a:r>
            <a:endParaRPr lang="en-US" sz="1440" dirty="0"/>
          </a:p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17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录</a:t>
            </a:r>
            <a:endParaRPr lang="en-US" sz="1440" dirty="0"/>
          </a:p>
        </p:txBody>
      </p:sp>
      <p:sp>
        <p:nvSpPr>
          <p:cNvPr id="4" name="Text 2"/>
          <p:cNvSpPr/>
          <p:nvPr/>
        </p:nvSpPr>
        <p:spPr>
          <a:xfrm>
            <a:off x="3613566" y="993336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4183120" y="1075632"/>
            <a:ext cx="2139181" cy="4572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</a:t>
            </a:r>
            <a:endParaRPr lang="en-US" sz="1440" dirty="0"/>
          </a:p>
        </p:txBody>
      </p:sp>
      <p:sp>
        <p:nvSpPr>
          <p:cNvPr id="6" name="Text 4"/>
          <p:cNvSpPr/>
          <p:nvPr/>
        </p:nvSpPr>
        <p:spPr>
          <a:xfrm>
            <a:off x="4183120" y="1892195"/>
            <a:ext cx="2175846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LLM在行为经济学实验中的应用</a:t>
            </a:r>
            <a:endParaRPr lang="en-US" sz="1440" dirty="0"/>
          </a:p>
        </p:txBody>
      </p:sp>
      <p:sp>
        <p:nvSpPr>
          <p:cNvPr id="7" name="Text 5"/>
          <p:cNvSpPr/>
          <p:nvPr/>
        </p:nvSpPr>
        <p:spPr>
          <a:xfrm>
            <a:off x="3613566" y="1809899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6792511" y="1892195"/>
            <a:ext cx="2113685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LLM在股票交易模拟中的应用</a:t>
            </a:r>
            <a:endParaRPr lang="en-US" sz="1440" dirty="0"/>
          </a:p>
        </p:txBody>
      </p:sp>
      <p:sp>
        <p:nvSpPr>
          <p:cNvPr id="9" name="Text 7"/>
          <p:cNvSpPr/>
          <p:nvPr/>
        </p:nvSpPr>
        <p:spPr>
          <a:xfrm>
            <a:off x="6264548" y="1809899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10" name="Text 8"/>
          <p:cNvSpPr/>
          <p:nvPr/>
        </p:nvSpPr>
        <p:spPr>
          <a:xfrm>
            <a:off x="4183120" y="2708758"/>
            <a:ext cx="2175846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LLM在宏观经济模拟中的应用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3613566" y="2626462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440" dirty="0"/>
          </a:p>
        </p:txBody>
      </p:sp>
      <p:sp>
        <p:nvSpPr>
          <p:cNvPr id="12" name="Text 10"/>
          <p:cNvSpPr/>
          <p:nvPr/>
        </p:nvSpPr>
        <p:spPr>
          <a:xfrm>
            <a:off x="6792511" y="2708758"/>
            <a:ext cx="2139181" cy="73152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LLM在稀缺资源分配政策模拟中的应用</a:t>
            </a:r>
            <a:endParaRPr lang="en-US" sz="1440" dirty="0"/>
          </a:p>
        </p:txBody>
      </p:sp>
      <p:sp>
        <p:nvSpPr>
          <p:cNvPr id="13" name="Text 11"/>
          <p:cNvSpPr/>
          <p:nvPr/>
        </p:nvSpPr>
        <p:spPr>
          <a:xfrm>
            <a:off x="6264548" y="2626462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440" dirty="0"/>
          </a:p>
        </p:txBody>
      </p:sp>
      <p:sp>
        <p:nvSpPr>
          <p:cNvPr id="14" name="Text 12"/>
          <p:cNvSpPr/>
          <p:nvPr/>
        </p:nvSpPr>
        <p:spPr>
          <a:xfrm>
            <a:off x="3613566" y="3443025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440" dirty="0"/>
          </a:p>
        </p:txBody>
      </p:sp>
      <p:sp>
        <p:nvSpPr>
          <p:cNvPr id="15" name="Text 13"/>
          <p:cNvSpPr/>
          <p:nvPr/>
        </p:nvSpPr>
        <p:spPr>
          <a:xfrm>
            <a:off x="4183120" y="3516773"/>
            <a:ext cx="2438555" cy="45720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144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LLM在经济学研究中的意义</a:t>
            </a:r>
            <a:endParaRPr lang="en-US" sz="1440" dirty="0"/>
          </a:p>
        </p:txBody>
      </p:sp>
      <p:sp>
        <p:nvSpPr>
          <p:cNvPr id="16" name="Text 14"/>
          <p:cNvSpPr/>
          <p:nvPr/>
        </p:nvSpPr>
        <p:spPr>
          <a:xfrm>
            <a:off x="3613566" y="993336"/>
            <a:ext cx="713232" cy="6217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30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</a:t>
            </a:r>
            <a:endParaRPr lang="en-US" sz="144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1"/>
          <a:srcRect r="1912"/>
          <a:stretch>
            <a:fillRect/>
          </a:stretch>
        </p:blipFill>
        <p:spPr>
          <a:xfrm>
            <a:off x="87405" y="532885"/>
            <a:ext cx="8969189" cy="407773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4179" y="830707"/>
            <a:ext cx="2181298" cy="12527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561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333058" y="1795666"/>
            <a:ext cx="4312419" cy="10058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rm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66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LLM在经济学研究中的意义</a:t>
            </a:r>
            <a:endParaRPr lang="en-US" sz="144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4937" y="276634"/>
            <a:ext cx="5698484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贡献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04120" y="461408"/>
            <a:ext cx="307108" cy="3071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676699" y="497239"/>
            <a:ext cx="252819" cy="235446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790441" y="2395037"/>
            <a:ext cx="1963317" cy="2222308"/>
          </a:xfrm>
          <a:custGeom>
            <a:avLst/>
            <a:gdLst/>
            <a:ahLst/>
            <a:cxnLst/>
            <a:rect l="l" t="t" r="r" b="b"/>
            <a:pathLst>
              <a:path w="1963317" h="2222308">
                <a:moveTo>
                  <a:pt x="245415" y="0"/>
                </a:moveTo>
                <a:moveTo>
                  <a:pt x="245415" y="0"/>
                </a:moveTo>
                <a:lnTo>
                  <a:pt x="1717902" y="0"/>
                </a:lnTo>
                <a:quadBezTo>
                  <a:pt x="1963317" y="0"/>
                  <a:pt x="1963317" y="245415"/>
                </a:quadBezTo>
                <a:lnTo>
                  <a:pt x="1963317" y="1976893"/>
                </a:lnTo>
                <a:quadBezTo>
                  <a:pt x="1963317" y="2222308"/>
                  <a:pt x="1717902" y="2222308"/>
                </a:quadBezTo>
                <a:lnTo>
                  <a:pt x="245415" y="2222308"/>
                </a:lnTo>
                <a:quadBezTo>
                  <a:pt x="0" y="2222308"/>
                  <a:pt x="0" y="1976893"/>
                </a:quadBezTo>
                <a:lnTo>
                  <a:pt x="0" y="245415"/>
                </a:lnTo>
                <a:quadBezTo>
                  <a:pt x="0" y="0"/>
                  <a:pt x="245415" y="0"/>
                </a:quadBezTo>
                <a:close/>
              </a:path>
            </a:pathLst>
          </a:custGeom>
          <a:solidFill>
            <a:srgbClr val="1589EC"/>
          </a:solidFill>
        </p:spPr>
      </p:sp>
      <p:sp>
        <p:nvSpPr>
          <p:cNvPr id="6" name="Shape 2"/>
          <p:cNvSpPr/>
          <p:nvPr/>
        </p:nvSpPr>
        <p:spPr>
          <a:xfrm>
            <a:off x="4839400" y="1911812"/>
            <a:ext cx="1963317" cy="2705533"/>
          </a:xfrm>
          <a:custGeom>
            <a:avLst/>
            <a:gdLst/>
            <a:ahLst/>
            <a:cxnLst/>
            <a:rect l="l" t="t" r="r" b="b"/>
            <a:pathLst>
              <a:path w="1963317" h="2705533">
                <a:moveTo>
                  <a:pt x="245415" y="0"/>
                </a:moveTo>
                <a:moveTo>
                  <a:pt x="245415" y="0"/>
                </a:moveTo>
                <a:lnTo>
                  <a:pt x="1717902" y="0"/>
                </a:lnTo>
                <a:quadBezTo>
                  <a:pt x="1963317" y="0"/>
                  <a:pt x="1963317" y="245415"/>
                </a:quadBezTo>
                <a:lnTo>
                  <a:pt x="1963317" y="2460118"/>
                </a:lnTo>
                <a:quadBezTo>
                  <a:pt x="1963317" y="2705533"/>
                  <a:pt x="1717902" y="2705533"/>
                </a:quadBezTo>
                <a:lnTo>
                  <a:pt x="245415" y="2705533"/>
                </a:lnTo>
                <a:quadBezTo>
                  <a:pt x="0" y="2705533"/>
                  <a:pt x="0" y="2460118"/>
                </a:quadBezTo>
                <a:lnTo>
                  <a:pt x="0" y="245415"/>
                </a:lnTo>
                <a:quadBezTo>
                  <a:pt x="0" y="0"/>
                  <a:pt x="245415" y="0"/>
                </a:quadBezTo>
                <a:close/>
              </a:path>
            </a:pathLst>
          </a:custGeom>
          <a:solidFill>
            <a:srgbClr val="1589EC">
              <a:alpha val="0"/>
            </a:srgbClr>
          </a:solidFill>
          <a:ln w="19050">
            <a:solidFill>
              <a:srgbClr val="1589EC"/>
            </a:solidFill>
            <a:prstDash val="solid"/>
          </a:ln>
        </p:spPr>
      </p:sp>
      <p:sp>
        <p:nvSpPr>
          <p:cNvPr id="7" name="Shape 3"/>
          <p:cNvSpPr/>
          <p:nvPr/>
        </p:nvSpPr>
        <p:spPr>
          <a:xfrm>
            <a:off x="6888358" y="1360926"/>
            <a:ext cx="1963443" cy="3256419"/>
          </a:xfrm>
          <a:custGeom>
            <a:avLst/>
            <a:gdLst/>
            <a:ahLst/>
            <a:cxnLst/>
            <a:rect l="l" t="t" r="r" b="b"/>
            <a:pathLst>
              <a:path w="1963443" h="3256419">
                <a:moveTo>
                  <a:pt x="245430" y="0"/>
                </a:moveTo>
                <a:moveTo>
                  <a:pt x="245430" y="0"/>
                </a:moveTo>
                <a:lnTo>
                  <a:pt x="1718013" y="0"/>
                </a:lnTo>
                <a:quadBezTo>
                  <a:pt x="1963443" y="0"/>
                  <a:pt x="1963443" y="245430"/>
                </a:quadBezTo>
                <a:lnTo>
                  <a:pt x="1963443" y="3010988"/>
                </a:lnTo>
                <a:quadBezTo>
                  <a:pt x="1963443" y="3256419"/>
                  <a:pt x="1718013" y="3256419"/>
                </a:quadBezTo>
                <a:lnTo>
                  <a:pt x="245430" y="3256419"/>
                </a:lnTo>
                <a:quadBezTo>
                  <a:pt x="0" y="3256419"/>
                  <a:pt x="0" y="3010988"/>
                </a:quadBezTo>
                <a:lnTo>
                  <a:pt x="0" y="245430"/>
                </a:lnTo>
                <a:quadBezTo>
                  <a:pt x="0" y="0"/>
                  <a:pt x="245430" y="0"/>
                </a:quadBezTo>
                <a:close/>
              </a:path>
            </a:pathLst>
          </a:custGeom>
          <a:solidFill>
            <a:srgbClr val="1589EC"/>
          </a:solidFill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5168" y="838481"/>
            <a:ext cx="3828464" cy="104489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790441" y="2522788"/>
            <a:ext cx="1963317" cy="539500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理论与实证的桥梁</a:t>
            </a:r>
            <a:endParaRPr lang="en-US" sz="1440" dirty="0"/>
          </a:p>
        </p:txBody>
      </p:sp>
      <p:pic>
        <p:nvPicPr>
          <p:cNvPr id="10" name="Image 3" descr="https://sgw-dx.xf-yun.com/api/v1/sparkdesk/_1746764657841ae7cb100e0ad4a6eac9d5c7037d965ca.jpg?authorization=c2ltcGxlLWp3dCBhaz1zcGFya2Rlc2s4MDAwMDAwMDAwMDE7ZXhwPTMzMjM1NjQ2NTc7YWxnbz1obWFjLXNoYTI1NjtzaWc9eVRJOFJ4UXVGV0VYSzRHMklNMFoyd3Y1c2MxV0RHTUx6MlJVcnVDY01iQT0=&amp;x_location=7YfmxI7B7uKO7jlRxIftd6UpfPD="/>
          <p:cNvPicPr>
            <a:picLocks noChangeAspect="1"/>
          </p:cNvPicPr>
          <p:nvPr/>
        </p:nvPicPr>
        <p:blipFill>
          <a:blip r:embed="rId5"/>
          <a:srcRect l="16667" r="16667"/>
          <a:stretch>
            <a:fillRect/>
          </a:stretch>
        </p:blipFill>
        <p:spPr>
          <a:xfrm>
            <a:off x="292199" y="1108727"/>
            <a:ext cx="2339078" cy="350861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790441" y="2968142"/>
            <a:ext cx="1963317" cy="12344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1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LLM作为连接经济学理论与实证研究的桥梁，通过模拟复杂经济行为和提供新的分析视角，帮助验证和丰富经济学理论。</a:t>
            </a:r>
            <a:endParaRPr lang="en-US" sz="1440" dirty="0"/>
          </a:p>
        </p:txBody>
      </p:sp>
      <p:sp>
        <p:nvSpPr>
          <p:cNvPr id="12" name="Text 6"/>
          <p:cNvSpPr/>
          <p:nvPr/>
        </p:nvSpPr>
        <p:spPr>
          <a:xfrm>
            <a:off x="4839400" y="2075514"/>
            <a:ext cx="1963317" cy="40130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丰富经济学行为假设</a:t>
            </a:r>
            <a:endParaRPr lang="en-US" sz="1440" dirty="0"/>
          </a:p>
        </p:txBody>
      </p:sp>
      <p:sp>
        <p:nvSpPr>
          <p:cNvPr id="13" name="Text 7"/>
          <p:cNvSpPr/>
          <p:nvPr/>
        </p:nvSpPr>
        <p:spPr>
          <a:xfrm>
            <a:off x="4839400" y="2536958"/>
            <a:ext cx="1963317" cy="10241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1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LLM挑战传统“理性人”假设，通过挖掘行为规律和影响因素，为经济学研究提供了更贴近现实的行为模型和假设。</a:t>
            </a:r>
            <a:endParaRPr lang="en-US" sz="1440" dirty="0"/>
          </a:p>
        </p:txBody>
      </p:sp>
      <p:sp>
        <p:nvSpPr>
          <p:cNvPr id="14" name="Text 8"/>
          <p:cNvSpPr/>
          <p:nvPr/>
        </p:nvSpPr>
        <p:spPr>
          <a:xfrm>
            <a:off x="6888421" y="1695062"/>
            <a:ext cx="1963317" cy="40130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辅助实验设计和政策评估</a:t>
            </a:r>
            <a:endParaRPr lang="en-US" sz="1440" dirty="0"/>
          </a:p>
        </p:txBody>
      </p:sp>
      <p:sp>
        <p:nvSpPr>
          <p:cNvPr id="15" name="Text 9"/>
          <p:cNvSpPr/>
          <p:nvPr/>
        </p:nvSpPr>
        <p:spPr>
          <a:xfrm>
            <a:off x="6888358" y="2255172"/>
            <a:ext cx="1963317" cy="10241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1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LLM在经济学研究中不仅能够辅助进行低成本的实验模拟，还能为政策制定提供新的决策支持，优化政策评估过程。</a:t>
            </a:r>
            <a:endParaRPr lang="en-US" sz="144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4937" y="276634"/>
            <a:ext cx="5698484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对未来的重要性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04120" y="461408"/>
            <a:ext cx="307108" cy="3071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676699" y="497239"/>
            <a:ext cx="252819" cy="235446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484290" y="1162360"/>
            <a:ext cx="497463" cy="497463"/>
          </a:xfrm>
          <a:custGeom>
            <a:avLst/>
            <a:gdLst/>
            <a:ahLst/>
            <a:cxnLst/>
            <a:rect l="l" t="t" r="r" b="b"/>
            <a:pathLst>
              <a:path w="497463" h="497463">
                <a:moveTo>
                  <a:pt x="248731" y="0"/>
                </a:moveTo>
                <a:moveTo>
                  <a:pt x="248731" y="0"/>
                </a:moveTo>
                <a:cubicBezTo>
                  <a:pt x="386010" y="0"/>
                  <a:pt x="497463" y="111453"/>
                  <a:pt x="497463" y="248731"/>
                </a:cubicBezTo>
                <a:cubicBezTo>
                  <a:pt x="497463" y="386010"/>
                  <a:pt x="386010" y="497463"/>
                  <a:pt x="248731" y="497463"/>
                </a:cubicBezTo>
                <a:cubicBezTo>
                  <a:pt x="111453" y="497463"/>
                  <a:pt x="0" y="386010"/>
                  <a:pt x="0" y="248731"/>
                </a:cubicBezTo>
                <a:cubicBezTo>
                  <a:pt x="0" y="111453"/>
                  <a:pt x="111453" y="0"/>
                  <a:pt x="248731" y="0"/>
                </a:cubicBezTo>
                <a:close/>
              </a:path>
            </a:pathLst>
          </a:custGeom>
          <a:solidFill>
            <a:srgbClr val="1589EC"/>
          </a:solidFill>
        </p:spPr>
      </p:sp>
      <p:sp>
        <p:nvSpPr>
          <p:cNvPr id="6" name="Text 2"/>
          <p:cNvSpPr/>
          <p:nvPr/>
        </p:nvSpPr>
        <p:spPr>
          <a:xfrm>
            <a:off x="398611" y="1197539"/>
            <a:ext cx="647465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7" name="Shape 3"/>
          <p:cNvSpPr/>
          <p:nvPr/>
        </p:nvSpPr>
        <p:spPr>
          <a:xfrm>
            <a:off x="3444645" y="1162166"/>
            <a:ext cx="497463" cy="497463"/>
          </a:xfrm>
          <a:custGeom>
            <a:avLst/>
            <a:gdLst/>
            <a:ahLst/>
            <a:cxnLst/>
            <a:rect l="l" t="t" r="r" b="b"/>
            <a:pathLst>
              <a:path w="497463" h="497463">
                <a:moveTo>
                  <a:pt x="248731" y="0"/>
                </a:moveTo>
                <a:moveTo>
                  <a:pt x="248731" y="0"/>
                </a:moveTo>
                <a:cubicBezTo>
                  <a:pt x="386010" y="0"/>
                  <a:pt x="497463" y="111453"/>
                  <a:pt x="497463" y="248731"/>
                </a:cubicBezTo>
                <a:cubicBezTo>
                  <a:pt x="497463" y="386010"/>
                  <a:pt x="386010" y="497463"/>
                  <a:pt x="248731" y="497463"/>
                </a:cubicBezTo>
                <a:cubicBezTo>
                  <a:pt x="111453" y="497463"/>
                  <a:pt x="0" y="386010"/>
                  <a:pt x="0" y="248731"/>
                </a:cubicBezTo>
                <a:cubicBezTo>
                  <a:pt x="0" y="111453"/>
                  <a:pt x="111453" y="0"/>
                  <a:pt x="248731" y="0"/>
                </a:cubicBezTo>
                <a:close/>
              </a:path>
            </a:pathLst>
          </a:custGeom>
          <a:solidFill>
            <a:srgbClr val="1589EC"/>
          </a:solidFill>
        </p:spPr>
      </p:sp>
      <p:sp>
        <p:nvSpPr>
          <p:cNvPr id="8" name="Text 4"/>
          <p:cNvSpPr/>
          <p:nvPr/>
        </p:nvSpPr>
        <p:spPr>
          <a:xfrm>
            <a:off x="3380579" y="1197345"/>
            <a:ext cx="604356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9" name="Shape 5"/>
          <p:cNvSpPr/>
          <p:nvPr/>
        </p:nvSpPr>
        <p:spPr>
          <a:xfrm>
            <a:off x="6363877" y="1156511"/>
            <a:ext cx="497463" cy="497463"/>
          </a:xfrm>
          <a:custGeom>
            <a:avLst/>
            <a:gdLst/>
            <a:ahLst/>
            <a:cxnLst/>
            <a:rect l="l" t="t" r="r" b="b"/>
            <a:pathLst>
              <a:path w="497463" h="497463">
                <a:moveTo>
                  <a:pt x="248731" y="0"/>
                </a:moveTo>
                <a:moveTo>
                  <a:pt x="248731" y="0"/>
                </a:moveTo>
                <a:cubicBezTo>
                  <a:pt x="386010" y="0"/>
                  <a:pt x="497463" y="111453"/>
                  <a:pt x="497463" y="248731"/>
                </a:cubicBezTo>
                <a:cubicBezTo>
                  <a:pt x="497463" y="386010"/>
                  <a:pt x="386010" y="497463"/>
                  <a:pt x="248731" y="497463"/>
                </a:cubicBezTo>
                <a:cubicBezTo>
                  <a:pt x="111453" y="497463"/>
                  <a:pt x="0" y="386010"/>
                  <a:pt x="0" y="248731"/>
                </a:cubicBezTo>
                <a:cubicBezTo>
                  <a:pt x="0" y="111453"/>
                  <a:pt x="111453" y="0"/>
                  <a:pt x="248731" y="0"/>
                </a:cubicBezTo>
                <a:close/>
              </a:path>
            </a:pathLst>
          </a:custGeom>
          <a:solidFill>
            <a:srgbClr val="1589EC"/>
          </a:solidFill>
        </p:spPr>
      </p:sp>
      <p:sp>
        <p:nvSpPr>
          <p:cNvPr id="10" name="Text 6"/>
          <p:cNvSpPr/>
          <p:nvPr/>
        </p:nvSpPr>
        <p:spPr>
          <a:xfrm>
            <a:off x="6331844" y="1191690"/>
            <a:ext cx="560370" cy="40233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73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11" name="Text 7"/>
          <p:cNvSpPr/>
          <p:nvPr/>
        </p:nvSpPr>
        <p:spPr>
          <a:xfrm>
            <a:off x="343626" y="1797234"/>
            <a:ext cx="2548433" cy="39319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推动经济学研究创新</a:t>
            </a:r>
            <a:endParaRPr lang="en-US" sz="1440" dirty="0"/>
          </a:p>
        </p:txBody>
      </p:sp>
      <p:sp>
        <p:nvSpPr>
          <p:cNvPr id="12" name="Text 8"/>
          <p:cNvSpPr/>
          <p:nvPr/>
        </p:nvSpPr>
        <p:spPr>
          <a:xfrm>
            <a:off x="343182" y="2501361"/>
            <a:ext cx="2548433" cy="1876349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1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LLM在经济学领域的应用，通过模拟复杂经济行为和提供新的分析视角，为传统经济学研究方法带来革新，促进理论与实践的深度融合。</a:t>
            </a:r>
            <a:endParaRPr lang="en-US" sz="1440" dirty="0"/>
          </a:p>
        </p:txBody>
      </p:sp>
      <p:sp>
        <p:nvSpPr>
          <p:cNvPr id="13" name="Text 9"/>
          <p:cNvSpPr/>
          <p:nvPr/>
        </p:nvSpPr>
        <p:spPr>
          <a:xfrm>
            <a:off x="3297619" y="1797234"/>
            <a:ext cx="2548433" cy="39319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优化政策制定过程</a:t>
            </a:r>
            <a:endParaRPr lang="en-US" sz="1440" dirty="0"/>
          </a:p>
        </p:txBody>
      </p:sp>
      <p:sp>
        <p:nvSpPr>
          <p:cNvPr id="14" name="Text 10"/>
          <p:cNvSpPr/>
          <p:nvPr/>
        </p:nvSpPr>
        <p:spPr>
          <a:xfrm>
            <a:off x="3298109" y="2501194"/>
            <a:ext cx="2548502" cy="187668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1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利用LLM进行政策模拟和评估，能够辅助决策者更好地理解政策影响，提高政策的有效性和适应性，为社会经济问题提供更精准的解决方案。</a:t>
            </a:r>
            <a:endParaRPr lang="en-US" sz="1440" dirty="0"/>
          </a:p>
        </p:txBody>
      </p:sp>
      <p:sp>
        <p:nvSpPr>
          <p:cNvPr id="15" name="Text 11"/>
          <p:cNvSpPr/>
          <p:nvPr/>
        </p:nvSpPr>
        <p:spPr>
          <a:xfrm>
            <a:off x="6252170" y="1797234"/>
            <a:ext cx="2548433" cy="393192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增强跨学科合作潜力</a:t>
            </a:r>
            <a:endParaRPr lang="en-US" sz="1440" dirty="0"/>
          </a:p>
        </p:txBody>
      </p:sp>
      <p:sp>
        <p:nvSpPr>
          <p:cNvPr id="16" name="Text 12"/>
          <p:cNvSpPr/>
          <p:nvPr/>
        </p:nvSpPr>
        <p:spPr>
          <a:xfrm>
            <a:off x="6252385" y="2487168"/>
            <a:ext cx="2548433" cy="1895551"/>
          </a:xfrm>
          <a:prstGeom prst="rect">
            <a:avLst/>
          </a:prstGeom>
          <a:noFill/>
        </p:spPr>
        <p:txBody>
          <a:bodyPr wrap="square" lIns="95250" tIns="95250" rIns="95250" bIns="95250" rtlCol="0" anchor="t"/>
          <a:lstStyle/>
          <a:p>
            <a:pPr marL="0" indent="0">
              <a:lnSpc>
                <a:spcPct val="101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LLM的应用不仅限于经济学领域，其跨学科的特性促进了与计算机科学、心理学等领域的合作，共同探索人类行为和社会现象的新知。</a:t>
            </a:r>
            <a:endParaRPr lang="en-US" sz="144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0826" y="1852369"/>
            <a:ext cx="4313208" cy="117043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518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感 谢 聆 听</a:t>
            </a:r>
            <a:endParaRPr lang="en-US" sz="1440" dirty="0"/>
          </a:p>
        </p:txBody>
      </p:sp>
      <p:sp>
        <p:nvSpPr>
          <p:cNvPr id="3" name="Shape 1"/>
          <p:cNvSpPr/>
          <p:nvPr/>
        </p:nvSpPr>
        <p:spPr>
          <a:xfrm>
            <a:off x="916976" y="420161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589EC"/>
          </a:solidFill>
        </p:spPr>
      </p:sp>
      <p:sp>
        <p:nvSpPr>
          <p:cNvPr id="4" name="Shape 2"/>
          <p:cNvSpPr/>
          <p:nvPr/>
        </p:nvSpPr>
        <p:spPr>
          <a:xfrm>
            <a:off x="1219639" y="420161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FFCC30"/>
          </a:solidFill>
        </p:spPr>
      </p:sp>
      <p:sp>
        <p:nvSpPr>
          <p:cNvPr id="5" name="Shape 3"/>
          <p:cNvSpPr/>
          <p:nvPr/>
        </p:nvSpPr>
        <p:spPr>
          <a:xfrm>
            <a:off x="1522303" y="4201616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1589EC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4179" y="830707"/>
            <a:ext cx="2181298" cy="12527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561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333058" y="1795666"/>
            <a:ext cx="4312419" cy="10058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rm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02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</a:t>
            </a: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4937" y="276634"/>
            <a:ext cx="5698484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关于LLM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04120" y="461408"/>
            <a:ext cx="307108" cy="3071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676699" y="497239"/>
            <a:ext cx="252819" cy="235446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6257372" y="1047877"/>
            <a:ext cx="2425553" cy="3557553"/>
          </a:xfrm>
          <a:custGeom>
            <a:avLst/>
            <a:gdLst/>
            <a:ahLst/>
            <a:cxnLst/>
            <a:rect l="l" t="t" r="r" b="b"/>
            <a:pathLst>
              <a:path w="2425553" h="3557553">
                <a:moveTo>
                  <a:pt x="0" y="0"/>
                </a:moveTo>
                <a:moveTo>
                  <a:pt x="0" y="0"/>
                </a:moveTo>
                <a:lnTo>
                  <a:pt x="2425553" y="0"/>
                </a:lnTo>
                <a:lnTo>
                  <a:pt x="2425553" y="3557553"/>
                </a:lnTo>
                <a:lnTo>
                  <a:pt x="0" y="3557553"/>
                </a:lnTo>
                <a:close/>
              </a:path>
            </a:pathLst>
          </a:custGeom>
          <a:solidFill>
            <a:srgbClr val="1589EC">
              <a:alpha val="0"/>
            </a:srgbClr>
          </a:solidFill>
          <a:ln w="19050">
            <a:solidFill>
              <a:srgbClr val="1589EC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3306491" y="1047877"/>
            <a:ext cx="2425553" cy="3557553"/>
          </a:xfrm>
          <a:custGeom>
            <a:avLst/>
            <a:gdLst/>
            <a:ahLst/>
            <a:cxnLst/>
            <a:rect l="l" t="t" r="r" b="b"/>
            <a:pathLst>
              <a:path w="2425553" h="3557553">
                <a:moveTo>
                  <a:pt x="0" y="0"/>
                </a:moveTo>
                <a:moveTo>
                  <a:pt x="0" y="0"/>
                </a:moveTo>
                <a:lnTo>
                  <a:pt x="2425553" y="0"/>
                </a:lnTo>
                <a:lnTo>
                  <a:pt x="2425553" y="3557553"/>
                </a:lnTo>
                <a:lnTo>
                  <a:pt x="0" y="3557553"/>
                </a:lnTo>
                <a:close/>
              </a:path>
            </a:pathLst>
          </a:custGeom>
          <a:solidFill>
            <a:srgbClr val="1589EC">
              <a:alpha val="0"/>
            </a:srgbClr>
          </a:solidFill>
          <a:ln w="19050">
            <a:solidFill>
              <a:srgbClr val="1589EC"/>
            </a:solidFill>
            <a:prstDash val="solid"/>
          </a:ln>
        </p:spPr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2788" y="1249753"/>
            <a:ext cx="625013" cy="625013"/>
          </a:xfrm>
          <a:prstGeom prst="rect">
            <a:avLst/>
          </a:prstGeom>
        </p:spPr>
      </p:pic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500" y="1249753"/>
            <a:ext cx="609297" cy="609297"/>
          </a:xfrm>
          <a:prstGeom prst="rect">
            <a:avLst/>
          </a:prstGeom>
        </p:spPr>
      </p:pic>
      <p:sp>
        <p:nvSpPr>
          <p:cNvPr id="9" name="Shape 3"/>
          <p:cNvSpPr/>
          <p:nvPr/>
        </p:nvSpPr>
        <p:spPr>
          <a:xfrm>
            <a:off x="406585" y="1047877"/>
            <a:ext cx="2425553" cy="3557553"/>
          </a:xfrm>
          <a:custGeom>
            <a:avLst/>
            <a:gdLst/>
            <a:ahLst/>
            <a:cxnLst/>
            <a:rect l="l" t="t" r="r" b="b"/>
            <a:pathLst>
              <a:path w="2425553" h="3557553">
                <a:moveTo>
                  <a:pt x="0" y="0"/>
                </a:moveTo>
                <a:moveTo>
                  <a:pt x="0" y="0"/>
                </a:moveTo>
                <a:lnTo>
                  <a:pt x="2425553" y="0"/>
                </a:lnTo>
                <a:lnTo>
                  <a:pt x="2425553" y="3557553"/>
                </a:lnTo>
                <a:lnTo>
                  <a:pt x="0" y="3557553"/>
                </a:lnTo>
                <a:close/>
              </a:path>
            </a:pathLst>
          </a:custGeom>
          <a:solidFill>
            <a:srgbClr val="1589EC">
              <a:alpha val="0"/>
            </a:srgbClr>
          </a:solidFill>
          <a:ln w="19050">
            <a:solidFill>
              <a:srgbClr val="1589EC"/>
            </a:solidFill>
            <a:prstDash val="solid"/>
          </a:ln>
        </p:spPr>
      </p:sp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3165" y="1307883"/>
            <a:ext cx="566883" cy="566883"/>
          </a:xfrm>
          <a:prstGeom prst="rect">
            <a:avLst/>
          </a:prstGeom>
        </p:spPr>
      </p:pic>
      <p:sp>
        <p:nvSpPr>
          <p:cNvPr id="11" name="Shape 4"/>
          <p:cNvSpPr/>
          <p:nvPr/>
        </p:nvSpPr>
        <p:spPr>
          <a:xfrm>
            <a:off x="269764" y="4280507"/>
            <a:ext cx="2753685" cy="251251"/>
          </a:xfrm>
          <a:custGeom>
            <a:avLst/>
            <a:gdLst/>
            <a:ahLst/>
            <a:cxnLst/>
            <a:rect l="l" t="t" r="r" b="b"/>
            <a:pathLst>
              <a:path w="2753685" h="251251">
                <a:moveTo>
                  <a:pt x="0" y="0"/>
                </a:moveTo>
                <a:moveTo>
                  <a:pt x="0" y="0"/>
                </a:moveTo>
                <a:lnTo>
                  <a:pt x="2753685" y="0"/>
                </a:lnTo>
                <a:lnTo>
                  <a:pt x="2753685" y="251251"/>
                </a:lnTo>
                <a:lnTo>
                  <a:pt x="0" y="251251"/>
                </a:lnTo>
                <a:close/>
              </a:path>
            </a:pathLst>
          </a:custGeom>
          <a:solidFill>
            <a:srgbClr val="1589EC"/>
          </a:solidFill>
        </p:spPr>
      </p:sp>
      <p:sp>
        <p:nvSpPr>
          <p:cNvPr id="12" name="Shape 5"/>
          <p:cNvSpPr/>
          <p:nvPr/>
        </p:nvSpPr>
        <p:spPr>
          <a:xfrm>
            <a:off x="3169671" y="4280507"/>
            <a:ext cx="2753685" cy="251251"/>
          </a:xfrm>
          <a:custGeom>
            <a:avLst/>
            <a:gdLst/>
            <a:ahLst/>
            <a:cxnLst/>
            <a:rect l="l" t="t" r="r" b="b"/>
            <a:pathLst>
              <a:path w="2753685" h="251251">
                <a:moveTo>
                  <a:pt x="0" y="0"/>
                </a:moveTo>
                <a:moveTo>
                  <a:pt x="0" y="0"/>
                </a:moveTo>
                <a:lnTo>
                  <a:pt x="2753685" y="0"/>
                </a:lnTo>
                <a:lnTo>
                  <a:pt x="2753685" y="251251"/>
                </a:lnTo>
                <a:lnTo>
                  <a:pt x="0" y="251251"/>
                </a:lnTo>
                <a:close/>
              </a:path>
            </a:pathLst>
          </a:custGeom>
          <a:solidFill>
            <a:srgbClr val="1589EC"/>
          </a:solidFill>
        </p:spPr>
      </p:sp>
      <p:sp>
        <p:nvSpPr>
          <p:cNvPr id="13" name="Shape 6"/>
          <p:cNvSpPr/>
          <p:nvPr/>
        </p:nvSpPr>
        <p:spPr>
          <a:xfrm>
            <a:off x="6120551" y="4280507"/>
            <a:ext cx="2753685" cy="251251"/>
          </a:xfrm>
          <a:custGeom>
            <a:avLst/>
            <a:gdLst/>
            <a:ahLst/>
            <a:cxnLst/>
            <a:rect l="l" t="t" r="r" b="b"/>
            <a:pathLst>
              <a:path w="2753685" h="251251">
                <a:moveTo>
                  <a:pt x="0" y="0"/>
                </a:moveTo>
                <a:moveTo>
                  <a:pt x="0" y="0"/>
                </a:moveTo>
                <a:lnTo>
                  <a:pt x="2753685" y="0"/>
                </a:lnTo>
                <a:lnTo>
                  <a:pt x="2753685" y="251251"/>
                </a:lnTo>
                <a:lnTo>
                  <a:pt x="0" y="251251"/>
                </a:lnTo>
                <a:close/>
              </a:path>
            </a:pathLst>
          </a:custGeom>
          <a:solidFill>
            <a:srgbClr val="1589EC"/>
          </a:solidFill>
        </p:spPr>
      </p:sp>
      <p:sp>
        <p:nvSpPr>
          <p:cNvPr id="14" name="Text 7"/>
          <p:cNvSpPr/>
          <p:nvPr/>
        </p:nvSpPr>
        <p:spPr>
          <a:xfrm>
            <a:off x="422752" y="2129591"/>
            <a:ext cx="2417503" cy="38972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LLM改变世界</a:t>
            </a:r>
            <a:endParaRPr lang="en-US" sz="1440" dirty="0"/>
          </a:p>
        </p:txBody>
      </p:sp>
      <p:sp>
        <p:nvSpPr>
          <p:cNvPr id="15" name="Text 8"/>
          <p:cNvSpPr/>
          <p:nvPr/>
        </p:nvSpPr>
        <p:spPr>
          <a:xfrm>
            <a:off x="541522" y="2697365"/>
            <a:ext cx="2176004" cy="144475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2023年GPT出现改变了人们的生产方式，LLM成为大家研究的热点，消除幻觉/增强推理/加速减配/价值对齐等研究都在让LLM成为好用的“搜索引擎”。AGI正在降临。</a:t>
            </a:r>
            <a:endParaRPr lang="en-US" sz="1440" dirty="0"/>
          </a:p>
        </p:txBody>
      </p:sp>
      <p:sp>
        <p:nvSpPr>
          <p:cNvPr id="16" name="Text 9"/>
          <p:cNvSpPr/>
          <p:nvPr/>
        </p:nvSpPr>
        <p:spPr>
          <a:xfrm>
            <a:off x="3322658" y="2129591"/>
            <a:ext cx="2417503" cy="38972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从LLM到Agent</a:t>
            </a:r>
            <a:endParaRPr lang="en-US" sz="1440" dirty="0"/>
          </a:p>
        </p:txBody>
      </p:sp>
      <p:sp>
        <p:nvSpPr>
          <p:cNvPr id="17" name="Text 10"/>
          <p:cNvSpPr/>
          <p:nvPr/>
        </p:nvSpPr>
        <p:spPr>
          <a:xfrm>
            <a:off x="3441429" y="2697365"/>
            <a:ext cx="2176004" cy="144475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仅仅是LLM的花式研究其实最多冲击原本的搜索业务，本质仍然是个“数据库”。但把LLM当成基座，给它定制上各种”义肢“——tools，就变成了能够服务各种场景的Bot。</a:t>
            </a:r>
            <a:endParaRPr lang="en-US" sz="1440" dirty="0"/>
          </a:p>
        </p:txBody>
      </p:sp>
      <p:sp>
        <p:nvSpPr>
          <p:cNvPr id="18" name="Text 11"/>
          <p:cNvSpPr/>
          <p:nvPr/>
        </p:nvSpPr>
        <p:spPr>
          <a:xfrm>
            <a:off x="6273538" y="2129591"/>
            <a:ext cx="2417503" cy="38972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Agent for everything</a:t>
            </a:r>
            <a:endParaRPr lang="en-US" sz="1440" dirty="0"/>
          </a:p>
        </p:txBody>
      </p:sp>
      <p:sp>
        <p:nvSpPr>
          <p:cNvPr id="19" name="Text 12"/>
          <p:cNvSpPr/>
          <p:nvPr/>
        </p:nvSpPr>
        <p:spPr>
          <a:xfrm>
            <a:off x="6392309" y="2697365"/>
            <a:ext cx="2176004" cy="144475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为什么我相信Agent能够解决任何事情？因为LLM在努力成为一个Homo Silicus。人能够做的事，都能够用Agent覆写，信息要素对生产效率的影响将照进现实。</a:t>
            </a:r>
            <a:endParaRPr lang="en-US" sz="14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4937" y="276634"/>
            <a:ext cx="5698484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经济学研究挑战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04120" y="461408"/>
            <a:ext cx="307108" cy="3071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676699" y="497239"/>
            <a:ext cx="252819" cy="235446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280" y="1177557"/>
            <a:ext cx="8485441" cy="95909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893066" y="1106493"/>
            <a:ext cx="682508" cy="103327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465" b="1" i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</a:t>
            </a:r>
            <a:endParaRPr lang="en-US" sz="1440" dirty="0"/>
          </a:p>
        </p:txBody>
      </p:sp>
      <p:sp>
        <p:nvSpPr>
          <p:cNvPr id="7" name="Shape 2"/>
          <p:cNvSpPr/>
          <p:nvPr/>
        </p:nvSpPr>
        <p:spPr>
          <a:xfrm>
            <a:off x="8821224" y="1379939"/>
            <a:ext cx="0" cy="530087"/>
          </a:xfrm>
          <a:custGeom>
            <a:avLst/>
            <a:gdLst/>
            <a:ahLst/>
            <a:cxnLst/>
            <a:rect l="l" t="t" r="r" b="b"/>
            <a:pathLst>
              <a:path h="530087">
                <a:moveTo>
                  <a:pt x="0" y="0"/>
                </a:moveTo>
                <a:moveTo>
                  <a:pt x="0" y="0"/>
                </a:moveTo>
                <a:lnTo>
                  <a:pt x="0" y="530087"/>
                </a:lnTo>
              </a:path>
            </a:pathLst>
          </a:custGeom>
          <a:noFill/>
          <a:ln w="59333">
            <a:solidFill>
              <a:srgbClr val="1589EC"/>
            </a:solidFill>
            <a:prstDash val="solid"/>
            <a:headEnd type="none"/>
            <a:tailEnd type="none"/>
          </a:ln>
        </p:spPr>
      </p:sp>
      <p:sp>
        <p:nvSpPr>
          <p:cNvPr id="8" name="Shape 3"/>
          <p:cNvSpPr/>
          <p:nvPr/>
        </p:nvSpPr>
        <p:spPr>
          <a:xfrm>
            <a:off x="517789" y="967604"/>
            <a:ext cx="4236009" cy="417704"/>
          </a:xfrm>
          <a:custGeom>
            <a:avLst/>
            <a:gdLst/>
            <a:ahLst/>
            <a:cxnLst/>
            <a:rect l="l" t="t" r="r" b="b"/>
            <a:pathLst>
              <a:path w="4236009" h="417704">
                <a:moveTo>
                  <a:pt x="128110" y="0"/>
                </a:moveTo>
                <a:moveTo>
                  <a:pt x="128110" y="0"/>
                </a:moveTo>
                <a:lnTo>
                  <a:pt x="4107899" y="0"/>
                </a:lnTo>
                <a:quadBezTo>
                  <a:pt x="4236009" y="0"/>
                  <a:pt x="4236009" y="128110"/>
                </a:quadBezTo>
                <a:lnTo>
                  <a:pt x="4236009" y="289594"/>
                </a:lnTo>
                <a:quadBezTo>
                  <a:pt x="4236009" y="417704"/>
                  <a:pt x="4107899" y="417704"/>
                </a:quadBezTo>
                <a:lnTo>
                  <a:pt x="128110" y="417704"/>
                </a:lnTo>
                <a:quadBezTo>
                  <a:pt x="0" y="417704"/>
                  <a:pt x="0" y="289594"/>
                </a:quadBezTo>
                <a:lnTo>
                  <a:pt x="0" y="128110"/>
                </a:lnTo>
                <a:quadBezTo>
                  <a:pt x="0" y="0"/>
                  <a:pt x="128110" y="0"/>
                </a:quadBezTo>
                <a:close/>
              </a:path>
            </a:pathLst>
          </a:custGeom>
          <a:solidFill>
            <a:srgbClr val="1589EC"/>
          </a:solidFill>
        </p:spPr>
      </p:sp>
      <p:sp>
        <p:nvSpPr>
          <p:cNvPr id="9" name="Shape 4"/>
          <p:cNvSpPr/>
          <p:nvPr/>
        </p:nvSpPr>
        <p:spPr>
          <a:xfrm>
            <a:off x="5119699" y="1356828"/>
            <a:ext cx="828261" cy="0"/>
          </a:xfrm>
          <a:custGeom>
            <a:avLst/>
            <a:gdLst/>
            <a:ahLst/>
            <a:cxnLst/>
            <a:rect l="l" t="t" r="r" b="b"/>
            <a:pathLst>
              <a:path w="828261">
                <a:moveTo>
                  <a:pt x="0" y="0"/>
                </a:moveTo>
                <a:moveTo>
                  <a:pt x="0" y="0"/>
                </a:moveTo>
                <a:lnTo>
                  <a:pt x="828261" y="0"/>
                </a:lnTo>
              </a:path>
            </a:pathLst>
          </a:custGeom>
          <a:noFill/>
          <a:ln w="19778">
            <a:solidFill>
              <a:srgbClr val="1589EC">
                <a:alpha val="10196"/>
              </a:srgbClr>
            </a:solidFill>
            <a:prstDash val="solid"/>
            <a:headEnd type="none"/>
            <a:tailEnd type="none"/>
          </a:ln>
        </p:spPr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01" y="2483684"/>
            <a:ext cx="8485441" cy="95909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490731" y="2412620"/>
            <a:ext cx="682508" cy="103327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465" b="1" i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2</a:t>
            </a:r>
            <a:endParaRPr lang="en-US" sz="1440" dirty="0"/>
          </a:p>
        </p:txBody>
      </p:sp>
      <p:sp>
        <p:nvSpPr>
          <p:cNvPr id="12" name="Shape 6"/>
          <p:cNvSpPr/>
          <p:nvPr/>
        </p:nvSpPr>
        <p:spPr>
          <a:xfrm>
            <a:off x="355674" y="2688063"/>
            <a:ext cx="0" cy="530087"/>
          </a:xfrm>
          <a:custGeom>
            <a:avLst/>
            <a:gdLst/>
            <a:ahLst/>
            <a:cxnLst/>
            <a:rect l="l" t="t" r="r" b="b"/>
            <a:pathLst>
              <a:path h="530087">
                <a:moveTo>
                  <a:pt x="0" y="0"/>
                </a:moveTo>
                <a:moveTo>
                  <a:pt x="0" y="0"/>
                </a:moveTo>
                <a:lnTo>
                  <a:pt x="0" y="530087"/>
                </a:lnTo>
              </a:path>
            </a:pathLst>
          </a:custGeom>
          <a:noFill/>
          <a:ln w="59333">
            <a:solidFill>
              <a:srgbClr val="FFCC30"/>
            </a:solidFill>
            <a:prstDash val="solid"/>
            <a:headEnd type="none"/>
            <a:tailEnd type="none"/>
          </a:ln>
        </p:spPr>
      </p:sp>
      <p:sp>
        <p:nvSpPr>
          <p:cNvPr id="13" name="Shape 7"/>
          <p:cNvSpPr/>
          <p:nvPr/>
        </p:nvSpPr>
        <p:spPr>
          <a:xfrm>
            <a:off x="4181712" y="2274832"/>
            <a:ext cx="4235897" cy="417704"/>
          </a:xfrm>
          <a:custGeom>
            <a:avLst/>
            <a:gdLst/>
            <a:ahLst/>
            <a:cxnLst/>
            <a:rect l="l" t="t" r="r" b="b"/>
            <a:pathLst>
              <a:path w="4235897" h="417704">
                <a:moveTo>
                  <a:pt x="128110" y="0"/>
                </a:moveTo>
                <a:moveTo>
                  <a:pt x="128110" y="0"/>
                </a:moveTo>
                <a:lnTo>
                  <a:pt x="4107787" y="0"/>
                </a:lnTo>
                <a:quadBezTo>
                  <a:pt x="4235897" y="0"/>
                  <a:pt x="4235897" y="128110"/>
                </a:quadBezTo>
                <a:lnTo>
                  <a:pt x="4235897" y="289594"/>
                </a:lnTo>
                <a:quadBezTo>
                  <a:pt x="4235897" y="417704"/>
                  <a:pt x="4107787" y="417704"/>
                </a:quadBezTo>
                <a:lnTo>
                  <a:pt x="128110" y="417704"/>
                </a:lnTo>
                <a:quadBezTo>
                  <a:pt x="0" y="417704"/>
                  <a:pt x="0" y="289594"/>
                </a:quadBezTo>
                <a:lnTo>
                  <a:pt x="0" y="128110"/>
                </a:lnTo>
                <a:quadBezTo>
                  <a:pt x="0" y="0"/>
                  <a:pt x="128110" y="0"/>
                </a:quadBezTo>
                <a:close/>
              </a:path>
            </a:pathLst>
          </a:custGeom>
          <a:solidFill>
            <a:srgbClr val="FFCC30"/>
          </a:solidFill>
        </p:spPr>
      </p:sp>
      <p:sp>
        <p:nvSpPr>
          <p:cNvPr id="14" name="Shape 8"/>
          <p:cNvSpPr/>
          <p:nvPr/>
        </p:nvSpPr>
        <p:spPr>
          <a:xfrm>
            <a:off x="2950918" y="2649816"/>
            <a:ext cx="828261" cy="0"/>
          </a:xfrm>
          <a:custGeom>
            <a:avLst/>
            <a:gdLst/>
            <a:ahLst/>
            <a:cxnLst/>
            <a:rect l="l" t="t" r="r" b="b"/>
            <a:pathLst>
              <a:path w="828261">
                <a:moveTo>
                  <a:pt x="0" y="0"/>
                </a:moveTo>
                <a:moveTo>
                  <a:pt x="0" y="0"/>
                </a:moveTo>
                <a:lnTo>
                  <a:pt x="828261" y="0"/>
                </a:lnTo>
              </a:path>
            </a:pathLst>
          </a:custGeom>
          <a:noFill/>
          <a:ln w="19778">
            <a:solidFill>
              <a:srgbClr val="1589EC">
                <a:alpha val="10196"/>
              </a:srgbClr>
            </a:solidFill>
            <a:prstDash val="solid"/>
            <a:headEnd type="none"/>
            <a:tailEnd type="none"/>
          </a:ln>
        </p:spPr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58" y="3790912"/>
            <a:ext cx="8485441" cy="959092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866008" y="3719848"/>
            <a:ext cx="682508" cy="103327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4465" b="1" i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3</a:t>
            </a:r>
            <a:endParaRPr lang="en-US" sz="1440" dirty="0"/>
          </a:p>
        </p:txBody>
      </p:sp>
      <p:sp>
        <p:nvSpPr>
          <p:cNvPr id="17" name="Shape 10"/>
          <p:cNvSpPr/>
          <p:nvPr/>
        </p:nvSpPr>
        <p:spPr>
          <a:xfrm>
            <a:off x="8794166" y="3993294"/>
            <a:ext cx="0" cy="530087"/>
          </a:xfrm>
          <a:custGeom>
            <a:avLst/>
            <a:gdLst/>
            <a:ahLst/>
            <a:cxnLst/>
            <a:rect l="l" t="t" r="r" b="b"/>
            <a:pathLst>
              <a:path h="530087">
                <a:moveTo>
                  <a:pt x="0" y="0"/>
                </a:moveTo>
                <a:moveTo>
                  <a:pt x="0" y="0"/>
                </a:moveTo>
                <a:lnTo>
                  <a:pt x="0" y="530087"/>
                </a:lnTo>
              </a:path>
            </a:pathLst>
          </a:custGeom>
          <a:noFill/>
          <a:ln w="59333">
            <a:solidFill>
              <a:srgbClr val="1589EC"/>
            </a:solidFill>
            <a:prstDash val="solid"/>
            <a:headEnd type="none"/>
            <a:tailEnd type="none"/>
          </a:ln>
        </p:spPr>
      </p:sp>
      <p:sp>
        <p:nvSpPr>
          <p:cNvPr id="18" name="Shape 11"/>
          <p:cNvSpPr/>
          <p:nvPr/>
        </p:nvSpPr>
        <p:spPr>
          <a:xfrm>
            <a:off x="5135088" y="3951197"/>
            <a:ext cx="828261" cy="0"/>
          </a:xfrm>
          <a:custGeom>
            <a:avLst/>
            <a:gdLst/>
            <a:ahLst/>
            <a:cxnLst/>
            <a:rect l="l" t="t" r="r" b="b"/>
            <a:pathLst>
              <a:path w="828261">
                <a:moveTo>
                  <a:pt x="0" y="0"/>
                </a:moveTo>
                <a:moveTo>
                  <a:pt x="0" y="0"/>
                </a:moveTo>
                <a:lnTo>
                  <a:pt x="828261" y="0"/>
                </a:lnTo>
              </a:path>
            </a:pathLst>
          </a:custGeom>
          <a:noFill/>
          <a:ln w="19778">
            <a:solidFill>
              <a:srgbClr val="1589EC">
                <a:alpha val="10196"/>
              </a:srgbClr>
            </a:solidFill>
            <a:prstDash val="solid"/>
            <a:headEnd type="none"/>
            <a:tailEnd type="none"/>
          </a:ln>
        </p:spPr>
      </p:sp>
      <p:sp>
        <p:nvSpPr>
          <p:cNvPr id="19" name="Shape 12"/>
          <p:cNvSpPr/>
          <p:nvPr/>
        </p:nvSpPr>
        <p:spPr>
          <a:xfrm>
            <a:off x="490731" y="3580959"/>
            <a:ext cx="4235897" cy="417704"/>
          </a:xfrm>
          <a:custGeom>
            <a:avLst/>
            <a:gdLst/>
            <a:ahLst/>
            <a:cxnLst/>
            <a:rect l="l" t="t" r="r" b="b"/>
            <a:pathLst>
              <a:path w="4235897" h="417704">
                <a:moveTo>
                  <a:pt x="128110" y="0"/>
                </a:moveTo>
                <a:moveTo>
                  <a:pt x="128110" y="0"/>
                </a:moveTo>
                <a:lnTo>
                  <a:pt x="4107787" y="0"/>
                </a:lnTo>
                <a:quadBezTo>
                  <a:pt x="4235897" y="0"/>
                  <a:pt x="4235897" y="128110"/>
                </a:quadBezTo>
                <a:lnTo>
                  <a:pt x="4235897" y="289594"/>
                </a:lnTo>
                <a:quadBezTo>
                  <a:pt x="4235897" y="417704"/>
                  <a:pt x="4107787" y="417704"/>
                </a:quadBezTo>
                <a:lnTo>
                  <a:pt x="128110" y="417704"/>
                </a:lnTo>
                <a:quadBezTo>
                  <a:pt x="0" y="417704"/>
                  <a:pt x="0" y="289594"/>
                </a:quadBezTo>
                <a:lnTo>
                  <a:pt x="0" y="128110"/>
                </a:lnTo>
                <a:quadBezTo>
                  <a:pt x="0" y="0"/>
                  <a:pt x="128110" y="0"/>
                </a:quadBezTo>
                <a:close/>
              </a:path>
            </a:pathLst>
          </a:custGeom>
          <a:solidFill>
            <a:srgbClr val="1589EC"/>
          </a:solidFill>
        </p:spPr>
      </p:sp>
      <p:sp>
        <p:nvSpPr>
          <p:cNvPr id="20" name="Text 13"/>
          <p:cNvSpPr/>
          <p:nvPr/>
        </p:nvSpPr>
        <p:spPr>
          <a:xfrm>
            <a:off x="517789" y="967604"/>
            <a:ext cx="4235897" cy="389224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传统研究方法的局限性</a:t>
            </a:r>
            <a:endParaRPr lang="en-US" sz="1440" dirty="0"/>
          </a:p>
        </p:txBody>
      </p:sp>
      <p:sp>
        <p:nvSpPr>
          <p:cNvPr id="21" name="Text 14"/>
          <p:cNvSpPr/>
          <p:nvPr/>
        </p:nvSpPr>
        <p:spPr>
          <a:xfrm>
            <a:off x="517789" y="1378221"/>
            <a:ext cx="7137907" cy="3931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经济学研究中，传统方法面临成本高昂和数据代表性不足的问题，限制了研究的深度和广度。</a:t>
            </a:r>
            <a:endParaRPr lang="en-US" sz="1440" dirty="0"/>
          </a:p>
        </p:txBody>
      </p:sp>
      <p:sp>
        <p:nvSpPr>
          <p:cNvPr id="22" name="Text 15"/>
          <p:cNvSpPr/>
          <p:nvPr/>
        </p:nvSpPr>
        <p:spPr>
          <a:xfrm>
            <a:off x="4181712" y="2289072"/>
            <a:ext cx="4235897" cy="389224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数据驱动的需求</a:t>
            </a:r>
            <a:endParaRPr lang="en-US" sz="1440" dirty="0"/>
          </a:p>
        </p:txBody>
      </p:sp>
      <p:sp>
        <p:nvSpPr>
          <p:cNvPr id="23" name="Text 16"/>
          <p:cNvSpPr/>
          <p:nvPr/>
        </p:nvSpPr>
        <p:spPr>
          <a:xfrm>
            <a:off x="1179396" y="2692365"/>
            <a:ext cx="7212987" cy="3931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随着大数据时代的到来，经济学研究需要采用数据驱动的方法来提高分析的现实性、准确性和效率。</a:t>
            </a:r>
            <a:endParaRPr lang="en-US" sz="1440" dirty="0"/>
          </a:p>
        </p:txBody>
      </p:sp>
      <p:sp>
        <p:nvSpPr>
          <p:cNvPr id="24" name="Text 17"/>
          <p:cNvSpPr/>
          <p:nvPr/>
        </p:nvSpPr>
        <p:spPr>
          <a:xfrm>
            <a:off x="490731" y="3580959"/>
            <a:ext cx="4235897" cy="389224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LLM的创新潜力</a:t>
            </a:r>
            <a:endParaRPr lang="en-US" sz="1440" dirty="0"/>
          </a:p>
        </p:txBody>
      </p:sp>
      <p:sp>
        <p:nvSpPr>
          <p:cNvPr id="25" name="Text 18"/>
          <p:cNvSpPr/>
          <p:nvPr/>
        </p:nvSpPr>
        <p:spPr>
          <a:xfrm>
            <a:off x="490731" y="3991576"/>
            <a:ext cx="7192023" cy="393192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大型语言模型（LLM）在模拟人的方面展现出巨大潜力，为经济学研究带来新的机遇。</a:t>
            </a:r>
            <a:endParaRPr lang="en-US" sz="144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4937" y="276634"/>
            <a:ext cx="5698484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LLM-Agent的潜力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04120" y="461408"/>
            <a:ext cx="307108" cy="3071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676699" y="497239"/>
            <a:ext cx="252819" cy="235446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3392247" y="1187577"/>
            <a:ext cx="5388009" cy="1207016"/>
          </a:xfrm>
          <a:custGeom>
            <a:avLst/>
            <a:gdLst/>
            <a:ahLst/>
            <a:cxnLst/>
            <a:rect l="l" t="t" r="r" b="b"/>
            <a:pathLst>
              <a:path w="5388009" h="1207016">
                <a:moveTo>
                  <a:pt x="0" y="0"/>
                </a:moveTo>
                <a:moveTo>
                  <a:pt x="0" y="0"/>
                </a:moveTo>
                <a:lnTo>
                  <a:pt x="5388009" y="0"/>
                </a:lnTo>
                <a:lnTo>
                  <a:pt x="5388009" y="1207016"/>
                </a:lnTo>
                <a:lnTo>
                  <a:pt x="0" y="1207016"/>
                </a:lnTo>
                <a:close/>
              </a:path>
            </a:pathLst>
          </a:custGeom>
          <a:solidFill>
            <a:srgbClr val="1589EC"/>
          </a:solidFill>
        </p:spPr>
      </p:sp>
      <p:sp>
        <p:nvSpPr>
          <p:cNvPr id="6" name="Shape 2"/>
          <p:cNvSpPr/>
          <p:nvPr/>
        </p:nvSpPr>
        <p:spPr>
          <a:xfrm>
            <a:off x="3392247" y="3385914"/>
            <a:ext cx="5388009" cy="1207016"/>
          </a:xfrm>
          <a:custGeom>
            <a:avLst/>
            <a:gdLst/>
            <a:ahLst/>
            <a:cxnLst/>
            <a:rect l="l" t="t" r="r" b="b"/>
            <a:pathLst>
              <a:path w="5388009" h="1207016">
                <a:moveTo>
                  <a:pt x="0" y="0"/>
                </a:moveTo>
                <a:moveTo>
                  <a:pt x="0" y="0"/>
                </a:moveTo>
                <a:lnTo>
                  <a:pt x="5388009" y="0"/>
                </a:lnTo>
                <a:lnTo>
                  <a:pt x="5388009" y="1207016"/>
                </a:lnTo>
                <a:lnTo>
                  <a:pt x="0" y="1207016"/>
                </a:lnTo>
                <a:close/>
              </a:path>
            </a:pathLst>
          </a:custGeom>
          <a:solidFill>
            <a:srgbClr val="1589EC"/>
          </a:solidFill>
        </p:spPr>
      </p:sp>
      <p:pic>
        <p:nvPicPr>
          <p:cNvPr id="7" name="Image 2" descr="https://sgw-dx.xf-yun.com/api/v1/sparkdesk/_17467646290261bfc7d194aa14d2a87af43a2a6d96fb0.jpg?authorization=c2ltcGxlLWp3dCBhaz1zcGFya2Rlc2s4MDAwMDAwMDAwMDE7ZXhwPTMzMjM1NjQ2Mjk7YWxnbz1obWFjLXNoYTI1NjtzaWc9T0QrSnlvZlVIYVRDNTRacGoxeUxUeHJ3ZGxVckhBcTFKWEw1bTJONkZSYz0=&amp;x_location=7YfmxI7B7uKO7jlRxIftd6UpfPD="/>
          <p:cNvPicPr>
            <a:picLocks noChangeAspect="1"/>
          </p:cNvPicPr>
          <p:nvPr/>
        </p:nvPicPr>
        <p:blipFill>
          <a:blip r:embed="rId4"/>
          <a:srcRect l="9600" r="10400"/>
          <a:stretch>
            <a:fillRect/>
          </a:stretch>
        </p:blipFill>
        <p:spPr>
          <a:xfrm>
            <a:off x="379476" y="1187577"/>
            <a:ext cx="2836548" cy="35456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70181" y="1268369"/>
            <a:ext cx="5101166" cy="38404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提供新的分析视角</a:t>
            </a:r>
            <a:endParaRPr lang="en-US" sz="1440" dirty="0"/>
          </a:p>
        </p:txBody>
      </p:sp>
      <p:sp>
        <p:nvSpPr>
          <p:cNvPr id="9" name="Text 4"/>
          <p:cNvSpPr/>
          <p:nvPr/>
        </p:nvSpPr>
        <p:spPr>
          <a:xfrm>
            <a:off x="3470181" y="1652417"/>
            <a:ext cx="5101166" cy="6035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LLM的应用使得经济学家可以从新的角度审视曾经的经济问题，挑战传统的“理性人”假设，挖掘行为规律和影响因素。</a:t>
            </a:r>
            <a:endParaRPr lang="en-US" sz="1440" dirty="0"/>
          </a:p>
        </p:txBody>
      </p:sp>
      <p:sp>
        <p:nvSpPr>
          <p:cNvPr id="10" name="Text 5"/>
          <p:cNvSpPr/>
          <p:nvPr/>
        </p:nvSpPr>
        <p:spPr>
          <a:xfrm>
            <a:off x="3392247" y="2450725"/>
            <a:ext cx="5424217" cy="38404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辅助实验设计和政策评估</a:t>
            </a:r>
            <a:endParaRPr lang="en-US" sz="1440" dirty="0"/>
          </a:p>
        </p:txBody>
      </p:sp>
      <p:sp>
        <p:nvSpPr>
          <p:cNvPr id="11" name="Text 6"/>
          <p:cNvSpPr/>
          <p:nvPr/>
        </p:nvSpPr>
        <p:spPr>
          <a:xfrm>
            <a:off x="3392247" y="2731449"/>
            <a:ext cx="5379481" cy="6035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LLM在实验设计和政策评估中发挥重要作用，提供低成本的实验模拟，帮助研究者更好地理解和预测经济现象。</a:t>
            </a:r>
            <a:endParaRPr lang="en-US" sz="1440" dirty="0"/>
          </a:p>
        </p:txBody>
      </p:sp>
      <p:sp>
        <p:nvSpPr>
          <p:cNvPr id="12" name="Text 7"/>
          <p:cNvSpPr/>
          <p:nvPr/>
        </p:nvSpPr>
        <p:spPr>
          <a:xfrm>
            <a:off x="3470181" y="3474137"/>
            <a:ext cx="5101166" cy="38404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预见未来</a:t>
            </a:r>
            <a:endParaRPr lang="en-US" sz="1440" dirty="0"/>
          </a:p>
        </p:txBody>
      </p:sp>
      <p:sp>
        <p:nvSpPr>
          <p:cNvPr id="13" name="Text 8"/>
          <p:cNvSpPr/>
          <p:nvPr/>
        </p:nvSpPr>
        <p:spPr>
          <a:xfrm>
            <a:off x="3470181" y="3858185"/>
            <a:ext cx="5101166" cy="60350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如果你的模拟对于曾经的经济现象一一复现，那我对于这个Agent的未来建议将抱有更大的信任。（摘自吴爷爷语录）</a:t>
            </a:r>
            <a:endParaRPr lang="en-US" sz="14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464179" y="830707"/>
            <a:ext cx="2181298" cy="12527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5615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3" name="Text 1"/>
          <p:cNvSpPr/>
          <p:nvPr/>
        </p:nvSpPr>
        <p:spPr>
          <a:xfrm>
            <a:off x="4333058" y="1795666"/>
            <a:ext cx="4312419" cy="1005840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normAutofit/>
          </a:bodyPr>
          <a:lstStyle/>
          <a:p>
            <a:pPr marL="0" indent="0" algn="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23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LLM在行为经济学实验中的应用</a:t>
            </a:r>
            <a:endParaRPr lang="en-US" sz="1440" dirty="0"/>
          </a:p>
        </p:txBody>
      </p:sp>
      <p:sp>
        <p:nvSpPr>
          <p:cNvPr id="5" name="文本框 4"/>
          <p:cNvSpPr txBox="1"/>
          <p:nvPr/>
        </p:nvSpPr>
        <p:spPr>
          <a:xfrm>
            <a:off x="4639235" y="2310140"/>
            <a:ext cx="39041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24EC_Large Language Models as Simulated Economic </a:t>
            </a:r>
            <a:r>
              <a:rPr lang="en-US" altLang="zh-CN" sz="1400" dirty="0" err="1"/>
              <a:t>Agents:What</a:t>
            </a:r>
            <a:r>
              <a:rPr lang="en-US" altLang="zh-CN" sz="1400" dirty="0"/>
              <a:t> Can We Learn from Homo </a:t>
            </a:r>
            <a:r>
              <a:rPr lang="en-US" altLang="zh-CN" sz="1400" dirty="0" err="1"/>
              <a:t>Silicus</a:t>
            </a:r>
            <a:r>
              <a:rPr lang="en-US" altLang="zh-CN" sz="1400" dirty="0"/>
              <a:t>?</a:t>
            </a:r>
            <a:endParaRPr lang="zh-CN" alt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84937" y="276634"/>
            <a:ext cx="5698484" cy="676656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2590" b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经典实验复现</a:t>
            </a:r>
            <a:endParaRPr lang="en-US" sz="144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700000">
            <a:off x="504120" y="461408"/>
            <a:ext cx="307108" cy="307108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700000">
            <a:off x="676699" y="497239"/>
            <a:ext cx="252819" cy="235446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379930" y="4263537"/>
            <a:ext cx="8384141" cy="492725"/>
          </a:xfrm>
          <a:custGeom>
            <a:avLst/>
            <a:gdLst/>
            <a:ahLst/>
            <a:cxnLst/>
            <a:rect l="l" t="t" r="r" b="b"/>
            <a:pathLst>
              <a:path w="8384141" h="492725">
                <a:moveTo>
                  <a:pt x="246363" y="0"/>
                </a:moveTo>
                <a:moveTo>
                  <a:pt x="246363" y="0"/>
                </a:moveTo>
                <a:lnTo>
                  <a:pt x="8137778" y="0"/>
                </a:lnTo>
                <a:quadBezTo>
                  <a:pt x="8384141" y="0"/>
                  <a:pt x="8384141" y="246363"/>
                </a:quadBezTo>
                <a:lnTo>
                  <a:pt x="8384141" y="246363"/>
                </a:lnTo>
                <a:quadBezTo>
                  <a:pt x="8384141" y="492725"/>
                  <a:pt x="8137778" y="492725"/>
                </a:quadBezTo>
                <a:lnTo>
                  <a:pt x="246363" y="492725"/>
                </a:lnTo>
                <a:quadBezTo>
                  <a:pt x="0" y="492725"/>
                  <a:pt x="0" y="246363"/>
                </a:quadBezTo>
                <a:lnTo>
                  <a:pt x="0" y="246363"/>
                </a:lnTo>
                <a:quadBezTo>
                  <a:pt x="0" y="0"/>
                  <a:pt x="246363" y="0"/>
                </a:quadBezTo>
                <a:close/>
              </a:path>
            </a:pathLst>
          </a:custGeom>
          <a:solidFill>
            <a:srgbClr val="1589EC"/>
          </a:solidFill>
        </p:spPr>
      </p:sp>
      <p:sp>
        <p:nvSpPr>
          <p:cNvPr id="6" name="Shape 2"/>
          <p:cNvSpPr/>
          <p:nvPr/>
        </p:nvSpPr>
        <p:spPr>
          <a:xfrm>
            <a:off x="674046" y="4568512"/>
            <a:ext cx="2507373" cy="0"/>
          </a:xfrm>
          <a:custGeom>
            <a:avLst/>
            <a:gdLst/>
            <a:ahLst/>
            <a:cxnLst/>
            <a:rect l="l" t="t" r="r" b="b"/>
            <a:pathLst>
              <a:path w="2507373">
                <a:moveTo>
                  <a:pt x="0" y="0"/>
                </a:moveTo>
                <a:moveTo>
                  <a:pt x="0" y="0"/>
                </a:moveTo>
                <a:lnTo>
                  <a:pt x="2507373" y="0"/>
                </a:lnTo>
              </a:path>
            </a:pathLst>
          </a:custGeom>
          <a:noFill/>
          <a:ln w="28575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7" name="Shape 3"/>
          <p:cNvSpPr/>
          <p:nvPr/>
        </p:nvSpPr>
        <p:spPr>
          <a:xfrm>
            <a:off x="674046" y="4263537"/>
            <a:ext cx="2523744" cy="230247"/>
          </a:xfrm>
          <a:custGeom>
            <a:avLst/>
            <a:gdLst/>
            <a:ahLst/>
            <a:cxnLst/>
            <a:rect l="l" t="t" r="r" b="b"/>
            <a:pathLst>
              <a:path w="2523744" h="230247">
                <a:moveTo>
                  <a:pt x="0" y="0"/>
                </a:moveTo>
                <a:moveTo>
                  <a:pt x="0" y="0"/>
                </a:moveTo>
                <a:lnTo>
                  <a:pt x="2523744" y="0"/>
                </a:lnTo>
                <a:lnTo>
                  <a:pt x="2523744" y="230247"/>
                </a:lnTo>
                <a:lnTo>
                  <a:pt x="0" y="230247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13180" y="999576"/>
            <a:ext cx="2611169" cy="326396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5845763" y="999576"/>
            <a:ext cx="2611169" cy="3263962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591570" y="1503341"/>
            <a:ext cx="688696" cy="78638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170" b="1" i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44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3229472" y="999576"/>
            <a:ext cx="2611169" cy="3263962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3290337" y="4568512"/>
            <a:ext cx="2507373" cy="0"/>
          </a:xfrm>
          <a:custGeom>
            <a:avLst/>
            <a:gdLst/>
            <a:ahLst/>
            <a:cxnLst/>
            <a:rect l="l" t="t" r="r" b="b"/>
            <a:pathLst>
              <a:path w="2507373">
                <a:moveTo>
                  <a:pt x="0" y="0"/>
                </a:moveTo>
                <a:moveTo>
                  <a:pt x="0" y="0"/>
                </a:moveTo>
                <a:lnTo>
                  <a:pt x="2507373" y="0"/>
                </a:lnTo>
              </a:path>
            </a:pathLst>
          </a:custGeom>
          <a:noFill/>
          <a:ln w="28575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13" name="Shape 6"/>
          <p:cNvSpPr/>
          <p:nvPr/>
        </p:nvSpPr>
        <p:spPr>
          <a:xfrm>
            <a:off x="3290337" y="4263537"/>
            <a:ext cx="2523744" cy="230247"/>
          </a:xfrm>
          <a:custGeom>
            <a:avLst/>
            <a:gdLst/>
            <a:ahLst/>
            <a:cxnLst/>
            <a:rect l="l" t="t" r="r" b="b"/>
            <a:pathLst>
              <a:path w="2523744" h="230247">
                <a:moveTo>
                  <a:pt x="0" y="0"/>
                </a:moveTo>
                <a:moveTo>
                  <a:pt x="0" y="0"/>
                </a:moveTo>
                <a:lnTo>
                  <a:pt x="2523744" y="0"/>
                </a:lnTo>
                <a:lnTo>
                  <a:pt x="2523744" y="230247"/>
                </a:lnTo>
                <a:lnTo>
                  <a:pt x="0" y="230247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</p:spPr>
      </p:sp>
      <p:sp>
        <p:nvSpPr>
          <p:cNvPr id="14" name="Text 7"/>
          <p:cNvSpPr/>
          <p:nvPr/>
        </p:nvSpPr>
        <p:spPr>
          <a:xfrm>
            <a:off x="4207861" y="1503341"/>
            <a:ext cx="688696" cy="78638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170" b="1" i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440" dirty="0"/>
          </a:p>
        </p:txBody>
      </p:sp>
      <p:sp>
        <p:nvSpPr>
          <p:cNvPr id="15" name="Shape 8"/>
          <p:cNvSpPr/>
          <p:nvPr/>
        </p:nvSpPr>
        <p:spPr>
          <a:xfrm>
            <a:off x="5906629" y="4568512"/>
            <a:ext cx="2507373" cy="0"/>
          </a:xfrm>
          <a:custGeom>
            <a:avLst/>
            <a:gdLst/>
            <a:ahLst/>
            <a:cxnLst/>
            <a:rect l="l" t="t" r="r" b="b"/>
            <a:pathLst>
              <a:path w="2507373">
                <a:moveTo>
                  <a:pt x="0" y="0"/>
                </a:moveTo>
                <a:moveTo>
                  <a:pt x="0" y="0"/>
                </a:moveTo>
                <a:lnTo>
                  <a:pt x="2507373" y="0"/>
                </a:lnTo>
              </a:path>
            </a:pathLst>
          </a:custGeom>
          <a:noFill/>
          <a:ln w="28575">
            <a:solidFill>
              <a:srgbClr val="FFFFFF"/>
            </a:solidFill>
            <a:prstDash val="solid"/>
            <a:headEnd type="none"/>
            <a:tailEnd type="none"/>
          </a:ln>
        </p:spPr>
      </p:sp>
      <p:sp>
        <p:nvSpPr>
          <p:cNvPr id="16" name="Shape 9"/>
          <p:cNvSpPr/>
          <p:nvPr/>
        </p:nvSpPr>
        <p:spPr>
          <a:xfrm>
            <a:off x="5906629" y="4263537"/>
            <a:ext cx="2523744" cy="230247"/>
          </a:xfrm>
          <a:custGeom>
            <a:avLst/>
            <a:gdLst/>
            <a:ahLst/>
            <a:cxnLst/>
            <a:rect l="l" t="t" r="r" b="b"/>
            <a:pathLst>
              <a:path w="2523744" h="230247">
                <a:moveTo>
                  <a:pt x="0" y="0"/>
                </a:moveTo>
                <a:moveTo>
                  <a:pt x="0" y="0"/>
                </a:moveTo>
                <a:lnTo>
                  <a:pt x="2523744" y="0"/>
                </a:lnTo>
                <a:lnTo>
                  <a:pt x="2523744" y="230247"/>
                </a:lnTo>
                <a:lnTo>
                  <a:pt x="0" y="230247"/>
                </a:lnTo>
                <a:close/>
              </a:path>
            </a:pathLst>
          </a:custGeom>
          <a:solidFill>
            <a:srgbClr val="FFFFFF">
              <a:alpha val="90000"/>
            </a:srgbClr>
          </a:solidFill>
        </p:spPr>
      </p:sp>
      <p:sp>
        <p:nvSpPr>
          <p:cNvPr id="17" name="Text 10"/>
          <p:cNvSpPr/>
          <p:nvPr/>
        </p:nvSpPr>
        <p:spPr>
          <a:xfrm>
            <a:off x="6824153" y="1503341"/>
            <a:ext cx="688696" cy="786384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3000"/>
              </a:lnSpc>
              <a:spcBef>
                <a:spcPts val="375"/>
              </a:spcBef>
              <a:buNone/>
            </a:pPr>
            <a:r>
              <a:rPr lang="en-US" sz="3170" b="1" i="1" dirty="0">
                <a:solidFill>
                  <a:srgbClr val="1589EC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440" dirty="0"/>
          </a:p>
        </p:txBody>
      </p:sp>
      <p:sp>
        <p:nvSpPr>
          <p:cNvPr id="18" name="Text 11"/>
          <p:cNvSpPr/>
          <p:nvPr/>
        </p:nvSpPr>
        <p:spPr>
          <a:xfrm>
            <a:off x="760687" y="2439532"/>
            <a:ext cx="2389736" cy="34747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公平感知实验</a:t>
            </a:r>
            <a:endParaRPr lang="en-US" sz="1440" dirty="0"/>
          </a:p>
        </p:txBody>
      </p:sp>
      <p:sp>
        <p:nvSpPr>
          <p:cNvPr id="19" name="Text 12"/>
          <p:cNvSpPr/>
          <p:nvPr/>
        </p:nvSpPr>
        <p:spPr>
          <a:xfrm>
            <a:off x="760687" y="2887912"/>
            <a:ext cx="2253304" cy="901529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 err="1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通过LLM模拟经济主体，在实验中探讨了不同情境下的公平感知，如反对暴利定价</a:t>
            </a: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</a:t>
            </a:r>
            <a:r>
              <a:rPr lang="zh-CN" alt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社会偏好的独裁者选择游戏</a:t>
            </a: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1440" dirty="0"/>
          </a:p>
        </p:txBody>
      </p:sp>
      <p:sp>
        <p:nvSpPr>
          <p:cNvPr id="20" name="Text 13"/>
          <p:cNvSpPr/>
          <p:nvPr/>
        </p:nvSpPr>
        <p:spPr>
          <a:xfrm>
            <a:off x="3376979" y="2439532"/>
            <a:ext cx="2389736" cy="34747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现状偏误实验</a:t>
            </a:r>
            <a:endParaRPr lang="en-US" sz="1440" dirty="0"/>
          </a:p>
        </p:txBody>
      </p:sp>
      <p:sp>
        <p:nvSpPr>
          <p:cNvPr id="21" name="Text 14"/>
          <p:cNvSpPr/>
          <p:nvPr/>
        </p:nvSpPr>
        <p:spPr>
          <a:xfrm>
            <a:off x="3376979" y="2887912"/>
            <a:ext cx="2253304" cy="10241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LLM被用于复现现状偏误实验，研究默认选项对决策的影响，展示了AI在模拟人类行为偏差和认知限制中的应用价值。</a:t>
            </a:r>
            <a:endParaRPr lang="en-US" sz="1440" dirty="0"/>
          </a:p>
        </p:txBody>
      </p:sp>
      <p:sp>
        <p:nvSpPr>
          <p:cNvPr id="22" name="Text 15"/>
          <p:cNvSpPr/>
          <p:nvPr/>
        </p:nvSpPr>
        <p:spPr>
          <a:xfrm>
            <a:off x="5993270" y="2439532"/>
            <a:ext cx="2389736" cy="347472"/>
          </a:xfrm>
          <a:prstGeom prst="rect">
            <a:avLst/>
          </a:prstGeom>
          <a:noFill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5" b="1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最低工资效应实验</a:t>
            </a:r>
            <a:endParaRPr lang="en-US" sz="1440" dirty="0"/>
          </a:p>
        </p:txBody>
      </p:sp>
      <p:sp>
        <p:nvSpPr>
          <p:cNvPr id="23" name="Text 16"/>
          <p:cNvSpPr/>
          <p:nvPr/>
        </p:nvSpPr>
        <p:spPr>
          <a:xfrm>
            <a:off x="5993270" y="2887912"/>
            <a:ext cx="2253304" cy="1024128"/>
          </a:xfrm>
          <a:prstGeom prst="rect">
            <a:avLst/>
          </a:prstGeom>
          <a:noFill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150" dirty="0">
                <a:solidFill>
                  <a:srgbClr val="1C1E22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利用LLM探索劳动力市场中的最低工资效应，分析技能替代对工资水平的影响，为经济学研究提供了新的数据分析工具和方法。</a:t>
            </a:r>
            <a:endParaRPr lang="en-US" sz="14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74" y="283476"/>
            <a:ext cx="3197086" cy="24147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353" y="283476"/>
            <a:ext cx="4431847" cy="2414788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088" y="2769740"/>
            <a:ext cx="4036860" cy="2230896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510" y="2918011"/>
            <a:ext cx="3613808" cy="19025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3021</Words>
  <Application>WPS 演示</Application>
  <PresentationFormat>全屏显示(16:9)</PresentationFormat>
  <Paragraphs>259</Paragraphs>
  <Slides>24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宋体</vt:lpstr>
      <vt:lpstr>Wingdings</vt:lpstr>
      <vt:lpstr>Microsoft Yahei</vt:lpstr>
      <vt:lpstr>苹方-简</vt:lpstr>
      <vt:lpstr>Microsoft Yahei</vt:lpstr>
      <vt:lpstr>Microsoft Yahei</vt:lpstr>
      <vt:lpstr>Calibri</vt:lpstr>
      <vt:lpstr>Helvetica Neue</vt:lpstr>
      <vt:lpstr>微软雅黑</vt:lpstr>
      <vt:lpstr>汉仪旗黑</vt:lpstr>
      <vt:lpstr>宋体</vt:lpstr>
      <vt:lpstr>Arial Unicode MS</vt:lpstr>
      <vt:lpstr>等线</vt:lpstr>
      <vt:lpstr>汉仪中等线KW</vt:lpstr>
      <vt:lpstr>汉仪书宋二KW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yhwu_is</cp:lastModifiedBy>
  <cp:revision>8</cp:revision>
  <dcterms:created xsi:type="dcterms:W3CDTF">2025-05-12T10:57:12Z</dcterms:created>
  <dcterms:modified xsi:type="dcterms:W3CDTF">2025-05-12T10:57:12Z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2FF0A5D6A11D659C08D42168D4852C46_42</vt:lpwstr>
  </property>
  <property fmtid="{D5CDD505-2E9C-101B-9397-08002B2CF9AE}" pid="3" name="KSOProductBuildVer">
    <vt:lpwstr>2052-7.2.2.8955</vt:lpwstr>
  </property>
</Properties>
</file>