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4">
          <p15:clr>
            <a:srgbClr val="A4A3A4"/>
          </p15:clr>
        </p15:guide>
        <p15:guide id="2" pos="4992">
          <p15:clr>
            <a:srgbClr val="A4A3A4"/>
          </p15:clr>
        </p15:guide>
      </p15:sldGuideLst>
    </p:ext>
    <p:ext uri="{2D200454-40CA-4A62-9FC3-DE9A4176ACB9}">
      <p15:notesGuideLst>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44" orient="horz"/>
        <p:guide pos="4992"/>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11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1138" y="0"/>
            <a:ext cx="3076575" cy="511175"/>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89013" y="766763"/>
            <a:ext cx="5121275"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3" y="4862513"/>
            <a:ext cx="5680075" cy="460375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850"/>
            <a:ext cx="3076575" cy="51117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1138" y="9721850"/>
            <a:ext cx="3076575" cy="51117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709613" y="4862513"/>
            <a:ext cx="5680075" cy="46037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989013" y="766763"/>
            <a:ext cx="5121275"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8c9a58b1a_0_37: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c9a58b1a_0_37: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9" name="Google Shape;149;g38c9a58b1a_0_37: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8c9a58b1a_0_60: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c9a58b1a_0_60: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7" name="Google Shape;157;g38c9a58b1a_0_60: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8c9a58b1a_0_67: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8c9a58b1a_0_67: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4" name="Google Shape;164;g38c9a58b1a_0_67: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8c9a58b1a_0_76: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c9a58b1a_0_76: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2" name="Google Shape;172;g38c9a58b1a_0_76: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8c9a58b1a_0_83: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8c9a58b1a_0_83: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0" name="Google Shape;180;g38c9a58b1a_0_83: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8c9a58b1a_0_92: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8c9a58b1a_0_92: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7" name="Google Shape;187;g38c9a58b1a_0_92: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709613" y="4862513"/>
            <a:ext cx="5680075" cy="46037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989013" y="766763"/>
            <a:ext cx="5121275"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8c9a58b1a_0_102: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8c9a58b1a_0_102: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2" name="Google Shape;202;g38c9a58b1a_0_102: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8c9a58b1a_0_109: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8c9a58b1a_0_109: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9" name="Google Shape;209;g38c9a58b1a_0_109: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8c9a58b1a_0_119: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8c9a58b1a_0_119: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7" name="Google Shape;217;g38c9a58b1a_0_119: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8ca52a1be_0_0: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87" name="Google Shape;87;g38ca52a1be_0_0: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8" name="Google Shape;88;g38ca52a1be_0_0: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8c9a58b1a_0_126: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8c9a58b1a_0_126: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5" name="Google Shape;225;g38c9a58b1a_0_126: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8c9a58b1a_0_133: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8c9a58b1a_0_133: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3" name="Google Shape;233;g38c9a58b1a_0_133: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8c9a58b1a_0_143: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c9a58b1a_0_143: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40" name="Google Shape;240;g38c9a58b1a_0_143: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41:notes"/>
          <p:cNvSpPr txBox="1"/>
          <p:nvPr>
            <p:ph idx="1" type="body"/>
          </p:nvPr>
        </p:nvSpPr>
        <p:spPr>
          <a:xfrm>
            <a:off x="709613" y="4862513"/>
            <a:ext cx="5680075" cy="46037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1:notes"/>
          <p:cNvSpPr/>
          <p:nvPr>
            <p:ph idx="2" type="sldImg"/>
          </p:nvPr>
        </p:nvSpPr>
        <p:spPr>
          <a:xfrm>
            <a:off x="989013" y="766763"/>
            <a:ext cx="5121275"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8c9a58b1a_0_152:notes"/>
          <p:cNvSpPr txBox="1"/>
          <p:nvPr>
            <p:ph idx="1" type="body"/>
          </p:nvPr>
        </p:nvSpPr>
        <p:spPr>
          <a:xfrm>
            <a:off x="709613" y="4862513"/>
            <a:ext cx="5680200" cy="46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38c9a58b1a_0_152: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2:notes"/>
          <p:cNvSpPr txBox="1"/>
          <p:nvPr>
            <p:ph idx="1" type="body"/>
          </p:nvPr>
        </p:nvSpPr>
        <p:spPr>
          <a:xfrm>
            <a:off x="709613" y="4862513"/>
            <a:ext cx="5680075" cy="46037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notes"/>
          <p:cNvSpPr/>
          <p:nvPr>
            <p:ph idx="2" type="sldImg"/>
          </p:nvPr>
        </p:nvSpPr>
        <p:spPr>
          <a:xfrm>
            <a:off x="989013" y="766763"/>
            <a:ext cx="5121275"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3:notes"/>
          <p:cNvSpPr txBox="1"/>
          <p:nvPr>
            <p:ph idx="1" type="body"/>
          </p:nvPr>
        </p:nvSpPr>
        <p:spPr>
          <a:xfrm>
            <a:off x="709613" y="4862513"/>
            <a:ext cx="5680075" cy="46037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notes"/>
          <p:cNvSpPr/>
          <p:nvPr>
            <p:ph idx="2" type="sldImg"/>
          </p:nvPr>
        </p:nvSpPr>
        <p:spPr>
          <a:xfrm>
            <a:off x="989013" y="766763"/>
            <a:ext cx="5121275"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8c9a58b1a_0_10:notes"/>
          <p:cNvSpPr txBox="1"/>
          <p:nvPr>
            <p:ph idx="1" type="body"/>
          </p:nvPr>
        </p:nvSpPr>
        <p:spPr>
          <a:xfrm>
            <a:off x="709613" y="4862513"/>
            <a:ext cx="5680200" cy="46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8c9a58b1a_0_10: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8c9a58b1a_0_19: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c9a58b1a_0_19: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7" name="Google Shape;117;g38c9a58b1a_0_19: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8c9a58b1a_0_29: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c9a58b1a_0_29: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7" name="Google Shape;127;g38c9a58b1a_0_29: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8c9a58b1a_0_43: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8c9a58b1a_0_43: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4" name="Google Shape;134;g38c9a58b1a_0_43: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8c9a58b1a_0_53:notes"/>
          <p:cNvSpPr/>
          <p:nvPr>
            <p:ph idx="2" type="sldImg"/>
          </p:nvPr>
        </p:nvSpPr>
        <p:spPr>
          <a:xfrm>
            <a:off x="989013" y="766763"/>
            <a:ext cx="5121300" cy="38403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c9a58b1a_0_53:notes"/>
          <p:cNvSpPr txBox="1"/>
          <p:nvPr>
            <p:ph idx="1" type="body"/>
          </p:nvPr>
        </p:nvSpPr>
        <p:spPr>
          <a:xfrm>
            <a:off x="709613" y="4862513"/>
            <a:ext cx="5680200" cy="4603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2" name="Google Shape;142;g38c9a58b1a_0_53:notes"/>
          <p:cNvSpPr txBox="1"/>
          <p:nvPr>
            <p:ph idx="12" type="sldNum"/>
          </p:nvPr>
        </p:nvSpPr>
        <p:spPr>
          <a:xfrm>
            <a:off x="4021138" y="9721850"/>
            <a:ext cx="3076500" cy="5112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480"/>
              </a:spcBef>
              <a:spcAft>
                <a:spcPts val="0"/>
              </a:spcAft>
              <a:buClr>
                <a:srgbClr val="203A61"/>
              </a:buClr>
              <a:buSzPts val="2400"/>
              <a:buFont typeface="Noto Sans Symbols"/>
              <a:buNone/>
              <a:defRPr b="0" i="0" sz="2400" u="none" cap="none" strike="noStrike">
                <a:solidFill>
                  <a:srgbClr val="3F3F3F"/>
                </a:solidFill>
                <a:latin typeface="Arial"/>
                <a:ea typeface="Arial"/>
                <a:cs typeface="Arial"/>
                <a:sym typeface="Arial"/>
              </a:defRPr>
            </a:lvl1pPr>
            <a:lvl2pPr lvl="1"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lvl="2"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lvl="3"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lvl="4"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lvl="5"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lvl="6"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lvl="7"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lvl="8"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6" name="Google Shape;16;p2"/>
          <p:cNvSpPr txBox="1"/>
          <p:nvPr>
            <p:ph type="ctrTitle"/>
          </p:nvPr>
        </p:nvSpPr>
        <p:spPr>
          <a:xfrm>
            <a:off x="685800" y="2286000"/>
            <a:ext cx="77724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000" u="none" cap="none" strike="noStrike">
                <a:solidFill>
                  <a:srgbClr val="FF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5" name="Shape 45"/>
        <p:cNvGrpSpPr/>
        <p:nvPr/>
      </p:nvGrpSpPr>
      <p:grpSpPr>
        <a:xfrm>
          <a:off x="0" y="0"/>
          <a:ext cx="0" cy="0"/>
          <a:chOff x="0" y="0"/>
          <a:chExt cx="0" cy="0"/>
        </a:xfrm>
      </p:grpSpPr>
      <p:sp>
        <p:nvSpPr>
          <p:cNvPr id="46" name="Google Shape;46;p11"/>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47" name="Google Shape;47;p11"/>
          <p:cNvSpPr txBox="1"/>
          <p:nvPr>
            <p:ph idx="1" type="body"/>
          </p:nvPr>
        </p:nvSpPr>
        <p:spPr>
          <a:xfrm rot="5400000">
            <a:off x="2057400" y="-304800"/>
            <a:ext cx="5029200" cy="7772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12"/>
          <p:cNvSpPr txBox="1"/>
          <p:nvPr>
            <p:ph type="title"/>
          </p:nvPr>
        </p:nvSpPr>
        <p:spPr>
          <a:xfrm rot="5400000">
            <a:off x="4560900" y="2198675"/>
            <a:ext cx="5851500" cy="1943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50" name="Google Shape;50;p12"/>
          <p:cNvSpPr txBox="1"/>
          <p:nvPr>
            <p:ph idx="1" type="body"/>
          </p:nvPr>
        </p:nvSpPr>
        <p:spPr>
          <a:xfrm rot="5400000">
            <a:off x="598500" y="331775"/>
            <a:ext cx="5851500" cy="5676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1" name="Shape 51"/>
        <p:cNvGrpSpPr/>
        <p:nvPr/>
      </p:nvGrpSpPr>
      <p:grpSpPr>
        <a:xfrm>
          <a:off x="0" y="0"/>
          <a:ext cx="0" cy="0"/>
          <a:chOff x="0" y="0"/>
          <a:chExt cx="0" cy="0"/>
        </a:xfrm>
      </p:grpSpPr>
      <p:sp>
        <p:nvSpPr>
          <p:cNvPr id="52" name="Google Shape;52;p13"/>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685800" y="1066800"/>
            <a:ext cx="3810000" cy="50292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4" name="Google Shape;54;p13"/>
          <p:cNvSpPr txBox="1"/>
          <p:nvPr>
            <p:ph idx="2" type="body"/>
          </p:nvPr>
        </p:nvSpPr>
        <p:spPr>
          <a:xfrm>
            <a:off x="4648200" y="1066800"/>
            <a:ext cx="3810000" cy="2438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5" name="Google Shape;55;p13"/>
          <p:cNvSpPr txBox="1"/>
          <p:nvPr>
            <p:ph idx="3" type="body"/>
          </p:nvPr>
        </p:nvSpPr>
        <p:spPr>
          <a:xfrm>
            <a:off x="4648200" y="3657600"/>
            <a:ext cx="3810000" cy="2438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Media Clip" type="txAndMedia">
  <p:cSld name="TEXT_AND_MEDIA">
    <p:spTree>
      <p:nvGrpSpPr>
        <p:cNvPr id="56" name="Shape 56"/>
        <p:cNvGrpSpPr/>
        <p:nvPr/>
      </p:nvGrpSpPr>
      <p:grpSpPr>
        <a:xfrm>
          <a:off x="0" y="0"/>
          <a:ext cx="0" cy="0"/>
          <a:chOff x="0" y="0"/>
          <a:chExt cx="0" cy="0"/>
        </a:xfrm>
      </p:grpSpPr>
      <p:sp>
        <p:nvSpPr>
          <p:cNvPr id="57" name="Google Shape;57;p14"/>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58" name="Google Shape;58;p14"/>
          <p:cNvSpPr txBox="1"/>
          <p:nvPr>
            <p:ph idx="1" type="body"/>
          </p:nvPr>
        </p:nvSpPr>
        <p:spPr>
          <a:xfrm>
            <a:off x="685800" y="1066800"/>
            <a:ext cx="3810000" cy="50292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9" name="Google Shape;59;p14"/>
          <p:cNvSpPr/>
          <p:nvPr>
            <p:ph idx="2" type="media"/>
          </p:nvPr>
        </p:nvSpPr>
        <p:spPr>
          <a:xfrm>
            <a:off x="4648200" y="1066800"/>
            <a:ext cx="3810000" cy="5029200"/>
          </a:xfrm>
          <a:prstGeom prst="rect">
            <a:avLst/>
          </a:prstGeom>
          <a:noFill/>
          <a:ln>
            <a:noFill/>
          </a:ln>
        </p:spPr>
        <p:txBody>
          <a:bodyPr anchorCtr="0" anchor="t" bIns="91425" lIns="91425" spcFirstLastPara="1" rIns="91425" wrap="square" tIns="91425"/>
          <a:lstStyle>
            <a:lvl1pPr lvl="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lvl="1"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lvl="2"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lvl="3"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lvl="4"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lvl="5"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lvl="6"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lvl="7"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lvl="8"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4 Content" type="fourObj">
  <p:cSld name="FOUR_OBJECTS">
    <p:spTree>
      <p:nvGrpSpPr>
        <p:cNvPr id="60" name="Shape 60"/>
        <p:cNvGrpSpPr/>
        <p:nvPr/>
      </p:nvGrpSpPr>
      <p:grpSpPr>
        <a:xfrm>
          <a:off x="0" y="0"/>
          <a:ext cx="0" cy="0"/>
          <a:chOff x="0" y="0"/>
          <a:chExt cx="0" cy="0"/>
        </a:xfrm>
      </p:grpSpPr>
      <p:sp>
        <p:nvSpPr>
          <p:cNvPr id="61" name="Google Shape;61;p15"/>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62" name="Google Shape;62;p15"/>
          <p:cNvSpPr txBox="1"/>
          <p:nvPr>
            <p:ph idx="1" type="body"/>
          </p:nvPr>
        </p:nvSpPr>
        <p:spPr>
          <a:xfrm>
            <a:off x="685800" y="1066800"/>
            <a:ext cx="3810000" cy="2438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63" name="Google Shape;63;p15"/>
          <p:cNvSpPr txBox="1"/>
          <p:nvPr>
            <p:ph idx="2" type="body"/>
          </p:nvPr>
        </p:nvSpPr>
        <p:spPr>
          <a:xfrm>
            <a:off x="4648200" y="1066800"/>
            <a:ext cx="3810000" cy="2438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64" name="Google Shape;64;p15"/>
          <p:cNvSpPr txBox="1"/>
          <p:nvPr>
            <p:ph idx="3" type="body"/>
          </p:nvPr>
        </p:nvSpPr>
        <p:spPr>
          <a:xfrm>
            <a:off x="685800" y="3657600"/>
            <a:ext cx="3810000" cy="2438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65" name="Google Shape;65;p15"/>
          <p:cNvSpPr txBox="1"/>
          <p:nvPr>
            <p:ph idx="4" type="body"/>
          </p:nvPr>
        </p:nvSpPr>
        <p:spPr>
          <a:xfrm>
            <a:off x="4648200" y="3657600"/>
            <a:ext cx="3810000" cy="2438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68" name="Google Shape;68;p16"/>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69" name="Google Shape;69;p16"/>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0" name="Google Shape;70;p16"/>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 name="Google Shape;71;p16"/>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16"/>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73" name="Shape 73"/>
        <p:cNvGrpSpPr/>
        <p:nvPr/>
      </p:nvGrpSpPr>
      <p:grpSpPr>
        <a:xfrm>
          <a:off x="0" y="0"/>
          <a:ext cx="0" cy="0"/>
          <a:chOff x="0" y="0"/>
          <a:chExt cx="0" cy="0"/>
        </a:xfrm>
      </p:grpSpPr>
      <p:sp>
        <p:nvSpPr>
          <p:cNvPr id="74" name="Google Shape;74;p1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75" name="Google Shape;75;p17"/>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6" name="Google Shape;76;p17"/>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7" name="Google Shape;77;p17"/>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7"/>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 name="Google Shape;79;p17"/>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20" name="Google Shape;20;p3"/>
          <p:cNvSpPr txBox="1"/>
          <p:nvPr>
            <p:ph idx="1" type="body"/>
          </p:nvPr>
        </p:nvSpPr>
        <p:spPr>
          <a:xfrm>
            <a:off x="685800" y="1066800"/>
            <a:ext cx="7772400" cy="5029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120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23" name="Google Shape;23;p4"/>
          <p:cNvSpPr txBox="1"/>
          <p:nvPr>
            <p:ph idx="1" type="body"/>
          </p:nvPr>
        </p:nvSpPr>
        <p:spPr>
          <a:xfrm>
            <a:off x="685800" y="1066800"/>
            <a:ext cx="3810000" cy="50292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203A61"/>
              </a:buClr>
              <a:buSzPts val="2800"/>
              <a:buFont typeface="Noto Sans Symbols"/>
              <a:buChar char="▪"/>
              <a:defRPr b="0" i="0" sz="2800" u="none" cap="none" strike="noStrike">
                <a:solidFill>
                  <a:srgbClr val="3F3F3F"/>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42900" lvl="3" marL="1828800" marR="0" rtl="0" algn="l">
              <a:spcBef>
                <a:spcPts val="36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4pPr>
            <a:lvl5pPr indent="-342900" lvl="4" marL="2286000" marR="0" rtl="0" algn="l">
              <a:spcBef>
                <a:spcPts val="36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4" name="Google Shape;24;p4"/>
          <p:cNvSpPr txBox="1"/>
          <p:nvPr>
            <p:ph idx="2" type="body"/>
          </p:nvPr>
        </p:nvSpPr>
        <p:spPr>
          <a:xfrm>
            <a:off x="4648200" y="1066800"/>
            <a:ext cx="3810000" cy="50292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203A61"/>
              </a:buClr>
              <a:buSzPts val="2800"/>
              <a:buFont typeface="Noto Sans Symbols"/>
              <a:buChar char="▪"/>
              <a:defRPr b="0" i="0" sz="2800" u="none" cap="none" strike="noStrike">
                <a:solidFill>
                  <a:srgbClr val="3F3F3F"/>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42900" lvl="3" marL="1828800" marR="0" rtl="0" algn="l">
              <a:spcBef>
                <a:spcPts val="36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4pPr>
            <a:lvl5pPr indent="-342900" lvl="4" marL="2286000" marR="0" rtl="0" algn="l">
              <a:spcBef>
                <a:spcPts val="36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5"/>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27" name="Google Shape;27;p5"/>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203A61"/>
              </a:buClr>
              <a:buSzPts val="2000"/>
              <a:buFont typeface="Noto Sans Symbols"/>
              <a:buNone/>
              <a:defRPr b="0" i="0" sz="2000" u="none" cap="none" strike="noStrike">
                <a:solidFill>
                  <a:srgbClr val="3F3F3F"/>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Noto Sans Symbols"/>
              <a:buNone/>
              <a:defRPr b="0" i="0" sz="1800" u="none" cap="none" strike="noStrike">
                <a:solidFill>
                  <a:srgbClr val="3F3F3F"/>
                </a:solidFill>
                <a:latin typeface="Arial"/>
                <a:ea typeface="Arial"/>
                <a:cs typeface="Arial"/>
                <a:sym typeface="Arial"/>
              </a:defRPr>
            </a:lvl2pPr>
            <a:lvl3pPr indent="-228600" lvl="2" marL="1371600" marR="0" rtl="0" algn="l">
              <a:spcBef>
                <a:spcPts val="320"/>
              </a:spcBef>
              <a:spcAft>
                <a:spcPts val="0"/>
              </a:spcAft>
              <a:buClr>
                <a:srgbClr val="203A61"/>
              </a:buClr>
              <a:buSzPts val="1120"/>
              <a:buFont typeface="Noto Sans Symbols"/>
              <a:buNone/>
              <a:defRPr b="0" i="0" sz="1600" u="none" cap="none" strike="noStrike">
                <a:solidFill>
                  <a:srgbClr val="3F3F3F"/>
                </a:solidFill>
                <a:latin typeface="Arial"/>
                <a:ea typeface="Arial"/>
                <a:cs typeface="Arial"/>
                <a:sym typeface="Arial"/>
              </a:defRPr>
            </a:lvl3pPr>
            <a:lvl4pPr indent="-228600" lvl="3" marL="18288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4pPr>
            <a:lvl5pPr indent="-228600" lvl="4" marL="22860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30" name="Google Shape;30;p6"/>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203A61"/>
              </a:buClr>
              <a:buSzPts val="2400"/>
              <a:buFont typeface="Noto Sans Symbols"/>
              <a:buNone/>
              <a:defRPr b="1" i="0" sz="2400" u="none" cap="none" strike="noStrike">
                <a:solidFill>
                  <a:srgbClr val="3F3F3F"/>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Noto Sans Symbols"/>
              <a:buNone/>
              <a:defRPr b="1" i="0" sz="2000" u="none" cap="none" strike="noStrike">
                <a:solidFill>
                  <a:srgbClr val="3F3F3F"/>
                </a:solidFill>
                <a:latin typeface="Arial"/>
                <a:ea typeface="Arial"/>
                <a:cs typeface="Arial"/>
                <a:sym typeface="Arial"/>
              </a:defRPr>
            </a:lvl2pPr>
            <a:lvl3pPr indent="-228600" lvl="2" marL="1371600" marR="0" rtl="0" algn="l">
              <a:spcBef>
                <a:spcPts val="360"/>
              </a:spcBef>
              <a:spcAft>
                <a:spcPts val="0"/>
              </a:spcAft>
              <a:buClr>
                <a:srgbClr val="203A61"/>
              </a:buClr>
              <a:buSzPts val="1260"/>
              <a:buFont typeface="Noto Sans Symbols"/>
              <a:buNone/>
              <a:defRPr b="1" i="0" sz="1800" u="none" cap="none" strike="noStrike">
                <a:solidFill>
                  <a:srgbClr val="3F3F3F"/>
                </a:solidFill>
                <a:latin typeface="Arial"/>
                <a:ea typeface="Arial"/>
                <a:cs typeface="Arial"/>
                <a:sym typeface="Arial"/>
              </a:defRPr>
            </a:lvl3pPr>
            <a:lvl4pPr indent="-228600" lvl="3" marL="1828800" marR="0" rtl="0" algn="l">
              <a:spcBef>
                <a:spcPts val="320"/>
              </a:spcBef>
              <a:spcAft>
                <a:spcPts val="0"/>
              </a:spcAft>
              <a:buClr>
                <a:srgbClr val="3F3F3F"/>
              </a:buClr>
              <a:buSzPts val="1600"/>
              <a:buFont typeface="Arial"/>
              <a:buNone/>
              <a:defRPr b="1" i="0" sz="1600" u="none" cap="none" strike="noStrike">
                <a:solidFill>
                  <a:srgbClr val="3F3F3F"/>
                </a:solidFill>
                <a:latin typeface="Arial"/>
                <a:ea typeface="Arial"/>
                <a:cs typeface="Arial"/>
                <a:sym typeface="Arial"/>
              </a:defRPr>
            </a:lvl4pPr>
            <a:lvl5pPr indent="-228600" lvl="4" marL="2286000" marR="0" rtl="0" algn="l">
              <a:spcBef>
                <a:spcPts val="320"/>
              </a:spcBef>
              <a:spcAft>
                <a:spcPts val="0"/>
              </a:spcAft>
              <a:buClr>
                <a:srgbClr val="3F3F3F"/>
              </a:buClr>
              <a:buSzPts val="1600"/>
              <a:buFont typeface="Arial"/>
              <a:buNone/>
              <a:defRPr b="1" i="0" sz="1600" u="none" cap="none" strike="noStrike">
                <a:solidFill>
                  <a:srgbClr val="3F3F3F"/>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31" name="Google Shape;31;p6"/>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08610" lvl="2" marL="1371600" marR="0" rtl="0" algn="l">
              <a:spcBef>
                <a:spcPts val="360"/>
              </a:spcBef>
              <a:spcAft>
                <a:spcPts val="0"/>
              </a:spcAft>
              <a:buClr>
                <a:srgbClr val="203A61"/>
              </a:buClr>
              <a:buSzPts val="1260"/>
              <a:buFont typeface="Noto Sans Symbols"/>
              <a:buChar char="✓"/>
              <a:defRPr b="0" i="0" sz="1800" u="none" cap="none" strike="noStrike">
                <a:solidFill>
                  <a:srgbClr val="3F3F3F"/>
                </a:solidFill>
                <a:latin typeface="Arial"/>
                <a:ea typeface="Arial"/>
                <a:cs typeface="Arial"/>
                <a:sym typeface="Arial"/>
              </a:defRPr>
            </a:lvl3pPr>
            <a:lvl4pPr indent="-330200" lvl="3" marL="1828800" marR="0" rtl="0" algn="l">
              <a:spcBef>
                <a:spcPts val="32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indent="-330200" lvl="4" marL="2286000" marR="0" rtl="0" algn="l">
              <a:spcBef>
                <a:spcPts val="32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32" name="Google Shape;32;p6"/>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203A61"/>
              </a:buClr>
              <a:buSzPts val="2400"/>
              <a:buFont typeface="Noto Sans Symbols"/>
              <a:buNone/>
              <a:defRPr b="1" i="0" sz="2400" u="none" cap="none" strike="noStrike">
                <a:solidFill>
                  <a:srgbClr val="3F3F3F"/>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Noto Sans Symbols"/>
              <a:buNone/>
              <a:defRPr b="1" i="0" sz="2000" u="none" cap="none" strike="noStrike">
                <a:solidFill>
                  <a:srgbClr val="3F3F3F"/>
                </a:solidFill>
                <a:latin typeface="Arial"/>
                <a:ea typeface="Arial"/>
                <a:cs typeface="Arial"/>
                <a:sym typeface="Arial"/>
              </a:defRPr>
            </a:lvl2pPr>
            <a:lvl3pPr indent="-228600" lvl="2" marL="1371600" marR="0" rtl="0" algn="l">
              <a:spcBef>
                <a:spcPts val="360"/>
              </a:spcBef>
              <a:spcAft>
                <a:spcPts val="0"/>
              </a:spcAft>
              <a:buClr>
                <a:srgbClr val="203A61"/>
              </a:buClr>
              <a:buSzPts val="1260"/>
              <a:buFont typeface="Noto Sans Symbols"/>
              <a:buNone/>
              <a:defRPr b="1" i="0" sz="1800" u="none" cap="none" strike="noStrike">
                <a:solidFill>
                  <a:srgbClr val="3F3F3F"/>
                </a:solidFill>
                <a:latin typeface="Arial"/>
                <a:ea typeface="Arial"/>
                <a:cs typeface="Arial"/>
                <a:sym typeface="Arial"/>
              </a:defRPr>
            </a:lvl3pPr>
            <a:lvl4pPr indent="-228600" lvl="3" marL="1828800" marR="0" rtl="0" algn="l">
              <a:spcBef>
                <a:spcPts val="320"/>
              </a:spcBef>
              <a:spcAft>
                <a:spcPts val="0"/>
              </a:spcAft>
              <a:buClr>
                <a:srgbClr val="3F3F3F"/>
              </a:buClr>
              <a:buSzPts val="1600"/>
              <a:buFont typeface="Arial"/>
              <a:buNone/>
              <a:defRPr b="1" i="0" sz="1600" u="none" cap="none" strike="noStrike">
                <a:solidFill>
                  <a:srgbClr val="3F3F3F"/>
                </a:solidFill>
                <a:latin typeface="Arial"/>
                <a:ea typeface="Arial"/>
                <a:cs typeface="Arial"/>
                <a:sym typeface="Arial"/>
              </a:defRPr>
            </a:lvl4pPr>
            <a:lvl5pPr indent="-228600" lvl="4" marL="2286000" marR="0" rtl="0" algn="l">
              <a:spcBef>
                <a:spcPts val="320"/>
              </a:spcBef>
              <a:spcAft>
                <a:spcPts val="0"/>
              </a:spcAft>
              <a:buClr>
                <a:srgbClr val="3F3F3F"/>
              </a:buClr>
              <a:buSzPts val="1600"/>
              <a:buFont typeface="Arial"/>
              <a:buNone/>
              <a:defRPr b="1" i="0" sz="1600" u="none" cap="none" strike="noStrike">
                <a:solidFill>
                  <a:srgbClr val="3F3F3F"/>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33" name="Google Shape;33;p6"/>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08610" lvl="2" marL="1371600" marR="0" rtl="0" algn="l">
              <a:spcBef>
                <a:spcPts val="360"/>
              </a:spcBef>
              <a:spcAft>
                <a:spcPts val="0"/>
              </a:spcAft>
              <a:buClr>
                <a:srgbClr val="203A61"/>
              </a:buClr>
              <a:buSzPts val="1260"/>
              <a:buFont typeface="Noto Sans Symbols"/>
              <a:buChar char="✓"/>
              <a:defRPr b="0" i="0" sz="1800" u="none" cap="none" strike="noStrike">
                <a:solidFill>
                  <a:srgbClr val="3F3F3F"/>
                </a:solidFill>
                <a:latin typeface="Arial"/>
                <a:ea typeface="Arial"/>
                <a:cs typeface="Arial"/>
                <a:sym typeface="Arial"/>
              </a:defRPr>
            </a:lvl3pPr>
            <a:lvl4pPr indent="-330200" lvl="3" marL="1828800" marR="0" rtl="0" algn="l">
              <a:spcBef>
                <a:spcPts val="32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indent="-330200" lvl="4" marL="2286000" marR="0" rtl="0" algn="l">
              <a:spcBef>
                <a:spcPts val="32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39" name="Google Shape;39;p9"/>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203A61"/>
              </a:buClr>
              <a:buSzPts val="3200"/>
              <a:buFont typeface="Noto Sans Symbols"/>
              <a:buChar char="▪"/>
              <a:defRPr b="0" i="0" sz="32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rgbClr val="3F3F3F"/>
                </a:solidFill>
                <a:latin typeface="Arial"/>
                <a:ea typeface="Arial"/>
                <a:cs typeface="Arial"/>
                <a:sym typeface="Arial"/>
              </a:defRPr>
            </a:lvl2pPr>
            <a:lvl3pPr indent="-335280" lvl="2" marL="1371600" marR="0" rtl="0" algn="l">
              <a:spcBef>
                <a:spcPts val="480"/>
              </a:spcBef>
              <a:spcAft>
                <a:spcPts val="0"/>
              </a:spcAft>
              <a:buClr>
                <a:srgbClr val="203A61"/>
              </a:buClr>
              <a:buSzPts val="1680"/>
              <a:buFont typeface="Noto Sans Symbols"/>
              <a:buChar char="✓"/>
              <a:defRPr b="0" i="0" sz="24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40" name="Google Shape;40;p9"/>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203A61"/>
              </a:buClr>
              <a:buSzPts val="1400"/>
              <a:buFont typeface="Noto Sans Symbols"/>
              <a:buNone/>
              <a:defRPr b="0" i="0" sz="1400" u="none" cap="none" strike="noStrike">
                <a:solidFill>
                  <a:srgbClr val="3F3F3F"/>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Noto Sans Symbols"/>
              <a:buNone/>
              <a:defRPr b="0" i="0" sz="1200" u="none" cap="none" strike="noStrike">
                <a:solidFill>
                  <a:srgbClr val="3F3F3F"/>
                </a:solidFill>
                <a:latin typeface="Arial"/>
                <a:ea typeface="Arial"/>
                <a:cs typeface="Arial"/>
                <a:sym typeface="Arial"/>
              </a:defRPr>
            </a:lvl2pPr>
            <a:lvl3pPr indent="-228600" lvl="2" marL="1371600" marR="0" rtl="0" algn="l">
              <a:spcBef>
                <a:spcPts val="200"/>
              </a:spcBef>
              <a:spcAft>
                <a:spcPts val="0"/>
              </a:spcAft>
              <a:buClr>
                <a:srgbClr val="203A61"/>
              </a:buClr>
              <a:buSzPts val="700"/>
              <a:buFont typeface="Noto Sans Symbols"/>
              <a:buNone/>
              <a:defRPr b="0" i="0" sz="1000" u="none" cap="none" strike="noStrike">
                <a:solidFill>
                  <a:srgbClr val="3F3F3F"/>
                </a:solidFill>
                <a:latin typeface="Arial"/>
                <a:ea typeface="Arial"/>
                <a:cs typeface="Arial"/>
                <a:sym typeface="Arial"/>
              </a:defRPr>
            </a:lvl3pPr>
            <a:lvl4pPr indent="-228600" lvl="3" marL="1828800" marR="0" rtl="0" algn="l">
              <a:spcBef>
                <a:spcPts val="18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4pPr>
            <a:lvl5pPr indent="-228600" lvl="4" marL="2286000" marR="0" rtl="0" algn="l">
              <a:spcBef>
                <a:spcPts val="18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1" name="Shape 41"/>
        <p:cNvGrpSpPr/>
        <p:nvPr/>
      </p:nvGrpSpPr>
      <p:grpSpPr>
        <a:xfrm>
          <a:off x="0" y="0"/>
          <a:ext cx="0" cy="0"/>
          <a:chOff x="0" y="0"/>
          <a:chExt cx="0" cy="0"/>
        </a:xfrm>
      </p:grpSpPr>
      <p:sp>
        <p:nvSpPr>
          <p:cNvPr id="42" name="Google Shape;42;p10"/>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sp>
        <p:nvSpPr>
          <p:cNvPr id="43" name="Google Shape;4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rgbClr val="203A61"/>
              </a:buClr>
              <a:buSzPts val="3200"/>
              <a:buFont typeface="Noto Sans Symbols"/>
              <a:buNone/>
              <a:defRPr b="0" i="0" sz="3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Noto Sans Symbols"/>
              <a:buNone/>
              <a:defRPr b="0" i="0" sz="2800" u="none" cap="none" strike="noStrike">
                <a:solidFill>
                  <a:srgbClr val="3F3F3F"/>
                </a:solidFill>
                <a:latin typeface="Arial"/>
                <a:ea typeface="Arial"/>
                <a:cs typeface="Arial"/>
                <a:sym typeface="Arial"/>
              </a:defRPr>
            </a:lvl2pPr>
            <a:lvl3pPr lvl="2" marR="0" rtl="0" algn="l">
              <a:spcBef>
                <a:spcPts val="480"/>
              </a:spcBef>
              <a:spcAft>
                <a:spcPts val="0"/>
              </a:spcAft>
              <a:buClr>
                <a:srgbClr val="203A61"/>
              </a:buClr>
              <a:buSzPts val="1680"/>
              <a:buFont typeface="Noto Sans Symbols"/>
              <a:buNone/>
              <a:defRPr b="0" i="0" sz="2400" u="none" cap="none" strike="noStrike">
                <a:solidFill>
                  <a:srgbClr val="3F3F3F"/>
                </a:solidFill>
                <a:latin typeface="Arial"/>
                <a:ea typeface="Arial"/>
                <a:cs typeface="Arial"/>
                <a:sym typeface="Arial"/>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44" name="Google Shape;44;p10"/>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203A61"/>
              </a:buClr>
              <a:buSzPts val="1400"/>
              <a:buFont typeface="Noto Sans Symbols"/>
              <a:buNone/>
              <a:defRPr b="0" i="0" sz="1400" u="none" cap="none" strike="noStrike">
                <a:solidFill>
                  <a:srgbClr val="3F3F3F"/>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Noto Sans Symbols"/>
              <a:buNone/>
              <a:defRPr b="0" i="0" sz="1200" u="none" cap="none" strike="noStrike">
                <a:solidFill>
                  <a:srgbClr val="3F3F3F"/>
                </a:solidFill>
                <a:latin typeface="Arial"/>
                <a:ea typeface="Arial"/>
                <a:cs typeface="Arial"/>
                <a:sym typeface="Arial"/>
              </a:defRPr>
            </a:lvl2pPr>
            <a:lvl3pPr indent="-228600" lvl="2" marL="1371600" marR="0" rtl="0" algn="l">
              <a:spcBef>
                <a:spcPts val="200"/>
              </a:spcBef>
              <a:spcAft>
                <a:spcPts val="0"/>
              </a:spcAft>
              <a:buClr>
                <a:srgbClr val="203A61"/>
              </a:buClr>
              <a:buSzPts val="700"/>
              <a:buFont typeface="Noto Sans Symbols"/>
              <a:buNone/>
              <a:defRPr b="0" i="0" sz="1000" u="none" cap="none" strike="noStrike">
                <a:solidFill>
                  <a:srgbClr val="3F3F3F"/>
                </a:solidFill>
                <a:latin typeface="Arial"/>
                <a:ea typeface="Arial"/>
                <a:cs typeface="Arial"/>
                <a:sym typeface="Arial"/>
              </a:defRPr>
            </a:lvl3pPr>
            <a:lvl4pPr indent="-228600" lvl="3" marL="1828800" marR="0" rtl="0" algn="l">
              <a:spcBef>
                <a:spcPts val="18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4pPr>
            <a:lvl5pPr indent="-228600" lvl="4" marL="2286000" marR="0" rtl="0" algn="l">
              <a:spcBef>
                <a:spcPts val="18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85800" y="1066800"/>
            <a:ext cx="7772400" cy="50292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203A61"/>
              </a:buClr>
              <a:buSzPts val="2400"/>
              <a:buFont typeface="Noto Sans Symbols"/>
              <a:buChar char="▪"/>
              <a:defRPr b="0" i="0" sz="2400" u="none" cap="none" strike="noStrike">
                <a:solidFill>
                  <a:srgbClr val="3F3F3F"/>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rgbClr val="3F3F3F"/>
                </a:solidFill>
                <a:latin typeface="Arial"/>
                <a:ea typeface="Arial"/>
                <a:cs typeface="Arial"/>
                <a:sym typeface="Arial"/>
              </a:defRPr>
            </a:lvl2pPr>
            <a:lvl3pPr indent="-317500" lvl="2" marL="1371600" marR="0" rtl="0" algn="l">
              <a:spcBef>
                <a:spcPts val="400"/>
              </a:spcBef>
              <a:spcAft>
                <a:spcPts val="0"/>
              </a:spcAft>
              <a:buClr>
                <a:srgbClr val="203A61"/>
              </a:buClr>
              <a:buSzPts val="1400"/>
              <a:buFont typeface="Noto Sans Symbols"/>
              <a:buChar char="✓"/>
              <a:defRPr b="0" i="0" sz="2000" u="none" cap="none" strike="noStrike">
                <a:solidFill>
                  <a:srgbClr val="3F3F3F"/>
                </a:solidFill>
                <a:latin typeface="Arial"/>
                <a:ea typeface="Arial"/>
                <a:cs typeface="Arial"/>
                <a:sym typeface="Arial"/>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1" name="Google Shape;11;p1"/>
          <p:cNvSpPr txBox="1"/>
          <p:nvPr>
            <p:ph type="title"/>
          </p:nvPr>
        </p:nvSpPr>
        <p:spPr>
          <a:xfrm>
            <a:off x="685800" y="244475"/>
            <a:ext cx="7772400" cy="593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lt1"/>
                </a:solidFill>
                <a:latin typeface="Arial"/>
                <a:ea typeface="Arial"/>
                <a:cs typeface="Arial"/>
                <a:sym typeface="Arial"/>
              </a:defRPr>
            </a:lvl9pPr>
          </a:lstStyle>
          <a:p/>
        </p:txBody>
      </p:sp>
      <p:cxnSp>
        <p:nvCxnSpPr>
          <p:cNvPr id="12" name="Google Shape;12;p1"/>
          <p:cNvCxnSpPr/>
          <p:nvPr/>
        </p:nvCxnSpPr>
        <p:spPr>
          <a:xfrm>
            <a:off x="685800" y="838200"/>
            <a:ext cx="7772400" cy="0"/>
          </a:xfrm>
          <a:prstGeom prst="straightConnector1">
            <a:avLst/>
          </a:prstGeom>
          <a:noFill/>
          <a:ln cap="flat" cmpd="sng" w="25400">
            <a:solidFill>
              <a:srgbClr val="B2B2B2"/>
            </a:solidFill>
            <a:prstDash val="solid"/>
            <a:round/>
            <a:headEnd len="med" w="med" type="none"/>
            <a:tailEnd len="med" w="med" type="none"/>
          </a:ln>
        </p:spPr>
      </p:cxnSp>
      <p:cxnSp>
        <p:nvCxnSpPr>
          <p:cNvPr id="13" name="Google Shape;13;p1"/>
          <p:cNvCxnSpPr/>
          <p:nvPr/>
        </p:nvCxnSpPr>
        <p:spPr>
          <a:xfrm>
            <a:off x="685800" y="838200"/>
            <a:ext cx="7772400" cy="0"/>
          </a:xfrm>
          <a:prstGeom prst="straightConnector1">
            <a:avLst/>
          </a:prstGeom>
          <a:noFill/>
          <a:ln cap="flat" cmpd="sng" w="25400">
            <a:solidFill>
              <a:srgbClr val="203A6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ctrTitle"/>
          </p:nvPr>
        </p:nvSpPr>
        <p:spPr>
          <a:xfrm>
            <a:off x="457200" y="285750"/>
            <a:ext cx="8229600" cy="5316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t>Tunneling Neural Perception and Logic Reasoning through Abductive Learning</a:t>
            </a:r>
            <a:br>
              <a:rPr b="1" i="0" lang="en-US" sz="3600" u="none" cap="none" strike="noStrike">
                <a:solidFill>
                  <a:srgbClr val="3F3F3F"/>
                </a:solidFill>
                <a:latin typeface="Arial"/>
                <a:ea typeface="Arial"/>
                <a:cs typeface="Arial"/>
                <a:sym typeface="Arial"/>
              </a:rPr>
            </a:br>
            <a:r>
              <a:rPr b="1" i="0" lang="en-US" sz="2800" u="none" cap="none" strike="noStrike">
                <a:solidFill>
                  <a:srgbClr val="3F3F3F"/>
                </a:solidFill>
                <a:latin typeface="Arial"/>
                <a:ea typeface="Arial"/>
                <a:cs typeface="Arial"/>
                <a:sym typeface="Arial"/>
              </a:rPr>
              <a:t>	</a:t>
            </a:r>
            <a:r>
              <a:rPr b="1" lang="en-US" sz="2000"/>
              <a:t>Wang-Zhou Dai, Qiu-Ling Xu, Yang Yu, Zhi-Hua Zhou</a:t>
            </a:r>
            <a:endParaRPr b="1" sz="2000"/>
          </a:p>
          <a:p>
            <a:pPr indent="0" lvl="0" marL="0" marR="0" rtl="0" algn="ctr">
              <a:spcBef>
                <a:spcPts val="0"/>
              </a:spcBef>
              <a:spcAft>
                <a:spcPts val="0"/>
              </a:spcAft>
              <a:buNone/>
            </a:pPr>
            <a:r>
              <a:t/>
            </a:r>
            <a:endParaRPr b="1" sz="2000"/>
          </a:p>
          <a:p>
            <a:pPr indent="0" lvl="0" marL="0" marR="0" rtl="0" algn="r">
              <a:spcBef>
                <a:spcPts val="0"/>
              </a:spcBef>
              <a:spcAft>
                <a:spcPts val="0"/>
              </a:spcAft>
              <a:buNone/>
            </a:pPr>
            <a:r>
              <a:rPr b="1" lang="en-US" sz="1600"/>
              <a:t>Presented</a:t>
            </a:r>
            <a:r>
              <a:rPr b="1" lang="en-US" sz="2000"/>
              <a:t> </a:t>
            </a:r>
            <a:r>
              <a:rPr b="1" lang="en-US" sz="1600"/>
              <a:t>by: Haoxuan Yang</a:t>
            </a:r>
            <a:endParaRPr b="1" sz="1600"/>
          </a:p>
          <a:p>
            <a:pPr indent="0" lvl="0" marL="0" rtl="0" algn="r">
              <a:spcBef>
                <a:spcPts val="240"/>
              </a:spcBef>
              <a:spcAft>
                <a:spcPts val="0"/>
              </a:spcAft>
              <a:buSzPts val="1200"/>
              <a:buNone/>
            </a:pPr>
            <a:r>
              <a:rPr lang="en-US" sz="1200"/>
              <a:t>Colorado School of Mines, Golden, CO</a:t>
            </a:r>
            <a:endParaRPr sz="1200"/>
          </a:p>
          <a:p>
            <a:pPr indent="0" lvl="0" marL="0" rtl="0" algn="r">
              <a:spcBef>
                <a:spcPts val="240"/>
              </a:spcBef>
              <a:spcAft>
                <a:spcPts val="0"/>
              </a:spcAft>
              <a:buClr>
                <a:srgbClr val="203A61"/>
              </a:buClr>
              <a:buSzPts val="1200"/>
              <a:buFont typeface="Noto Sans Symbols"/>
              <a:buNone/>
            </a:pPr>
            <a:r>
              <a:rPr lang="en-US" sz="1200"/>
              <a:t>4/23/2018</a:t>
            </a:r>
            <a:endParaRPr sz="1200"/>
          </a:p>
          <a:p>
            <a:pPr indent="0" lvl="0" marL="0" marR="0" rtl="0" algn="r">
              <a:spcBef>
                <a:spcPts val="0"/>
              </a:spcBef>
              <a:spcAft>
                <a:spcPts val="0"/>
              </a:spcAft>
              <a:buNone/>
            </a:pPr>
            <a:r>
              <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Neural Logical Machine (NLM) again</a:t>
            </a:r>
            <a:endParaRPr/>
          </a:p>
        </p:txBody>
      </p:sp>
      <p:sp>
        <p:nvSpPr>
          <p:cNvPr id="152" name="Google Shape;152;p27"/>
          <p:cNvSpPr txBox="1"/>
          <p:nvPr>
            <p:ph idx="1" type="body"/>
          </p:nvPr>
        </p:nvSpPr>
        <p:spPr>
          <a:xfrm>
            <a:off x="685800" y="1066800"/>
            <a:ext cx="7772400" cy="1285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p:txBody>
      </p:sp>
      <p:pic>
        <p:nvPicPr>
          <p:cNvPr id="153" name="Google Shape;153;p27"/>
          <p:cNvPicPr preferRelativeResize="0"/>
          <p:nvPr/>
        </p:nvPicPr>
        <p:blipFill>
          <a:blip r:embed="rId3">
            <a:alphaModFix/>
          </a:blip>
          <a:stretch>
            <a:fillRect/>
          </a:stretch>
        </p:blipFill>
        <p:spPr>
          <a:xfrm>
            <a:off x="41638" y="941850"/>
            <a:ext cx="9060719" cy="529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Subsampling</a:t>
            </a:r>
            <a:endParaRPr/>
          </a:p>
        </p:txBody>
      </p:sp>
      <p:sp>
        <p:nvSpPr>
          <p:cNvPr id="160" name="Google Shape;160;p28"/>
          <p:cNvSpPr txBox="1"/>
          <p:nvPr>
            <p:ph idx="1" type="body"/>
          </p:nvPr>
        </p:nvSpPr>
        <p:spPr>
          <a:xfrm>
            <a:off x="685800" y="1066800"/>
            <a:ext cx="7772400" cy="5029200"/>
          </a:xfrm>
          <a:prstGeom prst="rect">
            <a:avLst/>
          </a:prstGeom>
        </p:spPr>
        <p:txBody>
          <a:bodyPr anchorCtr="0" anchor="t" bIns="91425" lIns="91425" spcFirstLastPara="1" rIns="91425" wrap="square" tIns="91425">
            <a:noAutofit/>
          </a:bodyPr>
          <a:lstStyle/>
          <a:p>
            <a:pPr indent="254000" lvl="0" marL="0" rtl="0" algn="l">
              <a:lnSpc>
                <a:spcPct val="115000"/>
              </a:lnSpc>
              <a:spcBef>
                <a:spcPts val="0"/>
              </a:spcBef>
              <a:spcAft>
                <a:spcPts val="0"/>
              </a:spcAft>
              <a:buClr>
                <a:schemeClr val="dk2"/>
              </a:buClr>
              <a:buSzPts val="1100"/>
              <a:buFont typeface="Arial"/>
              <a:buNone/>
            </a:pPr>
            <a:r>
              <a:rPr lang="en-US" sz="2800">
                <a:solidFill>
                  <a:srgbClr val="3F3F3F"/>
                </a:solidFill>
              </a:rPr>
              <a:t> Problem: In ﬁrst-order logic, evaluating the consistency of a set of formulas on given facts is NP-hard.</a:t>
            </a:r>
            <a:endParaRPr sz="2800">
              <a:solidFill>
                <a:srgbClr val="3F3F3F"/>
              </a:solidFill>
            </a:endParaRPr>
          </a:p>
          <a:p>
            <a:pPr indent="0" lvl="0" marL="0" rtl="0" algn="l">
              <a:spcBef>
                <a:spcPts val="1200"/>
              </a:spcBef>
              <a:spcAft>
                <a:spcPts val="0"/>
              </a:spcAft>
              <a:buNone/>
            </a:pPr>
            <a:r>
              <a:rPr lang="en-US"/>
              <a:t>     </a:t>
            </a:r>
            <a:r>
              <a:rPr lang="en-US" sz="2800">
                <a:solidFill>
                  <a:srgbClr val="3F3F3F"/>
                </a:solidFill>
              </a:rPr>
              <a:t>Solution: subsampling data X over multiple iterations, where each subsample contains</a:t>
            </a:r>
            <a:br>
              <a:rPr lang="en-US" sz="2800">
                <a:solidFill>
                  <a:srgbClr val="3F3F3F"/>
                </a:solidFill>
              </a:rPr>
            </a:br>
            <a:r>
              <a:rPr lang="en-US" sz="2800">
                <a:solidFill>
                  <a:srgbClr val="3F3F3F"/>
                </a:solidFill>
              </a:rPr>
              <a:t>only 5—10 equation images.</a:t>
            </a:r>
            <a:endParaRPr sz="2800">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Objective</a:t>
            </a:r>
            <a:endParaRPr/>
          </a:p>
        </p:txBody>
      </p:sp>
      <p:sp>
        <p:nvSpPr>
          <p:cNvPr id="167" name="Google Shape;167;p29"/>
          <p:cNvSpPr txBox="1"/>
          <p:nvPr>
            <p:ph idx="1" type="body"/>
          </p:nvPr>
        </p:nvSpPr>
        <p:spPr>
          <a:xfrm>
            <a:off x="685800" y="4499925"/>
            <a:ext cx="7772400" cy="186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sz="2800">
                <a:solidFill>
                  <a:srgbClr val="3F3F3F"/>
                </a:solidFill>
              </a:rPr>
              <a:t>where the consistency Con(∆,X) is deﬁned by the size of the maximum consistent subset </a:t>
            </a:r>
            <a:endParaRPr sz="2800">
              <a:solidFill>
                <a:srgbClr val="3F3F3F"/>
              </a:solidFill>
            </a:endParaRPr>
          </a:p>
          <a:p>
            <a:pPr indent="0" lvl="0" marL="0" rtl="0" algn="l">
              <a:spcBef>
                <a:spcPts val="1200"/>
              </a:spcBef>
              <a:spcAft>
                <a:spcPts val="0"/>
              </a:spcAft>
              <a:buNone/>
            </a:pPr>
            <a:r>
              <a:rPr lang="en-US" sz="2800">
                <a:solidFill>
                  <a:srgbClr val="3F3F3F"/>
                </a:solidFill>
              </a:rPr>
              <a:t>X_c ⊆ X derived from ∆</a:t>
            </a:r>
            <a:endParaRPr sz="2800"/>
          </a:p>
        </p:txBody>
      </p:sp>
      <p:pic>
        <p:nvPicPr>
          <p:cNvPr id="168" name="Google Shape;168;p29"/>
          <p:cNvPicPr preferRelativeResize="0"/>
          <p:nvPr/>
        </p:nvPicPr>
        <p:blipFill>
          <a:blip r:embed="rId3">
            <a:alphaModFix/>
          </a:blip>
          <a:stretch>
            <a:fillRect/>
          </a:stretch>
        </p:blipFill>
        <p:spPr>
          <a:xfrm>
            <a:off x="685800" y="1103051"/>
            <a:ext cx="5520475" cy="330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Objective</a:t>
            </a:r>
            <a:endParaRPr/>
          </a:p>
        </p:txBody>
      </p:sp>
      <p:sp>
        <p:nvSpPr>
          <p:cNvPr id="175" name="Google Shape;175;p30"/>
          <p:cNvSpPr txBox="1"/>
          <p:nvPr>
            <p:ph idx="1" type="body"/>
          </p:nvPr>
        </p:nvSpPr>
        <p:spPr>
          <a:xfrm>
            <a:off x="685800" y="4277725"/>
            <a:ext cx="7772400" cy="1762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a:t>where KB and IC are the domain knowledge and integrity constraints, respectively, deﬁned in</a:t>
            </a:r>
            <a:br>
              <a:rPr lang="en-US"/>
            </a:br>
            <a:r>
              <a:rPr lang="en-US"/>
              <a:t>the abductive logic program of the logical layer.</a:t>
            </a:r>
            <a:endParaRPr/>
          </a:p>
        </p:txBody>
      </p:sp>
      <p:pic>
        <p:nvPicPr>
          <p:cNvPr id="176" name="Google Shape;176;p30"/>
          <p:cNvPicPr preferRelativeResize="0"/>
          <p:nvPr/>
        </p:nvPicPr>
        <p:blipFill>
          <a:blip r:embed="rId3">
            <a:alphaModFix/>
          </a:blip>
          <a:stretch>
            <a:fillRect/>
          </a:stretch>
        </p:blipFill>
        <p:spPr>
          <a:xfrm>
            <a:off x="1850275" y="1179957"/>
            <a:ext cx="5274350" cy="268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a:t>Objective</a:t>
            </a:r>
            <a:endParaRPr/>
          </a:p>
        </p:txBody>
      </p:sp>
      <p:sp>
        <p:nvSpPr>
          <p:cNvPr id="183" name="Google Shape;183;p31"/>
          <p:cNvSpPr txBox="1"/>
          <p:nvPr>
            <p:ph idx="4294967295" type="subTitle"/>
          </p:nvPr>
        </p:nvSpPr>
        <p:spPr>
          <a:xfrm>
            <a:off x="685800" y="1160700"/>
            <a:ext cx="7098600" cy="5013000"/>
          </a:xfrm>
          <a:prstGeom prst="rect">
            <a:avLst/>
          </a:prstGeom>
        </p:spPr>
        <p:txBody>
          <a:bodyPr anchorCtr="0" anchor="t" bIns="91425" lIns="91425" spcFirstLastPara="1" rIns="91425" wrap="square" tIns="91425">
            <a:noAutofit/>
          </a:bodyPr>
          <a:lstStyle/>
          <a:p>
            <a:pPr indent="-368300" lvl="0" marL="342900" rtl="0" algn="l">
              <a:spcBef>
                <a:spcPts val="0"/>
              </a:spcBef>
              <a:spcAft>
                <a:spcPts val="0"/>
              </a:spcAft>
              <a:buSzPts val="2400"/>
              <a:buChar char="▪"/>
            </a:pPr>
            <a:r>
              <a:rPr lang="en-US"/>
              <a:t>When the perception model is under-trained, the perceived symbols eq0 from X might contain mistakes.</a:t>
            </a:r>
            <a:endParaRPr/>
          </a:p>
          <a:p>
            <a:pPr indent="0" lvl="0" marL="0" rtl="0" algn="l">
              <a:spcBef>
                <a:spcPts val="0"/>
              </a:spcBef>
              <a:spcAft>
                <a:spcPts val="0"/>
              </a:spcAft>
              <a:buNone/>
            </a:pPr>
            <a:r>
              <a:t/>
            </a:r>
            <a:endParaRPr/>
          </a:p>
          <a:p>
            <a:pPr indent="-368300" lvl="0" marL="342900" rtl="0" algn="l">
              <a:spcBef>
                <a:spcPts val="0"/>
              </a:spcBef>
              <a:spcAft>
                <a:spcPts val="0"/>
              </a:spcAft>
              <a:buSzPts val="2400"/>
              <a:buChar char="▪"/>
            </a:pPr>
            <a:r>
              <a:rPr lang="en-US"/>
              <a:t>L</a:t>
            </a:r>
            <a:r>
              <a:rPr lang="en-US"/>
              <a:t>ogic model tries to solve this problem by substituting some possibly incorrectly perceived symbols in eq0 to blank variable “ _” .</a:t>
            </a:r>
            <a:endParaRPr/>
          </a:p>
          <a:p>
            <a:pPr indent="0" lvl="0" marL="0" rtl="0" algn="l">
              <a:spcBef>
                <a:spcPts val="0"/>
              </a:spcBef>
              <a:spcAft>
                <a:spcPts val="0"/>
              </a:spcAft>
              <a:buNone/>
            </a:pPr>
            <a:r>
              <a:t/>
            </a:r>
            <a:endParaRPr/>
          </a:p>
          <a:p>
            <a:pPr indent="-368300" lvl="0" marL="342900" rtl="0" algn="l">
              <a:spcBef>
                <a:spcPts val="0"/>
              </a:spcBef>
              <a:spcAft>
                <a:spcPts val="0"/>
              </a:spcAft>
              <a:buSzPts val="2400"/>
              <a:buChar char="▪"/>
            </a:pPr>
            <a:r>
              <a:rPr lang="en-US"/>
              <a:t>Abduce a symbol list eq_new that ensures a maximally consistent ∆ on dataset X.</a:t>
            </a:r>
            <a:endParaRPr/>
          </a:p>
          <a:p>
            <a:pPr indent="0" lvl="0" marL="0" rtl="0" algn="l">
              <a:spcBef>
                <a:spcPts val="0"/>
              </a:spcBef>
              <a:spcAft>
                <a:spcPts val="0"/>
              </a:spcAft>
              <a:buNone/>
            </a:pPr>
            <a:r>
              <a:t/>
            </a:r>
            <a:endParaRPr/>
          </a:p>
          <a:p>
            <a:pPr indent="-342900" lvl="0" marL="342900" rtl="0" algn="l">
              <a:spcBef>
                <a:spcPts val="0"/>
              </a:spcBef>
              <a:spcAft>
                <a:spcPts val="0"/>
              </a:spcAft>
              <a:buSzPts val="2000"/>
              <a:buChar char="▪"/>
            </a:pPr>
            <a:r>
              <a:rPr lang="en-US"/>
              <a:t>Then, it retrains the perception mod</a:t>
            </a:r>
            <a:r>
              <a:rPr lang="en-US" sz="2800">
                <a:solidFill>
                  <a:srgbClr val="3F3F3F"/>
                </a:solidFill>
              </a:rPr>
              <a:t>el (CNN)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Objective</a:t>
            </a:r>
            <a:endParaRPr/>
          </a:p>
        </p:txBody>
      </p:sp>
      <p:sp>
        <p:nvSpPr>
          <p:cNvPr id="190" name="Google Shape;190;p32"/>
          <p:cNvSpPr txBox="1"/>
          <p:nvPr>
            <p:ph idx="1" type="body"/>
          </p:nvPr>
        </p:nvSpPr>
        <p:spPr>
          <a:xfrm>
            <a:off x="685800" y="3774125"/>
            <a:ext cx="8245800" cy="308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a:t>The substitution vector can be represented by</a:t>
            </a:r>
            <a:endParaRPr/>
          </a:p>
          <a:p>
            <a:pPr indent="0" lvl="0" marL="0" rtl="0" algn="l">
              <a:spcBef>
                <a:spcPts val="1200"/>
              </a:spcBef>
              <a:spcAft>
                <a:spcPts val="0"/>
              </a:spcAft>
              <a:buNone/>
            </a:pPr>
            <a:r>
              <a:rPr lang="en-US"/>
              <a:t>When Si = 1 then the i-th interpreted symbol in eq0 will be replaced with a blank variable “_”.</a:t>
            </a:r>
            <a:endParaRPr/>
          </a:p>
          <a:p>
            <a:pPr indent="0" lvl="0" marL="0" rtl="0" algn="l">
              <a:spcBef>
                <a:spcPts val="1200"/>
              </a:spcBef>
              <a:spcAft>
                <a:spcPts val="0"/>
              </a:spcAft>
              <a:buNone/>
            </a:pPr>
            <a:r>
              <a:rPr lang="en-US"/>
              <a:t>Hypotheses that are too far away from the perceived symbols and obtaining bad solutions, the number of substituted variables should be constrained.</a:t>
            </a:r>
            <a:endParaRPr/>
          </a:p>
        </p:txBody>
      </p:sp>
      <p:pic>
        <p:nvPicPr>
          <p:cNvPr id="191" name="Google Shape;191;p32"/>
          <p:cNvPicPr preferRelativeResize="0"/>
          <p:nvPr/>
        </p:nvPicPr>
        <p:blipFill>
          <a:blip r:embed="rId3">
            <a:alphaModFix/>
          </a:blip>
          <a:stretch>
            <a:fillRect/>
          </a:stretch>
        </p:blipFill>
        <p:spPr>
          <a:xfrm>
            <a:off x="1473775" y="1315333"/>
            <a:ext cx="5958575" cy="2392700"/>
          </a:xfrm>
          <a:prstGeom prst="rect">
            <a:avLst/>
          </a:prstGeom>
          <a:noFill/>
          <a:ln>
            <a:noFill/>
          </a:ln>
        </p:spPr>
      </p:pic>
      <p:pic>
        <p:nvPicPr>
          <p:cNvPr id="192" name="Google Shape;192;p32"/>
          <p:cNvPicPr preferRelativeResize="0"/>
          <p:nvPr/>
        </p:nvPicPr>
        <p:blipFill>
          <a:blip r:embed="rId4">
            <a:alphaModFix/>
          </a:blip>
          <a:stretch>
            <a:fillRect/>
          </a:stretch>
        </p:blipFill>
        <p:spPr>
          <a:xfrm>
            <a:off x="7040025" y="3908225"/>
            <a:ext cx="1807487" cy="59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685800" y="244475"/>
            <a:ext cx="7772400" cy="593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Derivative-free Optimization</a:t>
            </a:r>
            <a:endParaRPr b="0" i="0" sz="2800" u="none" cap="none" strike="noStrike">
              <a:solidFill>
                <a:srgbClr val="3F3F3F"/>
              </a:solidFill>
              <a:latin typeface="Arial"/>
              <a:ea typeface="Arial"/>
              <a:cs typeface="Arial"/>
              <a:sym typeface="Arial"/>
            </a:endParaRPr>
          </a:p>
        </p:txBody>
      </p:sp>
      <p:sp>
        <p:nvSpPr>
          <p:cNvPr id="198" name="Google Shape;198;p33"/>
          <p:cNvSpPr txBox="1"/>
          <p:nvPr/>
        </p:nvSpPr>
        <p:spPr>
          <a:xfrm>
            <a:off x="76500" y="1167200"/>
            <a:ext cx="8991000" cy="5080500"/>
          </a:xfrm>
          <a:prstGeom prst="rect">
            <a:avLst/>
          </a:prstGeom>
          <a:noFill/>
          <a:ln>
            <a:noFill/>
          </a:ln>
        </p:spPr>
        <p:txBody>
          <a:bodyPr anchorCtr="0" anchor="ctr" bIns="91425" lIns="91425" spcFirstLastPara="1" rIns="91425" wrap="square" tIns="91425">
            <a:noAutofit/>
          </a:bodyPr>
          <a:lstStyle/>
          <a:p>
            <a:pPr indent="-381000" lvl="0" marL="457200" rtl="0" algn="just">
              <a:spcBef>
                <a:spcPts val="0"/>
              </a:spcBef>
              <a:spcAft>
                <a:spcPts val="0"/>
              </a:spcAft>
              <a:buClr>
                <a:srgbClr val="3F3F3F"/>
              </a:buClr>
              <a:buSzPts val="2400"/>
              <a:buChar char="●"/>
            </a:pPr>
            <a:r>
              <a:rPr i="1" lang="en-US" sz="2400">
                <a:solidFill>
                  <a:srgbClr val="3F3F3F"/>
                </a:solidFill>
              </a:rPr>
              <a:t>It’s a binary vector optimization problem in an extremely complex hypothesis space, popular gradient-based optimization techniques can hardly be applied to this</a:t>
            </a:r>
            <a:br>
              <a:rPr i="1" lang="en-US" sz="2400">
                <a:solidFill>
                  <a:srgbClr val="3F3F3F"/>
                </a:solidFill>
              </a:rPr>
            </a:br>
            <a:r>
              <a:rPr i="1" lang="en-US" sz="2400">
                <a:solidFill>
                  <a:srgbClr val="3F3F3F"/>
                </a:solidFill>
              </a:rPr>
              <a:t>scenario.</a:t>
            </a:r>
            <a:endParaRPr i="1" sz="2400">
              <a:solidFill>
                <a:srgbClr val="3F3F3F"/>
              </a:solidFill>
            </a:endParaRPr>
          </a:p>
          <a:p>
            <a:pPr indent="0" lvl="0" marL="0" rtl="0" algn="just">
              <a:spcBef>
                <a:spcPts val="0"/>
              </a:spcBef>
              <a:spcAft>
                <a:spcPts val="0"/>
              </a:spcAft>
              <a:buNone/>
            </a:pPr>
            <a:r>
              <a:t/>
            </a:r>
            <a:endParaRPr i="1" sz="2400">
              <a:solidFill>
                <a:srgbClr val="3F3F3F"/>
              </a:solidFill>
            </a:endParaRPr>
          </a:p>
          <a:p>
            <a:pPr indent="0" lvl="0" marL="0" rtl="0" algn="just">
              <a:spcBef>
                <a:spcPts val="0"/>
              </a:spcBef>
              <a:spcAft>
                <a:spcPts val="0"/>
              </a:spcAft>
              <a:buNone/>
            </a:pPr>
            <a:r>
              <a:t/>
            </a:r>
            <a:endParaRPr i="1" sz="2400">
              <a:solidFill>
                <a:srgbClr val="3F3F3F"/>
              </a:solidFill>
            </a:endParaRPr>
          </a:p>
          <a:p>
            <a:pPr indent="-381000" lvl="0" marL="457200" rtl="0" algn="just">
              <a:spcBef>
                <a:spcPts val="0"/>
              </a:spcBef>
              <a:spcAft>
                <a:spcPts val="0"/>
              </a:spcAft>
              <a:buClr>
                <a:srgbClr val="3F3F3F"/>
              </a:buClr>
              <a:buSzPts val="2400"/>
              <a:buChar char="●"/>
            </a:pPr>
            <a:r>
              <a:rPr i="1" lang="en-US" sz="2400">
                <a:solidFill>
                  <a:srgbClr val="3F3F3F"/>
                </a:solidFill>
              </a:rPr>
              <a:t>A</a:t>
            </a:r>
            <a:r>
              <a:rPr i="1" lang="en-US" sz="2400">
                <a:solidFill>
                  <a:srgbClr val="3F3F3F"/>
                </a:solidFill>
              </a:rPr>
              <a:t> derivative-free optimization technique, RACOS. RACOS is a randomized derivative-free optimization method implemented by a classiﬁcation model that discriminates good solutions from bad ones, and it achieves good performance on complex optimization problems.</a:t>
            </a:r>
            <a:br>
              <a:rPr i="1" lang="en-US" sz="2400">
                <a:solidFill>
                  <a:srgbClr val="3F3F3F"/>
                </a:solidFill>
              </a:rPr>
            </a:br>
            <a:endParaRPr i="1" sz="2400">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Problem</a:t>
            </a:r>
            <a:endParaRPr/>
          </a:p>
        </p:txBody>
      </p:sp>
      <p:sp>
        <p:nvSpPr>
          <p:cNvPr id="205" name="Google Shape;205;p34"/>
          <p:cNvSpPr txBox="1"/>
          <p:nvPr>
            <p:ph idx="1" type="body"/>
          </p:nvPr>
        </p:nvSpPr>
        <p:spPr>
          <a:xfrm>
            <a:off x="685800" y="1066800"/>
            <a:ext cx="7772400" cy="502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rgbClr val="3F3F3F"/>
                </a:solidFill>
              </a:rPr>
              <a:t>In fact, some sets of examples (such as the arithmetic equations “1+10=11, 11+100=111”) can achieve maximum consistency using just one bitwise addition rule 1+0=1, which might not be true. </a:t>
            </a:r>
            <a:endParaRPr sz="2800">
              <a:solidFill>
                <a:srgbClr val="3F3F3F"/>
              </a:solidFill>
            </a:endParaRPr>
          </a:p>
          <a:p>
            <a:pPr indent="0" lvl="0" marL="0" rtl="0" algn="l">
              <a:lnSpc>
                <a:spcPct val="115000"/>
              </a:lnSpc>
              <a:spcBef>
                <a:spcPts val="0"/>
              </a:spcBef>
              <a:spcAft>
                <a:spcPts val="0"/>
              </a:spcAft>
              <a:buNone/>
            </a:pPr>
            <a:r>
              <a:t/>
            </a:r>
            <a:endParaRPr sz="2800">
              <a:solidFill>
                <a:srgbClr val="3F3F3F"/>
              </a:solidFill>
            </a:endParaRPr>
          </a:p>
          <a:p>
            <a:pPr indent="0" lvl="0" marL="0" rtl="0" algn="l">
              <a:lnSpc>
                <a:spcPct val="115000"/>
              </a:lnSpc>
              <a:spcBef>
                <a:spcPts val="0"/>
              </a:spcBef>
              <a:spcAft>
                <a:spcPts val="0"/>
              </a:spcAft>
              <a:buClr>
                <a:schemeClr val="dk2"/>
              </a:buClr>
              <a:buSzPts val="1100"/>
              <a:buFont typeface="Arial"/>
              <a:buNone/>
            </a:pPr>
            <a:r>
              <a:rPr lang="en-US" sz="2800">
                <a:solidFill>
                  <a:srgbClr val="3F3F3F"/>
                </a:solidFill>
              </a:rPr>
              <a:t>Moreover, when the perception model in the n-th iteration is under-trained, reasoning model might abduce incorrect bitwise addition rules.</a:t>
            </a:r>
            <a:endParaRPr sz="2800">
              <a:solidFill>
                <a:srgbClr val="3F3F3F"/>
              </a:solidFill>
            </a:endParaRPr>
          </a:p>
          <a:p>
            <a:pPr indent="5562600" lvl="0" marL="0" rtl="0" algn="l">
              <a:lnSpc>
                <a:spcPct val="115000"/>
              </a:lnSpc>
              <a:spcBef>
                <a:spcPts val="0"/>
              </a:spcBef>
              <a:spcAft>
                <a:spcPts val="0"/>
              </a:spcAft>
              <a:buClr>
                <a:schemeClr val="dk2"/>
              </a:buClr>
              <a:buSzPts val="1100"/>
              <a:buFont typeface="Arial"/>
              <a:buNone/>
            </a:pPr>
            <a:r>
              <a:t/>
            </a:r>
            <a:endParaRPr sz="2800">
              <a:solidFill>
                <a:srgbClr val="3F3F3F"/>
              </a:solidFill>
            </a:endParaRPr>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Solving the problem</a:t>
            </a:r>
            <a:endParaRPr/>
          </a:p>
        </p:txBody>
      </p:sp>
      <p:sp>
        <p:nvSpPr>
          <p:cNvPr id="212" name="Google Shape;212;p35"/>
          <p:cNvSpPr txBox="1"/>
          <p:nvPr>
            <p:ph idx="1" type="body"/>
          </p:nvPr>
        </p:nvSpPr>
        <p:spPr>
          <a:xfrm>
            <a:off x="685800" y="914400"/>
            <a:ext cx="7772400" cy="5831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US">
                <a:solidFill>
                  <a:srgbClr val="3F3F3F"/>
                </a:solidFill>
              </a:rPr>
              <a:t>To solve this problem, we retain the reasoning models abduced in each iteration as a </a:t>
            </a:r>
            <a:r>
              <a:rPr b="1" lang="en-US">
                <a:solidFill>
                  <a:srgbClr val="3F3F3F"/>
                </a:solidFill>
              </a:rPr>
              <a:t>relational feature</a:t>
            </a:r>
            <a:r>
              <a:rPr lang="en-US">
                <a:solidFill>
                  <a:srgbClr val="3F3F3F"/>
                </a:solidFill>
              </a:rPr>
              <a:t>. </a:t>
            </a:r>
            <a:endParaRPr>
              <a:solidFill>
                <a:srgbClr val="3F3F3F"/>
              </a:solidFill>
            </a:endParaRPr>
          </a:p>
          <a:p>
            <a:pPr indent="0" lvl="0" marL="0" rtl="0" algn="just">
              <a:spcBef>
                <a:spcPts val="1200"/>
              </a:spcBef>
              <a:spcAft>
                <a:spcPts val="0"/>
              </a:spcAft>
              <a:buNone/>
            </a:pPr>
            <a:r>
              <a:rPr lang="en-US">
                <a:solidFill>
                  <a:srgbClr val="3F3F3F"/>
                </a:solidFill>
              </a:rPr>
              <a:t>When an equation xi is input into NLM, its symbolic interpretation (predicted equation) mapped by the perception model will be evaluated by all the relational features to produce a binary vector ri = [ri1,...,riR], where:</a:t>
            </a:r>
            <a:endParaRPr>
              <a:solidFill>
                <a:srgbClr val="3F3F3F"/>
              </a:solidFill>
            </a:endParaRPr>
          </a:p>
          <a:p>
            <a:pPr indent="0" lvl="0" marL="0" rtl="0" algn="just">
              <a:spcBef>
                <a:spcPts val="1200"/>
              </a:spcBef>
              <a:spcAft>
                <a:spcPts val="0"/>
              </a:spcAft>
              <a:buNone/>
            </a:pPr>
            <a:r>
              <a:t/>
            </a:r>
            <a:endParaRPr>
              <a:solidFill>
                <a:srgbClr val="3F3F3F"/>
              </a:solidFill>
            </a:endParaRPr>
          </a:p>
          <a:p>
            <a:pPr indent="0" lvl="0" marL="0" rtl="0" algn="just">
              <a:spcBef>
                <a:spcPts val="1200"/>
              </a:spcBef>
              <a:spcAft>
                <a:spcPts val="0"/>
              </a:spcAft>
              <a:buNone/>
            </a:pPr>
            <a:r>
              <a:t/>
            </a:r>
            <a:endParaRPr>
              <a:solidFill>
                <a:srgbClr val="3F3F3F"/>
              </a:solidFill>
            </a:endParaRPr>
          </a:p>
          <a:p>
            <a:pPr indent="0" lvl="0" marL="0" rtl="0" algn="just">
              <a:spcBef>
                <a:spcPts val="1200"/>
              </a:spcBef>
              <a:spcAft>
                <a:spcPts val="0"/>
              </a:spcAft>
              <a:buNone/>
            </a:pPr>
            <a:r>
              <a:t/>
            </a:r>
            <a:endParaRPr>
              <a:solidFill>
                <a:srgbClr val="3F3F3F"/>
              </a:solidFill>
            </a:endParaRPr>
          </a:p>
          <a:p>
            <a:pPr indent="0" lvl="0" marL="0" rtl="0" algn="just">
              <a:spcBef>
                <a:spcPts val="1200"/>
              </a:spcBef>
              <a:spcAft>
                <a:spcPts val="0"/>
              </a:spcAft>
              <a:buNone/>
            </a:pPr>
            <a:r>
              <a:rPr lang="en-US">
                <a:solidFill>
                  <a:srgbClr val="3F3F3F"/>
                </a:solidFill>
              </a:rPr>
              <a:t>This vector of relational features transforms the original dataset X = {xi,yi} into a new dataset X ’ = {ri,yi}, from which a decision model is learned by the decision layer.</a:t>
            </a:r>
            <a:endParaRPr>
              <a:solidFill>
                <a:srgbClr val="3F3F3F"/>
              </a:solidFill>
            </a:endParaRPr>
          </a:p>
        </p:txBody>
      </p:sp>
      <p:pic>
        <p:nvPicPr>
          <p:cNvPr id="213" name="Google Shape;213;p35"/>
          <p:cNvPicPr preferRelativeResize="0"/>
          <p:nvPr/>
        </p:nvPicPr>
        <p:blipFill>
          <a:blip r:embed="rId3">
            <a:alphaModFix/>
          </a:blip>
          <a:stretch>
            <a:fillRect/>
          </a:stretch>
        </p:blipFill>
        <p:spPr>
          <a:xfrm>
            <a:off x="1852626" y="3709200"/>
            <a:ext cx="4457325" cy="1692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Experiments</a:t>
            </a:r>
            <a:endParaRPr/>
          </a:p>
        </p:txBody>
      </p:sp>
      <p:sp>
        <p:nvSpPr>
          <p:cNvPr id="220" name="Google Shape;220;p36"/>
          <p:cNvSpPr txBox="1"/>
          <p:nvPr>
            <p:ph idx="1" type="body"/>
          </p:nvPr>
        </p:nvSpPr>
        <p:spPr>
          <a:xfrm>
            <a:off x="685800" y="1066800"/>
            <a:ext cx="7772400" cy="502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p:txBody>
      </p:sp>
      <p:pic>
        <p:nvPicPr>
          <p:cNvPr id="221" name="Google Shape;221;p36"/>
          <p:cNvPicPr preferRelativeResize="0"/>
          <p:nvPr/>
        </p:nvPicPr>
        <p:blipFill>
          <a:blip r:embed="rId3">
            <a:alphaModFix/>
          </a:blip>
          <a:stretch>
            <a:fillRect/>
          </a:stretch>
        </p:blipFill>
        <p:spPr>
          <a:xfrm>
            <a:off x="690575" y="1066798"/>
            <a:ext cx="7762875" cy="574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subTitle"/>
          </p:nvPr>
        </p:nvSpPr>
        <p:spPr>
          <a:xfrm>
            <a:off x="618425" y="1160700"/>
            <a:ext cx="7098600" cy="4536600"/>
          </a:xfrm>
          <a:prstGeom prst="rect">
            <a:avLst/>
          </a:prstGeom>
        </p:spPr>
        <p:txBody>
          <a:bodyPr anchorCtr="0" anchor="t" bIns="91425" lIns="91425" spcFirstLastPara="1" rIns="91425" wrap="square" tIns="91425">
            <a:noAutofit/>
          </a:bodyPr>
          <a:lstStyle/>
          <a:p>
            <a:pPr indent="-368300" lvl="0" marL="342900" rtl="0" algn="l">
              <a:spcBef>
                <a:spcPts val="0"/>
              </a:spcBef>
              <a:spcAft>
                <a:spcPts val="0"/>
              </a:spcAft>
              <a:buSzPts val="2400"/>
              <a:buChar char="▪"/>
            </a:pPr>
            <a:r>
              <a:rPr lang="en-US"/>
              <a:t>In the most learning process of human being, perception and reasoning are basic human abilities.</a:t>
            </a:r>
            <a:endParaRPr/>
          </a:p>
          <a:p>
            <a:pPr indent="-368300" lvl="0" marL="342900" rtl="0" algn="l">
              <a:spcBef>
                <a:spcPts val="0"/>
              </a:spcBef>
              <a:spcAft>
                <a:spcPts val="0"/>
              </a:spcAft>
              <a:buSzPts val="2400"/>
              <a:buChar char="▪"/>
            </a:pPr>
            <a:r>
              <a:rPr lang="en-US"/>
              <a:t>However, these two abilities are incompatible in the current Machine Learning systems.</a:t>
            </a:r>
            <a:endParaRPr/>
          </a:p>
          <a:p>
            <a:pPr indent="-311150" lvl="1" marL="742950" rtl="0" algn="l">
              <a:spcBef>
                <a:spcPts val="0"/>
              </a:spcBef>
              <a:spcAft>
                <a:spcPts val="0"/>
              </a:spcAft>
              <a:buSzPts val="2400"/>
              <a:buChar char="▪"/>
            </a:pPr>
            <a:r>
              <a:rPr lang="en-US" sz="2400"/>
              <a:t>Perception approach: Deep Neural Network</a:t>
            </a:r>
            <a:endParaRPr sz="2400"/>
          </a:p>
          <a:p>
            <a:pPr indent="-311150" lvl="1" marL="742950" rtl="0" algn="l">
              <a:spcBef>
                <a:spcPts val="0"/>
              </a:spcBef>
              <a:spcAft>
                <a:spcPts val="0"/>
              </a:spcAft>
              <a:buSzPts val="2400"/>
              <a:buChar char="▪"/>
            </a:pPr>
            <a:r>
              <a:rPr lang="en-US" sz="2400"/>
              <a:t>Reasoning approach: Prolog</a:t>
            </a:r>
            <a:endParaRPr sz="2400"/>
          </a:p>
          <a:p>
            <a:pPr indent="-368300" lvl="0" marL="342900" rtl="0" algn="l">
              <a:spcBef>
                <a:spcPts val="0"/>
              </a:spcBef>
              <a:spcAft>
                <a:spcPts val="0"/>
              </a:spcAft>
              <a:buSzPts val="2400"/>
              <a:buChar char="▪"/>
            </a:pPr>
            <a:r>
              <a:rPr lang="en-US"/>
              <a:t>Human-like trial-and-error abductive process: Mayan scripts were a complete mystery to modern humanity.</a:t>
            </a:r>
            <a:endParaRPr sz="2000"/>
          </a:p>
        </p:txBody>
      </p:sp>
      <p:sp>
        <p:nvSpPr>
          <p:cNvPr id="91" name="Google Shape;91;p19"/>
          <p:cNvSpPr txBox="1"/>
          <p:nvPr>
            <p:ph type="ctrTitle"/>
          </p:nvPr>
        </p:nvSpPr>
        <p:spPr>
          <a:xfrm>
            <a:off x="618425" y="215575"/>
            <a:ext cx="7772400" cy="6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Inspiration of this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txBox="1"/>
          <p:nvPr>
            <p:ph idx="1" type="body"/>
          </p:nvPr>
        </p:nvSpPr>
        <p:spPr>
          <a:xfrm>
            <a:off x="685800" y="1066800"/>
            <a:ext cx="7772400" cy="502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p:txBody>
      </p:sp>
      <p:pic>
        <p:nvPicPr>
          <p:cNvPr id="229" name="Google Shape;229;p37"/>
          <p:cNvPicPr preferRelativeResize="0"/>
          <p:nvPr/>
        </p:nvPicPr>
        <p:blipFill>
          <a:blip r:embed="rId3">
            <a:alphaModFix/>
          </a:blip>
          <a:stretch>
            <a:fillRect/>
          </a:stretch>
        </p:blipFill>
        <p:spPr>
          <a:xfrm>
            <a:off x="1733025" y="115525"/>
            <a:ext cx="5865575" cy="633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Experiments</a:t>
            </a:r>
            <a:endParaRPr/>
          </a:p>
        </p:txBody>
      </p:sp>
      <p:sp>
        <p:nvSpPr>
          <p:cNvPr id="236" name="Google Shape;236;p38"/>
          <p:cNvSpPr txBox="1"/>
          <p:nvPr>
            <p:ph idx="1" type="body"/>
          </p:nvPr>
        </p:nvSpPr>
        <p:spPr>
          <a:xfrm>
            <a:off x="685800" y="766275"/>
            <a:ext cx="7772400" cy="502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i="1"/>
          </a:p>
          <a:p>
            <a:pPr indent="0" lvl="0" marL="0" rtl="0" algn="l">
              <a:spcBef>
                <a:spcPts val="1200"/>
              </a:spcBef>
              <a:spcAft>
                <a:spcPts val="0"/>
              </a:spcAft>
              <a:buNone/>
            </a:pPr>
            <a:r>
              <a:rPr i="1" lang="en-US"/>
              <a:t>Compare with Diﬀerentiable Neural Computer (DNC) and LSTM</a:t>
            </a:r>
            <a:endParaRPr i="1"/>
          </a:p>
          <a:p>
            <a:pPr indent="0" lvl="0" marL="0" rtl="0" algn="l">
              <a:spcBef>
                <a:spcPts val="1200"/>
              </a:spcBef>
              <a:spcAft>
                <a:spcPts val="0"/>
              </a:spcAft>
              <a:buNone/>
            </a:pPr>
            <a:r>
              <a:t/>
            </a:r>
            <a:endParaRPr i="1"/>
          </a:p>
          <a:p>
            <a:pPr indent="0" lvl="0" marL="0" rtl="0" algn="l">
              <a:spcBef>
                <a:spcPts val="1200"/>
              </a:spcBef>
              <a:spcAft>
                <a:spcPts val="0"/>
              </a:spcAft>
              <a:buNone/>
            </a:pPr>
            <a:r>
              <a:rPr i="1" lang="en-US"/>
              <a:t>Because both are state-of-the-art benchmark models capable of solving tasks from sequential input such</a:t>
            </a:r>
            <a:br>
              <a:rPr i="1" lang="en-US"/>
            </a:br>
            <a:r>
              <a:rPr i="1" lang="en-US"/>
              <a:t>as arithmetic equations.</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txBox="1"/>
          <p:nvPr>
            <p:ph idx="1" type="body"/>
          </p:nvPr>
        </p:nvSpPr>
        <p:spPr>
          <a:xfrm>
            <a:off x="685800" y="1066800"/>
            <a:ext cx="7772400" cy="502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p:txBody>
      </p:sp>
      <p:pic>
        <p:nvPicPr>
          <p:cNvPr id="244" name="Google Shape;244;p39"/>
          <p:cNvPicPr preferRelativeResize="0"/>
          <p:nvPr/>
        </p:nvPicPr>
        <p:blipFill>
          <a:blip r:embed="rId3">
            <a:alphaModFix/>
          </a:blip>
          <a:stretch>
            <a:fillRect/>
          </a:stretch>
        </p:blipFill>
        <p:spPr>
          <a:xfrm>
            <a:off x="712526" y="308100"/>
            <a:ext cx="7772400" cy="6458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685800" y="244475"/>
            <a:ext cx="7772400" cy="5937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3F3F3F"/>
                </a:solidFill>
                <a:latin typeface="Arial"/>
                <a:ea typeface="Arial"/>
                <a:cs typeface="Arial"/>
                <a:sym typeface="Arial"/>
              </a:rPr>
              <a:t>Comments</a:t>
            </a:r>
            <a:endParaRPr b="0" i="0" sz="2800" u="none" cap="none" strike="noStrike">
              <a:solidFill>
                <a:srgbClr val="3F3F3F"/>
              </a:solidFill>
              <a:latin typeface="Arial"/>
              <a:ea typeface="Arial"/>
              <a:cs typeface="Arial"/>
              <a:sym typeface="Arial"/>
            </a:endParaRPr>
          </a:p>
        </p:txBody>
      </p:sp>
      <p:sp>
        <p:nvSpPr>
          <p:cNvPr id="250" name="Google Shape;250;p40"/>
          <p:cNvSpPr txBox="1"/>
          <p:nvPr>
            <p:ph idx="4294967295" type="subTitle"/>
          </p:nvPr>
        </p:nvSpPr>
        <p:spPr>
          <a:xfrm>
            <a:off x="774675" y="923700"/>
            <a:ext cx="7772400" cy="5934300"/>
          </a:xfrm>
          <a:prstGeom prst="rect">
            <a:avLst/>
          </a:prstGeom>
        </p:spPr>
        <p:txBody>
          <a:bodyPr anchorCtr="0" anchor="t" bIns="91425" lIns="91425" spcFirstLastPara="1" rIns="91425" wrap="square" tIns="91425">
            <a:noAutofit/>
          </a:bodyPr>
          <a:lstStyle/>
          <a:p>
            <a:pPr indent="-368300" lvl="0" marL="342900" rtl="0" algn="just">
              <a:lnSpc>
                <a:spcPct val="115000"/>
              </a:lnSpc>
              <a:spcBef>
                <a:spcPts val="0"/>
              </a:spcBef>
              <a:spcAft>
                <a:spcPts val="0"/>
              </a:spcAft>
              <a:buSzPts val="2400"/>
              <a:buChar char="▪"/>
            </a:pPr>
            <a:r>
              <a:rPr lang="en-US">
                <a:solidFill>
                  <a:srgbClr val="3F3F3F"/>
                </a:solidFill>
              </a:rPr>
              <a:t>Abductive learning is the ﬁrst framework designed for simultaneously learning both reasoning and perception models. </a:t>
            </a:r>
            <a:endParaRPr/>
          </a:p>
          <a:p>
            <a:pPr indent="-368300" lvl="0" marL="342900" rtl="0" algn="just">
              <a:lnSpc>
                <a:spcPct val="115000"/>
              </a:lnSpc>
              <a:spcBef>
                <a:spcPts val="0"/>
              </a:spcBef>
              <a:spcAft>
                <a:spcPts val="0"/>
              </a:spcAft>
              <a:buSzPts val="2400"/>
              <a:buChar char="▪"/>
            </a:pPr>
            <a:r>
              <a:rPr lang="en-US"/>
              <a:t>From my understanding, this framework uses logic model to provide “supervised signal” for the perception layers and use perception layers to reduce the search space of the logical model.</a:t>
            </a:r>
            <a:endParaRPr/>
          </a:p>
          <a:p>
            <a:pPr indent="-342900" lvl="0" marL="342900" rtl="0" algn="just">
              <a:lnSpc>
                <a:spcPct val="115000"/>
              </a:lnSpc>
              <a:spcBef>
                <a:spcPts val="0"/>
              </a:spcBef>
              <a:spcAft>
                <a:spcPts val="0"/>
              </a:spcAft>
              <a:buSzPts val="2000"/>
              <a:buChar char="▪"/>
            </a:pPr>
            <a:r>
              <a:rPr lang="en-US"/>
              <a:t>It’s a unsupervised learning because the perception part and logical part supervise each other. Labels are just for computing the accuracy of the output.</a:t>
            </a:r>
            <a:endParaRPr/>
          </a:p>
          <a:p>
            <a:pPr indent="-342900" lvl="0" marL="342900" rtl="0" algn="just">
              <a:lnSpc>
                <a:spcPct val="115000"/>
              </a:lnSpc>
              <a:spcBef>
                <a:spcPts val="0"/>
              </a:spcBef>
              <a:spcAft>
                <a:spcPts val="0"/>
              </a:spcAft>
              <a:buSzPts val="2000"/>
              <a:buChar char="▪"/>
            </a:pPr>
            <a:r>
              <a:rPr lang="en-US"/>
              <a:t>Gradient descent needs equation to be derivable but this optimization gives another way. It can find the inconsistency of the equation and the logical rules but it doesn’t tell which symbol is wrong.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685800" y="244475"/>
            <a:ext cx="7772400" cy="593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3F3F3F"/>
                </a:solidFill>
                <a:latin typeface="Arial"/>
                <a:ea typeface="Arial"/>
                <a:cs typeface="Arial"/>
                <a:sym typeface="Arial"/>
              </a:rPr>
              <a:t>Comments</a:t>
            </a:r>
            <a:endParaRPr b="0" i="0" sz="2800" u="none" cap="none" strike="noStrike">
              <a:solidFill>
                <a:srgbClr val="3F3F3F"/>
              </a:solidFill>
              <a:latin typeface="Arial"/>
              <a:ea typeface="Arial"/>
              <a:cs typeface="Arial"/>
              <a:sym typeface="Arial"/>
            </a:endParaRPr>
          </a:p>
        </p:txBody>
      </p:sp>
      <p:sp>
        <p:nvSpPr>
          <p:cNvPr id="256" name="Google Shape;256;p41"/>
          <p:cNvSpPr txBox="1"/>
          <p:nvPr>
            <p:ph idx="4294967295" type="subTitle"/>
          </p:nvPr>
        </p:nvSpPr>
        <p:spPr>
          <a:xfrm>
            <a:off x="774675" y="923700"/>
            <a:ext cx="7772400" cy="5934300"/>
          </a:xfrm>
          <a:prstGeom prst="rect">
            <a:avLst/>
          </a:prstGeom>
        </p:spPr>
        <p:txBody>
          <a:bodyPr anchorCtr="0" anchor="t" bIns="91425" lIns="91425" spcFirstLastPara="1" rIns="91425" wrap="square" tIns="91425">
            <a:noAutofit/>
          </a:bodyPr>
          <a:lstStyle/>
          <a:p>
            <a:pPr indent="-368300" lvl="0" marL="342900" rtl="0" algn="just">
              <a:lnSpc>
                <a:spcPct val="115000"/>
              </a:lnSpc>
              <a:spcBef>
                <a:spcPts val="0"/>
              </a:spcBef>
              <a:spcAft>
                <a:spcPts val="0"/>
              </a:spcAft>
              <a:buSzPts val="2400"/>
              <a:buChar char="▪"/>
            </a:pPr>
            <a:r>
              <a:rPr lang="en-US">
                <a:solidFill>
                  <a:srgbClr val="3F3F3F"/>
                </a:solidFill>
              </a:rPr>
              <a:t>Subsampling can improve the efficiency but can only generate locally agreed hypothesis. To tackle this, they retain the latest R relational features (hypotheses generated by previous samples) in a buffer and generate a binary vector to evaluate the new samples, and then feed it into decision layer. Thus, some of the relational features will be abandoned during the training process of the decision neural layer.</a:t>
            </a:r>
            <a:endParaRPr/>
          </a:p>
          <a:p>
            <a:pPr indent="-342900" lvl="0" marL="342900" rtl="0" algn="just">
              <a:lnSpc>
                <a:spcPct val="115000"/>
              </a:lnSpc>
              <a:spcBef>
                <a:spcPts val="0"/>
              </a:spcBef>
              <a:spcAft>
                <a:spcPts val="0"/>
              </a:spcAft>
              <a:buSzPts val="2000"/>
              <a:buChar char="▪"/>
            </a:pPr>
            <a:r>
              <a:rPr lang="en-US"/>
              <a:t>The revision process of the logical layer (substituting incorrect symbols with blank variables and then replace some other symbols) is </a:t>
            </a:r>
            <a:r>
              <a:rPr b="1" lang="en-US"/>
              <a:t>not a black box</a:t>
            </a:r>
            <a:r>
              <a:rPr lang="en-US"/>
              <a:t>. It give the framework interpretable explanation and it is a heuristic trial-and-error search.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685800" y="244475"/>
            <a:ext cx="7772400" cy="593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Mayan Hieroglyph Decipherment</a:t>
            </a:r>
            <a:endParaRPr/>
          </a:p>
        </p:txBody>
      </p:sp>
      <p:pic>
        <p:nvPicPr>
          <p:cNvPr id="97" name="Google Shape;97;p20"/>
          <p:cNvPicPr preferRelativeResize="0"/>
          <p:nvPr/>
        </p:nvPicPr>
        <p:blipFill>
          <a:blip r:embed="rId3">
            <a:alphaModFix/>
          </a:blip>
          <a:stretch>
            <a:fillRect/>
          </a:stretch>
        </p:blipFill>
        <p:spPr>
          <a:xfrm>
            <a:off x="602788" y="982737"/>
            <a:ext cx="7938422" cy="5121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685800" y="244475"/>
            <a:ext cx="7772400" cy="593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Font typeface="Arial"/>
              <a:buNone/>
            </a:pPr>
            <a:r>
              <a:rPr lang="en-US"/>
              <a:t>Neural Logical Machine (NLM)</a:t>
            </a:r>
            <a:endParaRPr b="0" i="0" sz="2800" u="none" cap="none" strike="noStrike">
              <a:solidFill>
                <a:srgbClr val="3F3F3F"/>
              </a:solidFill>
              <a:latin typeface="Arial"/>
              <a:ea typeface="Arial"/>
              <a:cs typeface="Arial"/>
              <a:sym typeface="Arial"/>
            </a:endParaRPr>
          </a:p>
        </p:txBody>
      </p:sp>
      <p:pic>
        <p:nvPicPr>
          <p:cNvPr id="103" name="Google Shape;103;p21"/>
          <p:cNvPicPr preferRelativeResize="0"/>
          <p:nvPr/>
        </p:nvPicPr>
        <p:blipFill>
          <a:blip r:embed="rId3">
            <a:alphaModFix/>
          </a:blip>
          <a:stretch>
            <a:fillRect/>
          </a:stretch>
        </p:blipFill>
        <p:spPr>
          <a:xfrm>
            <a:off x="152400" y="1463425"/>
            <a:ext cx="8839199" cy="3495675"/>
          </a:xfrm>
          <a:prstGeom prst="rect">
            <a:avLst/>
          </a:prstGeom>
          <a:noFill/>
          <a:ln>
            <a:noFill/>
          </a:ln>
        </p:spPr>
      </p:pic>
      <p:sp>
        <p:nvSpPr>
          <p:cNvPr id="104" name="Google Shape;104;p21"/>
          <p:cNvSpPr txBox="1"/>
          <p:nvPr>
            <p:ph idx="1" type="body"/>
          </p:nvPr>
        </p:nvSpPr>
        <p:spPr>
          <a:xfrm>
            <a:off x="685800" y="4959100"/>
            <a:ext cx="7772400" cy="189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a:solidFill>
                  <a:srgbClr val="3F3F3F"/>
                </a:solidFill>
              </a:rPr>
              <a:t>Perception layers: 2-layer CNN, 2 fully connected layers, a softmax layer.</a:t>
            </a:r>
            <a:endParaRPr>
              <a:solidFill>
                <a:srgbClr val="3F3F3F"/>
              </a:solidFill>
            </a:endParaRPr>
          </a:p>
          <a:p>
            <a:pPr indent="0" lvl="0" marL="0" rtl="0" algn="l">
              <a:spcBef>
                <a:spcPts val="1200"/>
              </a:spcBef>
              <a:spcAft>
                <a:spcPts val="0"/>
              </a:spcAft>
              <a:buNone/>
            </a:pPr>
            <a:r>
              <a:rPr lang="en-US">
                <a:solidFill>
                  <a:srgbClr val="3F3F3F"/>
                </a:solidFill>
              </a:rPr>
              <a:t>Reasoning layers: logical layer, 2 fully connected layers (decision layer)</a:t>
            </a:r>
            <a:endParaRPr>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685800" y="244475"/>
            <a:ext cx="7772400" cy="59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Logical Programming (Prolog)</a:t>
            </a:r>
            <a:endParaRPr/>
          </a:p>
        </p:txBody>
      </p:sp>
      <p:pic>
        <p:nvPicPr>
          <p:cNvPr id="110" name="Google Shape;110;p22"/>
          <p:cNvPicPr preferRelativeResize="0"/>
          <p:nvPr/>
        </p:nvPicPr>
        <p:blipFill>
          <a:blip r:embed="rId3">
            <a:alphaModFix/>
          </a:blip>
          <a:stretch>
            <a:fillRect/>
          </a:stretch>
        </p:blipFill>
        <p:spPr>
          <a:xfrm>
            <a:off x="1401450" y="2044250"/>
            <a:ext cx="5722275" cy="946850"/>
          </a:xfrm>
          <a:prstGeom prst="rect">
            <a:avLst/>
          </a:prstGeom>
          <a:noFill/>
          <a:ln>
            <a:noFill/>
          </a:ln>
        </p:spPr>
      </p:pic>
      <p:pic>
        <p:nvPicPr>
          <p:cNvPr id="111" name="Google Shape;111;p22"/>
          <p:cNvPicPr preferRelativeResize="0"/>
          <p:nvPr/>
        </p:nvPicPr>
        <p:blipFill>
          <a:blip r:embed="rId4">
            <a:alphaModFix/>
          </a:blip>
          <a:stretch>
            <a:fillRect/>
          </a:stretch>
        </p:blipFill>
        <p:spPr>
          <a:xfrm>
            <a:off x="1213725" y="1097400"/>
            <a:ext cx="6097714" cy="946850"/>
          </a:xfrm>
          <a:prstGeom prst="rect">
            <a:avLst/>
          </a:prstGeom>
          <a:noFill/>
          <a:ln>
            <a:noFill/>
          </a:ln>
        </p:spPr>
      </p:pic>
      <p:pic>
        <p:nvPicPr>
          <p:cNvPr id="112" name="Google Shape;112;p22"/>
          <p:cNvPicPr preferRelativeResize="0"/>
          <p:nvPr/>
        </p:nvPicPr>
        <p:blipFill>
          <a:blip r:embed="rId5">
            <a:alphaModFix/>
          </a:blip>
          <a:stretch>
            <a:fillRect/>
          </a:stretch>
        </p:blipFill>
        <p:spPr>
          <a:xfrm>
            <a:off x="105725" y="3882075"/>
            <a:ext cx="8932550" cy="731625"/>
          </a:xfrm>
          <a:prstGeom prst="rect">
            <a:avLst/>
          </a:prstGeom>
          <a:noFill/>
          <a:ln>
            <a:noFill/>
          </a:ln>
        </p:spPr>
      </p:pic>
      <p:pic>
        <p:nvPicPr>
          <p:cNvPr id="113" name="Google Shape;113;p22"/>
          <p:cNvPicPr preferRelativeResize="0"/>
          <p:nvPr/>
        </p:nvPicPr>
        <p:blipFill>
          <a:blip r:embed="rId6">
            <a:alphaModFix/>
          </a:blip>
          <a:stretch>
            <a:fillRect/>
          </a:stretch>
        </p:blipFill>
        <p:spPr>
          <a:xfrm>
            <a:off x="1475500" y="4613700"/>
            <a:ext cx="5768582" cy="73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Font typeface="Arial"/>
              <a:buNone/>
            </a:pPr>
            <a:r>
              <a:rPr lang="en-US"/>
              <a:t>Logical Programming (Prolog)</a:t>
            </a:r>
            <a:endParaRPr/>
          </a:p>
        </p:txBody>
      </p:sp>
      <p:pic>
        <p:nvPicPr>
          <p:cNvPr id="120" name="Google Shape;120;p23"/>
          <p:cNvPicPr preferRelativeResize="0"/>
          <p:nvPr/>
        </p:nvPicPr>
        <p:blipFill>
          <a:blip r:embed="rId3">
            <a:alphaModFix/>
          </a:blip>
          <a:stretch>
            <a:fillRect/>
          </a:stretch>
        </p:blipFill>
        <p:spPr>
          <a:xfrm>
            <a:off x="1811375" y="1390025"/>
            <a:ext cx="4879550" cy="1036200"/>
          </a:xfrm>
          <a:prstGeom prst="rect">
            <a:avLst/>
          </a:prstGeom>
          <a:noFill/>
          <a:ln>
            <a:noFill/>
          </a:ln>
        </p:spPr>
      </p:pic>
      <p:pic>
        <p:nvPicPr>
          <p:cNvPr id="121" name="Google Shape;121;p23"/>
          <p:cNvPicPr preferRelativeResize="0"/>
          <p:nvPr/>
        </p:nvPicPr>
        <p:blipFill>
          <a:blip r:embed="rId4">
            <a:alphaModFix/>
          </a:blip>
          <a:stretch>
            <a:fillRect/>
          </a:stretch>
        </p:blipFill>
        <p:spPr>
          <a:xfrm>
            <a:off x="2655675" y="2248475"/>
            <a:ext cx="2974304" cy="1036200"/>
          </a:xfrm>
          <a:prstGeom prst="rect">
            <a:avLst/>
          </a:prstGeom>
          <a:noFill/>
          <a:ln>
            <a:noFill/>
          </a:ln>
        </p:spPr>
      </p:pic>
      <p:pic>
        <p:nvPicPr>
          <p:cNvPr id="122" name="Google Shape;122;p23"/>
          <p:cNvPicPr preferRelativeResize="0"/>
          <p:nvPr/>
        </p:nvPicPr>
        <p:blipFill>
          <a:blip r:embed="rId5">
            <a:alphaModFix/>
          </a:blip>
          <a:stretch>
            <a:fillRect/>
          </a:stretch>
        </p:blipFill>
        <p:spPr>
          <a:xfrm>
            <a:off x="1605625" y="3915375"/>
            <a:ext cx="5932745" cy="1036200"/>
          </a:xfrm>
          <a:prstGeom prst="rect">
            <a:avLst/>
          </a:prstGeom>
          <a:noFill/>
          <a:ln>
            <a:noFill/>
          </a:ln>
        </p:spPr>
      </p:pic>
      <p:pic>
        <p:nvPicPr>
          <p:cNvPr id="123" name="Google Shape;123;p23"/>
          <p:cNvPicPr preferRelativeResize="0"/>
          <p:nvPr/>
        </p:nvPicPr>
        <p:blipFill>
          <a:blip r:embed="rId6">
            <a:alphaModFix/>
          </a:blip>
          <a:stretch>
            <a:fillRect/>
          </a:stretch>
        </p:blipFill>
        <p:spPr>
          <a:xfrm>
            <a:off x="3379550" y="4862700"/>
            <a:ext cx="1743200" cy="85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Problem setting</a:t>
            </a:r>
            <a:endParaRPr/>
          </a:p>
        </p:txBody>
      </p:sp>
      <p:sp>
        <p:nvSpPr>
          <p:cNvPr id="130" name="Google Shape;130;p24"/>
          <p:cNvSpPr txBox="1"/>
          <p:nvPr>
            <p:ph idx="1" type="body"/>
          </p:nvPr>
        </p:nvSpPr>
        <p:spPr>
          <a:xfrm>
            <a:off x="177750" y="1066800"/>
            <a:ext cx="8902200" cy="5669700"/>
          </a:xfrm>
          <a:prstGeom prst="rect">
            <a:avLst/>
          </a:prstGeom>
        </p:spPr>
        <p:txBody>
          <a:bodyPr anchorCtr="0" anchor="t" bIns="91425" lIns="91425" spcFirstLastPara="1" rIns="91425" wrap="square" tIns="91425">
            <a:noAutofit/>
          </a:bodyPr>
          <a:lstStyle/>
          <a:p>
            <a:pPr indent="254000" lvl="0" marL="0" rtl="0" algn="just">
              <a:lnSpc>
                <a:spcPct val="115000"/>
              </a:lnSpc>
              <a:spcBef>
                <a:spcPts val="0"/>
              </a:spcBef>
              <a:spcAft>
                <a:spcPts val="0"/>
              </a:spcAft>
              <a:buNone/>
            </a:pPr>
            <a:r>
              <a:rPr b="1" lang="en-US" sz="2600"/>
              <a:t>A</a:t>
            </a:r>
            <a:r>
              <a:rPr b="1" lang="en-US" sz="2600">
                <a:solidFill>
                  <a:srgbClr val="3F3F3F"/>
                </a:solidFill>
              </a:rPr>
              <a:t> set of labeled training data</a:t>
            </a:r>
            <a:r>
              <a:rPr lang="en-US" sz="2600">
                <a:solidFill>
                  <a:srgbClr val="3F3F3F"/>
                </a:solidFill>
              </a:rPr>
              <a:t> X = {(x1,y1),...,(xn, yn)}</a:t>
            </a:r>
            <a:endParaRPr sz="2600">
              <a:solidFill>
                <a:srgbClr val="4F4F4F"/>
              </a:solidFill>
              <a:highlight>
                <a:srgbClr val="FFFFFF"/>
              </a:highlight>
            </a:endParaRPr>
          </a:p>
          <a:p>
            <a:pPr indent="254000" lvl="0" marL="0" rtl="0" algn="just">
              <a:lnSpc>
                <a:spcPct val="115000"/>
              </a:lnSpc>
              <a:spcBef>
                <a:spcPts val="0"/>
              </a:spcBef>
              <a:spcAft>
                <a:spcPts val="0"/>
              </a:spcAft>
              <a:buNone/>
            </a:pPr>
            <a:r>
              <a:rPr b="1" lang="en-US" sz="2600">
                <a:solidFill>
                  <a:srgbClr val="3F3F3F"/>
                </a:solidFill>
              </a:rPr>
              <a:t>Label</a:t>
            </a:r>
            <a:r>
              <a:rPr lang="en-US" sz="2600">
                <a:solidFill>
                  <a:srgbClr val="3F3F3F"/>
                </a:solidFill>
              </a:rPr>
              <a:t>: yi ∈{0,1}</a:t>
            </a:r>
            <a:endParaRPr sz="2600">
              <a:solidFill>
                <a:srgbClr val="3F3F3F"/>
              </a:solidFill>
            </a:endParaRPr>
          </a:p>
          <a:p>
            <a:pPr indent="254000" lvl="0" marL="0" rtl="0" algn="just">
              <a:lnSpc>
                <a:spcPct val="115000"/>
              </a:lnSpc>
              <a:spcBef>
                <a:spcPts val="0"/>
              </a:spcBef>
              <a:spcAft>
                <a:spcPts val="0"/>
              </a:spcAft>
              <a:buNone/>
            </a:pPr>
            <a:r>
              <a:rPr b="1" lang="en-US" sz="2600">
                <a:solidFill>
                  <a:srgbClr val="3F3F3F"/>
                </a:solidFill>
              </a:rPr>
              <a:t>Background knowledge</a:t>
            </a:r>
            <a:r>
              <a:rPr lang="en-US" sz="2600">
                <a:solidFill>
                  <a:srgbClr val="3F3F3F"/>
                </a:solidFill>
              </a:rPr>
              <a:t> (domain knowledge): </a:t>
            </a:r>
            <a:endParaRPr sz="2600">
              <a:solidFill>
                <a:srgbClr val="3F3F3F"/>
              </a:solidFill>
            </a:endParaRPr>
          </a:p>
          <a:p>
            <a:pPr indent="-393700" lvl="0" marL="1371600" rtl="0" algn="just">
              <a:lnSpc>
                <a:spcPct val="115000"/>
              </a:lnSpc>
              <a:spcBef>
                <a:spcPts val="0"/>
              </a:spcBef>
              <a:spcAft>
                <a:spcPts val="0"/>
              </a:spcAft>
              <a:buClr>
                <a:srgbClr val="3F3F3F"/>
              </a:buClr>
              <a:buSzPts val="2600"/>
              <a:buAutoNum type="alphaLcPeriod"/>
            </a:pPr>
            <a:r>
              <a:rPr lang="en-US" sz="2600">
                <a:solidFill>
                  <a:srgbClr val="3F3F3F"/>
                </a:solidFill>
              </a:rPr>
              <a:t>just for parsing the equations and identify the structure of the input equation.</a:t>
            </a:r>
            <a:endParaRPr sz="2600">
              <a:solidFill>
                <a:srgbClr val="3F3F3F"/>
              </a:solidFill>
            </a:endParaRPr>
          </a:p>
          <a:p>
            <a:pPr indent="0" lvl="0" marL="0" rtl="0" algn="just">
              <a:lnSpc>
                <a:spcPct val="115000"/>
              </a:lnSpc>
              <a:spcBef>
                <a:spcPts val="0"/>
              </a:spcBef>
              <a:spcAft>
                <a:spcPts val="0"/>
              </a:spcAft>
              <a:buNone/>
            </a:pPr>
            <a:r>
              <a:rPr lang="en-US" sz="2600">
                <a:solidFill>
                  <a:srgbClr val="3F3F3F"/>
                </a:solidFill>
              </a:rPr>
              <a:t>  </a:t>
            </a:r>
            <a:r>
              <a:rPr b="1" lang="en-US" sz="2600">
                <a:solidFill>
                  <a:srgbClr val="3F3F3F"/>
                </a:solidFill>
              </a:rPr>
              <a:t>The goal</a:t>
            </a:r>
            <a:r>
              <a:rPr lang="en-US" sz="2600">
                <a:solidFill>
                  <a:srgbClr val="3F3F3F"/>
                </a:solidFill>
              </a:rPr>
              <a:t>:  it is designed is to learn the mapping for perception layers (mapping from image to symbol, just a classification task) and the resoning layer (generate addition rules for calculating “+” operations) simultaneously from the data X</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00675" y="96350"/>
            <a:ext cx="7772400" cy="5937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lang="en-US" sz="2400"/>
              <a:t>A typical reasoning process of forming a hypothesis that explains given observations.</a:t>
            </a:r>
            <a:endParaRPr/>
          </a:p>
        </p:txBody>
      </p:sp>
      <p:pic>
        <p:nvPicPr>
          <p:cNvPr id="137" name="Google Shape;137;p25"/>
          <p:cNvPicPr preferRelativeResize="0"/>
          <p:nvPr/>
        </p:nvPicPr>
        <p:blipFill>
          <a:blip r:embed="rId3">
            <a:alphaModFix/>
          </a:blip>
          <a:stretch>
            <a:fillRect/>
          </a:stretch>
        </p:blipFill>
        <p:spPr>
          <a:xfrm>
            <a:off x="653200" y="1146550"/>
            <a:ext cx="7772401" cy="2469947"/>
          </a:xfrm>
          <a:prstGeom prst="rect">
            <a:avLst/>
          </a:prstGeom>
          <a:noFill/>
          <a:ln>
            <a:noFill/>
          </a:ln>
        </p:spPr>
      </p:pic>
      <p:sp>
        <p:nvSpPr>
          <p:cNvPr id="138" name="Google Shape;138;p25"/>
          <p:cNvSpPr txBox="1"/>
          <p:nvPr/>
        </p:nvSpPr>
        <p:spPr>
          <a:xfrm>
            <a:off x="103675" y="3421600"/>
            <a:ext cx="8976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600"/>
              <a:t>When an observation of wet_shoes is true and observation of no rain occurred last night?</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685800" y="244475"/>
            <a:ext cx="77724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Reasoning layers</a:t>
            </a:r>
            <a:endParaRPr/>
          </a:p>
        </p:txBody>
      </p:sp>
      <p:sp>
        <p:nvSpPr>
          <p:cNvPr id="145" name="Google Shape;145;p26"/>
          <p:cNvSpPr txBox="1"/>
          <p:nvPr>
            <p:ph idx="1" type="body"/>
          </p:nvPr>
        </p:nvSpPr>
        <p:spPr>
          <a:xfrm>
            <a:off x="685800" y="1066800"/>
            <a:ext cx="7772400" cy="5640000"/>
          </a:xfrm>
          <a:prstGeom prst="rect">
            <a:avLst/>
          </a:prstGeom>
        </p:spPr>
        <p:txBody>
          <a:bodyPr anchorCtr="0" anchor="t" bIns="91425" lIns="91425" spcFirstLastPara="1" rIns="91425" wrap="square" tIns="91425">
            <a:noAutofit/>
          </a:bodyPr>
          <a:lstStyle/>
          <a:p>
            <a:pPr indent="254000" lvl="0" marL="0" rtl="0" algn="l">
              <a:lnSpc>
                <a:spcPct val="115000"/>
              </a:lnSpc>
              <a:spcBef>
                <a:spcPts val="0"/>
              </a:spcBef>
              <a:spcAft>
                <a:spcPts val="0"/>
              </a:spcAft>
              <a:buNone/>
            </a:pPr>
            <a:r>
              <a:rPr lang="en-US">
                <a:solidFill>
                  <a:srgbClr val="3F3F3F"/>
                </a:solidFill>
              </a:rPr>
              <a:t>eq0=[0,1,1,1,1], logical layer cannot abduce a consistent hypothesis</a:t>
            </a:r>
            <a:endParaRPr>
              <a:solidFill>
                <a:srgbClr val="3F3F3F"/>
              </a:solidFill>
            </a:endParaRPr>
          </a:p>
          <a:p>
            <a:pPr indent="254000" lvl="0" marL="0" rtl="0" algn="l">
              <a:lnSpc>
                <a:spcPct val="115000"/>
              </a:lnSpc>
              <a:spcBef>
                <a:spcPts val="0"/>
              </a:spcBef>
              <a:spcAft>
                <a:spcPts val="0"/>
              </a:spcAft>
              <a:buNone/>
            </a:pPr>
            <a:r>
              <a:t/>
            </a:r>
            <a:endParaRPr>
              <a:solidFill>
                <a:srgbClr val="3F3F3F"/>
              </a:solidFill>
            </a:endParaRPr>
          </a:p>
          <a:p>
            <a:pPr indent="254000" lvl="0" marL="0" rtl="0" algn="l">
              <a:lnSpc>
                <a:spcPct val="115000"/>
              </a:lnSpc>
              <a:spcBef>
                <a:spcPts val="0"/>
              </a:spcBef>
              <a:spcAft>
                <a:spcPts val="0"/>
              </a:spcAft>
              <a:buNone/>
            </a:pPr>
            <a:r>
              <a:rPr lang="en-US">
                <a:solidFill>
                  <a:srgbClr val="3F3F3F"/>
                </a:solidFill>
              </a:rPr>
              <a:t>The optimization part will begin substituting some of the values in eq0 with blank Prolog variables, eq1=[0,_,1,_,1].</a:t>
            </a:r>
            <a:endParaRPr>
              <a:solidFill>
                <a:srgbClr val="3F3F3F"/>
              </a:solidFill>
            </a:endParaRPr>
          </a:p>
          <a:p>
            <a:pPr indent="254000" lvl="0" marL="0" rtl="0" algn="l">
              <a:lnSpc>
                <a:spcPct val="115000"/>
              </a:lnSpc>
              <a:spcBef>
                <a:spcPts val="0"/>
              </a:spcBef>
              <a:spcAft>
                <a:spcPts val="0"/>
              </a:spcAft>
              <a:buNone/>
            </a:pPr>
            <a:r>
              <a:t/>
            </a:r>
            <a:endParaRPr>
              <a:solidFill>
                <a:srgbClr val="3F3F3F"/>
              </a:solidFill>
            </a:endParaRPr>
          </a:p>
          <a:p>
            <a:pPr indent="254000" lvl="0" marL="0" rtl="0" algn="l">
              <a:lnSpc>
                <a:spcPct val="115000"/>
              </a:lnSpc>
              <a:spcBef>
                <a:spcPts val="0"/>
              </a:spcBef>
              <a:spcAft>
                <a:spcPts val="0"/>
              </a:spcAft>
              <a:buNone/>
            </a:pPr>
            <a:r>
              <a:rPr lang="en-US">
                <a:solidFill>
                  <a:srgbClr val="3F3F3F"/>
                </a:solidFill>
              </a:rPr>
              <a:t>Then, abduce a consistent hypothesis involving the additive rule and eq1_new=[0,+,1,=,1]. </a:t>
            </a:r>
            <a:endParaRPr>
              <a:solidFill>
                <a:srgbClr val="3F3F3F"/>
              </a:solidFill>
            </a:endParaRPr>
          </a:p>
          <a:p>
            <a:pPr indent="254000" lvl="0" marL="0" rtl="0" algn="l">
              <a:lnSpc>
                <a:spcPct val="115000"/>
              </a:lnSpc>
              <a:spcBef>
                <a:spcPts val="0"/>
              </a:spcBef>
              <a:spcAft>
                <a:spcPts val="0"/>
              </a:spcAft>
              <a:buNone/>
            </a:pPr>
            <a:r>
              <a:t/>
            </a:r>
            <a:endParaRPr>
              <a:solidFill>
                <a:srgbClr val="3F3F3F"/>
              </a:solidFill>
            </a:endParaRPr>
          </a:p>
          <a:p>
            <a:pPr indent="254000" lvl="0" marL="0" rtl="0" algn="l">
              <a:lnSpc>
                <a:spcPct val="115000"/>
              </a:lnSpc>
              <a:spcBef>
                <a:spcPts val="0"/>
              </a:spcBef>
              <a:spcAft>
                <a:spcPts val="0"/>
              </a:spcAft>
              <a:buClr>
                <a:schemeClr val="dk2"/>
              </a:buClr>
              <a:buSzPts val="1100"/>
              <a:buFont typeface="Arial"/>
              <a:buNone/>
            </a:pPr>
            <a:r>
              <a:rPr lang="en-US">
                <a:solidFill>
                  <a:srgbClr val="3F3F3F"/>
                </a:solidFill>
              </a:rPr>
              <a:t>Finally, the abduced eq0 1 can be used as a supervised signal to train the perception model, helping it distinguish images of “+” and “=” from other symbols.</a:t>
            </a:r>
            <a:endParaRPr>
              <a:solidFill>
                <a:srgbClr val="3F3F3F"/>
              </a:solidFil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BG">
  <a:themeElements>
    <a:clrScheme name="CBG Colors">
      <a:dk1>
        <a:srgbClr val="808080"/>
      </a:dk1>
      <a:lt1>
        <a:srgbClr val="FFFFFF"/>
      </a:lt1>
      <a:dk2>
        <a:srgbClr val="000000"/>
      </a:dk2>
      <a:lt2>
        <a:srgbClr val="000000"/>
      </a:lt2>
      <a:accent1>
        <a:srgbClr val="00CC99"/>
      </a:accent1>
      <a:accent2>
        <a:srgbClr val="3333CC"/>
      </a:accent2>
      <a:accent3>
        <a:srgbClr val="AAAAAA"/>
      </a:accent3>
      <a:accent4>
        <a:srgbClr val="DADADA"/>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