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5" r:id="rId6"/>
    <p:sldId id="266" r:id="rId7"/>
    <p:sldId id="268" r:id="rId8"/>
    <p:sldId id="269" r:id="rId9"/>
    <p:sldId id="270" r:id="rId10"/>
    <p:sldId id="271" r:id="rId11"/>
    <p:sldId id="272" r:id="rId12"/>
    <p:sldId id="273" r:id="rId13"/>
    <p:sldId id="274" r:id="rId14"/>
    <p:sldId id="275" r:id="rId15"/>
    <p:sldId id="278" r:id="rId16"/>
    <p:sldId id="279" r:id="rId17"/>
    <p:sldId id="281" r:id="rId18"/>
    <p:sldId id="259" r:id="rId19"/>
    <p:sldId id="282" r:id="rId20"/>
    <p:sldId id="283" r:id="rId21"/>
    <p:sldId id="284"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697406"/>
            <a:ext cx="10058400" cy="1236902"/>
          </a:xfrm>
        </p:spPr>
        <p:txBody>
          <a:bodyPr>
            <a:noAutofit/>
          </a:bodyPr>
          <a:lstStyle/>
          <a:p>
            <a:pPr algn="ctr"/>
            <a:r>
              <a:rPr lang="en-US" sz="3600" dirty="0" smtClean="0"/>
              <a:t>A Nonconvex Splitting Method for Symmetric Nonnegative Matrix Factorization: Convergence Analysis and Optimality</a:t>
            </a:r>
            <a:endParaRPr lang="en-US" sz="3600" dirty="0"/>
          </a:p>
        </p:txBody>
      </p:sp>
      <p:sp>
        <p:nvSpPr>
          <p:cNvPr id="3" name="副标题 2"/>
          <p:cNvSpPr>
            <a:spLocks noGrp="1"/>
          </p:cNvSpPr>
          <p:nvPr>
            <p:ph type="subTitle" idx="1"/>
          </p:nvPr>
        </p:nvSpPr>
        <p:spPr>
          <a:xfrm>
            <a:off x="1100051" y="4640259"/>
            <a:ext cx="10058400" cy="1143000"/>
          </a:xfrm>
        </p:spPr>
        <p:txBody>
          <a:bodyPr>
            <a:normAutofit fontScale="85000" lnSpcReduction="20000"/>
          </a:bodyPr>
          <a:lstStyle/>
          <a:p>
            <a:pPr algn="ctr"/>
            <a:r>
              <a:rPr lang="en-US" dirty="0" smtClean="0"/>
              <a:t>Haoxuan Yang</a:t>
            </a:r>
          </a:p>
          <a:p>
            <a:pPr algn="ctr"/>
            <a:r>
              <a:rPr lang="en-US" dirty="0" smtClean="0"/>
              <a:t>Colorado school of Mines</a:t>
            </a:r>
          </a:p>
          <a:p>
            <a:pPr algn="ctr"/>
            <a:r>
              <a:rPr lang="en-US" dirty="0" smtClean="0"/>
              <a:t>Mar 18 2019</a:t>
            </a:r>
          </a:p>
          <a:p>
            <a:pPr algn="ctr"/>
            <a:endParaRPr lang="en-US" dirty="0"/>
          </a:p>
        </p:txBody>
      </p:sp>
      <p:sp>
        <p:nvSpPr>
          <p:cNvPr id="4" name="文本框 3"/>
          <p:cNvSpPr txBox="1"/>
          <p:nvPr/>
        </p:nvSpPr>
        <p:spPr>
          <a:xfrm>
            <a:off x="2842732" y="2329962"/>
            <a:ext cx="7116179" cy="523220"/>
          </a:xfrm>
          <a:prstGeom prst="rect">
            <a:avLst/>
          </a:prstGeom>
          <a:noFill/>
        </p:spPr>
        <p:txBody>
          <a:bodyPr wrap="none" rtlCol="0">
            <a:spAutoFit/>
          </a:bodyPr>
          <a:lstStyle/>
          <a:p>
            <a:r>
              <a:rPr lang="en-US" sz="2800" spc="-50" dirty="0">
                <a:solidFill>
                  <a:schemeClr val="tx1">
                    <a:lumMod val="85000"/>
                    <a:lumOff val="15000"/>
                  </a:schemeClr>
                </a:solidFill>
                <a:latin typeface="+mj-lt"/>
                <a:ea typeface="+mj-ea"/>
                <a:cs typeface="+mj-cs"/>
              </a:rPr>
              <a:t>Authors: </a:t>
            </a:r>
            <a:r>
              <a:rPr lang="en-US" sz="2800" spc="-50" dirty="0" err="1">
                <a:solidFill>
                  <a:schemeClr val="tx1">
                    <a:lumMod val="85000"/>
                    <a:lumOff val="15000"/>
                  </a:schemeClr>
                </a:solidFill>
                <a:latin typeface="+mj-lt"/>
                <a:ea typeface="+mj-ea"/>
                <a:cs typeface="+mj-cs"/>
              </a:rPr>
              <a:t>Sontao</a:t>
            </a:r>
            <a:r>
              <a:rPr lang="en-US" sz="2800" spc="-50" dirty="0">
                <a:solidFill>
                  <a:schemeClr val="tx1">
                    <a:lumMod val="85000"/>
                    <a:lumOff val="15000"/>
                  </a:schemeClr>
                </a:solidFill>
                <a:latin typeface="+mj-lt"/>
                <a:ea typeface="+mj-ea"/>
                <a:cs typeface="+mj-cs"/>
              </a:rPr>
              <a:t> Lu, </a:t>
            </a:r>
            <a:r>
              <a:rPr lang="en-US" sz="2800" spc="-50" dirty="0" err="1">
                <a:solidFill>
                  <a:schemeClr val="tx1">
                    <a:lumMod val="85000"/>
                    <a:lumOff val="15000"/>
                  </a:schemeClr>
                </a:solidFill>
                <a:latin typeface="+mj-lt"/>
                <a:ea typeface="+mj-ea"/>
                <a:cs typeface="+mj-cs"/>
              </a:rPr>
              <a:t>Mingyi</a:t>
            </a:r>
            <a:r>
              <a:rPr lang="en-US" sz="2800" spc="-50" dirty="0">
                <a:solidFill>
                  <a:schemeClr val="tx1">
                    <a:lumMod val="85000"/>
                    <a:lumOff val="15000"/>
                  </a:schemeClr>
                </a:solidFill>
                <a:latin typeface="+mj-lt"/>
                <a:ea typeface="+mj-ea"/>
                <a:cs typeface="+mj-cs"/>
              </a:rPr>
              <a:t> Hong, </a:t>
            </a:r>
            <a:r>
              <a:rPr lang="en-US" sz="2800" spc="-50" dirty="0" err="1">
                <a:solidFill>
                  <a:schemeClr val="tx1">
                    <a:lumMod val="85000"/>
                    <a:lumOff val="15000"/>
                  </a:schemeClr>
                </a:solidFill>
                <a:latin typeface="+mj-lt"/>
                <a:ea typeface="+mj-ea"/>
                <a:cs typeface="+mj-cs"/>
              </a:rPr>
              <a:t>Zhengdao</a:t>
            </a:r>
            <a:r>
              <a:rPr lang="en-US" sz="2800" spc="-50" dirty="0">
                <a:solidFill>
                  <a:schemeClr val="tx1">
                    <a:lumMod val="85000"/>
                    <a:lumOff val="15000"/>
                  </a:schemeClr>
                </a:solidFill>
                <a:latin typeface="+mj-lt"/>
                <a:ea typeface="+mj-ea"/>
                <a:cs typeface="+mj-cs"/>
              </a:rPr>
              <a:t> Wang</a:t>
            </a:r>
          </a:p>
        </p:txBody>
      </p:sp>
    </p:spTree>
    <p:extLst>
      <p:ext uri="{BB962C8B-B14F-4D97-AF65-F5344CB8AC3E}">
        <p14:creationId xmlns:p14="http://schemas.microsoft.com/office/powerpoint/2010/main" val="1728810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70902" y="1934308"/>
            <a:ext cx="10058400" cy="4413152"/>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Then the KKT conditions of problem (1) are given by:</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a:p>
            <a:pPr>
              <a:buFont typeface="Arial" panose="020B0604020202020204" pitchFamily="34" charset="0"/>
              <a:buChar char="•"/>
            </a:pPr>
            <a:endParaRPr lang="en-US" sz="3200" spc="-50" dirty="0" smtClean="0">
              <a:solidFill>
                <a:schemeClr val="tx1">
                  <a:lumMod val="85000"/>
                  <a:lumOff val="15000"/>
                </a:schemeClr>
              </a:solidFill>
              <a:latin typeface="+mj-lt"/>
              <a:ea typeface="+mj-ea"/>
              <a:cs typeface="+mj-cs"/>
            </a:endParaRP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a:p>
            <a:pPr>
              <a:buFont typeface="Arial" panose="020B0604020202020204" pitchFamily="34" charset="0"/>
              <a:buChar char="•"/>
            </a:pPr>
            <a:endParaRPr lang="en-US" sz="3200" spc="-50" dirty="0" smtClean="0">
              <a:solidFill>
                <a:schemeClr val="tx1">
                  <a:lumMod val="85000"/>
                  <a:lumOff val="15000"/>
                </a:schemeClr>
              </a:solidFill>
              <a:latin typeface="+mj-lt"/>
              <a:ea typeface="+mj-ea"/>
              <a:cs typeface="+mj-cs"/>
            </a:endParaRPr>
          </a:p>
          <a:p>
            <a:pPr marL="0" indent="0">
              <a:buNone/>
            </a:pPr>
            <a:r>
              <a:rPr lang="en-US" sz="3200" spc="-50" dirty="0" smtClean="0">
                <a:solidFill>
                  <a:schemeClr val="tx1">
                    <a:lumMod val="85000"/>
                    <a:lumOff val="15000"/>
                  </a:schemeClr>
                </a:solidFill>
                <a:latin typeface="+mj-lt"/>
                <a:ea typeface="+mj-ea"/>
                <a:cs typeface="+mj-cs"/>
              </a:rPr>
              <a:t>Where       denotes the dual matrix for the constraint </a:t>
            </a:r>
          </a:p>
          <a:p>
            <a:pPr marL="0" indent="0">
              <a:buNone/>
            </a:pPr>
            <a:r>
              <a:rPr lang="en-US" sz="3200" spc="-50" dirty="0">
                <a:solidFill>
                  <a:schemeClr val="tx1">
                    <a:lumMod val="85000"/>
                    <a:lumOff val="15000"/>
                  </a:schemeClr>
                </a:solidFill>
                <a:latin typeface="+mj-lt"/>
                <a:ea typeface="+mj-ea"/>
                <a:cs typeface="+mj-cs"/>
              </a:rPr>
              <a:t>a</a:t>
            </a:r>
            <a:r>
              <a:rPr lang="en-US" sz="3200" spc="-50" dirty="0" smtClean="0">
                <a:solidFill>
                  <a:schemeClr val="tx1">
                    <a:lumMod val="85000"/>
                    <a:lumOff val="15000"/>
                  </a:schemeClr>
                </a:solidFill>
                <a:latin typeface="+mj-lt"/>
                <a:ea typeface="+mj-ea"/>
                <a:cs typeface="+mj-cs"/>
              </a:rPr>
              <a:t>nd     denotes the </a:t>
            </a:r>
            <a:r>
              <a:rPr lang="en-US" sz="3200" spc="-50" dirty="0" err="1" smtClean="0">
                <a:solidFill>
                  <a:schemeClr val="tx1">
                    <a:lumMod val="85000"/>
                    <a:lumOff val="15000"/>
                  </a:schemeClr>
                </a:solidFill>
                <a:latin typeface="+mj-lt"/>
                <a:ea typeface="+mj-ea"/>
                <a:cs typeface="+mj-cs"/>
              </a:rPr>
              <a:t>Hadamard</a:t>
            </a:r>
            <a:r>
              <a:rPr lang="en-US" sz="3200" spc="-50" dirty="0" smtClean="0">
                <a:solidFill>
                  <a:schemeClr val="tx1">
                    <a:lumMod val="85000"/>
                    <a:lumOff val="15000"/>
                  </a:schemeClr>
                </a:solidFill>
                <a:latin typeface="+mj-lt"/>
                <a:ea typeface="+mj-ea"/>
                <a:cs typeface="+mj-cs"/>
              </a:rPr>
              <a:t> product.</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2869882" y="2589847"/>
            <a:ext cx="5248275" cy="2333625"/>
          </a:xfrm>
          <a:prstGeom prst="rect">
            <a:avLst/>
          </a:prstGeom>
        </p:spPr>
      </p:pic>
      <p:pic>
        <p:nvPicPr>
          <p:cNvPr id="5" name="图片 4"/>
          <p:cNvPicPr>
            <a:picLocks noChangeAspect="1"/>
          </p:cNvPicPr>
          <p:nvPr/>
        </p:nvPicPr>
        <p:blipFill>
          <a:blip r:embed="rId3"/>
          <a:stretch>
            <a:fillRect/>
          </a:stretch>
        </p:blipFill>
        <p:spPr>
          <a:xfrm>
            <a:off x="2291715" y="5103495"/>
            <a:ext cx="400050" cy="323850"/>
          </a:xfrm>
          <a:prstGeom prst="rect">
            <a:avLst/>
          </a:prstGeom>
        </p:spPr>
      </p:pic>
      <p:pic>
        <p:nvPicPr>
          <p:cNvPr id="6" name="图片 5"/>
          <p:cNvPicPr>
            <a:picLocks noChangeAspect="1"/>
          </p:cNvPicPr>
          <p:nvPr/>
        </p:nvPicPr>
        <p:blipFill>
          <a:blip r:embed="rId4"/>
          <a:stretch>
            <a:fillRect/>
          </a:stretch>
        </p:blipFill>
        <p:spPr>
          <a:xfrm>
            <a:off x="9460230" y="5122545"/>
            <a:ext cx="800100" cy="304800"/>
          </a:xfrm>
          <a:prstGeom prst="rect">
            <a:avLst/>
          </a:prstGeom>
        </p:spPr>
      </p:pic>
      <p:pic>
        <p:nvPicPr>
          <p:cNvPr id="7" name="图片 6"/>
          <p:cNvPicPr>
            <a:picLocks noChangeAspect="1"/>
          </p:cNvPicPr>
          <p:nvPr/>
        </p:nvPicPr>
        <p:blipFill>
          <a:blip r:embed="rId5"/>
          <a:stretch>
            <a:fillRect/>
          </a:stretch>
        </p:blipFill>
        <p:spPr>
          <a:xfrm>
            <a:off x="1738312" y="5784532"/>
            <a:ext cx="257175" cy="257175"/>
          </a:xfrm>
          <a:prstGeom prst="rect">
            <a:avLst/>
          </a:prstGeom>
        </p:spPr>
      </p:pic>
    </p:spTree>
    <p:extLst>
      <p:ext uri="{BB962C8B-B14F-4D97-AF65-F5344CB8AC3E}">
        <p14:creationId xmlns:p14="http://schemas.microsoft.com/office/powerpoint/2010/main" val="972774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70902" y="1934308"/>
            <a:ext cx="10058400" cy="4158761"/>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Lemma2:</a:t>
            </a:r>
            <a:endParaRPr lang="en-US" sz="3200" spc="-50" dirty="0">
              <a:solidFill>
                <a:schemeClr val="tx1">
                  <a:lumMod val="85000"/>
                  <a:lumOff val="15000"/>
                </a:schemeClr>
              </a:solidFill>
              <a:latin typeface="+mj-lt"/>
              <a:ea typeface="+mj-ea"/>
              <a:cs typeface="+mj-cs"/>
            </a:endParaRPr>
          </a:p>
          <a:p>
            <a:pPr marL="0" indent="0">
              <a:buNone/>
            </a:pPr>
            <a:r>
              <a:rPr lang="en-US" sz="3200" spc="-50" dirty="0" smtClean="0">
                <a:solidFill>
                  <a:schemeClr val="tx1">
                    <a:lumMod val="85000"/>
                    <a:lumOff val="15000"/>
                  </a:schemeClr>
                </a:solidFill>
                <a:latin typeface="+mj-lt"/>
                <a:ea typeface="+mj-ea"/>
                <a:cs typeface="+mj-cs"/>
              </a:rPr>
              <a:t>Suppose                   where</a:t>
            </a:r>
          </a:p>
          <a:p>
            <a:pPr marL="0" indent="0">
              <a:buNone/>
            </a:pPr>
            <a:endParaRPr lang="en-US" sz="3200" spc="-50" dirty="0">
              <a:solidFill>
                <a:schemeClr val="tx1">
                  <a:lumMod val="85000"/>
                  <a:lumOff val="15000"/>
                </a:schemeClr>
              </a:solidFill>
              <a:latin typeface="+mj-lt"/>
              <a:ea typeface="+mj-ea"/>
              <a:cs typeface="+mj-cs"/>
            </a:endParaRPr>
          </a:p>
          <a:p>
            <a:pPr marL="0" indent="0">
              <a:buNone/>
            </a:pPr>
            <a:endParaRPr lang="en-US" sz="3200" spc="-50" dirty="0" smtClean="0">
              <a:solidFill>
                <a:schemeClr val="tx1">
                  <a:lumMod val="85000"/>
                  <a:lumOff val="15000"/>
                </a:schemeClr>
              </a:solidFill>
              <a:latin typeface="+mj-lt"/>
              <a:ea typeface="+mj-ea"/>
              <a:cs typeface="+mj-cs"/>
            </a:endParaRPr>
          </a:p>
          <a:p>
            <a:pPr marL="0" indent="0">
              <a:buNone/>
            </a:pPr>
            <a:r>
              <a:rPr lang="en-US" sz="3200" spc="-50" dirty="0">
                <a:solidFill>
                  <a:schemeClr val="tx1">
                    <a:lumMod val="85000"/>
                    <a:lumOff val="15000"/>
                  </a:schemeClr>
                </a:solidFill>
                <a:latin typeface="+mj-lt"/>
                <a:ea typeface="+mj-ea"/>
                <a:cs typeface="+mj-cs"/>
              </a:rPr>
              <a:t>t</a:t>
            </a:r>
            <a:r>
              <a:rPr lang="en-US" sz="3200" spc="-50" dirty="0" smtClean="0">
                <a:solidFill>
                  <a:schemeClr val="tx1">
                    <a:lumMod val="85000"/>
                    <a:lumOff val="15000"/>
                  </a:schemeClr>
                </a:solidFill>
                <a:latin typeface="+mj-lt"/>
                <a:ea typeface="+mj-ea"/>
                <a:cs typeface="+mj-cs"/>
              </a:rPr>
              <a:t>hen the KKT points of problem (1) and the KKT points of problem (4) have a one-to-one correspondence.</a:t>
            </a:r>
          </a:p>
          <a:p>
            <a:pPr marL="0" indent="0">
              <a:buNone/>
            </a:pPr>
            <a:r>
              <a:rPr lang="en-US" sz="3200" spc="-50" dirty="0" smtClean="0">
                <a:solidFill>
                  <a:schemeClr val="tx1">
                    <a:lumMod val="85000"/>
                    <a:lumOff val="15000"/>
                  </a:schemeClr>
                </a:solidFill>
                <a:latin typeface="+mj-lt"/>
                <a:ea typeface="+mj-ea"/>
                <a:cs typeface="+mj-cs"/>
              </a:rPr>
              <a:t>Proof: see section VII-B</a:t>
            </a:r>
          </a:p>
        </p:txBody>
      </p:sp>
      <p:pic>
        <p:nvPicPr>
          <p:cNvPr id="4" name="图片 3"/>
          <p:cNvPicPr>
            <a:picLocks noChangeAspect="1"/>
          </p:cNvPicPr>
          <p:nvPr/>
        </p:nvPicPr>
        <p:blipFill>
          <a:blip r:embed="rId2"/>
          <a:stretch>
            <a:fillRect/>
          </a:stretch>
        </p:blipFill>
        <p:spPr>
          <a:xfrm>
            <a:off x="2520315" y="2656522"/>
            <a:ext cx="1390650" cy="295275"/>
          </a:xfrm>
          <a:prstGeom prst="rect">
            <a:avLst/>
          </a:prstGeom>
        </p:spPr>
      </p:pic>
      <p:pic>
        <p:nvPicPr>
          <p:cNvPr id="5" name="图片 4"/>
          <p:cNvPicPr>
            <a:picLocks noChangeAspect="1"/>
          </p:cNvPicPr>
          <p:nvPr/>
        </p:nvPicPr>
        <p:blipFill>
          <a:blip r:embed="rId3"/>
          <a:stretch>
            <a:fillRect/>
          </a:stretch>
        </p:blipFill>
        <p:spPr>
          <a:xfrm>
            <a:off x="3379470" y="3041918"/>
            <a:ext cx="4991100" cy="1000125"/>
          </a:xfrm>
          <a:prstGeom prst="rect">
            <a:avLst/>
          </a:prstGeom>
        </p:spPr>
      </p:pic>
    </p:spTree>
    <p:extLst>
      <p:ext uri="{BB962C8B-B14F-4D97-AF65-F5344CB8AC3E}">
        <p14:creationId xmlns:p14="http://schemas.microsoft.com/office/powerpoint/2010/main" val="301500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25182" y="943708"/>
            <a:ext cx="10058400" cy="4158761"/>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We propose NS-</a:t>
            </a:r>
            <a:r>
              <a:rPr lang="en-US" sz="3200" spc="-50" dirty="0" err="1" smtClean="0">
                <a:solidFill>
                  <a:schemeClr val="tx1">
                    <a:lumMod val="85000"/>
                    <a:lumOff val="15000"/>
                  </a:schemeClr>
                </a:solidFill>
                <a:latin typeface="+mj-lt"/>
                <a:ea typeface="+mj-ea"/>
                <a:cs typeface="+mj-cs"/>
              </a:rPr>
              <a:t>SymNMF</a:t>
            </a:r>
            <a:r>
              <a:rPr lang="en-US" sz="3200" spc="-50" dirty="0" smtClean="0">
                <a:solidFill>
                  <a:schemeClr val="tx1">
                    <a:lumMod val="85000"/>
                    <a:lumOff val="15000"/>
                  </a:schemeClr>
                </a:solidFill>
                <a:latin typeface="+mj-lt"/>
                <a:ea typeface="+mj-ea"/>
                <a:cs typeface="+mj-cs"/>
              </a:rPr>
              <a:t> algorithm which alternates between the primal updates of variables X and Y, and the dual updates for    .</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1622107" y="1970722"/>
            <a:ext cx="276225" cy="295275"/>
          </a:xfrm>
          <a:prstGeom prst="rect">
            <a:avLst/>
          </a:prstGeom>
        </p:spPr>
      </p:pic>
      <p:pic>
        <p:nvPicPr>
          <p:cNvPr id="5" name="图片 4"/>
          <p:cNvPicPr>
            <a:picLocks noChangeAspect="1"/>
          </p:cNvPicPr>
          <p:nvPr/>
        </p:nvPicPr>
        <p:blipFill>
          <a:blip r:embed="rId3"/>
          <a:stretch>
            <a:fillRect/>
          </a:stretch>
        </p:blipFill>
        <p:spPr>
          <a:xfrm>
            <a:off x="2865121" y="1942273"/>
            <a:ext cx="6667500" cy="4399259"/>
          </a:xfrm>
          <a:prstGeom prst="rect">
            <a:avLst/>
          </a:prstGeom>
        </p:spPr>
      </p:pic>
    </p:spTree>
    <p:extLst>
      <p:ext uri="{BB962C8B-B14F-4D97-AF65-F5344CB8AC3E}">
        <p14:creationId xmlns:p14="http://schemas.microsoft.com/office/powerpoint/2010/main" val="4004977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70902" y="1934308"/>
            <a:ext cx="10058400" cy="4158761"/>
          </a:xfrm>
        </p:spPr>
        <p:txBody>
          <a:bodyPr>
            <a:normAutofit lnSpcReduction="10000"/>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Notice that this algorithm seems very close to the standard ADMM method applied to problem (4). But the key difference is the use of proximal term                       multiplied by an iteration dependent penalty parameter              , whose value is proportional to the objective value.</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If the algorithm converges to a solution with a small objective value, then parameter               will vanish in the limit.</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Introducing such proximal term is one of the main novelty of the algorithm, and it is crucial to guarantee the convergence.</a:t>
            </a:r>
            <a:endParaRPr lang="en-US" sz="3200"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5483542" y="2762250"/>
            <a:ext cx="1743075" cy="400050"/>
          </a:xfrm>
          <a:prstGeom prst="rect">
            <a:avLst/>
          </a:prstGeom>
        </p:spPr>
      </p:pic>
      <p:pic>
        <p:nvPicPr>
          <p:cNvPr id="5" name="图片 4"/>
          <p:cNvPicPr>
            <a:picLocks noChangeAspect="1"/>
          </p:cNvPicPr>
          <p:nvPr/>
        </p:nvPicPr>
        <p:blipFill>
          <a:blip r:embed="rId3"/>
          <a:stretch>
            <a:fillRect/>
          </a:stretch>
        </p:blipFill>
        <p:spPr>
          <a:xfrm>
            <a:off x="7426642" y="3162300"/>
            <a:ext cx="1057275" cy="381000"/>
          </a:xfrm>
          <a:prstGeom prst="rect">
            <a:avLst/>
          </a:prstGeom>
        </p:spPr>
      </p:pic>
      <p:pic>
        <p:nvPicPr>
          <p:cNvPr id="6" name="图片 5"/>
          <p:cNvPicPr>
            <a:picLocks noChangeAspect="1"/>
          </p:cNvPicPr>
          <p:nvPr/>
        </p:nvPicPr>
        <p:blipFill>
          <a:blip r:embed="rId3"/>
          <a:stretch>
            <a:fillRect/>
          </a:stretch>
        </p:blipFill>
        <p:spPr>
          <a:xfrm>
            <a:off x="4767262" y="4502907"/>
            <a:ext cx="1057275" cy="381000"/>
          </a:xfrm>
          <a:prstGeom prst="rect">
            <a:avLst/>
          </a:prstGeom>
        </p:spPr>
      </p:pic>
    </p:spTree>
    <p:extLst>
      <p:ext uri="{BB962C8B-B14F-4D97-AF65-F5344CB8AC3E}">
        <p14:creationId xmlns:p14="http://schemas.microsoft.com/office/powerpoint/2010/main" val="4144745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777" y="457124"/>
            <a:ext cx="5703863" cy="964519"/>
          </a:xfrm>
        </p:spPr>
        <p:txBody>
          <a:bodyPr>
            <a:normAutofit fontScale="90000"/>
          </a:bodyPr>
          <a:lstStyle/>
          <a:p>
            <a:pPr algn="ctr"/>
            <a:r>
              <a:rPr lang="en-US" sz="3200" dirty="0">
                <a:solidFill>
                  <a:schemeClr val="tx1">
                    <a:lumMod val="85000"/>
                    <a:lumOff val="15000"/>
                  </a:schemeClr>
                </a:solidFill>
              </a:rPr>
              <a:t>Convergence and convergence rate</a:t>
            </a:r>
            <a:br>
              <a:rPr lang="en-US" sz="3200" dirty="0">
                <a:solidFill>
                  <a:schemeClr val="tx1">
                    <a:lumMod val="85000"/>
                    <a:lumOff val="15000"/>
                  </a:schemeClr>
                </a:solidFill>
              </a:rPr>
            </a:br>
            <a:endParaRPr lang="en-US" sz="3200" dirty="0"/>
          </a:p>
        </p:txBody>
      </p:sp>
      <p:sp>
        <p:nvSpPr>
          <p:cNvPr id="3" name="内容占位符 2"/>
          <p:cNvSpPr>
            <a:spLocks noGrp="1"/>
          </p:cNvSpPr>
          <p:nvPr>
            <p:ph idx="1"/>
          </p:nvPr>
        </p:nvSpPr>
        <p:spPr>
          <a:xfrm>
            <a:off x="685800" y="1775460"/>
            <a:ext cx="10888980" cy="4317609"/>
          </a:xfrm>
        </p:spPr>
        <p:txBody>
          <a:bodyPr>
            <a:normAutofit/>
          </a:bodyPr>
          <a:lstStyle/>
          <a:p>
            <a:pPr>
              <a:buFont typeface="Arial" panose="020B0604020202020204" pitchFamily="34" charset="0"/>
              <a:buChar char="•"/>
            </a:pPr>
            <a:r>
              <a:rPr lang="en-US" sz="2400" spc="-50" dirty="0" smtClean="0">
                <a:solidFill>
                  <a:schemeClr val="tx1">
                    <a:lumMod val="85000"/>
                    <a:lumOff val="15000"/>
                  </a:schemeClr>
                </a:solidFill>
                <a:latin typeface="+mj-lt"/>
                <a:ea typeface="+mj-ea"/>
                <a:cs typeface="+mj-cs"/>
              </a:rPr>
              <a:t>The first main result is that when the penalty parameter      is sufficiently large, the algorithm converges globally to the set of KKT points of problem (1).</a:t>
            </a:r>
          </a:p>
          <a:p>
            <a:pPr marL="0" indent="0">
              <a:buNone/>
            </a:pPr>
            <a:r>
              <a:rPr lang="en-US" sz="2400" spc="-50" dirty="0" smtClean="0">
                <a:solidFill>
                  <a:schemeClr val="tx1">
                    <a:lumMod val="85000"/>
                    <a:lumOff val="15000"/>
                  </a:schemeClr>
                </a:solidFill>
                <a:latin typeface="+mj-lt"/>
                <a:ea typeface="+mj-ea"/>
                <a:cs typeface="+mj-cs"/>
              </a:rPr>
              <a:t>Theorem 1: Suppose the                   is satisfied, then the equality constraint is satisfied in the limit                                            The sequence                              generated by the algorithm is bounded. And every limit point of the sequence is a KKT point of problem (1).</a:t>
            </a:r>
          </a:p>
          <a:p>
            <a:pPr marL="0" indent="0">
              <a:buNone/>
            </a:pPr>
            <a:endParaRPr lang="en-US" sz="2400" spc="-50" dirty="0" smtClean="0">
              <a:solidFill>
                <a:schemeClr val="tx1">
                  <a:lumMod val="85000"/>
                  <a:lumOff val="15000"/>
                </a:schemeClr>
              </a:solidFill>
              <a:latin typeface="+mj-lt"/>
              <a:ea typeface="+mj-ea"/>
              <a:cs typeface="+mj-cs"/>
            </a:endParaRPr>
          </a:p>
          <a:p>
            <a:pPr marL="0" indent="0">
              <a:buNone/>
            </a:pPr>
            <a:r>
              <a:rPr lang="en-US" sz="2400" spc="-50" dirty="0" smtClean="0">
                <a:solidFill>
                  <a:schemeClr val="tx1">
                    <a:lumMod val="85000"/>
                    <a:lumOff val="15000"/>
                  </a:schemeClr>
                </a:solidFill>
                <a:latin typeface="+mj-lt"/>
                <a:ea typeface="+mj-ea"/>
                <a:cs typeface="+mj-cs"/>
              </a:rPr>
              <a:t>Proof: see section VII-C.</a:t>
            </a:r>
          </a:p>
          <a:p>
            <a:pPr marL="0" indent="0">
              <a:buNone/>
            </a:pPr>
            <a:endParaRPr lang="en-US" sz="2400" spc="-50" dirty="0" smtClean="0">
              <a:solidFill>
                <a:schemeClr val="tx1">
                  <a:lumMod val="85000"/>
                  <a:lumOff val="15000"/>
                </a:schemeClr>
              </a:solidFill>
              <a:latin typeface="+mj-lt"/>
              <a:ea typeface="+mj-ea"/>
              <a:cs typeface="+mj-cs"/>
            </a:endParaRPr>
          </a:p>
          <a:p>
            <a:pPr marL="0" indent="0">
              <a:buNone/>
            </a:pPr>
            <a:endParaRPr lang="en-US" sz="2400" spc="-50" dirty="0" smtClean="0">
              <a:solidFill>
                <a:schemeClr val="tx1">
                  <a:lumMod val="85000"/>
                  <a:lumOff val="15000"/>
                </a:schemeClr>
              </a:solidFill>
              <a:latin typeface="+mj-lt"/>
              <a:ea typeface="+mj-ea"/>
              <a:cs typeface="+mj-cs"/>
            </a:endParaRPr>
          </a:p>
          <a:p>
            <a:pPr marL="0" indent="0">
              <a:buNone/>
            </a:pPr>
            <a:endParaRPr lang="en-US" sz="2400" spc="-50" dirty="0">
              <a:solidFill>
                <a:schemeClr val="tx1">
                  <a:lumMod val="85000"/>
                  <a:lumOff val="15000"/>
                </a:schemeClr>
              </a:solidFill>
              <a:latin typeface="+mj-lt"/>
              <a:ea typeface="+mj-ea"/>
              <a:cs typeface="+mj-cs"/>
            </a:endParaRPr>
          </a:p>
        </p:txBody>
      </p:sp>
      <p:pic>
        <p:nvPicPr>
          <p:cNvPr id="7" name="图片 6"/>
          <p:cNvPicPr>
            <a:picLocks noChangeAspect="1"/>
          </p:cNvPicPr>
          <p:nvPr/>
        </p:nvPicPr>
        <p:blipFill>
          <a:blip r:embed="rId2"/>
          <a:stretch>
            <a:fillRect/>
          </a:stretch>
        </p:blipFill>
        <p:spPr>
          <a:xfrm>
            <a:off x="7342823" y="1871869"/>
            <a:ext cx="193358" cy="252206"/>
          </a:xfrm>
          <a:prstGeom prst="rect">
            <a:avLst/>
          </a:prstGeom>
        </p:spPr>
      </p:pic>
      <p:pic>
        <p:nvPicPr>
          <p:cNvPr id="9" name="图片 8"/>
          <p:cNvPicPr>
            <a:picLocks noChangeAspect="1"/>
          </p:cNvPicPr>
          <p:nvPr/>
        </p:nvPicPr>
        <p:blipFill>
          <a:blip r:embed="rId3"/>
          <a:stretch>
            <a:fillRect/>
          </a:stretch>
        </p:blipFill>
        <p:spPr>
          <a:xfrm>
            <a:off x="1323023" y="2985658"/>
            <a:ext cx="2517458" cy="387301"/>
          </a:xfrm>
          <a:prstGeom prst="rect">
            <a:avLst/>
          </a:prstGeom>
        </p:spPr>
      </p:pic>
      <p:pic>
        <p:nvPicPr>
          <p:cNvPr id="10" name="图片 9"/>
          <p:cNvPicPr>
            <a:picLocks noChangeAspect="1"/>
          </p:cNvPicPr>
          <p:nvPr/>
        </p:nvPicPr>
        <p:blipFill>
          <a:blip r:embed="rId4"/>
          <a:stretch>
            <a:fillRect/>
          </a:stretch>
        </p:blipFill>
        <p:spPr>
          <a:xfrm>
            <a:off x="5623559" y="3007231"/>
            <a:ext cx="1668781" cy="290547"/>
          </a:xfrm>
          <a:prstGeom prst="rect">
            <a:avLst/>
          </a:prstGeom>
        </p:spPr>
      </p:pic>
      <p:pic>
        <p:nvPicPr>
          <p:cNvPr id="11" name="图片 10"/>
          <p:cNvPicPr>
            <a:picLocks noChangeAspect="1"/>
          </p:cNvPicPr>
          <p:nvPr/>
        </p:nvPicPr>
        <p:blipFill>
          <a:blip r:embed="rId5"/>
          <a:stretch>
            <a:fillRect/>
          </a:stretch>
        </p:blipFill>
        <p:spPr>
          <a:xfrm>
            <a:off x="3668077" y="2701179"/>
            <a:ext cx="957263" cy="292717"/>
          </a:xfrm>
          <a:prstGeom prst="rect">
            <a:avLst/>
          </a:prstGeom>
        </p:spPr>
      </p:pic>
    </p:spTree>
    <p:extLst>
      <p:ext uri="{BB962C8B-B14F-4D97-AF65-F5344CB8AC3E}">
        <p14:creationId xmlns:p14="http://schemas.microsoft.com/office/powerpoint/2010/main" val="2861143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777" y="457124"/>
            <a:ext cx="5703863" cy="964519"/>
          </a:xfrm>
        </p:spPr>
        <p:txBody>
          <a:bodyPr>
            <a:normAutofit fontScale="90000"/>
          </a:bodyPr>
          <a:lstStyle/>
          <a:p>
            <a:pPr algn="ctr"/>
            <a:r>
              <a:rPr lang="en-US" sz="3200" dirty="0">
                <a:solidFill>
                  <a:schemeClr val="tx1">
                    <a:lumMod val="85000"/>
                    <a:lumOff val="15000"/>
                  </a:schemeClr>
                </a:solidFill>
              </a:rPr>
              <a:t>Convergence and convergence rate</a:t>
            </a:r>
            <a:br>
              <a:rPr lang="en-US" sz="3200" dirty="0">
                <a:solidFill>
                  <a:schemeClr val="tx1">
                    <a:lumMod val="85000"/>
                    <a:lumOff val="15000"/>
                  </a:schemeClr>
                </a:solidFill>
              </a:rPr>
            </a:br>
            <a:endParaRPr lang="en-US" sz="3200" dirty="0"/>
          </a:p>
        </p:txBody>
      </p:sp>
      <p:sp>
        <p:nvSpPr>
          <p:cNvPr id="3" name="内容占位符 2"/>
          <p:cNvSpPr>
            <a:spLocks noGrp="1"/>
          </p:cNvSpPr>
          <p:nvPr>
            <p:ph idx="1"/>
          </p:nvPr>
        </p:nvSpPr>
        <p:spPr>
          <a:xfrm>
            <a:off x="685800" y="1775460"/>
            <a:ext cx="10888980" cy="4317609"/>
          </a:xfrm>
        </p:spPr>
        <p:txBody>
          <a:bodyPr>
            <a:normAutofit lnSpcReduction="10000"/>
          </a:bodyPr>
          <a:lstStyle/>
          <a:p>
            <a:pPr>
              <a:buFont typeface="Arial" panose="020B0604020202020204" pitchFamily="34" charset="0"/>
              <a:buChar char="•"/>
            </a:pPr>
            <a:r>
              <a:rPr lang="en-US" sz="2400" spc="-50" dirty="0" smtClean="0">
                <a:solidFill>
                  <a:schemeClr val="tx1">
                    <a:lumMod val="85000"/>
                    <a:lumOff val="15000"/>
                  </a:schemeClr>
                </a:solidFill>
                <a:latin typeface="+mj-lt"/>
                <a:ea typeface="+mj-ea"/>
                <a:cs typeface="+mj-cs"/>
              </a:rPr>
              <a:t>The second main result is that the function                                    goes to zero in a sublinear manner, where                                     is a quantity to measure the progress of the algorithm.</a:t>
            </a:r>
          </a:p>
          <a:p>
            <a:pPr>
              <a:buFont typeface="Arial" panose="020B0604020202020204" pitchFamily="34" charset="0"/>
              <a:buChar char="•"/>
            </a:pPr>
            <a:endParaRPr lang="en-US" sz="2400" spc="-50" dirty="0">
              <a:solidFill>
                <a:schemeClr val="tx1">
                  <a:lumMod val="85000"/>
                  <a:lumOff val="15000"/>
                </a:schemeClr>
              </a:solidFill>
              <a:latin typeface="+mj-lt"/>
              <a:ea typeface="+mj-ea"/>
              <a:cs typeface="+mj-cs"/>
            </a:endParaRPr>
          </a:p>
          <a:p>
            <a:pPr>
              <a:buFont typeface="Arial" panose="020B0604020202020204" pitchFamily="34" charset="0"/>
              <a:buChar char="•"/>
            </a:pPr>
            <a:endParaRPr lang="en-US" sz="2400" spc="-50" dirty="0" smtClean="0">
              <a:solidFill>
                <a:schemeClr val="tx1">
                  <a:lumMod val="85000"/>
                  <a:lumOff val="15000"/>
                </a:schemeClr>
              </a:solidFill>
              <a:latin typeface="+mj-lt"/>
              <a:ea typeface="+mj-ea"/>
              <a:cs typeface="+mj-cs"/>
            </a:endParaRPr>
          </a:p>
          <a:p>
            <a:pPr marL="0" indent="0">
              <a:buNone/>
            </a:pPr>
            <a:r>
              <a:rPr lang="en-US" sz="2400" spc="-50" dirty="0" smtClean="0">
                <a:solidFill>
                  <a:schemeClr val="tx1">
                    <a:lumMod val="85000"/>
                    <a:lumOff val="15000"/>
                  </a:schemeClr>
                </a:solidFill>
                <a:latin typeface="+mj-lt"/>
                <a:ea typeface="+mj-ea"/>
                <a:cs typeface="+mj-cs"/>
              </a:rPr>
              <a:t>Theorem 2: For a given small constant   , let          denote the iteration index satisfying the inequality                                                                                    Then there exists some constant C &gt; 0 such that</a:t>
            </a:r>
          </a:p>
          <a:p>
            <a:pPr marL="0" indent="0">
              <a:buNone/>
            </a:pPr>
            <a:r>
              <a:rPr lang="en-US" sz="2400" spc="-50" dirty="0" smtClean="0">
                <a:solidFill>
                  <a:schemeClr val="tx1">
                    <a:lumMod val="85000"/>
                    <a:lumOff val="15000"/>
                  </a:schemeClr>
                </a:solidFill>
                <a:latin typeface="+mj-lt"/>
                <a:ea typeface="+mj-ea"/>
                <a:cs typeface="+mj-cs"/>
              </a:rPr>
              <a:t> </a:t>
            </a:r>
          </a:p>
          <a:p>
            <a:pPr marL="0" indent="0">
              <a:buNone/>
            </a:pPr>
            <a:r>
              <a:rPr lang="en-US" sz="2400" spc="-50" dirty="0" smtClean="0">
                <a:solidFill>
                  <a:schemeClr val="tx1">
                    <a:lumMod val="85000"/>
                    <a:lumOff val="15000"/>
                  </a:schemeClr>
                </a:solidFill>
                <a:latin typeface="+mj-lt"/>
                <a:ea typeface="+mj-ea"/>
                <a:cs typeface="+mj-cs"/>
              </a:rPr>
              <a:t>Proof: see section VII-D</a:t>
            </a:r>
          </a:p>
          <a:p>
            <a:pPr marL="0" indent="0">
              <a:buNone/>
            </a:pPr>
            <a:r>
              <a:rPr lang="en-US" sz="2400" spc="-50" dirty="0" smtClean="0">
                <a:solidFill>
                  <a:schemeClr val="tx1">
                    <a:lumMod val="85000"/>
                    <a:lumOff val="15000"/>
                  </a:schemeClr>
                </a:solidFill>
                <a:latin typeface="+mj-lt"/>
                <a:ea typeface="+mj-ea"/>
                <a:cs typeface="+mj-cs"/>
              </a:rPr>
              <a:t>The result indicate</a:t>
            </a:r>
            <a:r>
              <a:rPr lang="en-US" sz="2400" spc="-50" dirty="0">
                <a:solidFill>
                  <a:schemeClr val="tx1">
                    <a:lumMod val="85000"/>
                    <a:lumOff val="15000"/>
                  </a:schemeClr>
                </a:solidFill>
              </a:rPr>
              <a:t>s</a:t>
            </a:r>
            <a:r>
              <a:rPr lang="en-US" sz="2400" spc="-50" dirty="0" smtClean="0">
                <a:solidFill>
                  <a:schemeClr val="tx1">
                    <a:lumMod val="85000"/>
                    <a:lumOff val="15000"/>
                  </a:schemeClr>
                </a:solidFill>
                <a:latin typeface="+mj-lt"/>
                <a:ea typeface="+mj-ea"/>
                <a:cs typeface="+mj-cs"/>
              </a:rPr>
              <a:t> that it takes              iterations for                                  to be less than   .  </a:t>
            </a:r>
          </a:p>
          <a:p>
            <a:pPr marL="0" indent="0">
              <a:buNone/>
            </a:pPr>
            <a:endParaRPr lang="en-US" sz="2400"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5882640" y="1801500"/>
            <a:ext cx="1973580" cy="305981"/>
          </a:xfrm>
          <a:prstGeom prst="rect">
            <a:avLst/>
          </a:prstGeom>
        </p:spPr>
      </p:pic>
      <p:pic>
        <p:nvPicPr>
          <p:cNvPr id="5" name="图片 4"/>
          <p:cNvPicPr>
            <a:picLocks noChangeAspect="1"/>
          </p:cNvPicPr>
          <p:nvPr/>
        </p:nvPicPr>
        <p:blipFill>
          <a:blip r:embed="rId3"/>
          <a:stretch>
            <a:fillRect/>
          </a:stretch>
        </p:blipFill>
        <p:spPr>
          <a:xfrm>
            <a:off x="2865595" y="2542286"/>
            <a:ext cx="4860607" cy="808841"/>
          </a:xfrm>
          <a:prstGeom prst="rect">
            <a:avLst/>
          </a:prstGeom>
        </p:spPr>
      </p:pic>
      <p:pic>
        <p:nvPicPr>
          <p:cNvPr id="12" name="图片 11"/>
          <p:cNvPicPr>
            <a:picLocks noChangeAspect="1"/>
          </p:cNvPicPr>
          <p:nvPr/>
        </p:nvPicPr>
        <p:blipFill>
          <a:blip r:embed="rId2"/>
          <a:stretch>
            <a:fillRect/>
          </a:stretch>
        </p:blipFill>
        <p:spPr>
          <a:xfrm>
            <a:off x="2720340" y="2098346"/>
            <a:ext cx="1981200" cy="307162"/>
          </a:xfrm>
          <a:prstGeom prst="rect">
            <a:avLst/>
          </a:prstGeom>
        </p:spPr>
      </p:pic>
      <p:pic>
        <p:nvPicPr>
          <p:cNvPr id="6" name="图片 5"/>
          <p:cNvPicPr>
            <a:picLocks noChangeAspect="1"/>
          </p:cNvPicPr>
          <p:nvPr/>
        </p:nvPicPr>
        <p:blipFill>
          <a:blip r:embed="rId4"/>
          <a:stretch>
            <a:fillRect/>
          </a:stretch>
        </p:blipFill>
        <p:spPr>
          <a:xfrm>
            <a:off x="5123255" y="3571520"/>
            <a:ext cx="170975" cy="227967"/>
          </a:xfrm>
          <a:prstGeom prst="rect">
            <a:avLst/>
          </a:prstGeom>
        </p:spPr>
      </p:pic>
      <p:pic>
        <p:nvPicPr>
          <p:cNvPr id="8" name="图片 7"/>
          <p:cNvPicPr>
            <a:picLocks noChangeAspect="1"/>
          </p:cNvPicPr>
          <p:nvPr/>
        </p:nvPicPr>
        <p:blipFill>
          <a:blip r:embed="rId5"/>
          <a:stretch>
            <a:fillRect/>
          </a:stretch>
        </p:blipFill>
        <p:spPr>
          <a:xfrm>
            <a:off x="5755957" y="3508209"/>
            <a:ext cx="545783" cy="302280"/>
          </a:xfrm>
          <a:prstGeom prst="rect">
            <a:avLst/>
          </a:prstGeom>
        </p:spPr>
      </p:pic>
      <p:pic>
        <p:nvPicPr>
          <p:cNvPr id="13" name="图片 12"/>
          <p:cNvPicPr>
            <a:picLocks noChangeAspect="1"/>
          </p:cNvPicPr>
          <p:nvPr/>
        </p:nvPicPr>
        <p:blipFill>
          <a:blip r:embed="rId6"/>
          <a:stretch>
            <a:fillRect/>
          </a:stretch>
        </p:blipFill>
        <p:spPr>
          <a:xfrm>
            <a:off x="1914525" y="3799146"/>
            <a:ext cx="5027295" cy="356722"/>
          </a:xfrm>
          <a:prstGeom prst="rect">
            <a:avLst/>
          </a:prstGeom>
        </p:spPr>
      </p:pic>
      <p:pic>
        <p:nvPicPr>
          <p:cNvPr id="14" name="图片 13"/>
          <p:cNvPicPr>
            <a:picLocks noChangeAspect="1"/>
          </p:cNvPicPr>
          <p:nvPr/>
        </p:nvPicPr>
        <p:blipFill>
          <a:blip r:embed="rId7"/>
          <a:stretch>
            <a:fillRect/>
          </a:stretch>
        </p:blipFill>
        <p:spPr>
          <a:xfrm>
            <a:off x="4017645" y="4261837"/>
            <a:ext cx="2851785" cy="684099"/>
          </a:xfrm>
          <a:prstGeom prst="rect">
            <a:avLst/>
          </a:prstGeom>
        </p:spPr>
      </p:pic>
      <p:pic>
        <p:nvPicPr>
          <p:cNvPr id="15" name="图片 14"/>
          <p:cNvPicPr>
            <a:picLocks noChangeAspect="1"/>
          </p:cNvPicPr>
          <p:nvPr/>
        </p:nvPicPr>
        <p:blipFill>
          <a:blip r:embed="rId8"/>
          <a:stretch>
            <a:fillRect/>
          </a:stretch>
        </p:blipFill>
        <p:spPr>
          <a:xfrm>
            <a:off x="4439602" y="5496212"/>
            <a:ext cx="749618" cy="326961"/>
          </a:xfrm>
          <a:prstGeom prst="rect">
            <a:avLst/>
          </a:prstGeom>
        </p:spPr>
      </p:pic>
      <p:pic>
        <p:nvPicPr>
          <p:cNvPr id="16" name="图片 15"/>
          <p:cNvPicPr>
            <a:picLocks noChangeAspect="1"/>
          </p:cNvPicPr>
          <p:nvPr/>
        </p:nvPicPr>
        <p:blipFill>
          <a:blip r:embed="rId2"/>
          <a:stretch>
            <a:fillRect/>
          </a:stretch>
        </p:blipFill>
        <p:spPr>
          <a:xfrm>
            <a:off x="6739412" y="5501864"/>
            <a:ext cx="1973580" cy="305981"/>
          </a:xfrm>
          <a:prstGeom prst="rect">
            <a:avLst/>
          </a:prstGeom>
        </p:spPr>
      </p:pic>
      <p:pic>
        <p:nvPicPr>
          <p:cNvPr id="17" name="图片 16"/>
          <p:cNvPicPr>
            <a:picLocks noChangeAspect="1"/>
          </p:cNvPicPr>
          <p:nvPr/>
        </p:nvPicPr>
        <p:blipFill>
          <a:blip r:embed="rId4"/>
          <a:stretch>
            <a:fillRect/>
          </a:stretch>
        </p:blipFill>
        <p:spPr>
          <a:xfrm>
            <a:off x="10518215" y="5540870"/>
            <a:ext cx="170975" cy="227967"/>
          </a:xfrm>
          <a:prstGeom prst="rect">
            <a:avLst/>
          </a:prstGeom>
        </p:spPr>
      </p:pic>
    </p:spTree>
    <p:extLst>
      <p:ext uri="{BB962C8B-B14F-4D97-AF65-F5344CB8AC3E}">
        <p14:creationId xmlns:p14="http://schemas.microsoft.com/office/powerpoint/2010/main" val="530841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777" y="457124"/>
            <a:ext cx="5703863" cy="964519"/>
          </a:xfrm>
        </p:spPr>
        <p:txBody>
          <a:bodyPr>
            <a:normAutofit fontScale="90000"/>
          </a:bodyPr>
          <a:lstStyle/>
          <a:p>
            <a:pPr algn="ctr"/>
            <a:r>
              <a:rPr lang="en-US" sz="3200" dirty="0">
                <a:solidFill>
                  <a:schemeClr val="tx1">
                    <a:lumMod val="85000"/>
                    <a:lumOff val="15000"/>
                  </a:schemeClr>
                </a:solidFill>
              </a:rPr>
              <a:t>Convergence and convergence rate</a:t>
            </a:r>
            <a:br>
              <a:rPr lang="en-US" sz="3200" dirty="0">
                <a:solidFill>
                  <a:schemeClr val="tx1">
                    <a:lumMod val="85000"/>
                    <a:lumOff val="15000"/>
                  </a:schemeClr>
                </a:solidFill>
              </a:rPr>
            </a:br>
            <a:endParaRPr lang="en-US" sz="3200" dirty="0"/>
          </a:p>
        </p:txBody>
      </p:sp>
      <p:sp>
        <p:nvSpPr>
          <p:cNvPr id="3" name="内容占位符 2"/>
          <p:cNvSpPr>
            <a:spLocks noGrp="1"/>
          </p:cNvSpPr>
          <p:nvPr>
            <p:ph idx="1"/>
          </p:nvPr>
        </p:nvSpPr>
        <p:spPr>
          <a:xfrm>
            <a:off x="685800" y="1775460"/>
            <a:ext cx="10888980" cy="4317609"/>
          </a:xfrm>
        </p:spPr>
        <p:txBody>
          <a:bodyPr>
            <a:normAutofit/>
          </a:bodyPr>
          <a:lstStyle/>
          <a:p>
            <a:pPr>
              <a:buFont typeface="Arial" panose="020B0604020202020204" pitchFamily="34" charset="0"/>
              <a:buChar char="•"/>
            </a:pPr>
            <a:r>
              <a:rPr lang="en-US" sz="2400" spc="-50" dirty="0" smtClean="0">
                <a:solidFill>
                  <a:schemeClr val="tx1">
                    <a:lumMod val="85000"/>
                    <a:lumOff val="15000"/>
                  </a:schemeClr>
                </a:solidFill>
                <a:latin typeface="+mj-lt"/>
                <a:ea typeface="+mj-ea"/>
                <a:cs typeface="+mj-cs"/>
              </a:rPr>
              <a:t>Since the problem (1) is not convex, the KKT points obtained by the algorithm could be different from the global optimal solutions. We provide an easily checkable sufficient condition to ensure that a KKT point is also a globally optimal solution.</a:t>
            </a:r>
          </a:p>
          <a:p>
            <a:pPr marL="0" indent="0">
              <a:buNone/>
            </a:pPr>
            <a:r>
              <a:rPr lang="en-US" sz="2400" spc="-50" dirty="0" smtClean="0">
                <a:solidFill>
                  <a:schemeClr val="tx1">
                    <a:lumMod val="85000"/>
                    <a:lumOff val="15000"/>
                  </a:schemeClr>
                </a:solidFill>
                <a:latin typeface="+mj-lt"/>
                <a:ea typeface="+mj-ea"/>
                <a:cs typeface="+mj-cs"/>
              </a:rPr>
              <a:t>Theorem 3: Suppose that       is a KKT point of problem (1). Then      </a:t>
            </a:r>
            <a:r>
              <a:rPr lang="en-US" sz="2400" spc="-50" dirty="0" smtClean="0">
                <a:solidFill>
                  <a:schemeClr val="tx1">
                    <a:lumMod val="85000"/>
                    <a:lumOff val="15000"/>
                  </a:schemeClr>
                </a:solidFill>
                <a:latin typeface="+mj-lt"/>
                <a:ea typeface="+mj-ea"/>
                <a:cs typeface="+mj-cs"/>
              </a:rPr>
              <a:t> is </a:t>
            </a:r>
            <a:r>
              <a:rPr lang="en-US" sz="2400" spc="-50" dirty="0" smtClean="0">
                <a:solidFill>
                  <a:schemeClr val="tx1">
                    <a:lumMod val="85000"/>
                    <a:lumOff val="15000"/>
                  </a:schemeClr>
                </a:solidFill>
                <a:latin typeface="+mj-lt"/>
                <a:ea typeface="+mj-ea"/>
                <a:cs typeface="+mj-cs"/>
              </a:rPr>
              <a:t>also a global optimal point if the following is satisfied</a:t>
            </a:r>
          </a:p>
          <a:p>
            <a:pPr marL="0" indent="0">
              <a:buNone/>
            </a:pPr>
            <a:endParaRPr lang="en-US" sz="2400" spc="-50" dirty="0" smtClean="0">
              <a:solidFill>
                <a:schemeClr val="tx1">
                  <a:lumMod val="85000"/>
                  <a:lumOff val="15000"/>
                </a:schemeClr>
              </a:solidFill>
              <a:latin typeface="+mj-lt"/>
              <a:ea typeface="+mj-ea"/>
              <a:cs typeface="+mj-cs"/>
            </a:endParaRPr>
          </a:p>
          <a:p>
            <a:pPr marL="0" indent="0">
              <a:buNone/>
            </a:pPr>
            <a:endParaRPr lang="en-US" sz="2400" spc="-50" dirty="0">
              <a:solidFill>
                <a:schemeClr val="tx1">
                  <a:lumMod val="85000"/>
                  <a:lumOff val="15000"/>
                </a:schemeClr>
              </a:solidFill>
              <a:latin typeface="+mj-lt"/>
              <a:ea typeface="+mj-ea"/>
              <a:cs typeface="+mj-cs"/>
            </a:endParaRPr>
          </a:p>
          <a:p>
            <a:pPr marL="0" indent="0">
              <a:buNone/>
            </a:pPr>
            <a:r>
              <a:rPr lang="en-US" sz="2400" spc="-50" dirty="0" smtClean="0">
                <a:solidFill>
                  <a:schemeClr val="tx1">
                    <a:lumMod val="85000"/>
                    <a:lumOff val="15000"/>
                  </a:schemeClr>
                </a:solidFill>
                <a:latin typeface="+mj-lt"/>
                <a:ea typeface="+mj-ea"/>
                <a:cs typeface="+mj-cs"/>
              </a:rPr>
              <a:t>Proof: see section VII-E</a:t>
            </a:r>
            <a:endParaRPr lang="en-US" sz="2400" spc="-50" dirty="0">
              <a:solidFill>
                <a:schemeClr val="tx1">
                  <a:lumMod val="85000"/>
                  <a:lumOff val="15000"/>
                </a:schemeClr>
              </a:solidFill>
              <a:latin typeface="+mj-lt"/>
              <a:ea typeface="+mj-ea"/>
              <a:cs typeface="+mj-cs"/>
            </a:endParaRPr>
          </a:p>
        </p:txBody>
      </p:sp>
      <p:pic>
        <p:nvPicPr>
          <p:cNvPr id="7" name="图片 6"/>
          <p:cNvPicPr>
            <a:picLocks noChangeAspect="1"/>
          </p:cNvPicPr>
          <p:nvPr/>
        </p:nvPicPr>
        <p:blipFill>
          <a:blip r:embed="rId2"/>
          <a:stretch>
            <a:fillRect/>
          </a:stretch>
        </p:blipFill>
        <p:spPr>
          <a:xfrm>
            <a:off x="3681412" y="3008837"/>
            <a:ext cx="349567" cy="260143"/>
          </a:xfrm>
          <a:prstGeom prst="rect">
            <a:avLst/>
          </a:prstGeom>
        </p:spPr>
      </p:pic>
      <p:pic>
        <p:nvPicPr>
          <p:cNvPr id="18" name="图片 17"/>
          <p:cNvPicPr>
            <a:picLocks noChangeAspect="1"/>
          </p:cNvPicPr>
          <p:nvPr/>
        </p:nvPicPr>
        <p:blipFill>
          <a:blip r:embed="rId2"/>
          <a:stretch>
            <a:fillRect/>
          </a:stretch>
        </p:blipFill>
        <p:spPr>
          <a:xfrm>
            <a:off x="8078152" y="3008837"/>
            <a:ext cx="349567" cy="260143"/>
          </a:xfrm>
          <a:prstGeom prst="rect">
            <a:avLst/>
          </a:prstGeom>
        </p:spPr>
      </p:pic>
      <p:pic>
        <p:nvPicPr>
          <p:cNvPr id="11" name="图片 10"/>
          <p:cNvPicPr>
            <a:picLocks noChangeAspect="1"/>
          </p:cNvPicPr>
          <p:nvPr/>
        </p:nvPicPr>
        <p:blipFill>
          <a:blip r:embed="rId3"/>
          <a:stretch>
            <a:fillRect/>
          </a:stretch>
        </p:blipFill>
        <p:spPr>
          <a:xfrm>
            <a:off x="3940015" y="3812804"/>
            <a:ext cx="3413285" cy="689553"/>
          </a:xfrm>
          <a:prstGeom prst="rect">
            <a:avLst/>
          </a:prstGeom>
        </p:spPr>
      </p:pic>
    </p:spTree>
    <p:extLst>
      <p:ext uri="{BB962C8B-B14F-4D97-AF65-F5344CB8AC3E}">
        <p14:creationId xmlns:p14="http://schemas.microsoft.com/office/powerpoint/2010/main" val="2802702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777" y="457124"/>
            <a:ext cx="5703863" cy="964519"/>
          </a:xfrm>
        </p:spPr>
        <p:txBody>
          <a:bodyPr>
            <a:normAutofit fontScale="90000"/>
          </a:bodyPr>
          <a:lstStyle/>
          <a:p>
            <a:pPr algn="ctr"/>
            <a:r>
              <a:rPr lang="en-US" sz="3200" dirty="0">
                <a:solidFill>
                  <a:schemeClr val="tx1">
                    <a:lumMod val="85000"/>
                    <a:lumOff val="15000"/>
                  </a:schemeClr>
                </a:solidFill>
              </a:rPr>
              <a:t>Convergence and convergence rate</a:t>
            </a:r>
            <a:br>
              <a:rPr lang="en-US" sz="3200" dirty="0">
                <a:solidFill>
                  <a:schemeClr val="tx1">
                    <a:lumMod val="85000"/>
                    <a:lumOff val="15000"/>
                  </a:schemeClr>
                </a:solidFill>
              </a:rPr>
            </a:br>
            <a:endParaRPr lang="en-US" sz="3200" dirty="0"/>
          </a:p>
        </p:txBody>
      </p:sp>
      <p:sp>
        <p:nvSpPr>
          <p:cNvPr id="3" name="内容占位符 2"/>
          <p:cNvSpPr>
            <a:spLocks noGrp="1"/>
          </p:cNvSpPr>
          <p:nvPr>
            <p:ph idx="1"/>
          </p:nvPr>
        </p:nvSpPr>
        <p:spPr>
          <a:xfrm>
            <a:off x="685800" y="1775460"/>
            <a:ext cx="10888980" cy="4317609"/>
          </a:xfrm>
        </p:spPr>
        <p:txBody>
          <a:bodyPr>
            <a:normAutofit/>
          </a:bodyPr>
          <a:lstStyle/>
          <a:p>
            <a:pPr>
              <a:buFont typeface="Arial" panose="020B0604020202020204" pitchFamily="34" charset="0"/>
              <a:buChar char="•"/>
            </a:pPr>
            <a:r>
              <a:rPr lang="en-US" sz="2400" spc="-50" dirty="0" smtClean="0">
                <a:solidFill>
                  <a:schemeClr val="tx1">
                    <a:lumMod val="85000"/>
                    <a:lumOff val="15000"/>
                  </a:schemeClr>
                </a:solidFill>
                <a:latin typeface="+mj-lt"/>
                <a:ea typeface="+mj-ea"/>
                <a:cs typeface="+mj-cs"/>
              </a:rPr>
              <a:t>The previous condition is only a sufficient condition and hence may be difficult to satisfy in practice. We provide a milder condition which ensure that a KKT point is locally optimal.</a:t>
            </a:r>
          </a:p>
          <a:p>
            <a:pPr marL="0" indent="0">
              <a:buNone/>
            </a:pPr>
            <a:r>
              <a:rPr lang="en-US" sz="2400" spc="-50" dirty="0" smtClean="0">
                <a:solidFill>
                  <a:schemeClr val="tx1">
                    <a:lumMod val="85000"/>
                    <a:lumOff val="15000"/>
                  </a:schemeClr>
                </a:solidFill>
                <a:latin typeface="+mj-lt"/>
                <a:ea typeface="+mj-ea"/>
                <a:cs typeface="+mj-cs"/>
              </a:rPr>
              <a:t>Theorem 4: Suppose that       is a KKT point of problem (1). Define a block matrix</a:t>
            </a:r>
          </a:p>
          <a:p>
            <a:pPr marL="0" indent="0">
              <a:buNone/>
            </a:pPr>
            <a:r>
              <a:rPr lang="en-US" sz="2400" spc="-50" dirty="0" smtClean="0">
                <a:solidFill>
                  <a:schemeClr val="tx1">
                    <a:lumMod val="85000"/>
                    <a:lumOff val="15000"/>
                  </a:schemeClr>
                </a:solidFill>
                <a:latin typeface="+mj-lt"/>
                <a:ea typeface="+mj-ea"/>
                <a:cs typeface="+mj-cs"/>
              </a:rPr>
              <a:t>whose (</a:t>
            </a:r>
            <a:r>
              <a:rPr lang="en-US" sz="2400" spc="-50" dirty="0" err="1" smtClean="0">
                <a:solidFill>
                  <a:schemeClr val="tx1">
                    <a:lumMod val="85000"/>
                    <a:lumOff val="15000"/>
                  </a:schemeClr>
                </a:solidFill>
                <a:latin typeface="+mj-lt"/>
                <a:ea typeface="+mj-ea"/>
                <a:cs typeface="+mj-cs"/>
              </a:rPr>
              <a:t>m,n</a:t>
            </a:r>
            <a:r>
              <a:rPr lang="en-US" sz="2400" spc="-50" dirty="0" smtClean="0">
                <a:solidFill>
                  <a:schemeClr val="tx1">
                    <a:lumMod val="85000"/>
                    <a:lumOff val="15000"/>
                  </a:schemeClr>
                </a:solidFill>
                <a:latin typeface="+mj-lt"/>
                <a:ea typeface="+mj-ea"/>
                <a:cs typeface="+mj-cs"/>
              </a:rPr>
              <a:t>)</a:t>
            </a:r>
            <a:r>
              <a:rPr lang="en-US" sz="2400" spc="-50" dirty="0" err="1" smtClean="0">
                <a:solidFill>
                  <a:schemeClr val="tx1">
                    <a:lumMod val="85000"/>
                    <a:lumOff val="15000"/>
                  </a:schemeClr>
                </a:solidFill>
                <a:latin typeface="+mj-lt"/>
                <a:ea typeface="+mj-ea"/>
                <a:cs typeface="+mj-cs"/>
              </a:rPr>
              <a:t>th</a:t>
            </a:r>
            <a:r>
              <a:rPr lang="en-US" sz="2400" spc="-50" dirty="0" smtClean="0">
                <a:solidFill>
                  <a:schemeClr val="tx1">
                    <a:lumMod val="85000"/>
                    <a:lumOff val="15000"/>
                  </a:schemeClr>
                </a:solidFill>
                <a:latin typeface="+mj-lt"/>
                <a:ea typeface="+mj-ea"/>
                <a:cs typeface="+mj-cs"/>
              </a:rPr>
              <a:t> block is a matrix of size              as follows:</a:t>
            </a:r>
          </a:p>
          <a:p>
            <a:pPr marL="0" indent="0">
              <a:buNone/>
            </a:pPr>
            <a:endParaRPr lang="en-US" sz="2400" spc="-50" dirty="0" smtClean="0">
              <a:solidFill>
                <a:schemeClr val="tx1">
                  <a:lumMod val="85000"/>
                  <a:lumOff val="15000"/>
                </a:schemeClr>
              </a:solidFill>
              <a:latin typeface="+mj-lt"/>
              <a:ea typeface="+mj-ea"/>
              <a:cs typeface="+mj-cs"/>
            </a:endParaRPr>
          </a:p>
          <a:p>
            <a:pPr marL="0" indent="0">
              <a:buNone/>
            </a:pPr>
            <a:r>
              <a:rPr lang="en-US" sz="2400" spc="-50" dirty="0" smtClean="0">
                <a:solidFill>
                  <a:schemeClr val="tx1">
                    <a:lumMod val="85000"/>
                    <a:lumOff val="15000"/>
                  </a:schemeClr>
                </a:solidFill>
                <a:latin typeface="+mj-lt"/>
                <a:ea typeface="+mj-ea"/>
                <a:cs typeface="+mj-cs"/>
              </a:rPr>
              <a:t>where           is the </a:t>
            </a:r>
            <a:r>
              <a:rPr lang="en-US" sz="2400" spc="-50" dirty="0" err="1" smtClean="0">
                <a:solidFill>
                  <a:schemeClr val="tx1">
                    <a:lumMod val="85000"/>
                    <a:lumOff val="15000"/>
                  </a:schemeClr>
                </a:solidFill>
                <a:latin typeface="+mj-lt"/>
                <a:ea typeface="+mj-ea"/>
                <a:cs typeface="+mj-cs"/>
              </a:rPr>
              <a:t>Kronecker</a:t>
            </a:r>
            <a:r>
              <a:rPr lang="en-US" sz="2400" spc="-50" dirty="0" smtClean="0">
                <a:solidFill>
                  <a:schemeClr val="tx1">
                    <a:lumMod val="85000"/>
                    <a:lumOff val="15000"/>
                  </a:schemeClr>
                </a:solidFill>
                <a:latin typeface="+mj-lt"/>
                <a:ea typeface="+mj-ea"/>
                <a:cs typeface="+mj-cs"/>
              </a:rPr>
              <a:t> delta function, and        denotes the m-</a:t>
            </a:r>
            <a:r>
              <a:rPr lang="en-US" sz="2400" spc="-50" dirty="0" err="1" smtClean="0">
                <a:solidFill>
                  <a:schemeClr val="tx1">
                    <a:lumMod val="85000"/>
                    <a:lumOff val="15000"/>
                  </a:schemeClr>
                </a:solidFill>
                <a:latin typeface="+mj-lt"/>
                <a:ea typeface="+mj-ea"/>
                <a:cs typeface="+mj-cs"/>
              </a:rPr>
              <a:t>th</a:t>
            </a:r>
            <a:r>
              <a:rPr lang="en-US" sz="2400" spc="-50" dirty="0" smtClean="0">
                <a:solidFill>
                  <a:schemeClr val="tx1">
                    <a:lumMod val="85000"/>
                    <a:lumOff val="15000"/>
                  </a:schemeClr>
                </a:solidFill>
                <a:latin typeface="+mj-lt"/>
                <a:ea typeface="+mj-ea"/>
                <a:cs typeface="+mj-cs"/>
              </a:rPr>
              <a:t> column of      . If there exists some    &gt; 0 such that            , then       is a strict local minimum solution of problem (1).</a:t>
            </a:r>
            <a:endParaRPr lang="en-US" sz="2400" spc="-50" dirty="0">
              <a:solidFill>
                <a:schemeClr val="tx1">
                  <a:lumMod val="85000"/>
                  <a:lumOff val="15000"/>
                </a:schemeClr>
              </a:solidFill>
              <a:latin typeface="+mj-lt"/>
              <a:ea typeface="+mj-ea"/>
              <a:cs typeface="+mj-cs"/>
            </a:endParaRPr>
          </a:p>
          <a:p>
            <a:pPr marL="0" indent="0">
              <a:buNone/>
            </a:pPr>
            <a:r>
              <a:rPr lang="en-US" sz="2400" spc="-50" dirty="0" smtClean="0">
                <a:solidFill>
                  <a:schemeClr val="tx1">
                    <a:lumMod val="85000"/>
                    <a:lumOff val="15000"/>
                  </a:schemeClr>
                </a:solidFill>
                <a:latin typeface="+mj-lt"/>
                <a:ea typeface="+mj-ea"/>
                <a:cs typeface="+mj-cs"/>
              </a:rPr>
              <a:t>Proof: see section VII-F</a:t>
            </a:r>
          </a:p>
          <a:p>
            <a:pPr marL="0" indent="0">
              <a:buNone/>
            </a:pPr>
            <a:r>
              <a:rPr lang="en-US" sz="2400" spc="-50" dirty="0" smtClean="0">
                <a:solidFill>
                  <a:schemeClr val="tx1">
                    <a:lumMod val="85000"/>
                    <a:lumOff val="15000"/>
                  </a:schemeClr>
                </a:solidFill>
                <a:latin typeface="+mj-lt"/>
                <a:ea typeface="+mj-ea"/>
                <a:cs typeface="+mj-cs"/>
              </a:rPr>
              <a:t>Observations show that the solution satisfy this condition with high probability.</a:t>
            </a:r>
            <a:endParaRPr lang="en-US" sz="2400" spc="-50" dirty="0">
              <a:solidFill>
                <a:schemeClr val="tx1">
                  <a:lumMod val="85000"/>
                  <a:lumOff val="15000"/>
                </a:schemeClr>
              </a:solidFill>
              <a:latin typeface="+mj-lt"/>
              <a:ea typeface="+mj-ea"/>
              <a:cs typeface="+mj-cs"/>
            </a:endParaRPr>
          </a:p>
        </p:txBody>
      </p:sp>
      <p:pic>
        <p:nvPicPr>
          <p:cNvPr id="7" name="图片 6"/>
          <p:cNvPicPr>
            <a:picLocks noChangeAspect="1"/>
          </p:cNvPicPr>
          <p:nvPr/>
        </p:nvPicPr>
        <p:blipFill>
          <a:blip r:embed="rId2"/>
          <a:stretch>
            <a:fillRect/>
          </a:stretch>
        </p:blipFill>
        <p:spPr>
          <a:xfrm>
            <a:off x="3673792" y="2664061"/>
            <a:ext cx="349567" cy="260143"/>
          </a:xfrm>
          <a:prstGeom prst="rect">
            <a:avLst/>
          </a:prstGeom>
        </p:spPr>
      </p:pic>
      <p:pic>
        <p:nvPicPr>
          <p:cNvPr id="4" name="图片 3"/>
          <p:cNvPicPr>
            <a:picLocks noChangeAspect="1"/>
          </p:cNvPicPr>
          <p:nvPr/>
        </p:nvPicPr>
        <p:blipFill>
          <a:blip r:embed="rId3"/>
          <a:stretch>
            <a:fillRect/>
          </a:stretch>
        </p:blipFill>
        <p:spPr>
          <a:xfrm>
            <a:off x="10003155" y="2661642"/>
            <a:ext cx="1632585" cy="289652"/>
          </a:xfrm>
          <a:prstGeom prst="rect">
            <a:avLst/>
          </a:prstGeom>
        </p:spPr>
      </p:pic>
      <p:pic>
        <p:nvPicPr>
          <p:cNvPr id="5" name="图片 4"/>
          <p:cNvPicPr>
            <a:picLocks noChangeAspect="1"/>
          </p:cNvPicPr>
          <p:nvPr/>
        </p:nvPicPr>
        <p:blipFill>
          <a:blip r:embed="rId4"/>
          <a:stretch>
            <a:fillRect/>
          </a:stretch>
        </p:blipFill>
        <p:spPr>
          <a:xfrm>
            <a:off x="5147310" y="3195227"/>
            <a:ext cx="735330" cy="263760"/>
          </a:xfrm>
          <a:prstGeom prst="rect">
            <a:avLst/>
          </a:prstGeom>
        </p:spPr>
      </p:pic>
      <p:pic>
        <p:nvPicPr>
          <p:cNvPr id="6" name="图片 5"/>
          <p:cNvPicPr>
            <a:picLocks noChangeAspect="1"/>
          </p:cNvPicPr>
          <p:nvPr/>
        </p:nvPicPr>
        <p:blipFill>
          <a:blip r:embed="rId5"/>
          <a:stretch>
            <a:fillRect/>
          </a:stretch>
        </p:blipFill>
        <p:spPr>
          <a:xfrm>
            <a:off x="2676525" y="3575151"/>
            <a:ext cx="6231255" cy="499590"/>
          </a:xfrm>
          <a:prstGeom prst="rect">
            <a:avLst/>
          </a:prstGeom>
        </p:spPr>
      </p:pic>
      <p:pic>
        <p:nvPicPr>
          <p:cNvPr id="9" name="图片 8"/>
          <p:cNvPicPr>
            <a:picLocks noChangeAspect="1"/>
          </p:cNvPicPr>
          <p:nvPr/>
        </p:nvPicPr>
        <p:blipFill>
          <a:blip r:embed="rId6"/>
          <a:stretch>
            <a:fillRect/>
          </a:stretch>
        </p:blipFill>
        <p:spPr>
          <a:xfrm>
            <a:off x="1514475" y="4188548"/>
            <a:ext cx="552450" cy="314325"/>
          </a:xfrm>
          <a:prstGeom prst="rect">
            <a:avLst/>
          </a:prstGeom>
        </p:spPr>
      </p:pic>
      <p:pic>
        <p:nvPicPr>
          <p:cNvPr id="12" name="图片 11"/>
          <p:cNvPicPr>
            <a:picLocks noChangeAspect="1"/>
          </p:cNvPicPr>
          <p:nvPr/>
        </p:nvPicPr>
        <p:blipFill>
          <a:blip r:embed="rId2"/>
          <a:stretch>
            <a:fillRect/>
          </a:stretch>
        </p:blipFill>
        <p:spPr>
          <a:xfrm>
            <a:off x="10003155" y="4188548"/>
            <a:ext cx="349567" cy="260143"/>
          </a:xfrm>
          <a:prstGeom prst="rect">
            <a:avLst/>
          </a:prstGeom>
        </p:spPr>
      </p:pic>
      <p:pic>
        <p:nvPicPr>
          <p:cNvPr id="10" name="图片 9"/>
          <p:cNvPicPr>
            <a:picLocks noChangeAspect="1"/>
          </p:cNvPicPr>
          <p:nvPr/>
        </p:nvPicPr>
        <p:blipFill>
          <a:blip r:embed="rId7"/>
          <a:stretch>
            <a:fillRect/>
          </a:stretch>
        </p:blipFill>
        <p:spPr>
          <a:xfrm>
            <a:off x="6285549" y="4200463"/>
            <a:ext cx="427672" cy="290494"/>
          </a:xfrm>
          <a:prstGeom prst="rect">
            <a:avLst/>
          </a:prstGeom>
        </p:spPr>
      </p:pic>
      <p:pic>
        <p:nvPicPr>
          <p:cNvPr id="13" name="图片 12"/>
          <p:cNvPicPr>
            <a:picLocks noChangeAspect="1"/>
          </p:cNvPicPr>
          <p:nvPr/>
        </p:nvPicPr>
        <p:blipFill>
          <a:blip r:embed="rId8"/>
          <a:stretch>
            <a:fillRect/>
          </a:stretch>
        </p:blipFill>
        <p:spPr>
          <a:xfrm>
            <a:off x="2066925" y="4539528"/>
            <a:ext cx="241935" cy="258620"/>
          </a:xfrm>
          <a:prstGeom prst="rect">
            <a:avLst/>
          </a:prstGeom>
        </p:spPr>
      </p:pic>
      <p:pic>
        <p:nvPicPr>
          <p:cNvPr id="14" name="图片 13"/>
          <p:cNvPicPr>
            <a:picLocks noChangeAspect="1"/>
          </p:cNvPicPr>
          <p:nvPr/>
        </p:nvPicPr>
        <p:blipFill>
          <a:blip r:embed="rId9"/>
          <a:stretch>
            <a:fillRect/>
          </a:stretch>
        </p:blipFill>
        <p:spPr>
          <a:xfrm>
            <a:off x="3848575" y="4539528"/>
            <a:ext cx="623888" cy="263085"/>
          </a:xfrm>
          <a:prstGeom prst="rect">
            <a:avLst/>
          </a:prstGeom>
        </p:spPr>
      </p:pic>
      <p:pic>
        <p:nvPicPr>
          <p:cNvPr id="16" name="图片 15"/>
          <p:cNvPicPr>
            <a:picLocks noChangeAspect="1"/>
          </p:cNvPicPr>
          <p:nvPr/>
        </p:nvPicPr>
        <p:blipFill>
          <a:blip r:embed="rId2"/>
          <a:stretch>
            <a:fillRect/>
          </a:stretch>
        </p:blipFill>
        <p:spPr>
          <a:xfrm>
            <a:off x="5185410" y="4539528"/>
            <a:ext cx="349567" cy="260143"/>
          </a:xfrm>
          <a:prstGeom prst="rect">
            <a:avLst/>
          </a:prstGeom>
        </p:spPr>
      </p:pic>
    </p:spTree>
    <p:extLst>
      <p:ext uri="{BB962C8B-B14F-4D97-AF65-F5344CB8AC3E}">
        <p14:creationId xmlns:p14="http://schemas.microsoft.com/office/powerpoint/2010/main" val="3939996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8256563" cy="680551"/>
          </a:xfrm>
        </p:spPr>
        <p:txBody>
          <a:bodyPr>
            <a:normAutofit/>
          </a:bodyPr>
          <a:lstStyle/>
          <a:p>
            <a:r>
              <a:rPr lang="en-US" sz="3200" dirty="0" smtClean="0"/>
              <a:t>Results on Random Symmetric Matrices</a:t>
            </a:r>
            <a:endParaRPr lang="en-US" sz="3200" dirty="0"/>
          </a:p>
        </p:txBody>
      </p:sp>
      <p:sp>
        <p:nvSpPr>
          <p:cNvPr id="3" name="内容占位符 2"/>
          <p:cNvSpPr>
            <a:spLocks noGrp="1"/>
          </p:cNvSpPr>
          <p:nvPr>
            <p:ph idx="1"/>
          </p:nvPr>
        </p:nvSpPr>
        <p:spPr>
          <a:xfrm>
            <a:off x="1200442" y="1320019"/>
            <a:ext cx="10058400" cy="2523392"/>
          </a:xfrm>
        </p:spPr>
        <p:txBody>
          <a:bodyPr>
            <a:normAutofit/>
          </a:bodyPr>
          <a:lstStyle/>
          <a:p>
            <a:pPr marL="0" indent="0">
              <a:buNone/>
            </a:pPr>
            <a:r>
              <a:rPr lang="en-US" spc="-50" dirty="0" smtClean="0">
                <a:solidFill>
                  <a:schemeClr val="tx1">
                    <a:lumMod val="85000"/>
                    <a:lumOff val="15000"/>
                  </a:schemeClr>
                </a:solidFill>
                <a:latin typeface="+mj-lt"/>
                <a:ea typeface="+mj-ea"/>
                <a:cs typeface="+mj-cs"/>
              </a:rPr>
              <a:t>They randomly generate two types of symmetric matrices, one is low rank and another is full rank.</a:t>
            </a:r>
            <a:endParaRPr lang="en-US"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427673" y="1860420"/>
            <a:ext cx="11063288" cy="4163189"/>
          </a:xfrm>
          <a:prstGeom prst="rect">
            <a:avLst/>
          </a:prstGeom>
        </p:spPr>
      </p:pic>
    </p:spTree>
    <p:extLst>
      <p:ext uri="{BB962C8B-B14F-4D97-AF65-F5344CB8AC3E}">
        <p14:creationId xmlns:p14="http://schemas.microsoft.com/office/powerpoint/2010/main" val="161103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8256563" cy="680551"/>
          </a:xfrm>
        </p:spPr>
        <p:txBody>
          <a:bodyPr>
            <a:normAutofit/>
          </a:bodyPr>
          <a:lstStyle/>
          <a:p>
            <a:r>
              <a:rPr lang="en-US" sz="3200" dirty="0" smtClean="0"/>
              <a:t>Results on Adjacency Matrices</a:t>
            </a:r>
            <a:endParaRPr lang="en-US" sz="3200" dirty="0"/>
          </a:p>
        </p:txBody>
      </p:sp>
      <p:sp>
        <p:nvSpPr>
          <p:cNvPr id="3" name="内容占位符 2"/>
          <p:cNvSpPr>
            <a:spLocks noGrp="1"/>
          </p:cNvSpPr>
          <p:nvPr>
            <p:ph idx="1"/>
          </p:nvPr>
        </p:nvSpPr>
        <p:spPr>
          <a:xfrm>
            <a:off x="1200442" y="1320019"/>
            <a:ext cx="10058400" cy="2523392"/>
          </a:xfrm>
        </p:spPr>
        <p:txBody>
          <a:bodyPr>
            <a:normAutofit/>
          </a:bodyPr>
          <a:lstStyle/>
          <a:p>
            <a:pPr marL="0" indent="0">
              <a:buNone/>
            </a:pPr>
            <a:r>
              <a:rPr lang="en-US" spc="-50" dirty="0" smtClean="0">
                <a:solidFill>
                  <a:schemeClr val="tx1">
                    <a:lumMod val="85000"/>
                    <a:lumOff val="15000"/>
                  </a:schemeClr>
                </a:solidFill>
                <a:latin typeface="+mj-lt"/>
                <a:ea typeface="+mj-ea"/>
                <a:cs typeface="+mj-cs"/>
              </a:rPr>
              <a:t>They think one important application of </a:t>
            </a:r>
            <a:r>
              <a:rPr lang="en-US" spc="-50" dirty="0" err="1" smtClean="0">
                <a:solidFill>
                  <a:schemeClr val="tx1">
                    <a:lumMod val="85000"/>
                    <a:lumOff val="15000"/>
                  </a:schemeClr>
                </a:solidFill>
                <a:latin typeface="+mj-lt"/>
                <a:ea typeface="+mj-ea"/>
                <a:cs typeface="+mj-cs"/>
              </a:rPr>
              <a:t>SymNMF</a:t>
            </a:r>
            <a:r>
              <a:rPr lang="en-US" spc="-50" dirty="0" smtClean="0">
                <a:solidFill>
                  <a:schemeClr val="tx1">
                    <a:lumMod val="85000"/>
                    <a:lumOff val="15000"/>
                  </a:schemeClr>
                </a:solidFill>
                <a:latin typeface="+mj-lt"/>
                <a:ea typeface="+mj-ea"/>
                <a:cs typeface="+mj-cs"/>
              </a:rPr>
              <a:t> is graph partitioning.</a:t>
            </a:r>
            <a:endParaRPr lang="en-US" spc="-50" dirty="0">
              <a:solidFill>
                <a:schemeClr val="tx1">
                  <a:lumMod val="85000"/>
                  <a:lumOff val="15000"/>
                </a:schemeClr>
              </a:solidFill>
              <a:latin typeface="+mj-lt"/>
              <a:ea typeface="+mj-ea"/>
              <a:cs typeface="+mj-cs"/>
            </a:endParaRPr>
          </a:p>
        </p:txBody>
      </p:sp>
      <p:pic>
        <p:nvPicPr>
          <p:cNvPr id="5" name="图片 4"/>
          <p:cNvPicPr>
            <a:picLocks noChangeAspect="1"/>
          </p:cNvPicPr>
          <p:nvPr/>
        </p:nvPicPr>
        <p:blipFill>
          <a:blip r:embed="rId2"/>
          <a:stretch>
            <a:fillRect/>
          </a:stretch>
        </p:blipFill>
        <p:spPr>
          <a:xfrm>
            <a:off x="323557" y="1901142"/>
            <a:ext cx="11464582" cy="4111037"/>
          </a:xfrm>
          <a:prstGeom prst="rect">
            <a:avLst/>
          </a:prstGeom>
        </p:spPr>
      </p:pic>
    </p:spTree>
    <p:extLst>
      <p:ext uri="{BB962C8B-B14F-4D97-AF65-F5344CB8AC3E}">
        <p14:creationId xmlns:p14="http://schemas.microsoft.com/office/powerpoint/2010/main" val="78647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Outline</a:t>
            </a:r>
            <a:endParaRPr lang="en-US" sz="3200" dirty="0"/>
          </a:p>
        </p:txBody>
      </p:sp>
      <p:sp>
        <p:nvSpPr>
          <p:cNvPr id="3" name="内容占位符 2"/>
          <p:cNvSpPr>
            <a:spLocks noGrp="1"/>
          </p:cNvSpPr>
          <p:nvPr>
            <p:ph idx="1"/>
          </p:nvPr>
        </p:nvSpPr>
        <p:spPr>
          <a:xfrm>
            <a:off x="1070902" y="2356338"/>
            <a:ext cx="10058400" cy="3046241"/>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Introduction</a:t>
            </a:r>
            <a:endParaRPr lang="en-US" sz="3200" spc="-50" dirty="0">
              <a:solidFill>
                <a:schemeClr val="tx1">
                  <a:lumMod val="85000"/>
                  <a:lumOff val="15000"/>
                </a:schemeClr>
              </a:solidFill>
              <a:latin typeface="+mj-lt"/>
              <a:ea typeface="+mj-ea"/>
              <a:cs typeface="+mj-cs"/>
            </a:endParaRP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Method</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Convergence and convergence rate</a:t>
            </a:r>
            <a:endParaRPr lang="en-US" sz="3200" spc="-50" dirty="0">
              <a:solidFill>
                <a:schemeClr val="tx1">
                  <a:lumMod val="85000"/>
                  <a:lumOff val="15000"/>
                </a:schemeClr>
              </a:solidFill>
              <a:latin typeface="+mj-lt"/>
              <a:ea typeface="+mj-ea"/>
              <a:cs typeface="+mj-cs"/>
            </a:endParaRP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Results</a:t>
            </a:r>
            <a:endParaRPr lang="en-US" sz="3200" spc="-50" dirty="0">
              <a:solidFill>
                <a:schemeClr val="tx1">
                  <a:lumMod val="85000"/>
                  <a:lumOff val="15000"/>
                </a:schemeClr>
              </a:solidFill>
              <a:latin typeface="+mj-lt"/>
              <a:ea typeface="+mj-ea"/>
              <a:cs typeface="+mj-cs"/>
            </a:endParaRPr>
          </a:p>
          <a:p>
            <a:pPr>
              <a:buFont typeface="Arial" panose="020B0604020202020204" pitchFamily="34" charset="0"/>
              <a:buChar char="•"/>
            </a:pPr>
            <a:r>
              <a:rPr lang="en-US" sz="3200" spc="-50" dirty="0">
                <a:solidFill>
                  <a:schemeClr val="tx1">
                    <a:lumMod val="85000"/>
                    <a:lumOff val="15000"/>
                  </a:schemeClr>
                </a:solidFill>
                <a:latin typeface="+mj-lt"/>
                <a:ea typeface="+mj-ea"/>
                <a:cs typeface="+mj-cs"/>
              </a:rPr>
              <a:t>C</a:t>
            </a:r>
            <a:r>
              <a:rPr lang="en-US" sz="3200" spc="-50" dirty="0" smtClean="0">
                <a:solidFill>
                  <a:schemeClr val="tx1">
                    <a:lumMod val="85000"/>
                    <a:lumOff val="15000"/>
                  </a:schemeClr>
                </a:solidFill>
                <a:latin typeface="+mj-lt"/>
                <a:ea typeface="+mj-ea"/>
                <a:cs typeface="+mj-cs"/>
              </a:rPr>
              <a:t>onclusion</a:t>
            </a:r>
            <a:endParaRPr lang="en-US" sz="32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693505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8256563" cy="680551"/>
          </a:xfrm>
        </p:spPr>
        <p:txBody>
          <a:bodyPr>
            <a:normAutofit/>
          </a:bodyPr>
          <a:lstStyle/>
          <a:p>
            <a:r>
              <a:rPr lang="en-US" sz="3200" dirty="0" smtClean="0"/>
              <a:t>Results on Real Data: Dense Similarity Matrix</a:t>
            </a:r>
            <a:endParaRPr lang="en-US" sz="3200" dirty="0"/>
          </a:p>
        </p:txBody>
      </p:sp>
      <p:sp>
        <p:nvSpPr>
          <p:cNvPr id="3" name="内容占位符 2"/>
          <p:cNvSpPr>
            <a:spLocks noGrp="1"/>
          </p:cNvSpPr>
          <p:nvPr>
            <p:ph idx="1"/>
          </p:nvPr>
        </p:nvSpPr>
        <p:spPr>
          <a:xfrm>
            <a:off x="1200442" y="1320019"/>
            <a:ext cx="10058400" cy="2523392"/>
          </a:xfrm>
        </p:spPr>
        <p:txBody>
          <a:bodyPr>
            <a:normAutofit/>
          </a:bodyPr>
          <a:lstStyle/>
          <a:p>
            <a:pPr marL="0" indent="0">
              <a:buNone/>
            </a:pPr>
            <a:r>
              <a:rPr lang="en-US" spc="-50" dirty="0" smtClean="0">
                <a:solidFill>
                  <a:schemeClr val="tx1">
                    <a:lumMod val="85000"/>
                    <a:lumOff val="15000"/>
                  </a:schemeClr>
                </a:solidFill>
                <a:latin typeface="+mj-lt"/>
                <a:ea typeface="+mj-ea"/>
                <a:cs typeface="+mj-cs"/>
              </a:rPr>
              <a:t>They apply algorithm on clustering applications.</a:t>
            </a:r>
            <a:endParaRPr lang="en-US" spc="-50" dirty="0">
              <a:solidFill>
                <a:schemeClr val="tx1">
                  <a:lumMod val="85000"/>
                  <a:lumOff val="15000"/>
                </a:schemeClr>
              </a:solidFill>
              <a:latin typeface="+mj-lt"/>
              <a:ea typeface="+mj-ea"/>
              <a:cs typeface="+mj-cs"/>
            </a:endParaRPr>
          </a:p>
        </p:txBody>
      </p:sp>
      <p:pic>
        <p:nvPicPr>
          <p:cNvPr id="5" name="图片 4"/>
          <p:cNvPicPr>
            <a:picLocks noChangeAspect="1"/>
          </p:cNvPicPr>
          <p:nvPr/>
        </p:nvPicPr>
        <p:blipFill>
          <a:blip r:embed="rId2"/>
          <a:stretch>
            <a:fillRect/>
          </a:stretch>
        </p:blipFill>
        <p:spPr>
          <a:xfrm>
            <a:off x="323557" y="1859280"/>
            <a:ext cx="11436345" cy="4117657"/>
          </a:xfrm>
          <a:prstGeom prst="rect">
            <a:avLst/>
          </a:prstGeom>
        </p:spPr>
      </p:pic>
    </p:spTree>
    <p:extLst>
      <p:ext uri="{BB962C8B-B14F-4D97-AF65-F5344CB8AC3E}">
        <p14:creationId xmlns:p14="http://schemas.microsoft.com/office/powerpoint/2010/main" val="3442328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8256563" cy="680551"/>
          </a:xfrm>
        </p:spPr>
        <p:txBody>
          <a:bodyPr>
            <a:normAutofit/>
          </a:bodyPr>
          <a:lstStyle/>
          <a:p>
            <a:r>
              <a:rPr lang="en-US" sz="3200" dirty="0" smtClean="0"/>
              <a:t>Results on Real Data: Sparse Similarity Matrix</a:t>
            </a:r>
            <a:endParaRPr lang="en-US" sz="3200" dirty="0"/>
          </a:p>
        </p:txBody>
      </p:sp>
      <p:sp>
        <p:nvSpPr>
          <p:cNvPr id="3" name="内容占位符 2"/>
          <p:cNvSpPr>
            <a:spLocks noGrp="1"/>
          </p:cNvSpPr>
          <p:nvPr>
            <p:ph idx="1"/>
          </p:nvPr>
        </p:nvSpPr>
        <p:spPr>
          <a:xfrm>
            <a:off x="1200442" y="1320019"/>
            <a:ext cx="10058400" cy="2523392"/>
          </a:xfrm>
        </p:spPr>
        <p:txBody>
          <a:bodyPr>
            <a:normAutofit/>
          </a:bodyPr>
          <a:lstStyle/>
          <a:p>
            <a:pPr marL="0" indent="0">
              <a:buNone/>
            </a:pPr>
            <a:r>
              <a:rPr lang="en-US" spc="-50" dirty="0" smtClean="0">
                <a:solidFill>
                  <a:schemeClr val="tx1">
                    <a:lumMod val="85000"/>
                    <a:lumOff val="15000"/>
                  </a:schemeClr>
                </a:solidFill>
                <a:latin typeface="+mj-lt"/>
                <a:ea typeface="+mj-ea"/>
                <a:cs typeface="+mj-cs"/>
              </a:rPr>
              <a:t>They apply algorithm on clustering applications.</a:t>
            </a:r>
            <a:endParaRPr lang="en-US"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53340" y="1884395"/>
            <a:ext cx="12068175" cy="4289564"/>
          </a:xfrm>
          <a:prstGeom prst="rect">
            <a:avLst/>
          </a:prstGeom>
        </p:spPr>
      </p:pic>
    </p:spTree>
    <p:extLst>
      <p:ext uri="{BB962C8B-B14F-4D97-AF65-F5344CB8AC3E}">
        <p14:creationId xmlns:p14="http://schemas.microsoft.com/office/powerpoint/2010/main" val="2119051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Conclusion</a:t>
            </a:r>
            <a:endParaRPr lang="en-US" sz="3200" dirty="0"/>
          </a:p>
        </p:txBody>
      </p:sp>
      <p:sp>
        <p:nvSpPr>
          <p:cNvPr id="3" name="内容占位符 2"/>
          <p:cNvSpPr>
            <a:spLocks noGrp="1"/>
          </p:cNvSpPr>
          <p:nvPr>
            <p:ph idx="1"/>
          </p:nvPr>
        </p:nvSpPr>
        <p:spPr>
          <a:xfrm>
            <a:off x="982978" y="1969477"/>
            <a:ext cx="10394267" cy="4220308"/>
          </a:xfrm>
        </p:spPr>
        <p:txBody>
          <a:bodyPr>
            <a:normAutofit fontScale="92500" lnSpcReduction="10000"/>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They design a nonconvex splitting </a:t>
            </a:r>
            <a:r>
              <a:rPr lang="en-US" sz="3200" spc="-50" dirty="0" err="1" smtClean="0">
                <a:solidFill>
                  <a:schemeClr val="tx1">
                    <a:lumMod val="85000"/>
                    <a:lumOff val="15000"/>
                  </a:schemeClr>
                </a:solidFill>
                <a:latin typeface="+mj-lt"/>
                <a:ea typeface="+mj-ea"/>
                <a:cs typeface="+mj-cs"/>
              </a:rPr>
              <a:t>SymNMF</a:t>
            </a:r>
            <a:r>
              <a:rPr lang="en-US" sz="3200" spc="-50" dirty="0" smtClean="0">
                <a:solidFill>
                  <a:schemeClr val="tx1">
                    <a:lumMod val="85000"/>
                    <a:lumOff val="15000"/>
                  </a:schemeClr>
                </a:solidFill>
                <a:latin typeface="+mj-lt"/>
                <a:ea typeface="+mj-ea"/>
                <a:cs typeface="+mj-cs"/>
              </a:rPr>
              <a:t> algorithm, which converges to the set of KKT points with a global sublinear rate. It is the first </a:t>
            </a:r>
            <a:r>
              <a:rPr lang="en-US" sz="3200" spc="-50" dirty="0" err="1" smtClean="0">
                <a:solidFill>
                  <a:schemeClr val="tx1">
                    <a:lumMod val="85000"/>
                    <a:lumOff val="15000"/>
                  </a:schemeClr>
                </a:solidFill>
                <a:latin typeface="+mj-lt"/>
                <a:ea typeface="+mj-ea"/>
                <a:cs typeface="+mj-cs"/>
              </a:rPr>
              <a:t>SymNMF</a:t>
            </a:r>
            <a:r>
              <a:rPr lang="en-US" sz="3200" spc="-50" dirty="0" smtClean="0">
                <a:solidFill>
                  <a:schemeClr val="tx1">
                    <a:lumMod val="85000"/>
                    <a:lumOff val="15000"/>
                  </a:schemeClr>
                </a:solidFill>
                <a:latin typeface="+mj-lt"/>
                <a:ea typeface="+mj-ea"/>
                <a:cs typeface="+mj-cs"/>
              </a:rPr>
              <a:t> </a:t>
            </a:r>
            <a:r>
              <a:rPr lang="en-US" sz="3200" spc="-50" dirty="0" smtClean="0">
                <a:solidFill>
                  <a:schemeClr val="tx1">
                    <a:lumMod val="85000"/>
                    <a:lumOff val="15000"/>
                  </a:schemeClr>
                </a:solidFill>
                <a:latin typeface="+mj-lt"/>
                <a:ea typeface="+mj-ea"/>
                <a:cs typeface="+mj-cs"/>
              </a:rPr>
              <a:t>solver </a:t>
            </a:r>
            <a:r>
              <a:rPr lang="en-US" sz="3200" spc="-50" dirty="0" smtClean="0">
                <a:solidFill>
                  <a:schemeClr val="tx1">
                    <a:lumMod val="85000"/>
                    <a:lumOff val="15000"/>
                  </a:schemeClr>
                </a:solidFill>
                <a:latin typeface="+mj-lt"/>
                <a:ea typeface="+mj-ea"/>
                <a:cs typeface="+mj-cs"/>
              </a:rPr>
              <a:t>that possesses global convergence rate guarantees.</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The main idea is to relax the symmetry requirement at the beginning and gradually enforce it as the algorithm proceeds.</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They provide a set of easily checkable sufficient conditions that characterize the global and local optimality of the solutions. It will converges not only to the set of KKT points but to a local optimal solution as well with high probability.</a:t>
            </a:r>
            <a:endParaRPr lang="en-US" sz="32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3410746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fontScale="90000"/>
          </a:bodyPr>
          <a:lstStyle/>
          <a:p>
            <a:pPr algn="ctr"/>
            <a:r>
              <a:rPr lang="en-US" sz="3200" dirty="0" smtClean="0"/>
              <a:t>Introduction</a:t>
            </a:r>
            <a:endParaRPr lang="en-US" sz="3200" dirty="0"/>
          </a:p>
        </p:txBody>
      </p:sp>
      <p:sp>
        <p:nvSpPr>
          <p:cNvPr id="3" name="内容占位符 2"/>
          <p:cNvSpPr>
            <a:spLocks noGrp="1"/>
          </p:cNvSpPr>
          <p:nvPr>
            <p:ph idx="1"/>
          </p:nvPr>
        </p:nvSpPr>
        <p:spPr>
          <a:xfrm>
            <a:off x="1070902" y="2356339"/>
            <a:ext cx="10058400" cy="2523392"/>
          </a:xfrm>
        </p:spPr>
        <p:txBody>
          <a:bodyPr>
            <a:normAutofit fontScale="85000" lnSpcReduction="10000"/>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Nonnegative matrix factorization (NMF) refers to factoring a given matrix into the product of two matrices whose entries are all nonnegative.</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When further requiring that the two factors are identical after transposition, NMF becomes the so-called symmetric nonnegative matrix factorization (</a:t>
            </a:r>
            <a:r>
              <a:rPr lang="en-US" sz="3200" spc="-50" dirty="0" err="1" smtClean="0">
                <a:solidFill>
                  <a:schemeClr val="tx1">
                    <a:lumMod val="85000"/>
                    <a:lumOff val="15000"/>
                  </a:schemeClr>
                </a:solidFill>
                <a:latin typeface="+mj-lt"/>
                <a:ea typeface="+mj-ea"/>
                <a:cs typeface="+mj-cs"/>
              </a:rPr>
              <a:t>SymNMF</a:t>
            </a:r>
            <a:r>
              <a:rPr lang="en-US" sz="3200" spc="-50" dirty="0" smtClean="0">
                <a:solidFill>
                  <a:schemeClr val="tx1">
                    <a:lumMod val="85000"/>
                    <a:lumOff val="15000"/>
                  </a:schemeClr>
                </a:solidFill>
                <a:latin typeface="+mj-lt"/>
                <a:ea typeface="+mj-ea"/>
                <a:cs typeface="+mj-cs"/>
              </a:rPr>
              <a:t>).</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It has been widely used in graph clustering, image segmentation, etc..</a:t>
            </a:r>
            <a:endParaRPr lang="en-US" sz="32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513222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fontScale="90000"/>
          </a:bodyPr>
          <a:lstStyle/>
          <a:p>
            <a:pPr algn="ctr"/>
            <a:r>
              <a:rPr lang="en-US" sz="3200" dirty="0" smtClean="0"/>
              <a:t>Introduction</a:t>
            </a:r>
            <a:endParaRPr 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0901" y="1916724"/>
                <a:ext cx="10833883" cy="2963008"/>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SymNMF approximates a given (usually symmetric) nonnegative matrix </a:t>
                </a:r>
                <a14:m>
                  <m:oMath xmlns:m="http://schemas.openxmlformats.org/officeDocument/2006/math">
                    <m:sSup>
                      <m:sSupPr>
                        <m:ctrlPr>
                          <a:rPr lang="en-US" sz="3200" b="1" i="1" spc="-50">
                            <a:solidFill>
                              <a:schemeClr val="tx1">
                                <a:lumMod val="85000"/>
                                <a:lumOff val="15000"/>
                              </a:schemeClr>
                            </a:solidFill>
                            <a:latin typeface="Cambria Math" panose="02040503050406030204" pitchFamily="18" charset="0"/>
                          </a:rPr>
                        </m:ctrlPr>
                      </m:sSupPr>
                      <m:e>
                        <m:r>
                          <a:rPr lang="en-US" sz="3200" b="1" i="1" spc="-50" smtClean="0">
                            <a:solidFill>
                              <a:schemeClr val="tx1">
                                <a:lumMod val="85000"/>
                                <a:lumOff val="15000"/>
                              </a:schemeClr>
                            </a:solidFill>
                            <a:latin typeface="Cambria Math" panose="02040503050406030204" pitchFamily="18" charset="0"/>
                          </a:rPr>
                          <m:t>𝒁</m:t>
                        </m:r>
                        <m:r>
                          <a:rPr lang="en-US" sz="3200" b="1" i="1" spc="-50" smtClean="0">
                            <a:solidFill>
                              <a:schemeClr val="tx1">
                                <a:lumMod val="85000"/>
                                <a:lumOff val="15000"/>
                              </a:schemeClr>
                            </a:solidFill>
                            <a:latin typeface="Cambria Math" panose="02040503050406030204" pitchFamily="18" charset="0"/>
                            <a:ea typeface="Cambria Math" panose="02040503050406030204" pitchFamily="18" charset="0"/>
                          </a:rPr>
                          <m:t>∈</m:t>
                        </m:r>
                        <m:r>
                          <a:rPr lang="en-US" sz="3200" b="1" i="1" spc="-50" smtClean="0">
                            <a:solidFill>
                              <a:schemeClr val="tx1">
                                <a:lumMod val="85000"/>
                                <a:lumOff val="15000"/>
                              </a:schemeClr>
                            </a:solidFill>
                            <a:latin typeface="Cambria Math" panose="02040503050406030204" pitchFamily="18" charset="0"/>
                          </a:rPr>
                          <m:t>𝑹</m:t>
                        </m:r>
                      </m:e>
                      <m:sup>
                        <m:r>
                          <a:rPr lang="en-US" sz="3200" b="1" i="1" spc="-50">
                            <a:solidFill>
                              <a:schemeClr val="tx1">
                                <a:lumMod val="85000"/>
                                <a:lumOff val="15000"/>
                              </a:schemeClr>
                            </a:solidFill>
                            <a:latin typeface="Cambria Math" panose="02040503050406030204" pitchFamily="18" charset="0"/>
                          </a:rPr>
                          <m:t>𝑵</m:t>
                        </m:r>
                        <m:r>
                          <a:rPr lang="en-US" sz="3200" b="1" i="1" spc="-50">
                            <a:solidFill>
                              <a:schemeClr val="tx1">
                                <a:lumMod val="85000"/>
                                <a:lumOff val="15000"/>
                              </a:schemeClr>
                            </a:solidFill>
                            <a:latin typeface="Cambria Math" panose="02040503050406030204" pitchFamily="18" charset="0"/>
                            <a:ea typeface="Cambria Math" panose="02040503050406030204" pitchFamily="18" charset="0"/>
                          </a:rPr>
                          <m:t>×</m:t>
                        </m:r>
                        <m:r>
                          <a:rPr lang="en-US" sz="3200" b="1" i="1" spc="-50" smtClean="0">
                            <a:solidFill>
                              <a:schemeClr val="tx1">
                                <a:lumMod val="85000"/>
                                <a:lumOff val="15000"/>
                              </a:schemeClr>
                            </a:solidFill>
                            <a:latin typeface="Cambria Math" panose="02040503050406030204" pitchFamily="18" charset="0"/>
                          </a:rPr>
                          <m:t>𝑵</m:t>
                        </m:r>
                      </m:sup>
                    </m:sSup>
                  </m:oMath>
                </a14:m>
                <a:r>
                  <a:rPr lang="en-US" sz="3200" spc="-50" dirty="0" smtClean="0">
                    <a:solidFill>
                      <a:schemeClr val="tx1">
                        <a:lumMod val="85000"/>
                        <a:lumOff val="15000"/>
                      </a:schemeClr>
                    </a:solidFill>
                    <a:latin typeface="+mj-lt"/>
                    <a:ea typeface="+mj-ea"/>
                    <a:cs typeface="+mj-cs"/>
                  </a:rPr>
                  <a:t> by a low rank matrix </a:t>
                </a:r>
                <a14:m>
                  <m:oMath xmlns:m="http://schemas.openxmlformats.org/officeDocument/2006/math">
                    <m:sSup>
                      <m:sSupPr>
                        <m:ctrlPr>
                          <a:rPr lang="en-US" sz="3200" b="1" i="1" spc="-50" smtClean="0">
                            <a:solidFill>
                              <a:schemeClr val="tx1">
                                <a:lumMod val="85000"/>
                                <a:lumOff val="15000"/>
                              </a:schemeClr>
                            </a:solidFill>
                            <a:latin typeface="Cambria Math" panose="02040503050406030204" pitchFamily="18" charset="0"/>
                            <a:ea typeface="+mj-ea"/>
                            <a:cs typeface="+mj-cs"/>
                          </a:rPr>
                        </m:ctrlPr>
                      </m:sSupPr>
                      <m:e>
                        <m:r>
                          <a:rPr lang="en-US" sz="3200" b="1" i="1" spc="-50" smtClean="0">
                            <a:solidFill>
                              <a:schemeClr val="tx1">
                                <a:lumMod val="85000"/>
                                <a:lumOff val="15000"/>
                              </a:schemeClr>
                            </a:solidFill>
                            <a:latin typeface="Cambria Math" panose="02040503050406030204" pitchFamily="18" charset="0"/>
                          </a:rPr>
                          <m:t>𝑿</m:t>
                        </m:r>
                        <m:r>
                          <a:rPr lang="en-US" sz="3200" b="1" i="1" spc="-50">
                            <a:solidFill>
                              <a:schemeClr val="tx1">
                                <a:lumMod val="85000"/>
                                <a:lumOff val="15000"/>
                              </a:schemeClr>
                            </a:solidFill>
                            <a:latin typeface="Cambria Math" panose="02040503050406030204" pitchFamily="18" charset="0"/>
                            <a:ea typeface="Cambria Math" panose="02040503050406030204" pitchFamily="18" charset="0"/>
                          </a:rPr>
                          <m:t>∈</m:t>
                        </m:r>
                        <m:r>
                          <a:rPr lang="en-US" sz="3200" b="1" i="1" spc="-50" smtClean="0">
                            <a:solidFill>
                              <a:schemeClr val="tx1">
                                <a:lumMod val="85000"/>
                                <a:lumOff val="15000"/>
                              </a:schemeClr>
                            </a:solidFill>
                            <a:latin typeface="Cambria Math" panose="02040503050406030204" pitchFamily="18" charset="0"/>
                            <a:ea typeface="+mj-ea"/>
                            <a:cs typeface="+mj-cs"/>
                          </a:rPr>
                          <m:t>𝑹</m:t>
                        </m:r>
                      </m:e>
                      <m:sup>
                        <m:r>
                          <a:rPr lang="en-US" sz="3200" b="1" i="1" spc="-50" smtClean="0">
                            <a:solidFill>
                              <a:schemeClr val="tx1">
                                <a:lumMod val="85000"/>
                                <a:lumOff val="15000"/>
                              </a:schemeClr>
                            </a:solidFill>
                            <a:latin typeface="Cambria Math" panose="02040503050406030204" pitchFamily="18" charset="0"/>
                            <a:ea typeface="+mj-ea"/>
                            <a:cs typeface="+mj-cs"/>
                          </a:rPr>
                          <m:t>𝑵</m:t>
                        </m:r>
                        <m:r>
                          <a:rPr lang="en-US" sz="3200" b="1" i="1" spc="-50" smtClean="0">
                            <a:solidFill>
                              <a:schemeClr val="tx1">
                                <a:lumMod val="85000"/>
                                <a:lumOff val="15000"/>
                              </a:schemeClr>
                            </a:solidFill>
                            <a:latin typeface="Cambria Math" panose="02040503050406030204" pitchFamily="18" charset="0"/>
                            <a:ea typeface="Cambria Math" panose="02040503050406030204" pitchFamily="18" charset="0"/>
                            <a:cs typeface="+mj-cs"/>
                          </a:rPr>
                          <m:t>×</m:t>
                        </m:r>
                        <m:r>
                          <a:rPr lang="en-US" sz="3200" b="1" i="1" spc="-50" smtClean="0">
                            <a:solidFill>
                              <a:schemeClr val="tx1">
                                <a:lumMod val="85000"/>
                                <a:lumOff val="15000"/>
                              </a:schemeClr>
                            </a:solidFill>
                            <a:latin typeface="Cambria Math" panose="02040503050406030204" pitchFamily="18" charset="0"/>
                            <a:ea typeface="+mj-ea"/>
                            <a:cs typeface="+mj-cs"/>
                          </a:rPr>
                          <m:t>𝑲</m:t>
                        </m:r>
                      </m:sup>
                    </m:sSup>
                  </m:oMath>
                </a14:m>
                <a:r>
                  <a:rPr lang="en-US" sz="3200" spc="-50" dirty="0" smtClean="0">
                    <a:solidFill>
                      <a:schemeClr val="tx1">
                        <a:lumMod val="85000"/>
                        <a:lumOff val="15000"/>
                      </a:schemeClr>
                    </a:solidFill>
                    <a:latin typeface="+mj-lt"/>
                    <a:ea typeface="+mj-ea"/>
                    <a:cs typeface="+mj-cs"/>
                  </a:rPr>
                  <a:t>.</a:t>
                </a:r>
              </a:p>
              <a:p>
                <a:pPr>
                  <a:buFont typeface="Arial" panose="020B0604020202020204" pitchFamily="34" charset="0"/>
                  <a:buChar char="•"/>
                </a:pPr>
                <a14:m>
                  <m:oMath xmlns:m="http://schemas.openxmlformats.org/officeDocument/2006/math">
                    <m:r>
                      <a:rPr lang="en-US" sz="3200" b="1" i="1" spc="-50">
                        <a:solidFill>
                          <a:schemeClr val="tx1">
                            <a:lumMod val="85000"/>
                            <a:lumOff val="15000"/>
                          </a:schemeClr>
                        </a:solidFill>
                        <a:latin typeface="Cambria Math" panose="02040503050406030204" pitchFamily="18" charset="0"/>
                      </a:rPr>
                      <m:t>𝑿</m:t>
                    </m:r>
                  </m:oMath>
                </a14:m>
                <a:r>
                  <a:rPr lang="en-US" sz="3200" spc="-50" dirty="0" smtClean="0">
                    <a:solidFill>
                      <a:schemeClr val="tx1">
                        <a:lumMod val="85000"/>
                        <a:lumOff val="15000"/>
                      </a:schemeClr>
                    </a:solidFill>
                    <a:latin typeface="+mj-lt"/>
                    <a:ea typeface="+mj-ea"/>
                    <a:cs typeface="+mj-cs"/>
                  </a:rPr>
                  <a:t> is component-wise nonnegative, typically with </a:t>
                </a:r>
                <a14:m>
                  <m:oMath xmlns:m="http://schemas.openxmlformats.org/officeDocument/2006/math">
                    <m:r>
                      <a:rPr lang="en-US" sz="3200" b="1" i="1" spc="-50" smtClean="0">
                        <a:solidFill>
                          <a:schemeClr val="tx1">
                            <a:lumMod val="85000"/>
                            <a:lumOff val="15000"/>
                          </a:schemeClr>
                        </a:solidFill>
                        <a:latin typeface="Cambria Math" panose="02040503050406030204" pitchFamily="18" charset="0"/>
                      </a:rPr>
                      <m:t>𝑲</m:t>
                    </m:r>
                    <m:r>
                      <a:rPr lang="en-US" sz="3200" b="1" i="1" spc="-50" smtClean="0">
                        <a:solidFill>
                          <a:schemeClr val="tx1">
                            <a:lumMod val="85000"/>
                            <a:lumOff val="15000"/>
                          </a:schemeClr>
                        </a:solidFill>
                        <a:latin typeface="Cambria Math" panose="02040503050406030204" pitchFamily="18" charset="0"/>
                      </a:rPr>
                      <m:t>≪</m:t>
                    </m:r>
                    <m:r>
                      <a:rPr lang="en-US" sz="3200" b="1" i="1" spc="-50" smtClean="0">
                        <a:solidFill>
                          <a:schemeClr val="tx1">
                            <a:lumMod val="85000"/>
                            <a:lumOff val="15000"/>
                          </a:schemeClr>
                        </a:solidFill>
                        <a:latin typeface="Cambria Math" panose="02040503050406030204" pitchFamily="18" charset="0"/>
                      </a:rPr>
                      <m:t>𝑵</m:t>
                    </m:r>
                  </m:oMath>
                </a14:m>
                <a:r>
                  <a:rPr lang="en-US" sz="3200" spc="-50" dirty="0" smtClean="0">
                    <a:solidFill>
                      <a:schemeClr val="tx1">
                        <a:lumMod val="85000"/>
                        <a:lumOff val="15000"/>
                      </a:schemeClr>
                    </a:solidFill>
                    <a:latin typeface="+mj-lt"/>
                    <a:ea typeface="+mj-ea"/>
                    <a:cs typeface="+mj-cs"/>
                  </a:rPr>
                  <a:t>.</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So the problem can be formulated as a nonconvex optimization problem:</a:t>
                </a:r>
                <a:endParaRPr lang="en-US" sz="3200" spc="-50" dirty="0">
                  <a:solidFill>
                    <a:schemeClr val="tx1">
                      <a:lumMod val="85000"/>
                      <a:lumOff val="15000"/>
                    </a:schemeClr>
                  </a:solidFill>
                  <a:latin typeface="+mj-lt"/>
                  <a:ea typeface="+mj-ea"/>
                  <a:cs typeface="+mj-cs"/>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0901" y="1916724"/>
                <a:ext cx="10833883" cy="2963008"/>
              </a:xfrm>
              <a:blipFill>
                <a:blip r:embed="rId2"/>
                <a:stretch>
                  <a:fillRect l="-2138" t="-4321"/>
                </a:stretch>
              </a:blipFill>
            </p:spPr>
            <p:txBody>
              <a:bodyPr/>
              <a:lstStyle/>
              <a:p>
                <a:r>
                  <a:rPr lang="en-US">
                    <a:noFill/>
                  </a:rPr>
                  <a:t> </a:t>
                </a:r>
              </a:p>
            </p:txBody>
          </p:sp>
        </mc:Fallback>
      </mc:AlternateContent>
      <p:pic>
        <p:nvPicPr>
          <p:cNvPr id="5" name="图片 4"/>
          <p:cNvPicPr>
            <a:picLocks noChangeAspect="1"/>
          </p:cNvPicPr>
          <p:nvPr/>
        </p:nvPicPr>
        <p:blipFill>
          <a:blip r:embed="rId3"/>
          <a:stretch>
            <a:fillRect/>
          </a:stretch>
        </p:blipFill>
        <p:spPr>
          <a:xfrm>
            <a:off x="2664142" y="4663440"/>
            <a:ext cx="6162675" cy="762000"/>
          </a:xfrm>
          <a:prstGeom prst="rect">
            <a:avLst/>
          </a:prstGeom>
        </p:spPr>
      </p:pic>
    </p:spTree>
    <p:extLst>
      <p:ext uri="{BB962C8B-B14F-4D97-AF65-F5344CB8AC3E}">
        <p14:creationId xmlns:p14="http://schemas.microsoft.com/office/powerpoint/2010/main" val="3572144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fontScale="90000"/>
          </a:bodyPr>
          <a:lstStyle/>
          <a:p>
            <a:pPr algn="ctr"/>
            <a:r>
              <a:rPr lang="en-US" sz="3200" dirty="0" smtClean="0"/>
              <a:t>Introduction</a:t>
            </a:r>
            <a:endParaRPr lang="en-US" sz="3200" dirty="0"/>
          </a:p>
        </p:txBody>
      </p:sp>
      <p:sp>
        <p:nvSpPr>
          <p:cNvPr id="3" name="内容占位符 2"/>
          <p:cNvSpPr>
            <a:spLocks noGrp="1"/>
          </p:cNvSpPr>
          <p:nvPr>
            <p:ph idx="1"/>
          </p:nvPr>
        </p:nvSpPr>
        <p:spPr>
          <a:xfrm>
            <a:off x="1070902" y="1872762"/>
            <a:ext cx="10058400" cy="3851029"/>
          </a:xfrm>
        </p:spPr>
        <p:txBody>
          <a:bodyPr>
            <a:normAutofit fontScale="62500" lnSpcReduction="20000"/>
          </a:bodyPr>
          <a:lstStyle/>
          <a:p>
            <a:pPr>
              <a:buFont typeface="Arial" panose="020B0604020202020204" pitchFamily="34" charset="0"/>
              <a:buChar char="•"/>
            </a:pPr>
            <a:r>
              <a:rPr lang="en-US" sz="4600" spc="-50" dirty="0" smtClean="0">
                <a:solidFill>
                  <a:schemeClr val="tx1">
                    <a:lumMod val="85000"/>
                    <a:lumOff val="15000"/>
                  </a:schemeClr>
                </a:solidFill>
                <a:latin typeface="+mj-lt"/>
                <a:ea typeface="+mj-ea"/>
                <a:cs typeface="+mj-cs"/>
              </a:rPr>
              <a:t>Several related works focusing on customized algorithms for </a:t>
            </a:r>
            <a:r>
              <a:rPr lang="en-US" sz="4600" spc="-50" dirty="0" err="1" smtClean="0">
                <a:solidFill>
                  <a:schemeClr val="tx1">
                    <a:lumMod val="85000"/>
                    <a:lumOff val="15000"/>
                  </a:schemeClr>
                </a:solidFill>
                <a:latin typeface="+mj-lt"/>
                <a:ea typeface="+mj-ea"/>
                <a:cs typeface="+mj-cs"/>
              </a:rPr>
              <a:t>SymNMF</a:t>
            </a:r>
            <a:r>
              <a:rPr lang="en-US" sz="4600" spc="-50" dirty="0" smtClean="0">
                <a:solidFill>
                  <a:schemeClr val="tx1">
                    <a:lumMod val="85000"/>
                    <a:lumOff val="15000"/>
                  </a:schemeClr>
                </a:solidFill>
                <a:latin typeface="+mj-lt"/>
                <a:ea typeface="+mj-ea"/>
                <a:cs typeface="+mj-cs"/>
              </a:rPr>
              <a:t> such as: </a:t>
            </a:r>
          </a:p>
          <a:p>
            <a:pPr>
              <a:buFont typeface="Arial" panose="020B0604020202020204" pitchFamily="34" charset="0"/>
              <a:buChar char="•"/>
            </a:pPr>
            <a:endParaRPr lang="en-US" sz="4600" spc="-50" dirty="0" smtClean="0">
              <a:solidFill>
                <a:schemeClr val="tx1">
                  <a:lumMod val="85000"/>
                  <a:lumOff val="15000"/>
                </a:schemeClr>
              </a:solidFill>
              <a:latin typeface="+mj-lt"/>
              <a:ea typeface="+mj-ea"/>
              <a:cs typeface="+mj-cs"/>
            </a:endParaRPr>
          </a:p>
          <a:p>
            <a:pPr lvl="1">
              <a:buFont typeface="Arial" panose="020B0604020202020204" pitchFamily="34" charset="0"/>
              <a:buChar char="•"/>
            </a:pPr>
            <a:r>
              <a:rPr lang="en-US" sz="4600" spc="-50" dirty="0" smtClean="0">
                <a:solidFill>
                  <a:schemeClr val="tx1">
                    <a:lumMod val="85000"/>
                    <a:lumOff val="15000"/>
                  </a:schemeClr>
                </a:solidFill>
                <a:latin typeface="+mj-lt"/>
                <a:ea typeface="+mj-ea"/>
                <a:cs typeface="+mj-cs"/>
              </a:rPr>
              <a:t>Related ANLS-based method: based on the assumption that there exists an exact symmetric factorization, otherwise it may not converge to </a:t>
            </a:r>
            <a:r>
              <a:rPr lang="en-US" sz="4600" spc="-50" dirty="0" err="1" smtClean="0">
                <a:solidFill>
                  <a:schemeClr val="tx1">
                    <a:lumMod val="85000"/>
                    <a:lumOff val="15000"/>
                  </a:schemeClr>
                </a:solidFill>
                <a:latin typeface="+mj-lt"/>
                <a:ea typeface="+mj-ea"/>
                <a:cs typeface="+mj-cs"/>
              </a:rPr>
              <a:t>Karush</a:t>
            </a:r>
            <a:r>
              <a:rPr lang="en-US" sz="4600" spc="-50" dirty="0" smtClean="0">
                <a:solidFill>
                  <a:schemeClr val="tx1">
                    <a:lumMod val="85000"/>
                    <a:lumOff val="15000"/>
                  </a:schemeClr>
                </a:solidFill>
                <a:latin typeface="+mj-lt"/>
                <a:ea typeface="+mj-ea"/>
                <a:cs typeface="+mj-cs"/>
              </a:rPr>
              <a:t>-Kuhn-Tucker(KKT) points.</a:t>
            </a:r>
          </a:p>
          <a:p>
            <a:pPr lvl="1">
              <a:buFont typeface="Arial" panose="020B0604020202020204" pitchFamily="34" charset="0"/>
              <a:buChar char="•"/>
            </a:pPr>
            <a:endParaRPr lang="en-US" sz="4600" spc="-50" dirty="0" smtClean="0">
              <a:solidFill>
                <a:schemeClr val="tx1">
                  <a:lumMod val="85000"/>
                  <a:lumOff val="15000"/>
                </a:schemeClr>
              </a:solidFill>
              <a:latin typeface="+mj-lt"/>
              <a:ea typeface="+mj-ea"/>
              <a:cs typeface="+mj-cs"/>
            </a:endParaRPr>
          </a:p>
          <a:p>
            <a:pPr lvl="1">
              <a:buFont typeface="Arial" panose="020B0604020202020204" pitchFamily="34" charset="0"/>
              <a:buChar char="•"/>
            </a:pPr>
            <a:r>
              <a:rPr lang="en-US" sz="4600" spc="-50" dirty="0" smtClean="0">
                <a:solidFill>
                  <a:schemeClr val="tx1">
                    <a:lumMod val="85000"/>
                    <a:lumOff val="15000"/>
                  </a:schemeClr>
                </a:solidFill>
                <a:latin typeface="+mj-lt"/>
                <a:ea typeface="+mj-ea"/>
                <a:cs typeface="+mj-cs"/>
              </a:rPr>
              <a:t>A multiplicative update method for </a:t>
            </a:r>
            <a:r>
              <a:rPr lang="en-US" sz="4600" spc="-50" dirty="0" err="1" smtClean="0">
                <a:solidFill>
                  <a:schemeClr val="tx1">
                    <a:lumMod val="85000"/>
                    <a:lumOff val="15000"/>
                  </a:schemeClr>
                </a:solidFill>
                <a:latin typeface="+mj-lt"/>
                <a:ea typeface="+mj-ea"/>
                <a:cs typeface="+mj-cs"/>
              </a:rPr>
              <a:t>symNMF</a:t>
            </a:r>
            <a:r>
              <a:rPr lang="en-US" sz="4600" spc="-50" dirty="0" smtClean="0">
                <a:solidFill>
                  <a:schemeClr val="tx1">
                    <a:lumMod val="85000"/>
                    <a:lumOff val="15000"/>
                  </a:schemeClr>
                </a:solidFill>
                <a:latin typeface="+mj-lt"/>
                <a:ea typeface="+mj-ea"/>
                <a:cs typeface="+mj-cs"/>
              </a:rPr>
              <a:t>: the algorithm lacks convergence guarantees and has a much slower convergence speed.</a:t>
            </a:r>
          </a:p>
          <a:p>
            <a:pPr lvl="1">
              <a:buFont typeface="Arial" panose="020B0604020202020204" pitchFamily="34" charset="0"/>
              <a:buChar char="•"/>
            </a:pPr>
            <a:endParaRPr lang="en-US" sz="3000" spc="-5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3339352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fontScale="90000"/>
          </a:bodyPr>
          <a:lstStyle/>
          <a:p>
            <a:pPr algn="ctr"/>
            <a:r>
              <a:rPr lang="en-US" sz="3200" dirty="0" smtClean="0"/>
              <a:t>Introduction</a:t>
            </a:r>
            <a:endParaRPr lang="en-US" sz="3200" dirty="0"/>
          </a:p>
        </p:txBody>
      </p:sp>
      <p:sp>
        <p:nvSpPr>
          <p:cNvPr id="3" name="内容占位符 2"/>
          <p:cNvSpPr>
            <a:spLocks noGrp="1"/>
          </p:cNvSpPr>
          <p:nvPr>
            <p:ph idx="1"/>
          </p:nvPr>
        </p:nvSpPr>
        <p:spPr>
          <a:xfrm>
            <a:off x="1070902" y="2356339"/>
            <a:ext cx="10058400" cy="2523392"/>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Some popular methods for </a:t>
            </a:r>
            <a:r>
              <a:rPr lang="en-US" sz="3200" spc="-50" smtClean="0">
                <a:solidFill>
                  <a:schemeClr val="tx1">
                    <a:lumMod val="85000"/>
                    <a:lumOff val="15000"/>
                  </a:schemeClr>
                </a:solidFill>
                <a:latin typeface="+mj-lt"/>
                <a:ea typeface="+mj-ea"/>
                <a:cs typeface="+mj-cs"/>
              </a:rPr>
              <a:t>NMF are </a:t>
            </a:r>
            <a:r>
              <a:rPr lang="en-US" sz="3200" spc="-50" dirty="0" smtClean="0">
                <a:solidFill>
                  <a:schemeClr val="tx1">
                    <a:lumMod val="85000"/>
                    <a:lumOff val="15000"/>
                  </a:schemeClr>
                </a:solidFill>
                <a:latin typeface="+mj-lt"/>
                <a:ea typeface="+mj-ea"/>
                <a:cs typeface="+mj-cs"/>
              </a:rPr>
              <a:t>based on alternating direction method of multipliers (ADMM) without imposing symmetry in the factors, so the convergence of ADMM for </a:t>
            </a:r>
            <a:r>
              <a:rPr lang="en-US" sz="3200" spc="-50" dirty="0" err="1" smtClean="0">
                <a:solidFill>
                  <a:schemeClr val="tx1">
                    <a:lumMod val="85000"/>
                    <a:lumOff val="15000"/>
                  </a:schemeClr>
                </a:solidFill>
                <a:latin typeface="+mj-lt"/>
                <a:ea typeface="+mj-ea"/>
                <a:cs typeface="+mj-cs"/>
              </a:rPr>
              <a:t>SymNMF</a:t>
            </a:r>
            <a:r>
              <a:rPr lang="en-US" sz="3200" spc="-50" dirty="0" smtClean="0">
                <a:solidFill>
                  <a:schemeClr val="tx1">
                    <a:lumMod val="85000"/>
                    <a:lumOff val="15000"/>
                  </a:schemeClr>
                </a:solidFill>
                <a:latin typeface="+mj-lt"/>
                <a:ea typeface="+mj-ea"/>
                <a:cs typeface="+mj-cs"/>
              </a:rPr>
              <a:t> is still open in the literature.</a:t>
            </a:r>
            <a:endParaRPr lang="en-US" sz="32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47113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70902" y="2356339"/>
            <a:ext cx="10058400" cy="3736730"/>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We first rewrite </a:t>
            </a:r>
            <a:r>
              <a:rPr lang="en-US" sz="3200" spc="-50" dirty="0" err="1" smtClean="0">
                <a:solidFill>
                  <a:schemeClr val="tx1">
                    <a:lumMod val="85000"/>
                    <a:lumOff val="15000"/>
                  </a:schemeClr>
                </a:solidFill>
                <a:latin typeface="+mj-lt"/>
                <a:ea typeface="+mj-ea"/>
                <a:cs typeface="+mj-cs"/>
              </a:rPr>
              <a:t>SymNMF</a:t>
            </a:r>
            <a:r>
              <a:rPr lang="en-US" sz="3200" spc="-50" dirty="0" smtClean="0">
                <a:solidFill>
                  <a:schemeClr val="tx1">
                    <a:lumMod val="85000"/>
                    <a:lumOff val="15000"/>
                  </a:schemeClr>
                </a:solidFill>
                <a:latin typeface="+mj-lt"/>
                <a:ea typeface="+mj-ea"/>
                <a:cs typeface="+mj-cs"/>
              </a:rPr>
              <a:t> as follow:</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a:p>
            <a:pPr>
              <a:buFont typeface="Arial" panose="020B0604020202020204" pitchFamily="34" charset="0"/>
              <a:buChar char="•"/>
            </a:pPr>
            <a:endParaRPr lang="en-US" sz="3200" spc="-50" dirty="0" smtClean="0">
              <a:solidFill>
                <a:schemeClr val="tx1">
                  <a:lumMod val="85000"/>
                  <a:lumOff val="15000"/>
                </a:schemeClr>
              </a:solidFill>
              <a:latin typeface="+mj-lt"/>
              <a:ea typeface="+mj-ea"/>
              <a:cs typeface="+mj-cs"/>
            </a:endParaRP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Then construct the augmented </a:t>
            </a:r>
            <a:r>
              <a:rPr lang="en-US" sz="3200" spc="-50" dirty="0" err="1" smtClean="0">
                <a:solidFill>
                  <a:schemeClr val="tx1">
                    <a:lumMod val="85000"/>
                    <a:lumOff val="15000"/>
                  </a:schemeClr>
                </a:solidFill>
                <a:latin typeface="+mj-lt"/>
                <a:ea typeface="+mj-ea"/>
                <a:cs typeface="+mj-cs"/>
              </a:rPr>
              <a:t>Lagrangain</a:t>
            </a:r>
            <a:r>
              <a:rPr lang="en-US" sz="3200" spc="-50" dirty="0" smtClean="0">
                <a:solidFill>
                  <a:schemeClr val="tx1">
                    <a:lumMod val="85000"/>
                    <a:lumOff val="15000"/>
                  </a:schemeClr>
                </a:solidFill>
                <a:latin typeface="+mj-lt"/>
                <a:ea typeface="+mj-ea"/>
                <a:cs typeface="+mj-cs"/>
              </a:rPr>
              <a:t>:</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p:txBody>
      </p:sp>
      <p:pic>
        <p:nvPicPr>
          <p:cNvPr id="4" name="图片 3"/>
          <p:cNvPicPr>
            <a:picLocks noChangeAspect="1"/>
          </p:cNvPicPr>
          <p:nvPr/>
        </p:nvPicPr>
        <p:blipFill>
          <a:blip r:embed="rId2"/>
          <a:stretch>
            <a:fillRect/>
          </a:stretch>
        </p:blipFill>
        <p:spPr>
          <a:xfrm>
            <a:off x="901944" y="3059723"/>
            <a:ext cx="4286250" cy="819150"/>
          </a:xfrm>
          <a:prstGeom prst="rect">
            <a:avLst/>
          </a:prstGeom>
        </p:spPr>
      </p:pic>
      <p:sp>
        <p:nvSpPr>
          <p:cNvPr id="5" name="右箭头 4"/>
          <p:cNvSpPr/>
          <p:nvPr/>
        </p:nvSpPr>
        <p:spPr>
          <a:xfrm>
            <a:off x="5357152" y="3295283"/>
            <a:ext cx="1195754" cy="348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a:picLocks noChangeAspect="1"/>
          </p:cNvPicPr>
          <p:nvPr/>
        </p:nvPicPr>
        <p:blipFill>
          <a:blip r:embed="rId3"/>
          <a:stretch>
            <a:fillRect/>
          </a:stretch>
        </p:blipFill>
        <p:spPr>
          <a:xfrm>
            <a:off x="6721864" y="3059723"/>
            <a:ext cx="3781425" cy="752475"/>
          </a:xfrm>
          <a:prstGeom prst="rect">
            <a:avLst/>
          </a:prstGeom>
        </p:spPr>
      </p:pic>
      <p:pic>
        <p:nvPicPr>
          <p:cNvPr id="7" name="图片 6"/>
          <p:cNvPicPr>
            <a:picLocks noChangeAspect="1"/>
          </p:cNvPicPr>
          <p:nvPr/>
        </p:nvPicPr>
        <p:blipFill>
          <a:blip r:embed="rId4"/>
          <a:stretch>
            <a:fillRect/>
          </a:stretch>
        </p:blipFill>
        <p:spPr>
          <a:xfrm>
            <a:off x="2391508" y="4776787"/>
            <a:ext cx="6419850" cy="1228725"/>
          </a:xfrm>
          <a:prstGeom prst="rect">
            <a:avLst/>
          </a:prstGeom>
        </p:spPr>
      </p:pic>
    </p:spTree>
    <p:extLst>
      <p:ext uri="{BB962C8B-B14F-4D97-AF65-F5344CB8AC3E}">
        <p14:creationId xmlns:p14="http://schemas.microsoft.com/office/powerpoint/2010/main" val="272236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70902" y="1934308"/>
            <a:ext cx="10058400" cy="4158761"/>
          </a:xfrm>
        </p:spPr>
        <p:txBody>
          <a:bodyPr>
            <a:normAutofit lnSpcReduction="10000"/>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The main difficulty is that well-known ADMM method only works for convex problems. And recent results that analyze ADMM for nonconvex problems do not apply either, because in those works, basic requirements are:</a:t>
            </a:r>
          </a:p>
          <a:p>
            <a:pPr lvl="1">
              <a:buFont typeface="Arial" panose="020B0604020202020204" pitchFamily="34" charset="0"/>
              <a:buChar char="•"/>
            </a:pPr>
            <a:r>
              <a:rPr lang="en-US" sz="3000" spc="-50" dirty="0" smtClean="0">
                <a:solidFill>
                  <a:schemeClr val="tx1">
                    <a:lumMod val="85000"/>
                    <a:lumOff val="15000"/>
                  </a:schemeClr>
                </a:solidFill>
                <a:latin typeface="+mj-lt"/>
                <a:ea typeface="+mj-ea"/>
                <a:cs typeface="+mj-cs"/>
              </a:rPr>
              <a:t>The objective function is separable over the block variables</a:t>
            </a:r>
          </a:p>
          <a:p>
            <a:pPr lvl="1">
              <a:buFont typeface="Arial" panose="020B0604020202020204" pitchFamily="34" charset="0"/>
              <a:buChar char="•"/>
            </a:pPr>
            <a:r>
              <a:rPr lang="en-US" sz="3000" spc="-50" dirty="0" smtClean="0">
                <a:solidFill>
                  <a:schemeClr val="tx1">
                    <a:lumMod val="85000"/>
                    <a:lumOff val="15000"/>
                  </a:schemeClr>
                </a:solidFill>
                <a:latin typeface="+mj-lt"/>
                <a:ea typeface="+mj-ea"/>
                <a:cs typeface="+mj-cs"/>
              </a:rPr>
              <a:t>The smooth part of the augmented </a:t>
            </a:r>
            <a:r>
              <a:rPr lang="en-US" sz="3000" spc="-50" dirty="0" err="1" smtClean="0">
                <a:solidFill>
                  <a:schemeClr val="tx1">
                    <a:lumMod val="85000"/>
                    <a:lumOff val="15000"/>
                  </a:schemeClr>
                </a:solidFill>
                <a:latin typeface="+mj-lt"/>
                <a:ea typeface="+mj-ea"/>
                <a:cs typeface="+mj-cs"/>
              </a:rPr>
              <a:t>Lagrangian</a:t>
            </a:r>
            <a:r>
              <a:rPr lang="en-US" sz="3000" spc="-50" dirty="0" smtClean="0">
                <a:solidFill>
                  <a:schemeClr val="tx1">
                    <a:lumMod val="85000"/>
                    <a:lumOff val="15000"/>
                  </a:schemeClr>
                </a:solidFill>
                <a:latin typeface="+mj-lt"/>
                <a:ea typeface="+mj-ea"/>
                <a:cs typeface="+mj-cs"/>
              </a:rPr>
              <a:t> has Lipschitz continuous gradient with respect to all variable blocks.</a:t>
            </a:r>
            <a:endParaRPr lang="en-US" sz="3200" spc="-50" dirty="0" smtClean="0">
              <a:solidFill>
                <a:schemeClr val="tx1">
                  <a:lumMod val="85000"/>
                  <a:lumOff val="15000"/>
                </a:schemeClr>
              </a:solidFill>
              <a:latin typeface="+mj-lt"/>
              <a:ea typeface="+mj-ea"/>
              <a:cs typeface="+mj-cs"/>
            </a:endParaRP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Unfortunately, neither of these conditions are satisfied in our problem.</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479858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57" y="163511"/>
            <a:ext cx="2067951" cy="680551"/>
          </a:xfrm>
        </p:spPr>
        <p:txBody>
          <a:bodyPr>
            <a:normAutofit/>
          </a:bodyPr>
          <a:lstStyle/>
          <a:p>
            <a:pPr algn="ctr"/>
            <a:r>
              <a:rPr lang="en-US" sz="3200" dirty="0" smtClean="0"/>
              <a:t>Method</a:t>
            </a:r>
            <a:endParaRPr lang="en-US" sz="3200" dirty="0"/>
          </a:p>
        </p:txBody>
      </p:sp>
      <p:sp>
        <p:nvSpPr>
          <p:cNvPr id="3" name="内容占位符 2"/>
          <p:cNvSpPr>
            <a:spLocks noGrp="1"/>
          </p:cNvSpPr>
          <p:nvPr>
            <p:ph idx="1"/>
          </p:nvPr>
        </p:nvSpPr>
        <p:spPr>
          <a:xfrm>
            <a:off x="1070902" y="1934308"/>
            <a:ext cx="10058400" cy="4158761"/>
          </a:xfrm>
        </p:spPr>
        <p:txBody>
          <a:bodyPr>
            <a:normAutofit/>
          </a:bodyPr>
          <a:lstStyle/>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So we start by considering the following reformulation of problem:</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a:p>
            <a:pPr marL="0" indent="0">
              <a:buNone/>
            </a:pPr>
            <a:endParaRPr lang="en-US" sz="3200" spc="-50" dirty="0" smtClean="0">
              <a:solidFill>
                <a:schemeClr val="tx1">
                  <a:lumMod val="85000"/>
                  <a:lumOff val="15000"/>
                </a:schemeClr>
              </a:solidFill>
              <a:latin typeface="+mj-lt"/>
              <a:ea typeface="+mj-ea"/>
              <a:cs typeface="+mj-cs"/>
            </a:endParaRPr>
          </a:p>
          <a:p>
            <a:pPr marL="0" indent="0">
              <a:buNone/>
            </a:pPr>
            <a:r>
              <a:rPr lang="en-US" sz="3200" spc="-50" dirty="0" smtClean="0">
                <a:solidFill>
                  <a:schemeClr val="tx1">
                    <a:lumMod val="85000"/>
                    <a:lumOff val="15000"/>
                  </a:schemeClr>
                </a:solidFill>
                <a:latin typeface="+mj-lt"/>
                <a:ea typeface="+mj-ea"/>
                <a:cs typeface="+mj-cs"/>
              </a:rPr>
              <a:t>where             is some given constant.</a:t>
            </a:r>
          </a:p>
          <a:p>
            <a:pPr>
              <a:buFont typeface="Arial" panose="020B0604020202020204" pitchFamily="34" charset="0"/>
              <a:buChar char="•"/>
            </a:pPr>
            <a:r>
              <a:rPr lang="en-US" sz="3200" spc="-50" dirty="0" smtClean="0">
                <a:solidFill>
                  <a:schemeClr val="tx1">
                    <a:lumMod val="85000"/>
                    <a:lumOff val="15000"/>
                  </a:schemeClr>
                </a:solidFill>
                <a:latin typeface="+mj-lt"/>
                <a:ea typeface="+mj-ea"/>
                <a:cs typeface="+mj-cs"/>
              </a:rPr>
              <a:t>It can be checked that when    is sufficiently large (we will talk about it later), problem (1) and (4) have the same KKT points.</a:t>
            </a:r>
          </a:p>
          <a:p>
            <a:pPr>
              <a:buFont typeface="Arial" panose="020B0604020202020204" pitchFamily="34" charset="0"/>
              <a:buChar char="•"/>
            </a:pPr>
            <a:endParaRPr lang="en-US" sz="3200" spc="-50" dirty="0">
              <a:solidFill>
                <a:schemeClr val="tx1">
                  <a:lumMod val="85000"/>
                  <a:lumOff val="15000"/>
                </a:schemeClr>
              </a:solidFill>
              <a:latin typeface="+mj-lt"/>
              <a:ea typeface="+mj-ea"/>
              <a:cs typeface="+mj-cs"/>
            </a:endParaRPr>
          </a:p>
        </p:txBody>
      </p:sp>
      <p:pic>
        <p:nvPicPr>
          <p:cNvPr id="5" name="图片 4"/>
          <p:cNvPicPr>
            <a:picLocks noChangeAspect="1"/>
          </p:cNvPicPr>
          <p:nvPr/>
        </p:nvPicPr>
        <p:blipFill>
          <a:blip r:embed="rId2"/>
          <a:stretch>
            <a:fillRect/>
          </a:stretch>
        </p:blipFill>
        <p:spPr>
          <a:xfrm>
            <a:off x="2260106" y="4292453"/>
            <a:ext cx="790575" cy="371475"/>
          </a:xfrm>
          <a:prstGeom prst="rect">
            <a:avLst/>
          </a:prstGeom>
        </p:spPr>
      </p:pic>
      <p:pic>
        <p:nvPicPr>
          <p:cNvPr id="6" name="图片 5"/>
          <p:cNvPicPr>
            <a:picLocks noChangeAspect="1"/>
          </p:cNvPicPr>
          <p:nvPr/>
        </p:nvPicPr>
        <p:blipFill>
          <a:blip r:embed="rId3"/>
          <a:stretch>
            <a:fillRect/>
          </a:stretch>
        </p:blipFill>
        <p:spPr>
          <a:xfrm>
            <a:off x="2391508" y="2759887"/>
            <a:ext cx="6543675" cy="1352550"/>
          </a:xfrm>
          <a:prstGeom prst="rect">
            <a:avLst/>
          </a:prstGeom>
        </p:spPr>
      </p:pic>
      <p:pic>
        <p:nvPicPr>
          <p:cNvPr id="7" name="图片 6"/>
          <p:cNvPicPr>
            <a:picLocks noChangeAspect="1"/>
          </p:cNvPicPr>
          <p:nvPr/>
        </p:nvPicPr>
        <p:blipFill>
          <a:blip r:embed="rId4"/>
          <a:stretch>
            <a:fillRect/>
          </a:stretch>
        </p:blipFill>
        <p:spPr>
          <a:xfrm>
            <a:off x="5663345" y="4978928"/>
            <a:ext cx="266700" cy="247650"/>
          </a:xfrm>
          <a:prstGeom prst="rect">
            <a:avLst/>
          </a:prstGeom>
        </p:spPr>
      </p:pic>
    </p:spTree>
    <p:extLst>
      <p:ext uri="{BB962C8B-B14F-4D97-AF65-F5344CB8AC3E}">
        <p14:creationId xmlns:p14="http://schemas.microsoft.com/office/powerpoint/2010/main" val="1014490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284</TotalTime>
  <Words>1054</Words>
  <Application>Microsoft Office PowerPoint</Application>
  <PresentationFormat>宽屏</PresentationFormat>
  <Paragraphs>104</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宋体</vt:lpstr>
      <vt:lpstr>Arial</vt:lpstr>
      <vt:lpstr>Calibri</vt:lpstr>
      <vt:lpstr>Calibri Light</vt:lpstr>
      <vt:lpstr>Cambria Math</vt:lpstr>
      <vt:lpstr>回顾</vt:lpstr>
      <vt:lpstr>A Nonconvex Splitting Method for Symmetric Nonnegative Matrix Factorization: Convergence Analysis and Optimality</vt:lpstr>
      <vt:lpstr>Outline</vt:lpstr>
      <vt:lpstr>Introduction</vt:lpstr>
      <vt:lpstr>Introduction</vt:lpstr>
      <vt:lpstr>Introduction</vt:lpstr>
      <vt:lpstr>Introduction</vt:lpstr>
      <vt:lpstr>Method</vt:lpstr>
      <vt:lpstr>Method</vt:lpstr>
      <vt:lpstr>Method</vt:lpstr>
      <vt:lpstr>Method</vt:lpstr>
      <vt:lpstr>Method</vt:lpstr>
      <vt:lpstr>Method</vt:lpstr>
      <vt:lpstr>Method</vt:lpstr>
      <vt:lpstr>Convergence and convergence rate </vt:lpstr>
      <vt:lpstr>Convergence and convergence rate </vt:lpstr>
      <vt:lpstr>Convergence and convergence rate </vt:lpstr>
      <vt:lpstr>Convergence and convergence rate </vt:lpstr>
      <vt:lpstr>Results on Random Symmetric Matrices</vt:lpstr>
      <vt:lpstr>Results on Adjacency Matrices</vt:lpstr>
      <vt:lpstr>Results on Real Data: Dense Similarity Matrix</vt:lpstr>
      <vt:lpstr>Results on Real Data: Sparse Similarity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Nonconvex Splitting Method for Symmetric Nonnegative Matrix Factorization: Convergence Analysis and Optimality</dc:title>
  <dc:creator>Haoxuan</dc:creator>
  <cp:lastModifiedBy>Haoxuan</cp:lastModifiedBy>
  <cp:revision>32</cp:revision>
  <dcterms:created xsi:type="dcterms:W3CDTF">2019-03-18T03:18:30Z</dcterms:created>
  <dcterms:modified xsi:type="dcterms:W3CDTF">2019-03-18T08:08:04Z</dcterms:modified>
</cp:coreProperties>
</file>