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81" r:id="rId21"/>
    <p:sldId id="276" r:id="rId22"/>
    <p:sldId id="282" r:id="rId23"/>
    <p:sldId id="277" r:id="rId24"/>
    <p:sldId id="283" r:id="rId25"/>
    <p:sldId id="278" r:id="rId26"/>
    <p:sldId id="284" r:id="rId27"/>
    <p:sldId id="279" r:id="rId28"/>
    <p:sldId id="285" r:id="rId29"/>
    <p:sldId id="280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Dynamics </a:t>
            </a:r>
            <a:r>
              <a:rPr lang="en-US" b="1" dirty="0"/>
              <a:t>of diseases spreading on multiplex networks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Members: Xu </a:t>
            </a:r>
            <a:r>
              <a:rPr lang="en-US" altLang="zh-CN" sz="2400" dirty="0" err="1" smtClean="0"/>
              <a:t>Shuangdie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>	Yang Haoxin</a:t>
            </a:r>
          </a:p>
          <a:p>
            <a:r>
              <a:rPr lang="en-US" sz="2400" dirty="0" smtClean="0"/>
              <a:t>Instructor: Wang Lin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51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3. Program simulation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828799"/>
            <a:ext cx="8915400" cy="463923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Network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Mesh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Layers</a:t>
            </a:r>
          </a:p>
          <a:p>
            <a:r>
              <a:rPr lang="en-US" sz="3600" dirty="0" smtClean="0"/>
              <a:t>Disease Propagation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Step by step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Contacts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20942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III. Results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Control group</a:t>
            </a:r>
          </a:p>
          <a:p>
            <a:r>
              <a:rPr lang="en-US" sz="3600" dirty="0" smtClean="0"/>
              <a:t>Different variates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873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1. Control </a:t>
            </a:r>
            <a:r>
              <a:rPr lang="en-US" altLang="zh-CN" sz="4800" dirty="0" smtClean="0"/>
              <a:t>g</a:t>
            </a:r>
            <a:r>
              <a:rPr lang="en-US" sz="4800" dirty="0" smtClean="0"/>
              <a:t>roup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 = 5000, &lt;k</a:t>
            </a:r>
            <a:r>
              <a:rPr lang="en-US" sz="3600" baseline="-25000" dirty="0"/>
              <a:t>1</a:t>
            </a:r>
            <a:r>
              <a:rPr lang="en-US" sz="3600" dirty="0"/>
              <a:t>&gt; = &lt;k</a:t>
            </a:r>
            <a:r>
              <a:rPr lang="en-US" sz="3600" baseline="-25000" dirty="0"/>
              <a:t>2</a:t>
            </a:r>
            <a:r>
              <a:rPr lang="en-US" sz="3600" dirty="0"/>
              <a:t>&gt; = 6, γ = 0.3, ε</a:t>
            </a:r>
            <a:r>
              <a:rPr lang="en-US" sz="3600" baseline="-25000" dirty="0"/>
              <a:t>1 </a:t>
            </a:r>
            <a:r>
              <a:rPr lang="en-US" sz="3600" dirty="0"/>
              <a:t>= ε</a:t>
            </a:r>
            <a:r>
              <a:rPr lang="en-US" sz="3600" baseline="-25000" dirty="0"/>
              <a:t>2 </a:t>
            </a:r>
            <a:r>
              <a:rPr lang="en-US" sz="3600" dirty="0"/>
              <a:t>= 0.01, β</a:t>
            </a:r>
            <a:r>
              <a:rPr lang="en-US" sz="3600" baseline="-25000" dirty="0"/>
              <a:t>1 </a:t>
            </a:r>
            <a:r>
              <a:rPr lang="en-US" sz="3600" dirty="0"/>
              <a:t>= β</a:t>
            </a:r>
            <a:r>
              <a:rPr lang="en-US" sz="3600" baseline="-25000" dirty="0"/>
              <a:t>2</a:t>
            </a:r>
            <a:r>
              <a:rPr lang="en-US" sz="3600" dirty="0"/>
              <a:t> = 0.02, μ</a:t>
            </a:r>
            <a:r>
              <a:rPr lang="en-US" sz="3600" baseline="-25000" dirty="0"/>
              <a:t>1</a:t>
            </a:r>
            <a:r>
              <a:rPr lang="en-US" sz="3600" dirty="0"/>
              <a:t> =μ</a:t>
            </a:r>
            <a:r>
              <a:rPr lang="en-US" sz="3600" baseline="-25000" dirty="0"/>
              <a:t>2</a:t>
            </a:r>
            <a:r>
              <a:rPr lang="en-US" sz="3600" dirty="0"/>
              <a:t> = 0.01, </a:t>
            </a:r>
            <a:r>
              <a:rPr lang="en-US" sz="3600" dirty="0" err="1"/>
              <a:t>p</a:t>
            </a:r>
            <a:r>
              <a:rPr lang="en-US" sz="3600" baseline="-25000" dirty="0" err="1"/>
              <a:t>S</a:t>
            </a:r>
            <a:r>
              <a:rPr lang="en-US" sz="3600" dirty="0"/>
              <a:t> = </a:t>
            </a:r>
            <a:r>
              <a:rPr lang="en-US" sz="3600" dirty="0" err="1"/>
              <a:t>p</a:t>
            </a:r>
            <a:r>
              <a:rPr lang="en-US" sz="3600" baseline="-25000" dirty="0" err="1"/>
              <a:t>I</a:t>
            </a:r>
            <a:r>
              <a:rPr lang="en-US" sz="3600" dirty="0"/>
              <a:t> = </a:t>
            </a:r>
            <a:r>
              <a:rPr lang="en-US" sz="3600" dirty="0" err="1"/>
              <a:t>p</a:t>
            </a:r>
            <a:r>
              <a:rPr lang="en-US" sz="3600" baseline="-25000" dirty="0" err="1"/>
              <a:t>R</a:t>
            </a:r>
            <a:r>
              <a:rPr lang="en-US" sz="3600" dirty="0"/>
              <a:t> = 1, </a:t>
            </a:r>
            <a:r>
              <a:rPr lang="en-US" sz="3600" dirty="0" err="1"/>
              <a:t>q</a:t>
            </a:r>
            <a:r>
              <a:rPr lang="en-US" sz="3600" baseline="-25000" dirty="0" err="1"/>
              <a:t>S</a:t>
            </a:r>
            <a:r>
              <a:rPr lang="en-US" sz="3600" dirty="0"/>
              <a:t> = </a:t>
            </a:r>
            <a:r>
              <a:rPr lang="en-US" sz="3600" dirty="0" err="1"/>
              <a:t>q</a:t>
            </a:r>
            <a:r>
              <a:rPr lang="en-US" sz="3600" baseline="-25000" dirty="0" err="1"/>
              <a:t>I</a:t>
            </a:r>
            <a:r>
              <a:rPr lang="en-US" sz="3600" dirty="0"/>
              <a:t> = </a:t>
            </a:r>
            <a:r>
              <a:rPr lang="en-US" sz="3600" dirty="0" err="1"/>
              <a:t>q</a:t>
            </a:r>
            <a:r>
              <a:rPr lang="en-US" sz="3600" baseline="-25000" dirty="0" err="1"/>
              <a:t>R</a:t>
            </a:r>
            <a:r>
              <a:rPr lang="en-US" sz="3600" dirty="0"/>
              <a:t> = 1, η = 0, ω = 0.5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64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sz="4800" dirty="0" smtClean="0"/>
              <a:t>Control group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3074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" t="2299" r="5104" b="1709"/>
          <a:stretch>
            <a:fillRect/>
          </a:stretch>
        </p:blipFill>
        <p:spPr bwMode="auto">
          <a:xfrm>
            <a:off x="2589212" y="1560207"/>
            <a:ext cx="6191717" cy="492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0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2. Degree distribution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Degree shows individual activity</a:t>
            </a:r>
          </a:p>
          <a:p>
            <a:r>
              <a:rPr lang="en-US" sz="3600" dirty="0" smtClean="0"/>
              <a:t>Normal distribution</a:t>
            </a:r>
          </a:p>
          <a:p>
            <a:r>
              <a:rPr lang="en-US" sz="3600" dirty="0" smtClean="0"/>
              <a:t>Average distribution</a:t>
            </a:r>
          </a:p>
          <a:p>
            <a:r>
              <a:rPr lang="en-US" sz="3600" dirty="0" smtClean="0"/>
              <a:t>Poisson distribution</a:t>
            </a:r>
          </a:p>
          <a:p>
            <a:r>
              <a:rPr lang="en-US" sz="3600" dirty="0" smtClean="0"/>
              <a:t>Different average degree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97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2. Degree </a:t>
            </a:r>
            <a:r>
              <a:rPr lang="en-US" sz="4800" dirty="0" smtClean="0"/>
              <a:t>distribution</a:t>
            </a:r>
            <a:endParaRPr lang="en-US" sz="4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35" y="1526963"/>
            <a:ext cx="11819965" cy="31089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38785" y="4635880"/>
            <a:ext cx="11819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(a) 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Normal distribution	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(b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Average 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distribution		   (c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 Poisson 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distribution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53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92925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smtClean="0"/>
              <a:t>2. Degree distribution</a:t>
            </a:r>
            <a:endParaRPr lang="en-US" sz="4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3" y="1617785"/>
            <a:ext cx="11640800" cy="306179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77620" y="4679576"/>
            <a:ext cx="11142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(a) degree = 5 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					(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b) degree = 6 </a:t>
            </a:r>
            <a:r>
              <a:rPr lang="en-US" sz="24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					(</a:t>
            </a:r>
            <a:r>
              <a:rPr 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c) degree =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232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3. Interaction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3768" y="2120153"/>
            <a:ext cx="9930000" cy="37776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Interaction between coexisting diseases</a:t>
            </a:r>
          </a:p>
          <a:p>
            <a:r>
              <a:rPr lang="en-US" sz="3600" dirty="0" smtClean="0"/>
              <a:t>Unilateral impact</a:t>
            </a:r>
          </a:p>
          <a:p>
            <a:r>
              <a:rPr lang="en-US" sz="3600" dirty="0" smtClean="0"/>
              <a:t>Reciprocal impact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95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2489" y="142796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3. Interaction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0" y="1028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2047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1009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0" y="2028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22489" y="686211"/>
            <a:ext cx="7179307" cy="6424614"/>
            <a:chOff x="1922489" y="714347"/>
            <a:chExt cx="7179307" cy="6424614"/>
          </a:xfrm>
        </p:grpSpPr>
        <p:grpSp>
          <p:nvGrpSpPr>
            <p:cNvPr id="18" name="组合 17"/>
            <p:cNvGrpSpPr/>
            <p:nvPr/>
          </p:nvGrpSpPr>
          <p:grpSpPr>
            <a:xfrm>
              <a:off x="1922489" y="714347"/>
              <a:ext cx="7024562" cy="6185857"/>
              <a:chOff x="1629260" y="1332857"/>
              <a:chExt cx="7070987" cy="6226739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2"/>
              <a:srcRect r="50949"/>
              <a:stretch/>
            </p:blipFill>
            <p:spPr>
              <a:xfrm>
                <a:off x="1629260" y="1332857"/>
                <a:ext cx="6963410" cy="3201683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3"/>
              <a:srcRect r="51105"/>
              <a:stretch/>
            </p:blipFill>
            <p:spPr>
              <a:xfrm>
                <a:off x="1629261" y="4298110"/>
                <a:ext cx="7070986" cy="3261486"/>
              </a:xfrm>
              <a:prstGeom prst="rect">
                <a:avLst/>
              </a:prstGeom>
            </p:spPr>
          </p:pic>
        </p:grpSp>
        <p:sp>
          <p:nvSpPr>
            <p:cNvPr id="19" name="矩形 18"/>
            <p:cNvSpPr/>
            <p:nvPr/>
          </p:nvSpPr>
          <p:spPr>
            <a:xfrm>
              <a:off x="2546252" y="351856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(a)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1,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1.2			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(b)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1,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0.8</a:t>
              </a:r>
              <a:endParaRPr 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08689" y="6492630"/>
              <a:ext cx="6593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(c)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1,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1.2,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0.8		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(d)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1,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0.8,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1.2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474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1243" y="-12722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/>
              <a:t>3. Interaction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64191" y="552730"/>
            <a:ext cx="12027809" cy="6412846"/>
            <a:chOff x="164191" y="552730"/>
            <a:chExt cx="12027809" cy="641284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r="52124"/>
            <a:stretch/>
          </p:blipFill>
          <p:spPr>
            <a:xfrm>
              <a:off x="1831243" y="552730"/>
              <a:ext cx="7433778" cy="291969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/>
            <a:srcRect r="52888"/>
            <a:stretch/>
          </p:blipFill>
          <p:spPr>
            <a:xfrm>
              <a:off x="1831243" y="3348832"/>
              <a:ext cx="7555080" cy="3616744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892574" y="3308491"/>
              <a:ext cx="107890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(a)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 (control group) (b)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1,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1.2 (reciprocal enhancement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4191" y="6488668"/>
              <a:ext cx="1202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(c)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1,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0.8 (reciprocal impairment) </a:t>
              </a:r>
              <a:r>
                <a:rPr lang="en-US" sz="16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(d) </a:t>
              </a:r>
              <a:r>
                <a:rPr lang="en-US" sz="1600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sz="1600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sz="16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sz="1600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sz="1600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sz="1600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sz="16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1, </a:t>
              </a:r>
              <a:r>
                <a:rPr lang="en-US" sz="1600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sz="1600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sz="16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sz="1600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sz="1600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sz="16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1.2, </a:t>
              </a:r>
              <a:r>
                <a:rPr lang="en-US" sz="1600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sz="1600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sz="16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sz="1600" kern="1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sz="1600" kern="1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sz="16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0.8 (</a:t>
              </a:r>
              <a:r>
                <a:rPr lang="en-US" sz="1600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enhancement &amp; impairment)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4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</a:t>
            </a:r>
            <a:r>
              <a:rPr lang="en-US" sz="4800" dirty="0" smtClean="0"/>
              <a:t>. Introduction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Disease Spreading</a:t>
            </a:r>
          </a:p>
          <a:p>
            <a:r>
              <a:rPr lang="en-US" sz="3600" dirty="0" smtClean="0"/>
              <a:t>Multiplex networks</a:t>
            </a:r>
          </a:p>
          <a:p>
            <a:r>
              <a:rPr lang="en-US" sz="3600" dirty="0" smtClean="0"/>
              <a:t>Coexisting diseases</a:t>
            </a:r>
          </a:p>
          <a:p>
            <a:r>
              <a:rPr lang="en-US" sz="3600" dirty="0" smtClean="0"/>
              <a:t>Different Variates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4. Initial state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Different initial infection ratio</a:t>
            </a:r>
          </a:p>
          <a:p>
            <a:r>
              <a:rPr lang="en-US" sz="3600" dirty="0" smtClean="0"/>
              <a:t>Symmetry &amp; asymmetry</a:t>
            </a:r>
          </a:p>
        </p:txBody>
      </p:sp>
    </p:spTree>
    <p:extLst>
      <p:ext uri="{BB962C8B-B14F-4D97-AF65-F5344CB8AC3E}">
        <p14:creationId xmlns:p14="http://schemas.microsoft.com/office/powerpoint/2010/main" val="29985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5527" y="-36469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4. Initial state</a:t>
            </a:r>
            <a:endParaRPr lang="en-US" sz="48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95151" y="608904"/>
            <a:ext cx="11530286" cy="6423908"/>
            <a:chOff x="1250644" y="770268"/>
            <a:chExt cx="11120650" cy="61956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6191" y="770268"/>
              <a:ext cx="10925810" cy="287373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0644" y="3644002"/>
              <a:ext cx="10941356" cy="287782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496670" y="3445889"/>
              <a:ext cx="98746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(a) ε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ε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0.005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				    (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b) ε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ε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0.01 					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(c) ε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ε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0.05</a:t>
              </a:r>
              <a:endParaRPr 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864858" y="6319623"/>
              <a:ext cx="6381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(d) ε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0.01, ε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0.005				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(e) ε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0.01, ε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0.05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1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5. Infection rate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Different basic infection rate</a:t>
            </a:r>
          </a:p>
          <a:p>
            <a:r>
              <a:rPr lang="en-US" sz="3600" dirty="0" smtClean="0"/>
              <a:t>Symmetry &amp; asymmetry</a:t>
            </a:r>
          </a:p>
        </p:txBody>
      </p:sp>
    </p:spTree>
    <p:extLst>
      <p:ext uri="{BB962C8B-B14F-4D97-AF65-F5344CB8AC3E}">
        <p14:creationId xmlns:p14="http://schemas.microsoft.com/office/powerpoint/2010/main" val="7782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6478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5. Infection Rate</a:t>
            </a:r>
            <a:endParaRPr lang="en-US" sz="4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07283" y="618564"/>
            <a:ext cx="11383870" cy="6181551"/>
            <a:chOff x="566942" y="685800"/>
            <a:chExt cx="11383870" cy="618155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942" y="685800"/>
              <a:ext cx="11383870" cy="299421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517" y="3783079"/>
              <a:ext cx="11158895" cy="2935041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1898276" y="3529426"/>
              <a:ext cx="883247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(a) β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β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0.01			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(b) β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β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0.02 (control group 1)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		(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c) β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β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0.03</a:t>
              </a:r>
              <a:endParaRPr 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36477" y="6498019"/>
              <a:ext cx="984560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(d) β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0.02, β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0.01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				(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e) β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0.02, β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0.03				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(f) β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0.02,  β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0.1</a:t>
              </a:r>
              <a:endParaRPr lang="en-US" kern="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05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6. Recovery rate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Different </a:t>
            </a:r>
            <a:r>
              <a:rPr lang="en-US" sz="3600" dirty="0" smtClean="0"/>
              <a:t>basic recovery rate</a:t>
            </a:r>
            <a:endParaRPr lang="en-US" sz="3600" b="1" dirty="0" smtClean="0"/>
          </a:p>
          <a:p>
            <a:r>
              <a:rPr lang="en-US" sz="3600" dirty="0" smtClean="0"/>
              <a:t>Symmetry &amp; asymmetry</a:t>
            </a:r>
          </a:p>
        </p:txBody>
      </p:sp>
    </p:spTree>
    <p:extLst>
      <p:ext uri="{BB962C8B-B14F-4D97-AF65-F5344CB8AC3E}">
        <p14:creationId xmlns:p14="http://schemas.microsoft.com/office/powerpoint/2010/main" val="36064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8886" y="384003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6. Recovery rate</a:t>
            </a:r>
            <a:endParaRPr lang="en-US" sz="48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77460" y="1171245"/>
            <a:ext cx="12014540" cy="5603950"/>
            <a:chOff x="177460" y="1171245"/>
            <a:chExt cx="12014540" cy="560395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460" y="1171245"/>
              <a:ext cx="12014540" cy="2709642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460" y="3880887"/>
              <a:ext cx="12014540" cy="2709642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853440" y="3603888"/>
              <a:ext cx="111322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(a) 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0.005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		(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b) 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0.01 (control group 1)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	(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c) 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0.02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			    (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d) 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0.05</a:t>
              </a:r>
              <a:endParaRPr 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908516" y="6405863"/>
              <a:ext cx="99646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(e) 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0.01, 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0.005			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(f) 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0.01, 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0.02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			(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g) 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0.01, μ</a:t>
              </a:r>
              <a:r>
                <a:rPr lang="en-US" kern="1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0.05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27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7. Overlap rate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4129" y="2348753"/>
            <a:ext cx="10387200" cy="37776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Different </a:t>
            </a:r>
            <a:r>
              <a:rPr lang="en-US" sz="3600" dirty="0" smtClean="0"/>
              <a:t>overlap rate for networks</a:t>
            </a:r>
          </a:p>
          <a:p>
            <a:r>
              <a:rPr lang="en-US" sz="3600" dirty="0" smtClean="0"/>
              <a:t>Percentage of lines (contacts) overlapped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976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9088" y="203457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7. Overlap rate</a:t>
            </a:r>
            <a:endParaRPr lang="en-US" sz="4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510109" y="803563"/>
            <a:ext cx="6741121" cy="6014094"/>
            <a:chOff x="1510109" y="803563"/>
            <a:chExt cx="6741121" cy="601409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r="49280"/>
            <a:stretch/>
          </p:blipFill>
          <p:spPr>
            <a:xfrm>
              <a:off x="1510109" y="803563"/>
              <a:ext cx="6741121" cy="299747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/>
            <a:srcRect l="50605"/>
            <a:stretch/>
          </p:blipFill>
          <p:spPr>
            <a:xfrm>
              <a:off x="1669088" y="3726056"/>
              <a:ext cx="6565002" cy="299747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776654" y="3541390"/>
              <a:ext cx="53222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(a) γ = 0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				    (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b) γ = 0.3 (control group 1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76654" y="6448325"/>
              <a:ext cx="52377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(c) γ 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0.5					 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(d) γ = 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0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800" dirty="0" smtClean="0"/>
              <a:t>8. Weak group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Children &amp; elder</a:t>
            </a:r>
            <a:endParaRPr lang="en-US" sz="3600" dirty="0" smtClean="0"/>
          </a:p>
          <a:p>
            <a:r>
              <a:rPr lang="en-US" sz="3600" dirty="0"/>
              <a:t>P</a:t>
            </a:r>
            <a:r>
              <a:rPr lang="en-US" sz="3600" dirty="0" smtClean="0"/>
              <a:t>ercentage of the weak</a:t>
            </a:r>
          </a:p>
          <a:p>
            <a:r>
              <a:rPr lang="en-US" sz="3600" dirty="0" smtClean="0"/>
              <a:t>Coefficient</a:t>
            </a:r>
            <a:r>
              <a:rPr lang="en-US" sz="3600" dirty="0"/>
              <a:t> </a:t>
            </a:r>
            <a:r>
              <a:rPr lang="en-US" sz="3600" dirty="0" smtClean="0"/>
              <a:t>of 0.5</a:t>
            </a:r>
          </a:p>
          <a:p>
            <a:r>
              <a:rPr lang="en-US" sz="3600" dirty="0" smtClean="0"/>
              <a:t>Easy to be infected</a:t>
            </a:r>
          </a:p>
          <a:p>
            <a:r>
              <a:rPr lang="en-US" sz="3600" dirty="0" smtClean="0"/>
              <a:t>Hard to recover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297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9890" y="543427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8. Weak group</a:t>
            </a:r>
            <a:endParaRPr lang="en-US" sz="4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94725" y="1606140"/>
            <a:ext cx="11997275" cy="3793484"/>
            <a:chOff x="194725" y="1606140"/>
            <a:chExt cx="11997275" cy="379348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725" y="1606140"/>
              <a:ext cx="11997275" cy="3608818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242148" y="5030292"/>
              <a:ext cx="99323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(a) η = 0 (control group 1)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					(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b) η = 0.1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						(</a:t>
              </a:r>
              <a:r>
                <a:rPr 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c) η = </a:t>
              </a:r>
              <a:r>
                <a:rPr 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0.25</a:t>
              </a:r>
              <a:endParaRPr 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9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1. Disease spreading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Control of epidemics</a:t>
            </a:r>
          </a:p>
          <a:p>
            <a:r>
              <a:rPr lang="en-US" sz="3600" dirty="0" smtClean="0"/>
              <a:t>Spread of Information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968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IV. Analysis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5204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Control of conglomeration</a:t>
            </a:r>
          </a:p>
          <a:p>
            <a:r>
              <a:rPr lang="en-US" sz="3600" dirty="0" smtClean="0"/>
              <a:t>Vaccination		small pox &amp; cowpox</a:t>
            </a:r>
          </a:p>
          <a:p>
            <a:r>
              <a:rPr lang="en-US" sz="3600" dirty="0" smtClean="0"/>
              <a:t>Take measure at the beginning</a:t>
            </a:r>
          </a:p>
          <a:p>
            <a:r>
              <a:rPr lang="en-US" sz="3600" dirty="0" smtClean="0"/>
              <a:t>Allocate medicine</a:t>
            </a:r>
          </a:p>
          <a:p>
            <a:r>
              <a:rPr lang="en-US" sz="3600" dirty="0" smtClean="0"/>
              <a:t>Pay attention to cross infections</a:t>
            </a:r>
          </a:p>
          <a:p>
            <a:r>
              <a:rPr lang="en-US" sz="3600" dirty="0" smtClean="0"/>
              <a:t>Provide special care for the weak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581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V. Conclusion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9659" y="1734670"/>
            <a:ext cx="10185494" cy="4311022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Study: Dynamics of diseases</a:t>
            </a:r>
          </a:p>
          <a:p>
            <a:r>
              <a:rPr lang="en-US" sz="3600" dirty="0" smtClean="0"/>
              <a:t>Scientific: Mathematical models &amp; program simulation</a:t>
            </a:r>
          </a:p>
          <a:p>
            <a:r>
              <a:rPr lang="en-US" sz="3600" dirty="0" smtClean="0"/>
              <a:t>Innovation: Coexisting diseases &amp; Multiplex networks</a:t>
            </a:r>
          </a:p>
          <a:p>
            <a:r>
              <a:rPr lang="en-US" sz="3600" dirty="0" smtClean="0"/>
              <a:t>Application: Control of epidemics &amp; study of information spread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86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VI. Acknowledgement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1" y="2133600"/>
            <a:ext cx="9203859" cy="377762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Wang Lin, </a:t>
            </a:r>
            <a:r>
              <a:rPr lang="en-US" sz="3600" dirty="0"/>
              <a:t>School of Electronic Information and Electrical </a:t>
            </a:r>
            <a:r>
              <a:rPr lang="en-US" sz="3600" dirty="0" smtClean="0"/>
              <a:t>Engineering</a:t>
            </a:r>
          </a:p>
          <a:p>
            <a:r>
              <a:rPr lang="en-US" altLang="zh-CN" sz="3600" dirty="0" smtClean="0"/>
              <a:t>Scholars of former investigation in dynamics of diseases spreading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98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973" y="247592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VII. Reference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973" y="1057836"/>
            <a:ext cx="9378670" cy="3777622"/>
          </a:xfrm>
        </p:spPr>
        <p:txBody>
          <a:bodyPr numCol="2">
            <a:noAutofit/>
          </a:bodyPr>
          <a:lstStyle/>
          <a:p>
            <a:r>
              <a:rPr lang="en-US" sz="1200" dirty="0"/>
              <a:t>[1] M. E. J. Newman, Phys. Rev. E 66, 016128 (2002).</a:t>
            </a:r>
          </a:p>
          <a:p>
            <a:r>
              <a:rPr lang="en-US" sz="1200" dirty="0"/>
              <a:t>[2] M. J. Keeling and K. T. D. Eames, J. R. Soc., Interface 2, 295 (2005).</a:t>
            </a:r>
          </a:p>
          <a:p>
            <a:r>
              <a:rPr lang="en-US" sz="1200" dirty="0"/>
              <a:t>[3] R. M. May, Trends Ecol. </a:t>
            </a:r>
            <a:r>
              <a:rPr lang="en-US" sz="1200" dirty="0" err="1"/>
              <a:t>Evol</a:t>
            </a:r>
            <a:r>
              <a:rPr lang="en-US" sz="1200" dirty="0"/>
              <a:t>. 21, 394 (2006).</a:t>
            </a:r>
          </a:p>
          <a:p>
            <a:r>
              <a:rPr lang="en-US" sz="1200" dirty="0"/>
              <a:t>[4] D. Mollison, Journal of the Royal Statistical Society Series B (Methodological) 39, 283 (1977).</a:t>
            </a:r>
          </a:p>
          <a:p>
            <a:r>
              <a:rPr lang="en-US" sz="1200" dirty="0"/>
              <a:t>[5] L. </a:t>
            </a:r>
            <a:r>
              <a:rPr lang="en-US" sz="1200" dirty="0" err="1"/>
              <a:t>Sattenspiel</a:t>
            </a:r>
            <a:r>
              <a:rPr lang="en-US" sz="1200" dirty="0"/>
              <a:t> and C.P. Simon, Math. </a:t>
            </a:r>
            <a:r>
              <a:rPr lang="en-US" sz="1200" dirty="0" err="1"/>
              <a:t>Biosci</a:t>
            </a:r>
            <a:r>
              <a:rPr lang="en-US" sz="1200" dirty="0"/>
              <a:t>. 90, 341 (1988).</a:t>
            </a:r>
          </a:p>
          <a:p>
            <a:r>
              <a:rPr lang="en-US" sz="1200" dirty="0"/>
              <a:t>[6] R. Pastor-</a:t>
            </a:r>
            <a:r>
              <a:rPr lang="en-US" sz="1200" dirty="0" err="1"/>
              <a:t>Satorras</a:t>
            </a:r>
            <a:r>
              <a:rPr lang="en-US" sz="1200" dirty="0"/>
              <a:t> and A. </a:t>
            </a:r>
            <a:r>
              <a:rPr lang="en-US" sz="1200" dirty="0" err="1"/>
              <a:t>Vespignani</a:t>
            </a:r>
            <a:r>
              <a:rPr lang="en-US" sz="1200" dirty="0"/>
              <a:t>, Phys. Rev. Lett. 86, 3200 (2001).</a:t>
            </a:r>
          </a:p>
          <a:p>
            <a:r>
              <a:rPr lang="en-US" sz="1200" dirty="0"/>
              <a:t>[7] S. Funk, E. Gilad, C. Watkins, and V. A. A. Jansen, Proc. Natl. Acad. Sci. U.S.A. 106, 6872 (2009).</a:t>
            </a:r>
          </a:p>
          <a:p>
            <a:r>
              <a:rPr lang="en-US" sz="1200" dirty="0"/>
              <a:t>[8] S. Funk, E. Gilad, and V.A.A. Jansen, J. </a:t>
            </a:r>
            <a:r>
              <a:rPr lang="en-US" sz="1200" dirty="0" err="1"/>
              <a:t>Theor</a:t>
            </a:r>
            <a:r>
              <a:rPr lang="en-US" sz="1200" dirty="0"/>
              <a:t>. Biol. 264, 501 (2010).</a:t>
            </a:r>
          </a:p>
          <a:p>
            <a:r>
              <a:rPr lang="en-US" sz="1200" dirty="0"/>
              <a:t>[9] K. T. D. Eames, J. R. Soc., Interface 6, 811 (2009).</a:t>
            </a:r>
          </a:p>
          <a:p>
            <a:r>
              <a:rPr lang="en-US" sz="1200" dirty="0"/>
              <a:t>[10] C. </a:t>
            </a:r>
            <a:r>
              <a:rPr lang="en-US" sz="1200" dirty="0" err="1"/>
              <a:t>Granell</a:t>
            </a:r>
            <a:r>
              <a:rPr lang="en-US" sz="1200" dirty="0"/>
              <a:t>, S. Gomez, and A. Arenas, Phys. Rev. Lett. 111, 128701 (2013). </a:t>
            </a:r>
          </a:p>
          <a:p>
            <a:r>
              <a:rPr lang="en-US" sz="1200" dirty="0"/>
              <a:t>[11] G. Su, Z. </a:t>
            </a:r>
            <a:r>
              <a:rPr lang="en-US" sz="1200" dirty="0" err="1"/>
              <a:t>Ruan</a:t>
            </a:r>
            <a:r>
              <a:rPr lang="en-US" sz="1200" dirty="0"/>
              <a:t>, S. Guan, and Z. Liu, </a:t>
            </a:r>
            <a:r>
              <a:rPr lang="en-US" sz="1200" dirty="0" err="1"/>
              <a:t>Europhys</a:t>
            </a:r>
            <a:r>
              <a:rPr lang="en-US" sz="1200" dirty="0"/>
              <a:t>. Lett. 103, 48004 (2013). </a:t>
            </a:r>
          </a:p>
          <a:p>
            <a:r>
              <a:rPr lang="en-US" sz="1200" dirty="0"/>
              <a:t>[12] Z. </a:t>
            </a:r>
            <a:r>
              <a:rPr lang="en-US" sz="1200" dirty="0" err="1"/>
              <a:t>Ruan</a:t>
            </a:r>
            <a:r>
              <a:rPr lang="en-US" sz="1200" dirty="0"/>
              <a:t>, M. Tang, and Z. Liu, Phys. Rev. E 86, 036117 (2012). </a:t>
            </a:r>
          </a:p>
          <a:p>
            <a:r>
              <a:rPr lang="en-US" sz="1200" dirty="0"/>
              <a:t>[13] S. Funk, E. Gilad, C. Watkins, and V. A. A. Jansen, Proc. Natl. Acad. Sci. 106, 6872 (2009). </a:t>
            </a:r>
          </a:p>
          <a:p>
            <a:r>
              <a:rPr lang="en-US" sz="1200" dirty="0"/>
              <a:t>[14] F. Bagnoli, P. </a:t>
            </a:r>
            <a:r>
              <a:rPr lang="en-US" sz="1200" dirty="0" err="1"/>
              <a:t>Lio</a:t>
            </a:r>
            <a:r>
              <a:rPr lang="en-US" sz="1200" dirty="0"/>
              <a:t>, and L. </a:t>
            </a:r>
            <a:r>
              <a:rPr lang="en-US" sz="1200" dirty="0" err="1"/>
              <a:t>Sguanci</a:t>
            </a:r>
            <a:r>
              <a:rPr lang="en-US" sz="1200" dirty="0"/>
              <a:t>, Phys. Rev. E 76, 61904 (2007). </a:t>
            </a:r>
          </a:p>
          <a:p>
            <a:r>
              <a:rPr lang="en-US" sz="1200" dirty="0"/>
              <a:t>[15] Q. Wu, X. Fu, M. Small, and X. Xu, Chaos 22, 013101 (2012). </a:t>
            </a:r>
          </a:p>
          <a:p>
            <a:r>
              <a:rPr lang="en-US" sz="1200" dirty="0"/>
              <a:t>[16] H. Zhang, J. Zhang, C. Zhou, M. Small, and B. Wang, New J. Phys. 12, 023015 (2010). </a:t>
            </a:r>
          </a:p>
          <a:p>
            <a:r>
              <a:rPr lang="en-US" sz="1200" dirty="0"/>
              <a:t>[17] A. </a:t>
            </a:r>
            <a:r>
              <a:rPr lang="en-US" sz="1200" dirty="0" err="1"/>
              <a:t>Perisic</a:t>
            </a:r>
            <a:r>
              <a:rPr lang="en-US" sz="1200" dirty="0"/>
              <a:t> and C. T. </a:t>
            </a:r>
            <a:r>
              <a:rPr lang="en-US" sz="1200" dirty="0" err="1"/>
              <a:t>Bauch</a:t>
            </a:r>
            <a:r>
              <a:rPr lang="en-US" sz="1200" dirty="0"/>
              <a:t>, </a:t>
            </a:r>
            <a:r>
              <a:rPr lang="en-US" sz="1200" dirty="0" err="1"/>
              <a:t>PLoS</a:t>
            </a:r>
            <a:r>
              <a:rPr lang="en-US" sz="1200" dirty="0"/>
              <a:t> </a:t>
            </a:r>
            <a:r>
              <a:rPr lang="en-US" sz="1200" dirty="0" err="1"/>
              <a:t>Comput</a:t>
            </a:r>
            <a:r>
              <a:rPr lang="en-US" sz="1200" dirty="0"/>
              <a:t>. Biol. 5, e1000280 (2009).</a:t>
            </a:r>
          </a:p>
          <a:p>
            <a:r>
              <a:rPr lang="en-US" sz="1200" dirty="0"/>
              <a:t>[18] Y. Zhao, M. Zheng, and Z. Liu, Chaos 24, 043129 (2014).</a:t>
            </a:r>
          </a:p>
          <a:p>
            <a:r>
              <a:rPr lang="en-US" sz="1200" dirty="0"/>
              <a:t>[19] K. Dietz, J. Math. Biol. 8, 291 (1979). </a:t>
            </a:r>
          </a:p>
          <a:p>
            <a:r>
              <a:rPr lang="en-US" sz="1200" dirty="0"/>
              <a:t>[20] F. B. Bang, Int. J. </a:t>
            </a:r>
            <a:r>
              <a:rPr lang="en-US" sz="1200" dirty="0" err="1"/>
              <a:t>Epidemiol</a:t>
            </a:r>
            <a:r>
              <a:rPr lang="en-US" sz="1200" dirty="0"/>
              <a:t>. 4, 337 (1975)</a:t>
            </a:r>
          </a:p>
          <a:p>
            <a:r>
              <a:rPr lang="en-US" sz="1200" dirty="0"/>
              <a:t>[21] L. </a:t>
            </a:r>
            <a:r>
              <a:rPr lang="en-US" sz="1200" dirty="0" err="1"/>
              <a:t>Elveback</a:t>
            </a:r>
            <a:r>
              <a:rPr lang="en-US" sz="1200" dirty="0"/>
              <a:t>, J. P. Fox, and A. Varma, Am. J. Trop. Med. </a:t>
            </a:r>
            <a:r>
              <a:rPr lang="en-US" sz="1200" dirty="0" err="1"/>
              <a:t>Hyg</a:t>
            </a:r>
            <a:r>
              <a:rPr lang="en-US" sz="1200" dirty="0"/>
              <a:t>. 80, 356 (1964).</a:t>
            </a:r>
          </a:p>
          <a:p>
            <a:r>
              <a:rPr lang="en-US" sz="1200" dirty="0"/>
              <a:t>[22] I. W. Saunders, J. Math. Biol. 11, 311 (1981).</a:t>
            </a:r>
          </a:p>
          <a:p>
            <a:r>
              <a:rPr lang="en-US" sz="1200" dirty="0"/>
              <a:t>[23] L. J. Abu-</a:t>
            </a:r>
            <a:r>
              <a:rPr lang="en-US" sz="1200" dirty="0" err="1"/>
              <a:t>Raddad</a:t>
            </a:r>
            <a:r>
              <a:rPr lang="en-US" sz="1200" dirty="0"/>
              <a:t>, P. Patnaik, and J. G. </a:t>
            </a:r>
            <a:r>
              <a:rPr lang="en-US" sz="1200" dirty="0" err="1"/>
              <a:t>Kublin</a:t>
            </a:r>
            <a:r>
              <a:rPr lang="en-US" sz="1200" dirty="0"/>
              <a:t>, Science 314, 1603 (2006).</a:t>
            </a:r>
          </a:p>
          <a:p>
            <a:r>
              <a:rPr lang="en-US" sz="1200" dirty="0"/>
              <a:t>[24] D. A. Vasco, H. J. Wearing, and P. </a:t>
            </a:r>
            <a:r>
              <a:rPr lang="en-US" sz="1200" dirty="0" err="1"/>
              <a:t>Rohani</a:t>
            </a:r>
            <a:r>
              <a:rPr lang="en-US" sz="1200" dirty="0"/>
              <a:t>, J. </a:t>
            </a:r>
            <a:r>
              <a:rPr lang="en-US" sz="1200" dirty="0" err="1"/>
              <a:t>Theor</a:t>
            </a:r>
            <a:r>
              <a:rPr lang="en-US" sz="1200" dirty="0"/>
              <a:t>. Biol. 245, 9 (2007).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090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2. Multiplex networks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Two </a:t>
            </a:r>
            <a:r>
              <a:rPr lang="en-US" sz="3600" dirty="0"/>
              <a:t>biological networks (animals and human beings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Different social networks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31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3. Coexisting diseases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Possibility	</a:t>
            </a:r>
            <a:r>
              <a:rPr lang="en-US" sz="3600" i="1" dirty="0" smtClean="0"/>
              <a:t>Threshold </a:t>
            </a:r>
            <a:r>
              <a:rPr lang="en-US" sz="3600" i="1" dirty="0"/>
              <a:t>Effects for Two Pathogens Spreading on a </a:t>
            </a:r>
            <a:r>
              <a:rPr lang="en-US" sz="3600" i="1" dirty="0" smtClean="0"/>
              <a:t>Network	</a:t>
            </a:r>
            <a:r>
              <a:rPr lang="en-US" sz="3600" dirty="0" smtClean="0"/>
              <a:t>Newman</a:t>
            </a:r>
          </a:p>
          <a:p>
            <a:r>
              <a:rPr lang="en-US" sz="3600" dirty="0" smtClean="0"/>
              <a:t>Influence	Enhancement &amp; Impairment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54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4. Different Variates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057399"/>
            <a:ext cx="8915400" cy="3980329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Degree distribution</a:t>
            </a:r>
          </a:p>
          <a:p>
            <a:r>
              <a:rPr lang="en-US" sz="3600" dirty="0" smtClean="0"/>
              <a:t>Interaction</a:t>
            </a:r>
          </a:p>
          <a:p>
            <a:r>
              <a:rPr lang="en-US" sz="3600" dirty="0" smtClean="0"/>
              <a:t>Initial state</a:t>
            </a:r>
          </a:p>
          <a:p>
            <a:r>
              <a:rPr lang="en-US" sz="3600" dirty="0" smtClean="0"/>
              <a:t>Infection &amp; recovery rate</a:t>
            </a:r>
          </a:p>
          <a:p>
            <a:r>
              <a:rPr lang="en-US" sz="3600" dirty="0" smtClean="0"/>
              <a:t>Overlap rate</a:t>
            </a:r>
          </a:p>
          <a:p>
            <a:r>
              <a:rPr lang="en-US" sz="3600" dirty="0" smtClean="0"/>
              <a:t>Weak group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5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II. Methods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Build mathematic</a:t>
            </a:r>
            <a:r>
              <a:rPr lang="en-US" altLang="zh-CN" sz="3600" dirty="0" smtClean="0"/>
              <a:t>al models</a:t>
            </a:r>
          </a:p>
          <a:p>
            <a:r>
              <a:rPr lang="en-US" sz="3600" dirty="0" smtClean="0"/>
              <a:t>Give relevant formulae</a:t>
            </a:r>
          </a:p>
          <a:p>
            <a:r>
              <a:rPr lang="en-US" sz="3600" dirty="0" smtClean="0"/>
              <a:t>Predict and simulate with programs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76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1. Mathematical models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Monte Carlo simulations</a:t>
            </a:r>
          </a:p>
          <a:p>
            <a:r>
              <a:rPr lang="en-US" sz="3600" dirty="0" smtClean="0"/>
              <a:t>Configuration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49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2. Relevant formulae</a:t>
            </a:r>
            <a:endParaRPr 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propagation of disease </a:t>
            </a:r>
            <a:r>
              <a:rPr lang="en-US" sz="2400" dirty="0" smtClean="0"/>
              <a:t>1</a:t>
            </a:r>
          </a:p>
          <a:p>
            <a:endParaRPr lang="en-US" sz="2400" dirty="0"/>
          </a:p>
          <a:p>
            <a:r>
              <a:rPr lang="en-US" sz="2400" dirty="0"/>
              <a:t>propagation of disease </a:t>
            </a:r>
            <a:r>
              <a:rPr lang="en-US" sz="2400" dirty="0" smtClean="0"/>
              <a:t>2</a:t>
            </a:r>
          </a:p>
          <a:p>
            <a:endParaRPr lang="en-US" sz="2400" dirty="0"/>
          </a:p>
          <a:p>
            <a:r>
              <a:rPr lang="en-US" sz="2400" dirty="0"/>
              <a:t>recovery of disease </a:t>
            </a:r>
            <a:r>
              <a:rPr lang="en-US" sz="2400" dirty="0" smtClean="0"/>
              <a:t>1</a:t>
            </a:r>
          </a:p>
          <a:p>
            <a:endParaRPr lang="en-US" sz="2400" dirty="0"/>
          </a:p>
          <a:p>
            <a:r>
              <a:rPr lang="en-US" sz="2400" dirty="0"/>
              <a:t>recovery of disease </a:t>
            </a:r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020262"/>
              </p:ext>
            </p:extLst>
          </p:nvPr>
        </p:nvGraphicFramePr>
        <p:xfrm>
          <a:off x="2589213" y="2581529"/>
          <a:ext cx="5492470" cy="61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公式" r:id="rId3" imgW="2032000" imgH="228600" progId="Equation.3">
                  <p:embed/>
                </p:oleObj>
              </mc:Choice>
              <mc:Fallback>
                <p:oleObj name="公式" r:id="rId3" imgW="20320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2581529"/>
                        <a:ext cx="5492470" cy="618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70324"/>
              </p:ext>
            </p:extLst>
          </p:nvPr>
        </p:nvGraphicFramePr>
        <p:xfrm>
          <a:off x="2589212" y="3540184"/>
          <a:ext cx="5601658" cy="5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公式" r:id="rId5" imgW="2146300" imgH="228600" progId="Equation.3">
                  <p:embed/>
                </p:oleObj>
              </mc:Choice>
              <mc:Fallback>
                <p:oleObj name="公式" r:id="rId5" imgW="21463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2" y="3540184"/>
                        <a:ext cx="5601658" cy="597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13266"/>
              </p:ext>
            </p:extLst>
          </p:nvPr>
        </p:nvGraphicFramePr>
        <p:xfrm>
          <a:off x="2589211" y="4553195"/>
          <a:ext cx="2634666" cy="5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公式" r:id="rId7" imgW="990170" imgH="203112" progId="Equation.3">
                  <p:embed/>
                </p:oleObj>
              </mc:Choice>
              <mc:Fallback>
                <p:oleObj name="公式" r:id="rId7" imgW="990170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1" y="4553195"/>
                        <a:ext cx="2634666" cy="53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73886"/>
              </p:ext>
            </p:extLst>
          </p:nvPr>
        </p:nvGraphicFramePr>
        <p:xfrm>
          <a:off x="2589211" y="5516491"/>
          <a:ext cx="2634666" cy="53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公式" r:id="rId9" imgW="977476" imgH="203112" progId="Equation.3">
                  <p:embed/>
                </p:oleObj>
              </mc:Choice>
              <mc:Fallback>
                <p:oleObj name="公式" r:id="rId9" imgW="977476" imgH="20311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1" y="5516491"/>
                        <a:ext cx="2634666" cy="5371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51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1245</Words>
  <Application>Microsoft Office PowerPoint</Application>
  <PresentationFormat>宽屏</PresentationFormat>
  <Paragraphs>150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宋体</vt:lpstr>
      <vt:lpstr>幼圆</vt:lpstr>
      <vt:lpstr>Arial</vt:lpstr>
      <vt:lpstr>Century Gothic</vt:lpstr>
      <vt:lpstr>Times New Roman</vt:lpstr>
      <vt:lpstr>Wingdings 3</vt:lpstr>
      <vt:lpstr>丝状</vt:lpstr>
      <vt:lpstr>Microsoft 公式 3.0</vt:lpstr>
      <vt:lpstr> Dynamics of diseases spreading on multiplex networks </vt:lpstr>
      <vt:lpstr>I. Introduction</vt:lpstr>
      <vt:lpstr>1. Disease spreading</vt:lpstr>
      <vt:lpstr>2. Multiplex networks</vt:lpstr>
      <vt:lpstr>3. Coexisting diseases</vt:lpstr>
      <vt:lpstr>4. Different Variates </vt:lpstr>
      <vt:lpstr>II. Methods</vt:lpstr>
      <vt:lpstr>1. Mathematical models</vt:lpstr>
      <vt:lpstr>2. Relevant formulae</vt:lpstr>
      <vt:lpstr>3. Program simulation</vt:lpstr>
      <vt:lpstr>III. Results</vt:lpstr>
      <vt:lpstr>1. Control group</vt:lpstr>
      <vt:lpstr>1. Control group</vt:lpstr>
      <vt:lpstr>2. Degree distribution</vt:lpstr>
      <vt:lpstr>2. Degree distribution</vt:lpstr>
      <vt:lpstr>PowerPoint 演示文稿</vt:lpstr>
      <vt:lpstr>3. Interaction</vt:lpstr>
      <vt:lpstr>3. Interaction</vt:lpstr>
      <vt:lpstr>3. Interaction</vt:lpstr>
      <vt:lpstr>4. Initial state</vt:lpstr>
      <vt:lpstr>4. Initial state</vt:lpstr>
      <vt:lpstr>5. Infection rate</vt:lpstr>
      <vt:lpstr>5. Infection Rate</vt:lpstr>
      <vt:lpstr>6. Recovery rate</vt:lpstr>
      <vt:lpstr>6. Recovery rate</vt:lpstr>
      <vt:lpstr>7. Overlap rate</vt:lpstr>
      <vt:lpstr>7. Overlap rate</vt:lpstr>
      <vt:lpstr>8. Weak group</vt:lpstr>
      <vt:lpstr>8. Weak group</vt:lpstr>
      <vt:lpstr>IV. Analysis</vt:lpstr>
      <vt:lpstr>V. Conclusion</vt:lpstr>
      <vt:lpstr>VI. Acknowledgement</vt:lpstr>
      <vt:lpstr>VII.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Dynamics of diseases spreading on multiplex networks</dc:title>
  <dc:creator>Haoxin Yang</dc:creator>
  <cp:lastModifiedBy>Haoxin Yang</cp:lastModifiedBy>
  <cp:revision>24</cp:revision>
  <dcterms:created xsi:type="dcterms:W3CDTF">2016-03-13T16:42:05Z</dcterms:created>
  <dcterms:modified xsi:type="dcterms:W3CDTF">2016-03-13T18:41:26Z</dcterms:modified>
</cp:coreProperties>
</file>