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60" r:id="rId3"/>
    <p:sldId id="284" r:id="rId4"/>
    <p:sldId id="286" r:id="rId5"/>
    <p:sldId id="290" r:id="rId6"/>
    <p:sldId id="289" r:id="rId7"/>
    <p:sldId id="266" r:id="rId8"/>
    <p:sldId id="28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" fmla="*/ 0 w 8458200"/>
              <a:gd name="connsiteY0" fmla="*/ 0 h 1441240"/>
              <a:gd name="connsiteX1" fmla="*/ 6819900 w 8458200"/>
              <a:gd name="connsiteY1" fmla="*/ 0 h 1441240"/>
              <a:gd name="connsiteX2" fmla="*/ 8458200 w 8458200"/>
              <a:gd name="connsiteY2" fmla="*/ 1441240 h 1441240"/>
              <a:gd name="connsiteX3" fmla="*/ 0 w 8458200"/>
              <a:gd name="connsiteY3" fmla="*/ 1422190 h 1441240"/>
              <a:gd name="connsiteX4" fmla="*/ 0 w 8458200"/>
              <a:gd name="connsiteY4" fmla="*/ 0 h 1441240"/>
              <a:gd name="connsiteX0" fmla="*/ 0 w 8458200"/>
              <a:gd name="connsiteY0" fmla="*/ 0 h 1441240"/>
              <a:gd name="connsiteX1" fmla="*/ 6819900 w 8458200"/>
              <a:gd name="connsiteY1" fmla="*/ 342900 h 1441240"/>
              <a:gd name="connsiteX2" fmla="*/ 8458200 w 8458200"/>
              <a:gd name="connsiteY2" fmla="*/ 1441240 h 1441240"/>
              <a:gd name="connsiteX3" fmla="*/ 0 w 8458200"/>
              <a:gd name="connsiteY3" fmla="*/ 1422190 h 1441240"/>
              <a:gd name="connsiteX4" fmla="*/ 0 w 8458200"/>
              <a:gd name="connsiteY4" fmla="*/ 0 h 144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" fmla="*/ 0 w 5886603"/>
              <a:gd name="connsiteY0" fmla="*/ 19050 h 1441240"/>
              <a:gd name="connsiteX1" fmla="*/ 5886603 w 5886603"/>
              <a:gd name="connsiteY1" fmla="*/ 0 h 1441240"/>
              <a:gd name="connsiteX2" fmla="*/ 5315103 w 5886603"/>
              <a:gd name="connsiteY2" fmla="*/ 1441240 h 1441240"/>
              <a:gd name="connsiteX3" fmla="*/ 0 w 5886603"/>
              <a:gd name="connsiteY3" fmla="*/ 1441240 h 1441240"/>
              <a:gd name="connsiteX4" fmla="*/ 0 w 5886603"/>
              <a:gd name="connsiteY4" fmla="*/ 19050 h 1441240"/>
              <a:gd name="connsiteX0" fmla="*/ 0 w 5886603"/>
              <a:gd name="connsiteY0" fmla="*/ 19050 h 1441240"/>
              <a:gd name="connsiteX1" fmla="*/ 5886603 w 5886603"/>
              <a:gd name="connsiteY1" fmla="*/ 0 h 1441240"/>
              <a:gd name="connsiteX2" fmla="*/ 5124603 w 5886603"/>
              <a:gd name="connsiteY2" fmla="*/ 1307890 h 1441240"/>
              <a:gd name="connsiteX3" fmla="*/ 0 w 5886603"/>
              <a:gd name="connsiteY3" fmla="*/ 1441240 h 1441240"/>
              <a:gd name="connsiteX4" fmla="*/ 0 w 5886603"/>
              <a:gd name="connsiteY4" fmla="*/ 19050 h 1441240"/>
              <a:gd name="connsiteX0" fmla="*/ 0 w 5867553"/>
              <a:gd name="connsiteY0" fmla="*/ 38100 h 1460290"/>
              <a:gd name="connsiteX1" fmla="*/ 5867553 w 5867553"/>
              <a:gd name="connsiteY1" fmla="*/ 0 h 1460290"/>
              <a:gd name="connsiteX2" fmla="*/ 5124603 w 5867553"/>
              <a:gd name="connsiteY2" fmla="*/ 1326940 h 1460290"/>
              <a:gd name="connsiteX3" fmla="*/ 0 w 5867553"/>
              <a:gd name="connsiteY3" fmla="*/ 1460290 h 1460290"/>
              <a:gd name="connsiteX4" fmla="*/ 0 w 5867553"/>
              <a:gd name="connsiteY4" fmla="*/ 38100 h 1460290"/>
              <a:gd name="connsiteX0" fmla="*/ 0 w 5886603"/>
              <a:gd name="connsiteY0" fmla="*/ 0 h 1422190"/>
              <a:gd name="connsiteX1" fmla="*/ 5886603 w 5886603"/>
              <a:gd name="connsiteY1" fmla="*/ 19050 h 1422190"/>
              <a:gd name="connsiteX2" fmla="*/ 5124603 w 5886603"/>
              <a:gd name="connsiteY2" fmla="*/ 1288840 h 1422190"/>
              <a:gd name="connsiteX3" fmla="*/ 0 w 5886603"/>
              <a:gd name="connsiteY3" fmla="*/ 1422190 h 1422190"/>
              <a:gd name="connsiteX4" fmla="*/ 0 w 5886603"/>
              <a:gd name="connsiteY4" fmla="*/ 0 h 142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2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353810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66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950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76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819650 w 5295900"/>
              <a:gd name="connsiteY2" fmla="*/ 188595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724400 w 5295900"/>
              <a:gd name="connsiteY2" fmla="*/ 163830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609600 w 5905500"/>
              <a:gd name="connsiteY0" fmla="*/ 0 h 2400300"/>
              <a:gd name="connsiteX1" fmla="*/ 5905500 w 5905500"/>
              <a:gd name="connsiteY1" fmla="*/ 304800 h 2400300"/>
              <a:gd name="connsiteX2" fmla="*/ 5334000 w 5905500"/>
              <a:gd name="connsiteY2" fmla="*/ 1638300 h 2400300"/>
              <a:gd name="connsiteX3" fmla="*/ 0 w 5905500"/>
              <a:gd name="connsiteY3" fmla="*/ 2400300 h 2400300"/>
              <a:gd name="connsiteX4" fmla="*/ 609600 w 5905500"/>
              <a:gd name="connsiteY4" fmla="*/ 0 h 2400300"/>
              <a:gd name="connsiteX0" fmla="*/ 895350 w 5905500"/>
              <a:gd name="connsiteY0" fmla="*/ 24765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895350 w 5905500"/>
              <a:gd name="connsiteY4" fmla="*/ 247650 h 2095500"/>
              <a:gd name="connsiteX0" fmla="*/ 685800 w 5905500"/>
              <a:gd name="connsiteY0" fmla="*/ 3810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685800 w 5905500"/>
              <a:gd name="connsiteY4" fmla="*/ 38100 h 2095500"/>
              <a:gd name="connsiteX0" fmla="*/ 628650 w 5848350"/>
              <a:gd name="connsiteY0" fmla="*/ 38100 h 1733550"/>
              <a:gd name="connsiteX1" fmla="*/ 5848350 w 5848350"/>
              <a:gd name="connsiteY1" fmla="*/ 0 h 1733550"/>
              <a:gd name="connsiteX2" fmla="*/ 5276850 w 5848350"/>
              <a:gd name="connsiteY2" fmla="*/ 1333500 h 1733550"/>
              <a:gd name="connsiteX3" fmla="*/ 0 w 5848350"/>
              <a:gd name="connsiteY3" fmla="*/ 1733550 h 1733550"/>
              <a:gd name="connsiteX4" fmla="*/ 628650 w 5848350"/>
              <a:gd name="connsiteY4" fmla="*/ 3810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819650 w 5295900"/>
              <a:gd name="connsiteY2" fmla="*/ 188595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724400 w 5295900"/>
              <a:gd name="connsiteY2" fmla="*/ 163830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609600 w 5905500"/>
              <a:gd name="connsiteY0" fmla="*/ 0 h 2400300"/>
              <a:gd name="connsiteX1" fmla="*/ 5905500 w 5905500"/>
              <a:gd name="connsiteY1" fmla="*/ 304800 h 2400300"/>
              <a:gd name="connsiteX2" fmla="*/ 5334000 w 5905500"/>
              <a:gd name="connsiteY2" fmla="*/ 1638300 h 2400300"/>
              <a:gd name="connsiteX3" fmla="*/ 0 w 5905500"/>
              <a:gd name="connsiteY3" fmla="*/ 2400300 h 2400300"/>
              <a:gd name="connsiteX4" fmla="*/ 609600 w 5905500"/>
              <a:gd name="connsiteY4" fmla="*/ 0 h 2400300"/>
              <a:gd name="connsiteX0" fmla="*/ 895350 w 5905500"/>
              <a:gd name="connsiteY0" fmla="*/ 24765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895350 w 5905500"/>
              <a:gd name="connsiteY4" fmla="*/ 247650 h 2095500"/>
              <a:gd name="connsiteX0" fmla="*/ 685800 w 5905500"/>
              <a:gd name="connsiteY0" fmla="*/ 3810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685800 w 5905500"/>
              <a:gd name="connsiteY4" fmla="*/ 38100 h 2095500"/>
              <a:gd name="connsiteX0" fmla="*/ 628650 w 5848350"/>
              <a:gd name="connsiteY0" fmla="*/ 38100 h 1733550"/>
              <a:gd name="connsiteX1" fmla="*/ 5848350 w 5848350"/>
              <a:gd name="connsiteY1" fmla="*/ 0 h 1733550"/>
              <a:gd name="connsiteX2" fmla="*/ 5276850 w 5848350"/>
              <a:gd name="connsiteY2" fmla="*/ 1333500 h 1733550"/>
              <a:gd name="connsiteX3" fmla="*/ 0 w 5848350"/>
              <a:gd name="connsiteY3" fmla="*/ 1733550 h 1733550"/>
              <a:gd name="connsiteX4" fmla="*/ 628650 w 5848350"/>
              <a:gd name="connsiteY4" fmla="*/ 3810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63297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81643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81316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17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99810" y="1971611"/>
            <a:ext cx="6580319" cy="112216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6000" b="1" dirty="0">
                <a:solidFill>
                  <a:schemeClr val="bg2">
                    <a:lumMod val="75000"/>
                  </a:schemeClr>
                </a:solidFill>
              </a:rPr>
              <a:t>A_Pancers</a:t>
            </a:r>
            <a:r>
              <a:rPr kumimoji="1" lang="zh-CN" altLang="en-US" sz="6000" b="1" dirty="0">
                <a:solidFill>
                  <a:schemeClr val="bg2">
                    <a:lumMod val="75000"/>
                  </a:schemeClr>
                </a:solidFill>
              </a:rPr>
              <a:t>团队项目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8687" y="4847772"/>
            <a:ext cx="3730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85000"/>
                  </a:schemeClr>
                </a:solidFill>
              </a:rPr>
              <a:t>       -----</a:t>
            </a: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</a:rPr>
              <a:t>音乐播放器</a:t>
            </a:r>
          </a:p>
        </p:txBody>
      </p:sp>
    </p:spTree>
    <p:extLst>
      <p:ext uri="{BB962C8B-B14F-4D97-AF65-F5344CB8AC3E}">
        <p14:creationId xmlns:p14="http://schemas.microsoft.com/office/powerpoint/2010/main" val="42043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703385" y="500390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团队成员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4" t="24109" r="30704" b="21533"/>
          <a:stretch>
            <a:fillRect/>
          </a:stretch>
        </p:blipFill>
        <p:spPr>
          <a:xfrm>
            <a:off x="3935867" y="2200251"/>
            <a:ext cx="1407377" cy="1851243"/>
          </a:xfrm>
          <a:custGeom>
            <a:avLst/>
            <a:gdLst>
              <a:gd name="connsiteX0" fmla="*/ 774000 w 1548000"/>
              <a:gd name="connsiteY0" fmla="*/ 0 h 1548000"/>
              <a:gd name="connsiteX1" fmla="*/ 1548000 w 1548000"/>
              <a:gd name="connsiteY1" fmla="*/ 774000 h 1548000"/>
              <a:gd name="connsiteX2" fmla="*/ 774000 w 1548000"/>
              <a:gd name="connsiteY2" fmla="*/ 1548000 h 1548000"/>
              <a:gd name="connsiteX3" fmla="*/ 0 w 1548000"/>
              <a:gd name="connsiteY3" fmla="*/ 774000 h 1548000"/>
              <a:gd name="connsiteX4" fmla="*/ 774000 w 1548000"/>
              <a:gd name="connsiteY4" fmla="*/ 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000" h="1548000">
                <a:moveTo>
                  <a:pt x="774000" y="0"/>
                </a:moveTo>
                <a:cubicBezTo>
                  <a:pt x="1201468" y="0"/>
                  <a:pt x="1548000" y="346532"/>
                  <a:pt x="1548000" y="774000"/>
                </a:cubicBezTo>
                <a:cubicBezTo>
                  <a:pt x="1548000" y="1201468"/>
                  <a:pt x="1201468" y="1548000"/>
                  <a:pt x="774000" y="1548000"/>
                </a:cubicBezTo>
                <a:cubicBezTo>
                  <a:pt x="346532" y="1548000"/>
                  <a:pt x="0" y="1201468"/>
                  <a:pt x="0" y="774000"/>
                </a:cubicBezTo>
                <a:cubicBezTo>
                  <a:pt x="0" y="346532"/>
                  <a:pt x="346532" y="0"/>
                  <a:pt x="774000" y="0"/>
                </a:cubicBezTo>
                <a:close/>
              </a:path>
            </a:pathLst>
          </a:cu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870" y="1905545"/>
            <a:ext cx="1626223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05545"/>
            <a:ext cx="1539177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234321" y="45037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候燕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0350" y="49810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小组负责人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508343" y="53372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6" y="1905545"/>
            <a:ext cx="1626223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912" y="1970858"/>
            <a:ext cx="1539177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23418" y="45097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龙正圆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33912" y="4503793"/>
            <a:ext cx="119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  杨环宇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16815" y="45037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马军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27675" y="45037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纪亚星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956892-4594-4163-95B9-4FF08EE1A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426" y="1970858"/>
            <a:ext cx="1627773" cy="2249619"/>
          </a:xfrm>
          <a:prstGeom prst="rect">
            <a:avLst/>
          </a:prstGeom>
        </p:spPr>
      </p:pic>
      <p:sp>
        <p:nvSpPr>
          <p:cNvPr id="25" name="TextBox 20">
            <a:extLst>
              <a:ext uri="{FF2B5EF4-FFF2-40B4-BE49-F238E27FC236}">
                <a16:creationId xmlns:a16="http://schemas.microsoft.com/office/drawing/2014/main" id="{4F297CAA-2BCD-4766-870A-BE9856660E5D}"/>
              </a:ext>
            </a:extLst>
          </p:cNvPr>
          <p:cNvSpPr txBox="1"/>
          <p:nvPr/>
        </p:nvSpPr>
        <p:spPr>
          <a:xfrm>
            <a:off x="10240744" y="45077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龚继恒</a:t>
            </a:r>
          </a:p>
        </p:txBody>
      </p:sp>
    </p:spTree>
    <p:extLst>
      <p:ext uri="{BB962C8B-B14F-4D97-AF65-F5344CB8AC3E}">
        <p14:creationId xmlns:p14="http://schemas.microsoft.com/office/powerpoint/2010/main" val="35726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3075055"/>
            <a:ext cx="3468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</a:rPr>
              <a:t>系统设计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937829" y="2500640"/>
            <a:ext cx="430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音乐检索功能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970486" y="3871554"/>
            <a:ext cx="430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切换音乐</a:t>
            </a:r>
            <a:r>
              <a:rPr lang="zh-CN" altLang="zh-CN" sz="3600" b="1" dirty="0">
                <a:solidFill>
                  <a:schemeClr val="bg1"/>
                </a:solidFill>
              </a:rPr>
              <a:t>功能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14029" y="5281940"/>
            <a:ext cx="430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模式选择功能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37829" y="103751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音乐功能</a:t>
            </a:r>
          </a:p>
        </p:txBody>
      </p:sp>
    </p:spTree>
    <p:extLst>
      <p:ext uri="{BB962C8B-B14F-4D97-AF65-F5344CB8AC3E}">
        <p14:creationId xmlns:p14="http://schemas.microsoft.com/office/powerpoint/2010/main" val="416451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99" y="537475"/>
            <a:ext cx="5341704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检索手机中原有的音乐文件：</a:t>
            </a:r>
            <a:endParaRPr lang="en-US" altLang="zh-CN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package </a:t>
            </a:r>
            <a:r>
              <a:rPr lang="en-US" altLang="zh-CN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Util</a:t>
            </a:r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import </a:t>
            </a:r>
            <a:r>
              <a:rPr lang="en-US" altLang="zh-CN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android.content.ContentResolver</a:t>
            </a:r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import </a:t>
            </a:r>
            <a:r>
              <a:rPr lang="en-US" altLang="zh-CN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android.content.Context</a:t>
            </a:r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import </a:t>
            </a:r>
            <a:r>
              <a:rPr lang="en-US" altLang="zh-CN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android.database.Cursor</a:t>
            </a:r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import </a:t>
            </a:r>
            <a:r>
              <a:rPr lang="en-US" altLang="zh-CN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android.provider.MediaStore</a:t>
            </a:r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;</a:t>
            </a:r>
          </a:p>
          <a:p>
            <a:endParaRPr lang="en-US" altLang="zh-CN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import </a:t>
            </a:r>
            <a:r>
              <a:rPr lang="en-US" altLang="zh-CN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java.util.ArrayList</a:t>
            </a:r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import </a:t>
            </a:r>
            <a:r>
              <a:rPr lang="en-US" altLang="zh-CN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java.util.List</a:t>
            </a:r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;</a:t>
            </a:r>
          </a:p>
          <a:p>
            <a:endParaRPr lang="en-US" altLang="zh-CN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/**</a:t>
            </a:r>
          </a:p>
          <a:p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* Created by Administrator on 2017/5/6 0006.</a:t>
            </a:r>
          </a:p>
          <a:p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* </a:t>
            </a:r>
            <a:r>
              <a:rPr lang="zh-CN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音乐获取</a:t>
            </a:r>
          </a:p>
          <a:p>
            <a:r>
              <a:rPr lang="zh-CN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*</a:t>
            </a:r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</a:p>
          <a:p>
            <a:endParaRPr lang="en-US" altLang="zh-CN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public class </a:t>
            </a:r>
            <a:r>
              <a:rPr lang="en-US" altLang="zh-CN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MusicUtil</a:t>
            </a:r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{</a:t>
            </a:r>
          </a:p>
          <a:p>
            <a:endParaRPr lang="en-US" altLang="zh-CN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private static </a:t>
            </a:r>
            <a:r>
              <a:rPr lang="en-US" altLang="zh-CN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ContentResolver</a:t>
            </a:r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resolve;</a:t>
            </a:r>
          </a:p>
          <a:p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private static List&lt;music&gt;</a:t>
            </a:r>
          </a:p>
          <a:p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</a:t>
            </a:r>
            <a:r>
              <a:rPr lang="en-US" altLang="zh-CN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musicList</a:t>
            </a:r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=new </a:t>
            </a:r>
            <a:r>
              <a:rPr lang="en-US" altLang="zh-CN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&lt;music&gt;();</a:t>
            </a:r>
          </a:p>
          <a:p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private static long </a:t>
            </a:r>
            <a:r>
              <a:rPr lang="en-US" altLang="zh-CN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MinTime</a:t>
            </a:r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=40000;//</a:t>
            </a:r>
            <a:r>
              <a:rPr lang="zh-CN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默认</a:t>
            </a:r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MP3</a:t>
            </a:r>
            <a:r>
              <a:rPr lang="zh-CN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文件的最小长度为</a:t>
            </a:r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40000</a:t>
            </a:r>
            <a:r>
              <a:rPr lang="zh-CN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毫秒</a:t>
            </a:r>
          </a:p>
          <a:p>
            <a:endParaRPr lang="zh-CN" alt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zh-CN" alt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</a:t>
            </a:r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public static void </a:t>
            </a:r>
            <a:r>
              <a:rPr lang="en-US" altLang="zh-CN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setMinTime</a:t>
            </a:r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(long </a:t>
            </a:r>
            <a:r>
              <a:rPr lang="en-US" altLang="zh-CN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minTime</a:t>
            </a:r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){</a:t>
            </a:r>
          </a:p>
          <a:p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</a:t>
            </a:r>
            <a:r>
              <a:rPr lang="en-US" altLang="zh-CN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MinTime</a:t>
            </a:r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=</a:t>
            </a:r>
            <a:r>
              <a:rPr lang="en-US" altLang="zh-CN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minTime</a:t>
            </a:r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}</a:t>
            </a:r>
          </a:p>
          <a:p>
            <a:endParaRPr lang="en-US" altLang="zh-CN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public static List&lt;music&gt; </a:t>
            </a:r>
            <a:r>
              <a:rPr lang="en-US" altLang="zh-CN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getMusicList</a:t>
            </a:r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(Context context){</a:t>
            </a:r>
          </a:p>
          <a:p>
            <a:endParaRPr lang="en-US" altLang="zh-CN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</a:t>
            </a:r>
          </a:p>
          <a:p>
            <a:endParaRPr lang="en-US" altLang="zh-CN" sz="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endParaRPr lang="zh-CN" altLang="en-US" sz="1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9A933A-ADD5-49E8-AF50-38C6435B0F0E}"/>
              </a:ext>
            </a:extLst>
          </p:cNvPr>
          <p:cNvSpPr txBox="1"/>
          <p:nvPr/>
        </p:nvSpPr>
        <p:spPr>
          <a:xfrm>
            <a:off x="6654018" y="647114"/>
            <a:ext cx="4712677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resolve=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context.getContentResolver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();</a:t>
            </a:r>
          </a:p>
          <a:p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Cursor cursor=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resolve.query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MediaStore.Audio.Media.EXTERNAL_CONTENT_URI,null,null,null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</a:t>
            </a:r>
          </a:p>
          <a:p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    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MediaStore.Audio.Media.DEFAULT_SORT_ORDER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while(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cursor.moveToNext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()){</a:t>
            </a:r>
          </a:p>
          <a:p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String title= 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cursor.getString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cursor.getColumnIndex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MediaStore.Audio.Media.TITLE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));</a:t>
            </a:r>
          </a:p>
          <a:p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String 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auther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=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cursor.getString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cursor.getColumnIndex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MediaStore.Audio.Media.ARTIST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));</a:t>
            </a:r>
          </a:p>
          <a:p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String path=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cursor.getString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cursor.getColumnIndex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MediaStore.Audio.Media.DATA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));</a:t>
            </a:r>
          </a:p>
          <a:p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long duration=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cursor.getLong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cursor.getColumnIndex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MediaStore.Audio.Media.DURATION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));</a:t>
            </a:r>
          </a:p>
          <a:p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if(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auther.equals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("&lt;unknown&gt;")){</a:t>
            </a:r>
          </a:p>
          <a:p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    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auther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="</a:t>
            </a:r>
            <a:r>
              <a:rPr lang="zh-CN" alt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未知的艺术家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";</a:t>
            </a:r>
          </a:p>
          <a:p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}</a:t>
            </a:r>
          </a:p>
          <a:p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//</a:t>
            </a:r>
            <a:r>
              <a:rPr lang="zh-CN" alt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筛选符合条件的音乐文件</a:t>
            </a:r>
          </a:p>
          <a:p>
            <a:r>
              <a:rPr lang="zh-CN" alt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if(duration&gt;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MinTime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){</a:t>
            </a:r>
          </a:p>
          <a:p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    music 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music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=new music();</a:t>
            </a:r>
          </a:p>
          <a:p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    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music.setAuther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auther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    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music.setDuration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(duration);</a:t>
            </a:r>
          </a:p>
          <a:p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    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music.setPath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(path);</a:t>
            </a:r>
          </a:p>
          <a:p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    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music.setTitle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(title);</a:t>
            </a:r>
          </a:p>
          <a:p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    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musicList.add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(music);</a:t>
            </a:r>
          </a:p>
          <a:p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}</a:t>
            </a:r>
          </a:p>
          <a:p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}</a:t>
            </a:r>
          </a:p>
          <a:p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return </a:t>
            </a:r>
            <a:r>
              <a:rPr lang="en-US" altLang="zh-CN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musicList</a:t>
            </a:r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}</a:t>
            </a:r>
          </a:p>
          <a:p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10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5713" y="130629"/>
            <a:ext cx="5267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界面设计核心代码：</a:t>
            </a:r>
            <a:endParaRPr lang="zh-CN" altLang="en-US" sz="5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CD1AA1-8BA2-4393-A2F6-1532C9237327}"/>
              </a:ext>
            </a:extLst>
          </p:cNvPr>
          <p:cNvSpPr txBox="1"/>
          <p:nvPr/>
        </p:nvSpPr>
        <p:spPr>
          <a:xfrm>
            <a:off x="379828" y="1237957"/>
            <a:ext cx="66680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public class </a:t>
            </a:r>
            <a:r>
              <a:rPr lang="en-US" altLang="zh-CN" dirty="0" err="1">
                <a:solidFill>
                  <a:schemeClr val="bg1"/>
                </a:solidFill>
              </a:rPr>
              <a:t>listview_adapter</a:t>
            </a:r>
            <a:r>
              <a:rPr lang="en-US" altLang="zh-CN" dirty="0">
                <a:solidFill>
                  <a:schemeClr val="bg1"/>
                </a:solidFill>
              </a:rPr>
              <a:t> extends </a:t>
            </a:r>
            <a:r>
              <a:rPr lang="en-US" altLang="zh-CN" dirty="0" err="1">
                <a:solidFill>
                  <a:schemeClr val="bg1"/>
                </a:solidFill>
              </a:rPr>
              <a:t>BaseAdapter</a:t>
            </a:r>
            <a:r>
              <a:rPr lang="en-US" altLang="zh-CN" dirty="0">
                <a:solidFill>
                  <a:schemeClr val="bg1"/>
                </a:solidFill>
              </a:rPr>
              <a:t> {                                          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private List&lt;music&gt; </a:t>
            </a:r>
            <a:r>
              <a:rPr lang="en-US" altLang="zh-CN" dirty="0" err="1">
                <a:solidFill>
                  <a:schemeClr val="bg1"/>
                </a:solidFill>
              </a:rPr>
              <a:t>musicList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private Context </a:t>
            </a:r>
            <a:r>
              <a:rPr lang="en-US" altLang="zh-CN" dirty="0" err="1">
                <a:solidFill>
                  <a:schemeClr val="bg1"/>
                </a:solidFill>
              </a:rPr>
              <a:t>context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private </a:t>
            </a:r>
            <a:r>
              <a:rPr lang="en-US" altLang="zh-CN" dirty="0" err="1">
                <a:solidFill>
                  <a:schemeClr val="bg1"/>
                </a:solidFill>
              </a:rPr>
              <a:t>LayoutInflater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inflater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public </a:t>
            </a:r>
            <a:r>
              <a:rPr lang="en-US" altLang="zh-CN" dirty="0" err="1">
                <a:solidFill>
                  <a:schemeClr val="bg1"/>
                </a:solidFill>
              </a:rPr>
              <a:t>listview_adapter</a:t>
            </a:r>
            <a:r>
              <a:rPr lang="en-US" altLang="zh-CN" dirty="0">
                <a:solidFill>
                  <a:schemeClr val="bg1"/>
                </a:solidFill>
              </a:rPr>
              <a:t>(List&lt;music&gt; </a:t>
            </a:r>
            <a:r>
              <a:rPr lang="en-US" altLang="zh-CN" dirty="0" err="1">
                <a:solidFill>
                  <a:schemeClr val="bg1"/>
                </a:solidFill>
              </a:rPr>
              <a:t>musicList</a:t>
            </a:r>
            <a:r>
              <a:rPr lang="en-US" altLang="zh-CN" dirty="0">
                <a:solidFill>
                  <a:schemeClr val="bg1"/>
                </a:solidFill>
              </a:rPr>
              <a:t>, Context context){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this.musicList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musicList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this.context</a:t>
            </a:r>
            <a:r>
              <a:rPr lang="en-US" altLang="zh-CN" dirty="0">
                <a:solidFill>
                  <a:schemeClr val="bg1"/>
                </a:solidFill>
              </a:rPr>
              <a:t>=context;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inflater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LayoutInflater.from</a:t>
            </a:r>
            <a:r>
              <a:rPr lang="en-US" altLang="zh-CN" dirty="0">
                <a:solidFill>
                  <a:schemeClr val="bg1"/>
                </a:solidFill>
              </a:rPr>
              <a:t>(context);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@Override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public int </a:t>
            </a:r>
            <a:r>
              <a:rPr lang="en-US" altLang="zh-CN" dirty="0" err="1">
                <a:solidFill>
                  <a:schemeClr val="bg1"/>
                </a:solidFill>
              </a:rPr>
              <a:t>getCount</a:t>
            </a:r>
            <a:r>
              <a:rPr lang="en-US" altLang="zh-CN" dirty="0">
                <a:solidFill>
                  <a:schemeClr val="bg1"/>
                </a:solidFill>
              </a:rPr>
              <a:t>()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return </a:t>
            </a:r>
            <a:r>
              <a:rPr lang="en-US" altLang="zh-CN" dirty="0" err="1">
                <a:solidFill>
                  <a:schemeClr val="bg1"/>
                </a:solidFill>
              </a:rPr>
              <a:t>musicList.size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@Override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public long </a:t>
            </a:r>
            <a:r>
              <a:rPr lang="en-US" altLang="zh-CN" dirty="0" err="1">
                <a:solidFill>
                  <a:schemeClr val="bg1"/>
                </a:solidFill>
              </a:rPr>
              <a:t>getItemId</a:t>
            </a:r>
            <a:r>
              <a:rPr lang="en-US" altLang="zh-CN" dirty="0">
                <a:solidFill>
                  <a:schemeClr val="bg1"/>
                </a:solidFill>
              </a:rPr>
              <a:t>(int position)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return position;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@Override                    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DCDC09-0622-48F6-83DD-859A40FC9A72}"/>
              </a:ext>
            </a:extLst>
          </p:cNvPr>
          <p:cNvSpPr txBox="1"/>
          <p:nvPr/>
        </p:nvSpPr>
        <p:spPr>
          <a:xfrm>
            <a:off x="6808762" y="1099457"/>
            <a:ext cx="500340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solidFill>
                  <a:schemeClr val="bg1"/>
                </a:solidFill>
              </a:rPr>
              <a:t>public Object </a:t>
            </a:r>
            <a:r>
              <a:rPr lang="en-US" altLang="zh-CN" dirty="0" err="1">
                <a:solidFill>
                  <a:schemeClr val="bg1"/>
                </a:solidFill>
              </a:rPr>
              <a:t>getItem</a:t>
            </a:r>
            <a:r>
              <a:rPr lang="en-US" altLang="zh-CN" dirty="0">
                <a:solidFill>
                  <a:schemeClr val="bg1"/>
                </a:solidFill>
              </a:rPr>
              <a:t>(int position)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return </a:t>
            </a:r>
            <a:r>
              <a:rPr lang="en-US" altLang="zh-CN" dirty="0" err="1">
                <a:solidFill>
                  <a:schemeClr val="bg1"/>
                </a:solidFill>
              </a:rPr>
              <a:t>musicList.get</a:t>
            </a:r>
            <a:r>
              <a:rPr lang="en-US" altLang="zh-CN" dirty="0">
                <a:solidFill>
                  <a:schemeClr val="bg1"/>
                </a:solidFill>
              </a:rPr>
              <a:t>(position);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@Override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public View </a:t>
            </a:r>
            <a:r>
              <a:rPr lang="en-US" altLang="zh-CN" dirty="0" err="1">
                <a:solidFill>
                  <a:schemeClr val="bg1"/>
                </a:solidFill>
              </a:rPr>
              <a:t>getView</a:t>
            </a:r>
            <a:r>
              <a:rPr lang="en-US" altLang="zh-CN" dirty="0">
                <a:solidFill>
                  <a:schemeClr val="bg1"/>
                </a:solidFill>
              </a:rPr>
              <a:t>(int position, View </a:t>
            </a:r>
            <a:r>
              <a:rPr lang="en-US" altLang="zh-CN" dirty="0" err="1">
                <a:solidFill>
                  <a:schemeClr val="bg1"/>
                </a:solidFill>
              </a:rPr>
              <a:t>convertView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ViewGroup</a:t>
            </a:r>
            <a:r>
              <a:rPr lang="en-US" altLang="zh-CN" dirty="0">
                <a:solidFill>
                  <a:schemeClr val="bg1"/>
                </a:solidFill>
              </a:rPr>
              <a:t> parent)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Myhoder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myhoder</a:t>
            </a:r>
            <a:r>
              <a:rPr lang="en-US" altLang="zh-CN" dirty="0">
                <a:solidFill>
                  <a:schemeClr val="bg1"/>
                </a:solidFill>
              </a:rPr>
              <a:t>=null;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if(</a:t>
            </a:r>
            <a:r>
              <a:rPr lang="en-US" altLang="zh-CN" dirty="0" err="1">
                <a:solidFill>
                  <a:schemeClr val="bg1"/>
                </a:solidFill>
              </a:rPr>
              <a:t>convertView</a:t>
            </a:r>
            <a:r>
              <a:rPr lang="en-US" altLang="zh-CN" dirty="0">
                <a:solidFill>
                  <a:schemeClr val="bg1"/>
                </a:solidFill>
              </a:rPr>
              <a:t>==null){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Context context=</a:t>
            </a:r>
            <a:r>
              <a:rPr lang="en-US" altLang="zh-CN" dirty="0" err="1">
                <a:solidFill>
                  <a:schemeClr val="bg1"/>
                </a:solidFill>
              </a:rPr>
              <a:t>parent.getContext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</a:rPr>
              <a:t>convertView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LayoutInflater.from</a:t>
            </a:r>
            <a:r>
              <a:rPr lang="en-US" altLang="zh-CN" dirty="0">
                <a:solidFill>
                  <a:schemeClr val="bg1"/>
                </a:solidFill>
              </a:rPr>
              <a:t>(context).inflate(</a:t>
            </a:r>
            <a:r>
              <a:rPr lang="en-US" altLang="zh-CN" dirty="0" err="1">
                <a:solidFill>
                  <a:schemeClr val="bg1"/>
                </a:solidFill>
              </a:rPr>
              <a:t>R.layout.music_view,parent,false</a:t>
            </a:r>
            <a:r>
              <a:rPr lang="en-US" altLang="zh-CN" dirty="0">
                <a:solidFill>
                  <a:schemeClr val="bg1"/>
                </a:solidFill>
              </a:rPr>
              <a:t>);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</a:rPr>
              <a:t>myhoder</a:t>
            </a:r>
            <a:r>
              <a:rPr lang="en-US" altLang="zh-CN" dirty="0">
                <a:solidFill>
                  <a:schemeClr val="bg1"/>
                </a:solidFill>
              </a:rPr>
              <a:t>=new </a:t>
            </a:r>
            <a:r>
              <a:rPr lang="en-US" altLang="zh-CN" dirty="0" err="1">
                <a:solidFill>
                  <a:schemeClr val="bg1"/>
                </a:solidFill>
              </a:rPr>
              <a:t>Myhoder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convertView</a:t>
            </a:r>
            <a:r>
              <a:rPr lang="en-US" altLang="zh-CN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</a:rPr>
              <a:t>convertView.setTag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myhoder</a:t>
            </a:r>
            <a:r>
              <a:rPr lang="en-US" altLang="zh-CN" dirty="0">
                <a:solidFill>
                  <a:schemeClr val="bg1"/>
                </a:solidFill>
              </a:rPr>
              <a:t>);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}else{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</a:rPr>
              <a:t>myhoder</a:t>
            </a:r>
            <a:r>
              <a:rPr lang="en-US" altLang="zh-CN" dirty="0">
                <a:solidFill>
                  <a:schemeClr val="bg1"/>
                </a:solidFill>
              </a:rPr>
              <a:t>= (</a:t>
            </a:r>
            <a:r>
              <a:rPr lang="en-US" altLang="zh-CN" dirty="0" err="1">
                <a:solidFill>
                  <a:schemeClr val="bg1"/>
                </a:solidFill>
              </a:rPr>
              <a:t>Myhoder</a:t>
            </a:r>
            <a:r>
              <a:rPr lang="en-US" altLang="zh-CN" dirty="0">
                <a:solidFill>
                  <a:schemeClr val="bg1"/>
                </a:solidFill>
              </a:rPr>
              <a:t>) </a:t>
            </a:r>
            <a:r>
              <a:rPr lang="en-US" altLang="zh-CN" dirty="0" err="1">
                <a:solidFill>
                  <a:schemeClr val="bg1"/>
                </a:solidFill>
              </a:rPr>
              <a:t>convertView.getTag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02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1" y="40604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效果图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3DCE60-2BBA-481A-AEF5-499D88BC9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48" y="929268"/>
            <a:ext cx="3857625" cy="57810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91216A-616B-45A7-A727-199CC02E9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131" y="929267"/>
            <a:ext cx="3857625" cy="578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7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 noChangeAspect="1"/>
          </p:cNvGrpSpPr>
          <p:nvPr/>
        </p:nvGrpSpPr>
        <p:grpSpPr bwMode="auto">
          <a:xfrm>
            <a:off x="1453381" y="2349036"/>
            <a:ext cx="3747269" cy="3201925"/>
            <a:chOff x="1202" y="1274"/>
            <a:chExt cx="3023" cy="2497"/>
          </a:xfrm>
        </p:grpSpPr>
        <p:sp>
          <p:nvSpPr>
            <p:cNvPr id="5" name="AutoShape 15"/>
            <p:cNvSpPr>
              <a:spLocks noChangeAspect="1" noChangeArrowheads="1" noTextEdit="1"/>
            </p:cNvSpPr>
            <p:nvPr/>
          </p:nvSpPr>
          <p:spPr bwMode="auto">
            <a:xfrm>
              <a:off x="1205" y="1277"/>
              <a:ext cx="3017" cy="2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17"/>
            <p:cNvSpPr>
              <a:spLocks/>
            </p:cNvSpPr>
            <p:nvPr/>
          </p:nvSpPr>
          <p:spPr bwMode="auto">
            <a:xfrm>
              <a:off x="1984" y="3695"/>
              <a:ext cx="1529" cy="61"/>
            </a:xfrm>
            <a:custGeom>
              <a:avLst/>
              <a:gdLst>
                <a:gd name="T0" fmla="*/ 457 w 552"/>
                <a:gd name="T1" fmla="*/ 0 h 22"/>
                <a:gd name="T2" fmla="*/ 457 w 552"/>
                <a:gd name="T3" fmla="*/ 6 h 22"/>
                <a:gd name="T4" fmla="*/ 92 w 552"/>
                <a:gd name="T5" fmla="*/ 7 h 22"/>
                <a:gd name="T6" fmla="*/ 92 w 552"/>
                <a:gd name="T7" fmla="*/ 1 h 22"/>
                <a:gd name="T8" fmla="*/ 0 w 552"/>
                <a:gd name="T9" fmla="*/ 11 h 22"/>
                <a:gd name="T10" fmla="*/ 254 w 552"/>
                <a:gd name="T11" fmla="*/ 22 h 22"/>
                <a:gd name="T12" fmla="*/ 276 w 552"/>
                <a:gd name="T13" fmla="*/ 22 h 22"/>
                <a:gd name="T14" fmla="*/ 552 w 552"/>
                <a:gd name="T15" fmla="*/ 9 h 22"/>
                <a:gd name="T16" fmla="*/ 457 w 552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2" h="22">
                  <a:moveTo>
                    <a:pt x="457" y="0"/>
                  </a:moveTo>
                  <a:cubicBezTo>
                    <a:pt x="457" y="6"/>
                    <a:pt x="457" y="6"/>
                    <a:pt x="457" y="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35" y="4"/>
                    <a:pt x="0" y="7"/>
                    <a:pt x="0" y="11"/>
                  </a:cubicBezTo>
                  <a:cubicBezTo>
                    <a:pt x="0" y="17"/>
                    <a:pt x="112" y="22"/>
                    <a:pt x="254" y="22"/>
                  </a:cubicBezTo>
                  <a:cubicBezTo>
                    <a:pt x="261" y="22"/>
                    <a:pt x="268" y="22"/>
                    <a:pt x="276" y="22"/>
                  </a:cubicBezTo>
                  <a:cubicBezTo>
                    <a:pt x="428" y="21"/>
                    <a:pt x="552" y="15"/>
                    <a:pt x="552" y="9"/>
                  </a:cubicBezTo>
                  <a:cubicBezTo>
                    <a:pt x="552" y="5"/>
                    <a:pt x="515" y="2"/>
                    <a:pt x="457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1202" y="1274"/>
              <a:ext cx="3020" cy="1835"/>
            </a:xfrm>
            <a:custGeom>
              <a:avLst/>
              <a:gdLst>
                <a:gd name="T0" fmla="*/ 2 w 1090"/>
                <a:gd name="T1" fmla="*/ 662 h 662"/>
                <a:gd name="T2" fmla="*/ 0 w 1090"/>
                <a:gd name="T3" fmla="*/ 28 h 662"/>
                <a:gd name="T4" fmla="*/ 24 w 1090"/>
                <a:gd name="T5" fmla="*/ 3 h 662"/>
                <a:gd name="T6" fmla="*/ 1063 w 1090"/>
                <a:gd name="T7" fmla="*/ 0 h 662"/>
                <a:gd name="T8" fmla="*/ 1088 w 1090"/>
                <a:gd name="T9" fmla="*/ 24 h 662"/>
                <a:gd name="T10" fmla="*/ 1090 w 1090"/>
                <a:gd name="T11" fmla="*/ 659 h 662"/>
                <a:gd name="T12" fmla="*/ 2 w 1090"/>
                <a:gd name="T13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0" h="662">
                  <a:moveTo>
                    <a:pt x="2" y="66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1" y="3"/>
                    <a:pt x="24" y="3"/>
                  </a:cubicBezTo>
                  <a:cubicBezTo>
                    <a:pt x="1063" y="0"/>
                    <a:pt x="1063" y="0"/>
                    <a:pt x="1063" y="0"/>
                  </a:cubicBezTo>
                  <a:cubicBezTo>
                    <a:pt x="1077" y="0"/>
                    <a:pt x="1088" y="11"/>
                    <a:pt x="1088" y="24"/>
                  </a:cubicBezTo>
                  <a:cubicBezTo>
                    <a:pt x="1090" y="659"/>
                    <a:pt x="1090" y="659"/>
                    <a:pt x="1090" y="659"/>
                  </a:cubicBezTo>
                  <a:lnTo>
                    <a:pt x="2" y="662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1208" y="3100"/>
              <a:ext cx="3017" cy="283"/>
            </a:xfrm>
            <a:custGeom>
              <a:avLst/>
              <a:gdLst>
                <a:gd name="T0" fmla="*/ 1064 w 1089"/>
                <a:gd name="T1" fmla="*/ 98 h 102"/>
                <a:gd name="T2" fmla="*/ 25 w 1089"/>
                <a:gd name="T3" fmla="*/ 101 h 102"/>
                <a:gd name="T4" fmla="*/ 0 w 1089"/>
                <a:gd name="T5" fmla="*/ 77 h 102"/>
                <a:gd name="T6" fmla="*/ 0 w 1089"/>
                <a:gd name="T7" fmla="*/ 3 h 102"/>
                <a:gd name="T8" fmla="*/ 1088 w 1089"/>
                <a:gd name="T9" fmla="*/ 0 h 102"/>
                <a:gd name="T10" fmla="*/ 1089 w 1089"/>
                <a:gd name="T11" fmla="*/ 73 h 102"/>
                <a:gd name="T12" fmla="*/ 1064 w 1089"/>
                <a:gd name="T13" fmla="*/ 9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102">
                  <a:moveTo>
                    <a:pt x="1064" y="98"/>
                  </a:moveTo>
                  <a:cubicBezTo>
                    <a:pt x="25" y="101"/>
                    <a:pt x="25" y="101"/>
                    <a:pt x="25" y="101"/>
                  </a:cubicBezTo>
                  <a:cubicBezTo>
                    <a:pt x="11" y="102"/>
                    <a:pt x="0" y="91"/>
                    <a:pt x="0" y="7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1089" y="73"/>
                    <a:pt x="1089" y="73"/>
                    <a:pt x="1089" y="73"/>
                  </a:cubicBezTo>
                  <a:cubicBezTo>
                    <a:pt x="1089" y="87"/>
                    <a:pt x="1078" y="98"/>
                    <a:pt x="1064" y="98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20"/>
            <p:cNvSpPr>
              <a:spLocks/>
            </p:cNvSpPr>
            <p:nvPr/>
          </p:nvSpPr>
          <p:spPr bwMode="auto">
            <a:xfrm>
              <a:off x="2238" y="3366"/>
              <a:ext cx="1012" cy="366"/>
            </a:xfrm>
            <a:custGeom>
              <a:avLst/>
              <a:gdLst>
                <a:gd name="T0" fmla="*/ 0 w 1012"/>
                <a:gd name="T1" fmla="*/ 366 h 366"/>
                <a:gd name="T2" fmla="*/ 0 w 1012"/>
                <a:gd name="T3" fmla="*/ 330 h 366"/>
                <a:gd name="T4" fmla="*/ 120 w 1012"/>
                <a:gd name="T5" fmla="*/ 316 h 366"/>
                <a:gd name="T6" fmla="*/ 200 w 1012"/>
                <a:gd name="T7" fmla="*/ 0 h 366"/>
                <a:gd name="T8" fmla="*/ 809 w 1012"/>
                <a:gd name="T9" fmla="*/ 0 h 366"/>
                <a:gd name="T10" fmla="*/ 892 w 1012"/>
                <a:gd name="T11" fmla="*/ 313 h 366"/>
                <a:gd name="T12" fmla="*/ 1012 w 1012"/>
                <a:gd name="T13" fmla="*/ 327 h 366"/>
                <a:gd name="T14" fmla="*/ 1012 w 1012"/>
                <a:gd name="T15" fmla="*/ 363 h 366"/>
                <a:gd name="T16" fmla="*/ 0 w 1012"/>
                <a:gd name="T17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2" h="366">
                  <a:moveTo>
                    <a:pt x="0" y="366"/>
                  </a:moveTo>
                  <a:lnTo>
                    <a:pt x="0" y="330"/>
                  </a:lnTo>
                  <a:lnTo>
                    <a:pt x="120" y="316"/>
                  </a:lnTo>
                  <a:lnTo>
                    <a:pt x="200" y="0"/>
                  </a:lnTo>
                  <a:lnTo>
                    <a:pt x="809" y="0"/>
                  </a:lnTo>
                  <a:lnTo>
                    <a:pt x="892" y="313"/>
                  </a:lnTo>
                  <a:lnTo>
                    <a:pt x="1012" y="327"/>
                  </a:lnTo>
                  <a:lnTo>
                    <a:pt x="1012" y="363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auto">
            <a:xfrm>
              <a:off x="2238" y="3366"/>
              <a:ext cx="1012" cy="366"/>
            </a:xfrm>
            <a:custGeom>
              <a:avLst/>
              <a:gdLst>
                <a:gd name="T0" fmla="*/ 0 w 1012"/>
                <a:gd name="T1" fmla="*/ 366 h 366"/>
                <a:gd name="T2" fmla="*/ 0 w 1012"/>
                <a:gd name="T3" fmla="*/ 330 h 366"/>
                <a:gd name="T4" fmla="*/ 120 w 1012"/>
                <a:gd name="T5" fmla="*/ 316 h 366"/>
                <a:gd name="T6" fmla="*/ 200 w 1012"/>
                <a:gd name="T7" fmla="*/ 0 h 366"/>
                <a:gd name="T8" fmla="*/ 809 w 1012"/>
                <a:gd name="T9" fmla="*/ 0 h 366"/>
                <a:gd name="T10" fmla="*/ 892 w 1012"/>
                <a:gd name="T11" fmla="*/ 313 h 366"/>
                <a:gd name="T12" fmla="*/ 1012 w 1012"/>
                <a:gd name="T13" fmla="*/ 327 h 366"/>
                <a:gd name="T14" fmla="*/ 1012 w 1012"/>
                <a:gd name="T15" fmla="*/ 363 h 366"/>
                <a:gd name="T16" fmla="*/ 0 w 1012"/>
                <a:gd name="T17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2" h="366">
                  <a:moveTo>
                    <a:pt x="0" y="366"/>
                  </a:moveTo>
                  <a:lnTo>
                    <a:pt x="0" y="330"/>
                  </a:lnTo>
                  <a:lnTo>
                    <a:pt x="120" y="316"/>
                  </a:lnTo>
                  <a:lnTo>
                    <a:pt x="200" y="0"/>
                  </a:lnTo>
                  <a:lnTo>
                    <a:pt x="809" y="0"/>
                  </a:lnTo>
                  <a:lnTo>
                    <a:pt x="892" y="313"/>
                  </a:lnTo>
                  <a:lnTo>
                    <a:pt x="1012" y="327"/>
                  </a:lnTo>
                  <a:lnTo>
                    <a:pt x="1012" y="363"/>
                  </a:lnTo>
                  <a:lnTo>
                    <a:pt x="0" y="3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auto">
            <a:xfrm>
              <a:off x="2695" y="1327"/>
              <a:ext cx="42" cy="33"/>
            </a:xfrm>
            <a:custGeom>
              <a:avLst/>
              <a:gdLst>
                <a:gd name="T0" fmla="*/ 6 w 11"/>
                <a:gd name="T1" fmla="*/ 0 h 12"/>
                <a:gd name="T2" fmla="*/ 11 w 11"/>
                <a:gd name="T3" fmla="*/ 6 h 12"/>
                <a:gd name="T4" fmla="*/ 6 w 11"/>
                <a:gd name="T5" fmla="*/ 12 h 12"/>
                <a:gd name="T6" fmla="*/ 0 w 11"/>
                <a:gd name="T7" fmla="*/ 6 h 12"/>
                <a:gd name="T8" fmla="*/ 6 w 1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6" y="0"/>
                  </a:moveTo>
                  <a:cubicBezTo>
                    <a:pt x="9" y="0"/>
                    <a:pt x="11" y="3"/>
                    <a:pt x="11" y="6"/>
                  </a:cubicBezTo>
                  <a:cubicBezTo>
                    <a:pt x="11" y="9"/>
                    <a:pt x="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auto">
            <a:xfrm>
              <a:off x="2427" y="3366"/>
              <a:ext cx="631" cy="61"/>
            </a:xfrm>
            <a:custGeom>
              <a:avLst/>
              <a:gdLst>
                <a:gd name="T0" fmla="*/ 620 w 631"/>
                <a:gd name="T1" fmla="*/ 0 h 61"/>
                <a:gd name="T2" fmla="*/ 11 w 631"/>
                <a:gd name="T3" fmla="*/ 0 h 61"/>
                <a:gd name="T4" fmla="*/ 0 w 631"/>
                <a:gd name="T5" fmla="*/ 61 h 61"/>
                <a:gd name="T6" fmla="*/ 631 w 631"/>
                <a:gd name="T7" fmla="*/ 59 h 61"/>
                <a:gd name="T8" fmla="*/ 620 w 63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61">
                  <a:moveTo>
                    <a:pt x="620" y="0"/>
                  </a:moveTo>
                  <a:lnTo>
                    <a:pt x="11" y="0"/>
                  </a:lnTo>
                  <a:lnTo>
                    <a:pt x="0" y="61"/>
                  </a:lnTo>
                  <a:lnTo>
                    <a:pt x="631" y="59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auto">
            <a:xfrm>
              <a:off x="2427" y="3366"/>
              <a:ext cx="631" cy="61"/>
            </a:xfrm>
            <a:custGeom>
              <a:avLst/>
              <a:gdLst>
                <a:gd name="T0" fmla="*/ 620 w 631"/>
                <a:gd name="T1" fmla="*/ 0 h 61"/>
                <a:gd name="T2" fmla="*/ 11 w 631"/>
                <a:gd name="T3" fmla="*/ 0 h 61"/>
                <a:gd name="T4" fmla="*/ 0 w 631"/>
                <a:gd name="T5" fmla="*/ 61 h 61"/>
                <a:gd name="T6" fmla="*/ 631 w 631"/>
                <a:gd name="T7" fmla="*/ 59 h 61"/>
                <a:gd name="T8" fmla="*/ 620 w 63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61">
                  <a:moveTo>
                    <a:pt x="620" y="0"/>
                  </a:moveTo>
                  <a:lnTo>
                    <a:pt x="11" y="0"/>
                  </a:lnTo>
                  <a:lnTo>
                    <a:pt x="0" y="61"/>
                  </a:lnTo>
                  <a:lnTo>
                    <a:pt x="631" y="59"/>
                  </a:lnTo>
                  <a:lnTo>
                    <a:pt x="6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614636" y="500390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8" name="矩形 17"/>
          <p:cNvSpPr/>
          <p:nvPr/>
        </p:nvSpPr>
        <p:spPr>
          <a:xfrm>
            <a:off x="1668292" y="2513732"/>
            <a:ext cx="3313728" cy="209147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11000" t="-49000" r="-41000"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58972" y="2352883"/>
            <a:ext cx="65023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</a:t>
            </a:r>
            <a:r>
              <a:rPr lang="zh-CN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在本学期的团队项目开发的过程中，小组成员团结协作，各自发挥自己的优势，经过不断的迭代完善，最终小组项目基本实现，预期计划的各类功能都已实现</a:t>
            </a:r>
            <a:r>
              <a:rPr lang="zh-CN" altLang="zh-CN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。</a:t>
            </a:r>
            <a:r>
              <a:rPr lang="zh-CN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唯一还存在不足的是网络搜索栏还有问题，就是在线搜索歌曲的功能还未完全实现，存在一点小问题，但是我们小组能在</a:t>
            </a:r>
            <a:r>
              <a:rPr lang="en-US" altLang="zh-CN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7</a:t>
            </a:r>
            <a:r>
              <a:rPr lang="zh-CN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月</a:t>
            </a:r>
            <a:r>
              <a:rPr lang="en-US" altLang="zh-CN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日最后的项目结束日期完成所有的功能，再冲刺一下就能完成了。</a:t>
            </a:r>
            <a:endParaRPr lang="zh-CN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8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86200" y="2514600"/>
            <a:ext cx="4686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THANK YOU!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729</Words>
  <Application>Microsoft Office PowerPoint</Application>
  <PresentationFormat>宽屏</PresentationFormat>
  <Paragraphs>121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华文楷体</vt:lpstr>
      <vt:lpstr>微软雅黑</vt:lpstr>
      <vt:lpstr>Arial</vt:lpstr>
      <vt:lpstr>Calibri</vt:lpstr>
      <vt:lpstr>Segoe UI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杨环宇</cp:lastModifiedBy>
  <cp:revision>43</cp:revision>
  <dcterms:created xsi:type="dcterms:W3CDTF">2015-07-31T08:15:03Z</dcterms:created>
  <dcterms:modified xsi:type="dcterms:W3CDTF">2018-06-27T12:28:11Z</dcterms:modified>
</cp:coreProperties>
</file>