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4" r:id="rId2"/>
    <p:sldId id="269" r:id="rId3"/>
    <p:sldId id="281" r:id="rId4"/>
    <p:sldId id="270" r:id="rId5"/>
    <p:sldId id="275" r:id="rId6"/>
    <p:sldId id="276" r:id="rId7"/>
    <p:sldId id="277" r:id="rId8"/>
    <p:sldId id="278" r:id="rId9"/>
    <p:sldId id="279" r:id="rId10"/>
    <p:sldId id="280" r:id="rId11"/>
    <p:sldId id="272" r:id="rId12"/>
  </p:sldIdLst>
  <p:sldSz cx="12198350"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6BB"/>
    <a:srgbClr val="5A5A5A"/>
    <a:srgbClr val="BF1920"/>
    <a:srgbClr val="2E2E2E"/>
    <a:srgbClr val="11BBD5"/>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0"/>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2017/8/7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a:t>单击此处编辑母版标题样式</a:t>
            </a:r>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a:fillRect/>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a:solidFill>
                  <a:srgbClr val="21B6BB"/>
                </a:solidFill>
              </a:rPr>
              <a:t>edu.51cto.com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itchFamily="34" charset="-122"/>
                <a:ea typeface="微软雅黑" pitchFamily="34" charset="-122"/>
              </a:defRPr>
            </a:lvl1pPr>
          </a:lstStyle>
          <a:p>
            <a:pPr marL="0" lvl="0"/>
            <a:r>
              <a:rPr lang="zh-CN" altLang="en-US" dirty="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a:solidFill>
                  <a:srgbClr val="21B6BB"/>
                </a:solidFill>
                <a:latin typeface="微软雅黑" pitchFamily="34" charset="-122"/>
                <a:ea typeface="微软雅黑" pitchFamily="34" charset="-122"/>
                <a:cs typeface="+mn-cs"/>
              </a:rPr>
              <a:t>讲师：</a:t>
            </a: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itchFamily="2" charset="2"/>
              <a:buNone/>
              <a:defRPr lang="zh-CN" altLang="en-US" sz="2400" dirty="0" smtClean="0">
                <a:solidFill>
                  <a:srgbClr val="5A5A5A"/>
                </a:solidFill>
                <a:latin typeface="微软雅黑" pitchFamily="34" charset="-122"/>
                <a:ea typeface="微软雅黑" pitchFamily="34" charset="-122"/>
              </a:defRPr>
            </a:lvl1pPr>
          </a:lstStyle>
          <a:p>
            <a:pPr marL="381000" lvl="0" indent="-381000">
              <a:lnSpc>
                <a:spcPts val="5070"/>
              </a:lnSpc>
            </a:pPr>
            <a:r>
              <a:rPr lang="zh-CN" altLang="en-US"/>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a:solidFill>
                  <a:schemeClr val="bg1"/>
                </a:solidFill>
                <a:latin typeface="+mn-ea"/>
                <a:ea typeface="+mn-ea"/>
              </a:rPr>
              <a:t>课程目录</a:t>
            </a:r>
            <a:endParaRPr lang="en-US" altLang="zh-CN" sz="4400" b="1" dirty="0">
              <a:solidFill>
                <a:schemeClr val="bg1"/>
              </a:solidFill>
              <a:latin typeface="+mn-ea"/>
              <a:ea typeface="+mn-ea"/>
            </a:endParaRPr>
          </a:p>
          <a:p>
            <a:r>
              <a:rPr lang="en-US" altLang="zh-CN" sz="2300"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itchFamily="34" charset="-122"/>
              <a:ea typeface="微软雅黑"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itchFamily="34" charset="-122"/>
                <a:ea typeface="微软雅黑" pitchFamily="34" charset="-122"/>
              </a:defRPr>
            </a:lvl1pPr>
          </a:lstStyle>
          <a:p>
            <a:pPr marL="0" lvl="0"/>
            <a:r>
              <a:rPr lang="zh-CN" altLang="en-US"/>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200" indent="-457200">
              <a:buFont typeface="Wingdings" pitchFamily="2" charset="2"/>
              <a:buChar char="l"/>
              <a:defRPr lang="zh-CN" altLang="en-US" sz="2800" dirty="0" smtClean="0">
                <a:solidFill>
                  <a:srgbClr val="21B6BB"/>
                </a:solidFill>
                <a:latin typeface="微软雅黑" pitchFamily="34" charset="-122"/>
                <a:ea typeface="微软雅黑" pitchFamily="34" charset="-122"/>
              </a:defRPr>
            </a:lvl1pPr>
          </a:lstStyle>
          <a:p>
            <a:pPr marL="381000" lvl="0" indent="-381000">
              <a:lnSpc>
                <a:spcPts val="5070"/>
              </a:lnSpc>
            </a:pPr>
            <a:r>
              <a:rPr lang="zh-CN" altLang="en-US"/>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a:t>单击此处编辑母版标题样式</a:t>
            </a:r>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835" indent="-609600">
              <a:buClr>
                <a:srgbClr val="21B6BB"/>
              </a:buClr>
              <a:buFont typeface="Wingdings" pitchFamily="2" charset="2"/>
              <a:buChar char="l"/>
              <a:defRPr sz="2800">
                <a:solidFill>
                  <a:srgbClr val="5A5A5A"/>
                </a:solidFill>
              </a:defRPr>
            </a:lvl1pPr>
          </a:lstStyle>
          <a:p>
            <a:pPr lvl="0"/>
            <a:r>
              <a:rPr lang="zh-CN" altLang="en-US" dirty="0"/>
              <a:t>单击此处编辑母版文本样式</a:t>
            </a:r>
            <a:endParaRPr lang="en-US" altLang="zh-CN" dirty="0"/>
          </a:p>
          <a:p>
            <a:pPr lvl="1"/>
            <a:endParaRPr lang="zh-CN" altLang="en-US" dirty="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itchFamily="34" charset="-122"/>
              <a:ea typeface="微软雅黑"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1219200" rtl="0" eaLnBrk="1" latinLnBrk="0" hangingPunct="1">
        <a:spcBef>
          <a:spcPct val="0"/>
        </a:spcBef>
        <a:buNone/>
        <a:defRPr sz="3700" b="1" kern="1200">
          <a:solidFill>
            <a:srgbClr val="21B6BB"/>
          </a:solidFill>
          <a:latin typeface="微软雅黑" pitchFamily="34" charset="-122"/>
          <a:ea typeface="微软雅黑" pitchFamily="34" charset="-122"/>
          <a:cs typeface="+mj-cs"/>
        </a:defRPr>
      </a:lvl1pPr>
    </p:titleStyle>
    <p:bodyStyle>
      <a:lvl1pPr marL="1600835" indent="-609600" algn="l" defTabSz="1219200" rtl="0" eaLnBrk="1" latinLnBrk="0" hangingPunct="1">
        <a:spcBef>
          <a:spcPct val="20000"/>
        </a:spcBef>
        <a:buClr>
          <a:srgbClr val="21B6BB"/>
        </a:buClr>
        <a:buFont typeface="Wingdings" pitchFamily="2" charset="2"/>
        <a:buChar char="l"/>
        <a:defRPr sz="2800" kern="1200">
          <a:solidFill>
            <a:schemeClr val="tx1">
              <a:lumMod val="65000"/>
              <a:lumOff val="35000"/>
            </a:schemeClr>
          </a:solidFill>
          <a:latin typeface="+mn-lt"/>
          <a:ea typeface="+mn-ea"/>
          <a:cs typeface="+mn-cs"/>
        </a:defRPr>
      </a:lvl1pPr>
      <a:lvl2pPr marL="991235" indent="-381000" algn="l" defTabSz="1219200"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itchFamily="34" charset="-122"/>
          <a:ea typeface="微软雅黑" pitchFamily="34" charset="-122"/>
          <a:cs typeface="+mn-cs"/>
        </a:defRPr>
      </a:lvl2pPr>
      <a:lvl3pPr marL="1524635"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235"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470"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4070" indent="-304800" algn="l" defTabSz="1219200"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670"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516662"/>
            <a:ext cx="10657185" cy="923330"/>
          </a:xfrm>
        </p:spPr>
        <p:txBody>
          <a:bodyPr/>
          <a:lstStyle/>
          <a:p>
            <a:r>
              <a:rPr lang="en-GB" altLang="zh-CN" b="0" dirty="0">
                <a:effectLst/>
              </a:rPr>
              <a:t>Java8 Lambda</a:t>
            </a:r>
            <a:r>
              <a:rPr lang="zh-CN" altLang="en-US" b="0" dirty="0">
                <a:effectLst/>
              </a:rPr>
              <a:t>表达式实战</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endParaRPr lang="zh-CN" altLang="en-US" dirty="0"/>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endParaRPr lang="zh-CN" altLang="en-US" dirty="0"/>
          </a:p>
        </p:txBody>
      </p:sp>
    </p:spTree>
    <p:extLst>
      <p:ext uri="{BB962C8B-B14F-4D97-AF65-F5344CB8AC3E}">
        <p14:creationId xmlns:p14="http://schemas.microsoft.com/office/powerpoint/2010/main" val="136635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0" dirty="0"/>
              <a:t>方法的引用</a:t>
            </a:r>
            <a:endParaRPr lang="zh-CN" altLang="en-US" dirty="0"/>
          </a:p>
        </p:txBody>
      </p:sp>
      <p:sp>
        <p:nvSpPr>
          <p:cNvPr id="5" name="文本占位符 4"/>
          <p:cNvSpPr>
            <a:spLocks noGrp="1"/>
          </p:cNvSpPr>
          <p:nvPr>
            <p:ph type="body" sz="quarter" idx="1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方法的引用</a:t>
            </a:r>
            <a:endParaRPr lang="en-US" altLang="zh-CN" dirty="0"/>
          </a:p>
        </p:txBody>
      </p:sp>
    </p:spTree>
    <p:extLst>
      <p:ext uri="{BB962C8B-B14F-4D97-AF65-F5344CB8AC3E}">
        <p14:creationId xmlns:p14="http://schemas.microsoft.com/office/powerpoint/2010/main" val="384017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方法的引用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方法引用是用来直接访问类或者实例的已经存在的方法或者构造方法，方法引用提供了一种引用而不执行方法的方式，如果抽象方法的实现恰好可以使用调用另外一个方法来实现，就</a:t>
            </a:r>
            <a:r>
              <a:rPr lang="zh-CN" altLang="en-US" b="1" dirty="0">
                <a:solidFill>
                  <a:srgbClr val="FF0000"/>
                </a:solidFill>
              </a:rPr>
              <a:t>有可能</a:t>
            </a:r>
            <a:r>
              <a:rPr lang="zh-CN" altLang="en-US" dirty="0"/>
              <a:t>可以使用方法引用</a:t>
            </a:r>
          </a:p>
          <a:p>
            <a:pPr marL="0" indent="0">
              <a:spcBef>
                <a:spcPts val="0"/>
              </a:spcBef>
              <a:buNone/>
            </a:pPr>
            <a:endParaRPr lang="zh-CN" altLang="en-US" dirty="0"/>
          </a:p>
          <a:p>
            <a:pPr marL="0" indent="0">
              <a:spcBef>
                <a:spcPts val="0"/>
              </a:spcBef>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方法的引用分类</a:t>
            </a:r>
          </a:p>
        </p:txBody>
      </p:sp>
      <p:graphicFrame>
        <p:nvGraphicFramePr>
          <p:cNvPr id="2" name="内容占位符 1">
            <a:extLst>
              <a:ext uri="{FF2B5EF4-FFF2-40B4-BE49-F238E27FC236}">
                <a16:creationId xmlns:a16="http://schemas.microsoft.com/office/drawing/2014/main" id="{9D6A6E78-30A5-4A58-9763-114E717163BC}"/>
              </a:ext>
            </a:extLst>
          </p:cNvPr>
          <p:cNvGraphicFramePr>
            <a:graphicFrameLocks noGrp="1"/>
          </p:cNvGraphicFramePr>
          <p:nvPr>
            <p:ph sz="quarter" idx="10"/>
            <p:extLst>
              <p:ext uri="{D42A27DB-BD31-4B8C-83A1-F6EECF244321}">
                <p14:modId xmlns:p14="http://schemas.microsoft.com/office/powerpoint/2010/main" val="1963154193"/>
              </p:ext>
            </p:extLst>
          </p:nvPr>
        </p:nvGraphicFramePr>
        <p:xfrm>
          <a:off x="0" y="1636713"/>
          <a:ext cx="12188826" cy="2286000"/>
        </p:xfrm>
        <a:graphic>
          <a:graphicData uri="http://schemas.openxmlformats.org/drawingml/2006/table">
            <a:tbl>
              <a:tblPr firstRow="1" bandRow="1">
                <a:tableStyleId>{5C22544A-7EE6-4342-B048-85BDC9FD1C3A}</a:tableStyleId>
              </a:tblPr>
              <a:tblGrid>
                <a:gridCol w="2354759">
                  <a:extLst>
                    <a:ext uri="{9D8B030D-6E8A-4147-A177-3AD203B41FA5}">
                      <a16:colId xmlns:a16="http://schemas.microsoft.com/office/drawing/2014/main" val="2632705898"/>
                    </a:ext>
                  </a:extLst>
                </a:gridCol>
                <a:gridCol w="3024336">
                  <a:extLst>
                    <a:ext uri="{9D8B030D-6E8A-4147-A177-3AD203B41FA5}">
                      <a16:colId xmlns:a16="http://schemas.microsoft.com/office/drawing/2014/main" val="2590609056"/>
                    </a:ext>
                  </a:extLst>
                </a:gridCol>
                <a:gridCol w="6809731">
                  <a:extLst>
                    <a:ext uri="{9D8B030D-6E8A-4147-A177-3AD203B41FA5}">
                      <a16:colId xmlns:a16="http://schemas.microsoft.com/office/drawing/2014/main" val="608268285"/>
                    </a:ext>
                  </a:extLst>
                </a:gridCol>
              </a:tblGrid>
              <a:tr h="370840">
                <a:tc>
                  <a:txBody>
                    <a:bodyPr/>
                    <a:lstStyle/>
                    <a:p>
                      <a:r>
                        <a:rPr lang="zh-CN" altLang="en-US" dirty="0"/>
                        <a:t>类型</a:t>
                      </a:r>
                    </a:p>
                  </a:txBody>
                  <a:tcPr/>
                </a:tc>
                <a:tc>
                  <a:txBody>
                    <a:bodyPr/>
                    <a:lstStyle/>
                    <a:p>
                      <a:r>
                        <a:rPr lang="zh-CN" altLang="en-US" dirty="0"/>
                        <a:t>语法</a:t>
                      </a:r>
                    </a:p>
                  </a:txBody>
                  <a:tcPr/>
                </a:tc>
                <a:tc>
                  <a:txBody>
                    <a:bodyPr/>
                    <a:lstStyle/>
                    <a:p>
                      <a:r>
                        <a:rPr lang="zh-CN" altLang="en-US" dirty="0"/>
                        <a:t>对应的</a:t>
                      </a:r>
                      <a:r>
                        <a:rPr lang="en-US" altLang="zh-CN" dirty="0"/>
                        <a:t>lambda</a:t>
                      </a:r>
                      <a:r>
                        <a:rPr lang="zh-CN" altLang="en-US" dirty="0"/>
                        <a:t>表达式</a:t>
                      </a:r>
                    </a:p>
                  </a:txBody>
                  <a:tcPr/>
                </a:tc>
                <a:extLst>
                  <a:ext uri="{0D108BD9-81ED-4DB2-BD59-A6C34878D82A}">
                    <a16:rowId xmlns:a16="http://schemas.microsoft.com/office/drawing/2014/main" val="2196654386"/>
                  </a:ext>
                </a:extLst>
              </a:tr>
              <a:tr h="370840">
                <a:tc>
                  <a:txBody>
                    <a:bodyPr/>
                    <a:lstStyle/>
                    <a:p>
                      <a:r>
                        <a:rPr lang="zh-CN" altLang="en-US" dirty="0"/>
                        <a:t>静态方法引用</a:t>
                      </a:r>
                    </a:p>
                  </a:txBody>
                  <a:tcPr/>
                </a:tc>
                <a:tc>
                  <a:txBody>
                    <a:bodyPr/>
                    <a:lstStyle/>
                    <a:p>
                      <a:r>
                        <a:rPr lang="zh-CN" altLang="en-US" dirty="0"/>
                        <a:t>类名</a:t>
                      </a:r>
                      <a:r>
                        <a:rPr lang="en-US" altLang="zh-CN" dirty="0"/>
                        <a:t>::</a:t>
                      </a:r>
                      <a:r>
                        <a:rPr lang="en-US" altLang="zh-CN" dirty="0" err="1"/>
                        <a:t>staticMethod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args</a:t>
                      </a:r>
                      <a:r>
                        <a:rPr lang="en-GB" altLang="zh-CN" dirty="0"/>
                        <a:t>) -&gt; </a:t>
                      </a:r>
                      <a:r>
                        <a:rPr lang="zh-CN" altLang="en-US" dirty="0"/>
                        <a:t>类名</a:t>
                      </a:r>
                      <a:r>
                        <a:rPr lang="en-US" altLang="zh-CN" dirty="0"/>
                        <a:t>.</a:t>
                      </a:r>
                      <a:r>
                        <a:rPr lang="en-US" altLang="zh-CN" dirty="0" err="1"/>
                        <a:t>staticMethod</a:t>
                      </a:r>
                      <a:r>
                        <a:rPr lang="en-US" altLang="zh-CN" dirty="0"/>
                        <a:t>(</a:t>
                      </a:r>
                      <a:r>
                        <a:rPr lang="en-US" altLang="zh-CN" dirty="0" err="1"/>
                        <a:t>args</a:t>
                      </a:r>
                      <a:r>
                        <a:rPr lang="en-US" altLang="zh-CN" dirty="0"/>
                        <a:t>)</a:t>
                      </a:r>
                      <a:endParaRPr lang="zh-CN" altLang="en-US" dirty="0"/>
                    </a:p>
                  </a:txBody>
                  <a:tcPr/>
                </a:tc>
                <a:extLst>
                  <a:ext uri="{0D108BD9-81ED-4DB2-BD59-A6C34878D82A}">
                    <a16:rowId xmlns:a16="http://schemas.microsoft.com/office/drawing/2014/main" val="881770432"/>
                  </a:ext>
                </a:extLst>
              </a:tr>
              <a:tr h="370840">
                <a:tc>
                  <a:txBody>
                    <a:bodyPr/>
                    <a:lstStyle/>
                    <a:p>
                      <a:r>
                        <a:rPr lang="zh-CN" altLang="en-US" dirty="0"/>
                        <a:t>实例方法引用</a:t>
                      </a:r>
                    </a:p>
                  </a:txBody>
                  <a:tcPr/>
                </a:tc>
                <a:tc>
                  <a:txBody>
                    <a:bodyPr/>
                    <a:lstStyle/>
                    <a:p>
                      <a:r>
                        <a:rPr lang="en-US" altLang="zh-CN" dirty="0" err="1"/>
                        <a:t>inst</a:t>
                      </a:r>
                      <a:r>
                        <a:rPr lang="en-US" altLang="zh-CN" dirty="0"/>
                        <a:t>::</a:t>
                      </a:r>
                      <a:r>
                        <a:rPr lang="en-US" altLang="zh-CN" dirty="0" err="1"/>
                        <a:t>instMethod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args</a:t>
                      </a:r>
                      <a:r>
                        <a:rPr lang="en-GB" altLang="zh-CN" dirty="0"/>
                        <a:t>) -&gt; </a:t>
                      </a:r>
                      <a:r>
                        <a:rPr lang="en-US" altLang="zh-CN" dirty="0" err="1"/>
                        <a:t>inst.instMethod</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3459756198"/>
                  </a:ext>
                </a:extLst>
              </a:tr>
              <a:tr h="370840">
                <a:tc>
                  <a:txBody>
                    <a:bodyPr/>
                    <a:lstStyle/>
                    <a:p>
                      <a:r>
                        <a:rPr lang="zh-CN" altLang="en-US" dirty="0"/>
                        <a:t>对象方法引用</a:t>
                      </a:r>
                    </a:p>
                  </a:txBody>
                  <a:tcPr/>
                </a:tc>
                <a:tc>
                  <a:txBody>
                    <a:bodyPr/>
                    <a:lstStyle/>
                    <a:p>
                      <a:r>
                        <a:rPr lang="zh-CN" altLang="en-US" dirty="0"/>
                        <a:t>类名</a:t>
                      </a:r>
                      <a:r>
                        <a:rPr lang="en-US" altLang="zh-CN" dirty="0"/>
                        <a:t>::</a:t>
                      </a:r>
                      <a:r>
                        <a:rPr lang="en-US" altLang="zh-CN" dirty="0" err="1"/>
                        <a:t>instMethod</a:t>
                      </a:r>
                      <a:endParaRPr lang="zh-CN" altLang="en-US" dirty="0"/>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GB" altLang="zh-CN" dirty="0"/>
                        <a:t>(</a:t>
                      </a:r>
                      <a:r>
                        <a:rPr lang="en-GB" altLang="zh-CN" dirty="0" err="1"/>
                        <a:t>inst,args</a:t>
                      </a:r>
                      <a:r>
                        <a:rPr lang="en-GB" altLang="zh-CN" dirty="0"/>
                        <a:t>)  -&gt;</a:t>
                      </a:r>
                      <a:r>
                        <a:rPr lang="zh-CN" altLang="en-US" dirty="0"/>
                        <a:t>类名</a:t>
                      </a:r>
                      <a:r>
                        <a:rPr lang="en-US" altLang="zh-CN" dirty="0"/>
                        <a:t>.</a:t>
                      </a:r>
                      <a:r>
                        <a:rPr lang="en-US" altLang="zh-CN" dirty="0" err="1"/>
                        <a:t>instMethod</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2944935727"/>
                  </a:ext>
                </a:extLst>
              </a:tr>
              <a:tr h="370840">
                <a:tc>
                  <a:txBody>
                    <a:bodyPr/>
                    <a:lstStyle/>
                    <a:p>
                      <a:r>
                        <a:rPr lang="zh-CN" altLang="en-US" dirty="0"/>
                        <a:t>构造方法引用</a:t>
                      </a:r>
                    </a:p>
                  </a:txBody>
                  <a:tcPr/>
                </a:tc>
                <a:tc>
                  <a:txBody>
                    <a:bodyPr/>
                    <a:lstStyle/>
                    <a:p>
                      <a:r>
                        <a:rPr lang="zh-CN" altLang="en-US" dirty="0"/>
                        <a:t>类名</a:t>
                      </a:r>
                      <a:r>
                        <a:rPr lang="en-US" altLang="zh-CN" dirty="0"/>
                        <a:t>::new</a:t>
                      </a:r>
                      <a:endParaRPr lang="zh-CN" altLang="en-US" dirty="0"/>
                    </a:p>
                  </a:txBody>
                  <a:tcPr/>
                </a:tc>
                <a:tc>
                  <a:txBody>
                    <a:bodyPr/>
                    <a:lstStyle/>
                    <a:p>
                      <a:r>
                        <a:rPr lang="en-GB" altLang="zh-CN" dirty="0"/>
                        <a:t>(</a:t>
                      </a:r>
                      <a:r>
                        <a:rPr lang="en-GB" altLang="zh-CN" dirty="0" err="1"/>
                        <a:t>args</a:t>
                      </a:r>
                      <a:r>
                        <a:rPr lang="en-GB" altLang="zh-CN" dirty="0"/>
                        <a:t>) -&gt; new </a:t>
                      </a:r>
                      <a:r>
                        <a:rPr lang="zh-CN" altLang="en-US" dirty="0"/>
                        <a:t>类名</a:t>
                      </a:r>
                      <a:r>
                        <a:rPr lang="en-GB" altLang="zh-CN" dirty="0"/>
                        <a:t>(</a:t>
                      </a:r>
                      <a:r>
                        <a:rPr lang="en-GB" altLang="zh-CN" dirty="0" err="1"/>
                        <a:t>args</a:t>
                      </a:r>
                      <a:r>
                        <a:rPr lang="en-GB" altLang="zh-CN" dirty="0"/>
                        <a:t>)</a:t>
                      </a:r>
                      <a:endParaRPr lang="zh-CN" altLang="en-US" dirty="0"/>
                    </a:p>
                  </a:txBody>
                  <a:tcPr/>
                </a:tc>
                <a:extLst>
                  <a:ext uri="{0D108BD9-81ED-4DB2-BD59-A6C34878D82A}">
                    <a16:rowId xmlns:a16="http://schemas.microsoft.com/office/drawing/2014/main" val="692633192"/>
                  </a:ext>
                </a:extLst>
              </a:tr>
            </a:tbl>
          </a:graphicData>
        </a:graphic>
      </p:graphicFrame>
    </p:spTree>
    <p:extLst>
      <p:ext uri="{BB962C8B-B14F-4D97-AF65-F5344CB8AC3E}">
        <p14:creationId xmlns:p14="http://schemas.microsoft.com/office/powerpoint/2010/main" val="227775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静态方法引用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a:t>
            </a:r>
            <a:r>
              <a:rPr lang="zh-CN" altLang="en-US" b="1" dirty="0"/>
              <a:t>实现</a:t>
            </a:r>
            <a:r>
              <a:rPr lang="zh-CN" altLang="en-US" dirty="0"/>
              <a:t>恰好可以通过</a:t>
            </a:r>
            <a:r>
              <a:rPr lang="zh-CN" altLang="en-US" dirty="0">
                <a:solidFill>
                  <a:srgbClr val="FF0000"/>
                </a:solidFill>
              </a:rPr>
              <a:t>调用一个静态方法</a:t>
            </a:r>
            <a:r>
              <a:rPr lang="zh-CN" altLang="en-US" dirty="0"/>
              <a:t>来实现，那么就可以使用静态方法引用</a:t>
            </a:r>
          </a:p>
        </p:txBody>
      </p:sp>
    </p:spTree>
    <p:extLst>
      <p:ext uri="{BB962C8B-B14F-4D97-AF65-F5344CB8AC3E}">
        <p14:creationId xmlns:p14="http://schemas.microsoft.com/office/powerpoint/2010/main" val="5659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实例方法引用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如果函数式接口的实现恰好可以通过调用一个实例的实例方法来实现，那么就可以使用实例方法引用</a:t>
            </a:r>
          </a:p>
        </p:txBody>
      </p:sp>
    </p:spTree>
    <p:extLst>
      <p:ext uri="{BB962C8B-B14F-4D97-AF65-F5344CB8AC3E}">
        <p14:creationId xmlns:p14="http://schemas.microsoft.com/office/powerpoint/2010/main" val="172105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对象方法引用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抽象方法的第一个参数类型刚好是实例方法的类型，抽象方法剩余的参数恰好可以当做实例方法的参数。如果函数式接口的实现能由上面说的实例方法调用来实现的话，那么就可以使用对象方法引用</a:t>
            </a:r>
          </a:p>
        </p:txBody>
      </p:sp>
    </p:spTree>
    <p:extLst>
      <p:ext uri="{BB962C8B-B14F-4D97-AF65-F5344CB8AC3E}">
        <p14:creationId xmlns:p14="http://schemas.microsoft.com/office/powerpoint/2010/main" val="1532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9050" y="982980"/>
            <a:ext cx="12214225" cy="641350"/>
          </a:xfrm>
        </p:spPr>
        <p:txBody>
          <a:bodyPr>
            <a:normAutofit fontScale="90000"/>
          </a:bodyPr>
          <a:lstStyle/>
          <a:p>
            <a:pPr algn="ctr"/>
            <a:r>
              <a:rPr lang="zh-CN" altLang="en-US" dirty="0"/>
              <a:t>构造方法引用</a:t>
            </a:r>
          </a:p>
        </p:txBody>
      </p:sp>
      <p:sp>
        <p:nvSpPr>
          <p:cNvPr id="5" name="内容占位符 4"/>
          <p:cNvSpPr>
            <a:spLocks noGrp="1"/>
          </p:cNvSpPr>
          <p:nvPr>
            <p:ph sz="quarter" idx="10"/>
          </p:nvPr>
        </p:nvSpPr>
        <p:spPr>
          <a:xfrm>
            <a:off x="635" y="1637030"/>
            <a:ext cx="12188190" cy="4427220"/>
          </a:xfrm>
        </p:spPr>
        <p:txBody>
          <a:bodyPr/>
          <a:lstStyle/>
          <a:p>
            <a:pPr marL="0" indent="0">
              <a:spcBef>
                <a:spcPts val="0"/>
              </a:spcBef>
              <a:buNone/>
            </a:pPr>
            <a:r>
              <a:rPr lang="zh-CN" altLang="en-US" dirty="0"/>
              <a:t>如果函数式接口的实现恰好可以通过调用一个类的构造方法来实现，那么就可以使用构造方法引用</a:t>
            </a:r>
          </a:p>
        </p:txBody>
      </p:sp>
    </p:spTree>
    <p:extLst>
      <p:ext uri="{BB962C8B-B14F-4D97-AF65-F5344CB8AC3E}">
        <p14:creationId xmlns:p14="http://schemas.microsoft.com/office/powerpoint/2010/main" val="4037471914"/>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241</TotalTime>
  <Words>286</Words>
  <Application>Microsoft Office PowerPoint</Application>
  <PresentationFormat>自定义</PresentationFormat>
  <Paragraphs>29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Unicode MS</vt:lpstr>
      <vt:lpstr>宋体</vt:lpstr>
      <vt:lpstr>微软雅黑</vt:lpstr>
      <vt:lpstr>Arial</vt:lpstr>
      <vt:lpstr>Calibri</vt:lpstr>
      <vt:lpstr>Wingdings</vt:lpstr>
      <vt:lpstr>模板文件</vt:lpstr>
      <vt:lpstr>Java8 Lambda表达式实战</vt:lpstr>
      <vt:lpstr>PowerPoint 演示文稿</vt:lpstr>
      <vt:lpstr>PowerPoint 演示文稿</vt:lpstr>
      <vt:lpstr>方法的引用</vt:lpstr>
      <vt:lpstr>方法的引用分类</vt:lpstr>
      <vt:lpstr>静态方法引用</vt:lpstr>
      <vt:lpstr>实例方法引用</vt:lpstr>
      <vt:lpstr>对象方法引用</vt:lpstr>
      <vt:lpstr>构造方法引用</vt:lpstr>
      <vt:lpstr>PowerPoint 演示文稿</vt:lpstr>
      <vt:lpstr>PowerPoint 演示文稿</vt:lpstr>
    </vt:vector>
  </TitlesOfParts>
  <Company>苏州派森咨询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hadoop</cp:lastModifiedBy>
  <cp:revision>76</cp:revision>
  <dcterms:created xsi:type="dcterms:W3CDTF">2014-08-01T06:06:00Z</dcterms:created>
  <dcterms:modified xsi:type="dcterms:W3CDTF">2017-08-07T15:27:22Z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