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4" r:id="rId2"/>
    <p:sldId id="269" r:id="rId3"/>
    <p:sldId id="281" r:id="rId4"/>
    <p:sldId id="270" r:id="rId5"/>
    <p:sldId id="275" r:id="rId6"/>
    <p:sldId id="276" r:id="rId7"/>
    <p:sldId id="277" r:id="rId8"/>
    <p:sldId id="278" r:id="rId9"/>
    <p:sldId id="279" r:id="rId10"/>
    <p:sldId id="280" r:id="rId11"/>
    <p:sldId id="272" r:id="rId12"/>
  </p:sldIdLst>
  <p:sldSz cx="12198350" cy="6859588"/>
  <p:notesSz cx="6858000" cy="9144000"/>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835"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9270" algn="l" defTabSz="1219200" rtl="0" eaLnBrk="1" latinLnBrk="0" hangingPunct="1">
      <a:defRPr sz="2400" kern="1200">
        <a:solidFill>
          <a:schemeClr val="tx1"/>
        </a:solidFill>
        <a:latin typeface="+mn-lt"/>
        <a:ea typeface="+mn-ea"/>
        <a:cs typeface="+mn-cs"/>
      </a:defRPr>
    </a:lvl6pPr>
    <a:lvl7pPr marL="3658870" algn="l" defTabSz="1219200" rtl="0" eaLnBrk="1" latinLnBrk="0" hangingPunct="1">
      <a:defRPr sz="2400" kern="1200">
        <a:solidFill>
          <a:schemeClr val="tx1"/>
        </a:solidFill>
        <a:latin typeface="+mn-lt"/>
        <a:ea typeface="+mn-ea"/>
        <a:cs typeface="+mn-cs"/>
      </a:defRPr>
    </a:lvl7pPr>
    <a:lvl8pPr marL="4268470" algn="l" defTabSz="1219200" rtl="0" eaLnBrk="1" latinLnBrk="0" hangingPunct="1">
      <a:defRPr sz="2400" kern="1200">
        <a:solidFill>
          <a:schemeClr val="tx1"/>
        </a:solidFill>
        <a:latin typeface="+mn-lt"/>
        <a:ea typeface="+mn-ea"/>
        <a:cs typeface="+mn-cs"/>
      </a:defRPr>
    </a:lvl8pPr>
    <a:lvl9pPr marL="4878705"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84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B6BB"/>
    <a:srgbClr val="5A5A5A"/>
    <a:srgbClr val="BF1920"/>
    <a:srgbClr val="2E2E2E"/>
    <a:srgbClr val="11BBD5"/>
    <a:srgbClr val="005499"/>
    <a:srgbClr val="EF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60"/>
      </p:cViewPr>
      <p:guideLst>
        <p:guide orient="horz" pos="2161"/>
        <p:guide pos="3842"/>
      </p:guideLst>
    </p:cSldViewPr>
  </p:slideViewPr>
  <p:notesTextViewPr>
    <p:cViewPr>
      <p:scale>
        <a:sx n="1" d="1"/>
        <a:sy n="1" d="1"/>
      </p:scale>
      <p:origin x="0" y="0"/>
    </p:cViewPr>
  </p:notesTextViewPr>
  <p:notesViewPr>
    <p:cSldViewPr>
      <p:cViewPr varScale="1">
        <p:scale>
          <a:sx n="70" d="100"/>
          <a:sy n="70" d="100"/>
        </p:scale>
        <p:origin x="276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CA6CEA-800A-48F1-B66A-3DBC2417E7DC}" type="datetimeFigureOut">
              <a:rPr lang="zh-CN" altLang="en-US" smtClean="0"/>
              <a:t>2017/8/8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22CE1E-2A1D-4F31-8CCA-EC5B32960BE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封面页">
    <p:spTree>
      <p:nvGrpSpPr>
        <p:cNvPr id="1" name=""/>
        <p:cNvGrpSpPr/>
        <p:nvPr/>
      </p:nvGrpSpPr>
      <p:grpSpPr>
        <a:xfrm>
          <a:off x="0" y="0"/>
          <a:ext cx="0" cy="0"/>
          <a:chOff x="0" y="0"/>
          <a:chExt cx="0" cy="0"/>
        </a:xfrm>
      </p:grpSpPr>
      <p:sp>
        <p:nvSpPr>
          <p:cNvPr id="14" name="矩形 13"/>
          <p:cNvSpPr/>
          <p:nvPr/>
        </p:nvSpPr>
        <p:spPr>
          <a:xfrm>
            <a:off x="0" y="1939"/>
            <a:ext cx="12198350" cy="68595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7" name="矩形 16"/>
          <p:cNvSpPr/>
          <p:nvPr/>
        </p:nvSpPr>
        <p:spPr>
          <a:xfrm>
            <a:off x="5494" y="4294090"/>
            <a:ext cx="12195175" cy="1368469"/>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15" name="标题 14"/>
          <p:cNvSpPr>
            <a:spLocks noGrp="1"/>
          </p:cNvSpPr>
          <p:nvPr>
            <p:ph type="title"/>
          </p:nvPr>
        </p:nvSpPr>
        <p:spPr>
          <a:xfrm>
            <a:off x="770582" y="4501252"/>
            <a:ext cx="10657185" cy="954150"/>
          </a:xfrm>
          <a:prstGeom prst="rect">
            <a:avLst/>
          </a:prstGeom>
          <a:noFill/>
        </p:spPr>
        <p:txBody>
          <a:bodyPr wrap="square" rtlCol="0">
            <a:spAutoFit/>
          </a:bodyPr>
          <a:lstStyle>
            <a:lvl1pPr algn="ctr">
              <a:defRPr lang="zh-CN" altLang="en-US" sz="5400" dirty="0">
                <a:solidFill>
                  <a:schemeClr val="bg1"/>
                </a:solidFill>
                <a:effectLst>
                  <a:reflection blurRad="6350" stA="28000" endPos="25000" dist="60007" dir="5400000" sy="-100000" algn="bl" rotWithShape="0"/>
                </a:effectLst>
                <a:cs typeface="+mn-cs"/>
              </a:defRPr>
            </a:lvl1pPr>
          </a:lstStyle>
          <a:p>
            <a:pPr marL="0" lvl="0" algn="ctr"/>
            <a:r>
              <a:rPr lang="zh-CN" altLang="en-US" dirty="0"/>
              <a:t>单击此处编辑母版标题样式</a:t>
            </a:r>
          </a:p>
        </p:txBody>
      </p:sp>
      <p:pic>
        <p:nvPicPr>
          <p:cNvPr id="1028" name="Picture 4" descr="C:\Users\王佩丰\Desktop\未标题-2.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588"/>
          <a:stretch>
            <a:fillRect/>
          </a:stretch>
        </p:blipFill>
        <p:spPr bwMode="auto">
          <a:xfrm>
            <a:off x="5494" y="-1"/>
            <a:ext cx="12220552" cy="429409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王佩丰\Desktop\51CTO学院-源.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6567" y="6002543"/>
            <a:ext cx="2304256" cy="55251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王佩丰\Desktop\为梦想增值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20635440">
            <a:off x="533959" y="939043"/>
            <a:ext cx="3985731" cy="93415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userDrawn="1"/>
        </p:nvSpPr>
        <p:spPr>
          <a:xfrm>
            <a:off x="7121252" y="6093397"/>
            <a:ext cx="4965739" cy="461665"/>
          </a:xfrm>
          <a:prstGeom prst="rect">
            <a:avLst/>
          </a:prstGeom>
          <a:noFill/>
        </p:spPr>
        <p:txBody>
          <a:bodyPr wrap="square" rtlCol="0">
            <a:spAutoFit/>
          </a:bodyPr>
          <a:lstStyle>
            <a:defPPr>
              <a:defRPr lang="zh-CN"/>
            </a:defPPr>
            <a:lvl1pPr algn="r">
              <a:defRPr>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defRPr>
            </a:lvl1pPr>
          </a:lstStyle>
          <a:p>
            <a:pPr lvl="0"/>
            <a:r>
              <a:rPr lang="en-US" altLang="zh-CN" dirty="0">
                <a:solidFill>
                  <a:srgbClr val="21B6BB"/>
                </a:solidFill>
              </a:rPr>
              <a:t>edu.51cto.com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5" name="矩形 4"/>
          <p:cNvSpPr/>
          <p:nvPr userDrawn="1"/>
        </p:nvSpPr>
        <p:spPr>
          <a:xfrm>
            <a:off x="10308" y="981522"/>
            <a:ext cx="12201922" cy="45719"/>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7" name="文本占位符 7"/>
          <p:cNvSpPr>
            <a:spLocks noGrp="1"/>
          </p:cNvSpPr>
          <p:nvPr>
            <p:ph type="body" sz="quarter" idx="10"/>
          </p:nvPr>
        </p:nvSpPr>
        <p:spPr>
          <a:xfrm>
            <a:off x="5451103" y="2142393"/>
            <a:ext cx="5832648" cy="646331"/>
          </a:xfrm>
          <a:prstGeom prst="rect">
            <a:avLst/>
          </a:prstGeom>
          <a:noFill/>
        </p:spPr>
        <p:txBody>
          <a:bodyPr wrap="square" rtlCol="0">
            <a:spAutoFit/>
          </a:bodyPr>
          <a:lstStyle>
            <a:lvl1pPr marL="0" indent="0">
              <a:buFontTx/>
              <a:buNone/>
              <a:defRPr lang="zh-CN" altLang="en-US" sz="3600" b="1" dirty="0">
                <a:solidFill>
                  <a:srgbClr val="21B6BB"/>
                </a:solidFill>
                <a:latin typeface="微软雅黑" pitchFamily="34" charset="-122"/>
                <a:ea typeface="微软雅黑" pitchFamily="34" charset="-122"/>
              </a:defRPr>
            </a:lvl1pPr>
          </a:lstStyle>
          <a:p>
            <a:pPr marL="0" lvl="0"/>
            <a:r>
              <a:rPr lang="zh-CN" altLang="en-US" dirty="0"/>
              <a:t>单击此处编辑母版文本样式</a:t>
            </a:r>
          </a:p>
        </p:txBody>
      </p:sp>
      <p:sp>
        <p:nvSpPr>
          <p:cNvPr id="8" name="TextBox 7"/>
          <p:cNvSpPr txBox="1"/>
          <p:nvPr userDrawn="1"/>
        </p:nvSpPr>
        <p:spPr>
          <a:xfrm>
            <a:off x="4023037" y="2145031"/>
            <a:ext cx="2088232" cy="646331"/>
          </a:xfrm>
          <a:prstGeom prst="rect">
            <a:avLst/>
          </a:prstGeom>
          <a:noFill/>
        </p:spPr>
        <p:txBody>
          <a:bodyPr wrap="square" rtlCol="0">
            <a:spAutoFit/>
          </a:bodyPr>
          <a:lstStyle/>
          <a:p>
            <a:r>
              <a:rPr lang="zh-CN" altLang="en-US" sz="3600" b="1" kern="1200" dirty="0">
                <a:solidFill>
                  <a:srgbClr val="21B6BB"/>
                </a:solidFill>
                <a:latin typeface="微软雅黑" pitchFamily="34" charset="-122"/>
                <a:ea typeface="微软雅黑" pitchFamily="34" charset="-122"/>
                <a:cs typeface="+mn-cs"/>
              </a:rPr>
              <a:t>讲师：</a:t>
            </a:r>
          </a:p>
        </p:txBody>
      </p:sp>
      <p:sp>
        <p:nvSpPr>
          <p:cNvPr id="9" name="文本占位符 11"/>
          <p:cNvSpPr>
            <a:spLocks noGrp="1"/>
          </p:cNvSpPr>
          <p:nvPr>
            <p:ph type="body" sz="quarter" idx="11"/>
          </p:nvPr>
        </p:nvSpPr>
        <p:spPr>
          <a:xfrm>
            <a:off x="5428045" y="2925738"/>
            <a:ext cx="4487554" cy="746358"/>
          </a:xfrm>
          <a:prstGeom prst="rect">
            <a:avLst/>
          </a:prstGeom>
          <a:noFill/>
        </p:spPr>
        <p:txBody>
          <a:bodyPr wrap="square" rtlCol="0">
            <a:spAutoFit/>
          </a:bodyPr>
          <a:lstStyle>
            <a:lvl1pPr marL="0" indent="0">
              <a:buFont typeface="Wingdings" pitchFamily="2" charset="2"/>
              <a:buNone/>
              <a:defRPr lang="zh-CN" altLang="en-US" sz="2400" dirty="0" smtClean="0">
                <a:solidFill>
                  <a:srgbClr val="5A5A5A"/>
                </a:solidFill>
                <a:latin typeface="微软雅黑" pitchFamily="34" charset="-122"/>
                <a:ea typeface="微软雅黑" pitchFamily="34" charset="-122"/>
              </a:defRPr>
            </a:lvl1pPr>
          </a:lstStyle>
          <a:p>
            <a:pPr marL="381000" lvl="0" indent="-381000">
              <a:lnSpc>
                <a:spcPts val="5070"/>
              </a:lnSpc>
            </a:pPr>
            <a:r>
              <a:rPr lang="zh-CN" altLang="en-US"/>
              <a:t>单击此处编辑母版文本样式</a:t>
            </a:r>
          </a:p>
        </p:txBody>
      </p:sp>
      <p:pic>
        <p:nvPicPr>
          <p:cNvPr id="11" name="Picture 5" descr="C:\Users\王佩丰\Desktop\为梦想增值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2551" y="6238106"/>
            <a:ext cx="2016224" cy="4725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矩形 2"/>
          <p:cNvSpPr/>
          <p:nvPr userDrawn="1"/>
        </p:nvSpPr>
        <p:spPr>
          <a:xfrm>
            <a:off x="0" y="0"/>
            <a:ext cx="12198350" cy="685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 name="矩形 3"/>
          <p:cNvSpPr/>
          <p:nvPr userDrawn="1"/>
        </p:nvSpPr>
        <p:spPr>
          <a:xfrm>
            <a:off x="-3572" y="-14924"/>
            <a:ext cx="4158531" cy="6874512"/>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5" name="TextBox 4"/>
          <p:cNvSpPr txBox="1"/>
          <p:nvPr userDrawn="1"/>
        </p:nvSpPr>
        <p:spPr>
          <a:xfrm>
            <a:off x="779549" y="1443397"/>
            <a:ext cx="2592288" cy="1138773"/>
          </a:xfrm>
          <a:prstGeom prst="rect">
            <a:avLst/>
          </a:prstGeom>
          <a:noFill/>
        </p:spPr>
        <p:txBody>
          <a:bodyPr wrap="square" rtlCol="0">
            <a:spAutoFit/>
          </a:bodyPr>
          <a:lstStyle/>
          <a:p>
            <a:r>
              <a:rPr lang="zh-CN" altLang="en-US" sz="4400" b="1" dirty="0">
                <a:solidFill>
                  <a:schemeClr val="bg1"/>
                </a:solidFill>
                <a:latin typeface="+mn-ea"/>
                <a:ea typeface="+mn-ea"/>
              </a:rPr>
              <a:t>课程目录</a:t>
            </a:r>
            <a:endParaRPr lang="en-US" altLang="zh-CN" sz="4400" b="1" dirty="0">
              <a:solidFill>
                <a:schemeClr val="bg1"/>
              </a:solidFill>
              <a:latin typeface="+mn-ea"/>
              <a:ea typeface="+mn-ea"/>
            </a:endParaRPr>
          </a:p>
          <a:p>
            <a:r>
              <a:rPr lang="en-US" altLang="zh-CN" sz="2300" b="0" dirty="0">
                <a:solidFill>
                  <a:schemeClr val="bg1"/>
                </a:solidFill>
                <a:effectLst/>
                <a:latin typeface="Arial Unicode MS" panose="020B0604020202020204" pitchFamily="34" charset="-122"/>
                <a:ea typeface="Arial Unicode MS" panose="020B0604020202020204" pitchFamily="34" charset="-122"/>
                <a:cs typeface="Arial Unicode MS" panose="020B0604020202020204" pitchFamily="34" charset="-122"/>
              </a:rPr>
              <a:t>Course Contents</a:t>
            </a:r>
            <a:endParaRPr lang="zh-CN" altLang="en-US" sz="23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6" name="Picture 5" descr="C:\Users\王佩丰\Desktop\51CTO学院-源.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843591" y="6094090"/>
            <a:ext cx="2045692" cy="490520"/>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占位符 10"/>
          <p:cNvSpPr>
            <a:spLocks noGrp="1"/>
          </p:cNvSpPr>
          <p:nvPr>
            <p:ph type="body" sz="quarter" idx="10"/>
          </p:nvPr>
        </p:nvSpPr>
        <p:spPr>
          <a:xfrm>
            <a:off x="4514999" y="1701602"/>
            <a:ext cx="6408538" cy="4153216"/>
          </a:xfrm>
        </p:spPr>
        <p:txBody>
          <a:bodyPr/>
          <a:lstStyle>
            <a:lvl1pPr marL="514350" indent="-514350">
              <a:spcBef>
                <a:spcPts val="0"/>
              </a:spcBef>
              <a:buFontTx/>
              <a:buBlip>
                <a:blip r:embed="rId3"/>
              </a:buBlip>
              <a:defRPr/>
            </a:lvl1pPr>
          </a:lstStyle>
          <a:p>
            <a:pPr lvl="0"/>
            <a:r>
              <a:rPr lang="zh-CN" altLang="en-US" dirty="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5" name="矩形 4"/>
          <p:cNvSpPr/>
          <p:nvPr/>
        </p:nvSpPr>
        <p:spPr>
          <a:xfrm flipV="1">
            <a:off x="7551" y="2971829"/>
            <a:ext cx="12198350" cy="45729"/>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6" name="椭圆 5"/>
          <p:cNvSpPr/>
          <p:nvPr/>
        </p:nvSpPr>
        <p:spPr>
          <a:xfrm>
            <a:off x="1130623" y="1796401"/>
            <a:ext cx="2441749" cy="2442314"/>
          </a:xfrm>
          <a:prstGeom prst="ellipse">
            <a:avLst/>
          </a:prstGeom>
          <a:blipFill>
            <a:blip r:embed="rId2"/>
            <a:stretch>
              <a:fillRect/>
            </a:stretch>
          </a:blipFill>
          <a:ln w="38100">
            <a:solidFill>
              <a:srgbClr val="21B6BB"/>
            </a:solidFill>
          </a:ln>
          <a:effectLst>
            <a:outerShdw blurRad="63500" sx="105000" sy="105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sz="3700" b="1" dirty="0">
              <a:latin typeface="微软雅黑" pitchFamily="34" charset="-122"/>
              <a:ea typeface="微软雅黑" pitchFamily="34" charset="-122"/>
            </a:endParaRPr>
          </a:p>
        </p:txBody>
      </p:sp>
      <p:sp>
        <p:nvSpPr>
          <p:cNvPr id="8" name="文本占位符 7"/>
          <p:cNvSpPr>
            <a:spLocks noGrp="1"/>
          </p:cNvSpPr>
          <p:nvPr>
            <p:ph type="body" sz="quarter" idx="10"/>
          </p:nvPr>
        </p:nvSpPr>
        <p:spPr>
          <a:xfrm>
            <a:off x="3866928" y="2061327"/>
            <a:ext cx="8331422" cy="646331"/>
          </a:xfrm>
          <a:prstGeom prst="rect">
            <a:avLst/>
          </a:prstGeom>
          <a:noFill/>
        </p:spPr>
        <p:txBody>
          <a:bodyPr wrap="square" rtlCol="0">
            <a:spAutoFit/>
          </a:bodyPr>
          <a:lstStyle>
            <a:lvl1pPr marL="0" indent="0">
              <a:buFontTx/>
              <a:buNone/>
              <a:defRPr lang="zh-CN" altLang="en-US" sz="3600" b="1" dirty="0">
                <a:solidFill>
                  <a:srgbClr val="21B6BB"/>
                </a:solidFill>
                <a:latin typeface="微软雅黑" pitchFamily="34" charset="-122"/>
                <a:ea typeface="微软雅黑" pitchFamily="34" charset="-122"/>
              </a:defRPr>
            </a:lvl1pPr>
          </a:lstStyle>
          <a:p>
            <a:pPr marL="0" lvl="0"/>
            <a:r>
              <a:rPr lang="zh-CN" altLang="en-US"/>
              <a:t>单击此处编辑母版文本样式</a:t>
            </a:r>
          </a:p>
        </p:txBody>
      </p:sp>
      <p:sp>
        <p:nvSpPr>
          <p:cNvPr id="12" name="文本占位符 11"/>
          <p:cNvSpPr>
            <a:spLocks noGrp="1"/>
          </p:cNvSpPr>
          <p:nvPr>
            <p:ph type="body" sz="quarter" idx="11"/>
          </p:nvPr>
        </p:nvSpPr>
        <p:spPr>
          <a:xfrm>
            <a:off x="4659017" y="3213722"/>
            <a:ext cx="6264694" cy="746358"/>
          </a:xfrm>
          <a:prstGeom prst="rect">
            <a:avLst/>
          </a:prstGeom>
          <a:noFill/>
        </p:spPr>
        <p:txBody>
          <a:bodyPr wrap="square" rtlCol="0">
            <a:spAutoFit/>
          </a:bodyPr>
          <a:lstStyle>
            <a:lvl1pPr marL="457200" indent="-457200">
              <a:buFont typeface="Wingdings" pitchFamily="2" charset="2"/>
              <a:buChar char="l"/>
              <a:defRPr lang="zh-CN" altLang="en-US" sz="2800" dirty="0" smtClean="0">
                <a:solidFill>
                  <a:srgbClr val="21B6BB"/>
                </a:solidFill>
                <a:latin typeface="微软雅黑" pitchFamily="34" charset="-122"/>
                <a:ea typeface="微软雅黑" pitchFamily="34" charset="-122"/>
              </a:defRPr>
            </a:lvl1pPr>
          </a:lstStyle>
          <a:p>
            <a:pPr marL="381000" lvl="0" indent="-381000">
              <a:lnSpc>
                <a:spcPts val="5070"/>
              </a:lnSpc>
            </a:pPr>
            <a:r>
              <a:rPr lang="zh-CN" altLang="en-US"/>
              <a:t>单击此处编辑母版文本样式</a:t>
            </a:r>
          </a:p>
        </p:txBody>
      </p:sp>
      <p:pic>
        <p:nvPicPr>
          <p:cNvPr id="9" name="Picture 5" descr="C:\Users\王佩丰\Desktop\为梦想增值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82551" y="6238106"/>
            <a:ext cx="2016224" cy="4725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956929" y="1485578"/>
            <a:ext cx="10200539" cy="718442"/>
          </a:xfrm>
          <a:prstGeom prst="rect">
            <a:avLst/>
          </a:prstGeom>
        </p:spPr>
        <p:txBody>
          <a:bodyPr/>
          <a:lstStyle>
            <a:lvl1pPr>
              <a:defRPr>
                <a:solidFill>
                  <a:srgbClr val="21B6BB"/>
                </a:solidFill>
              </a:defRPr>
            </a:lvl1pPr>
          </a:lstStyle>
          <a:p>
            <a:r>
              <a:rPr lang="zh-CN" altLang="en-US"/>
              <a:t>单击此处编辑母版标题样式</a:t>
            </a:r>
          </a:p>
        </p:txBody>
      </p:sp>
      <p:sp>
        <p:nvSpPr>
          <p:cNvPr id="5" name="矩形 4"/>
          <p:cNvSpPr/>
          <p:nvPr userDrawn="1"/>
        </p:nvSpPr>
        <p:spPr>
          <a:xfrm>
            <a:off x="10308" y="981522"/>
            <a:ext cx="12201922" cy="45719"/>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9" name="内容占位符 8"/>
          <p:cNvSpPr>
            <a:spLocks noGrp="1"/>
          </p:cNvSpPr>
          <p:nvPr>
            <p:ph sz="quarter" idx="10"/>
          </p:nvPr>
        </p:nvSpPr>
        <p:spPr>
          <a:xfrm>
            <a:off x="985838" y="2349500"/>
            <a:ext cx="10153650" cy="2952750"/>
          </a:xfrm>
          <a:prstGeom prst="rect">
            <a:avLst/>
          </a:prstGeom>
        </p:spPr>
        <p:txBody>
          <a:bodyPr/>
          <a:lstStyle>
            <a:lvl1pPr marL="1600835" indent="-609600">
              <a:buClr>
                <a:srgbClr val="21B6BB"/>
              </a:buClr>
              <a:buFont typeface="Wingdings" pitchFamily="2" charset="2"/>
              <a:buChar char="l"/>
              <a:defRPr sz="2800">
                <a:solidFill>
                  <a:srgbClr val="5A5A5A"/>
                </a:solidFill>
              </a:defRPr>
            </a:lvl1pPr>
          </a:lstStyle>
          <a:p>
            <a:pPr lvl="0"/>
            <a:r>
              <a:rPr lang="zh-CN" altLang="en-US" dirty="0"/>
              <a:t>单击此处编辑母版文本样式</a:t>
            </a:r>
            <a:endParaRPr lang="en-US" altLang="zh-CN" dirty="0"/>
          </a:p>
          <a:p>
            <a:pPr lvl="1"/>
            <a:endParaRPr lang="zh-CN" altLang="en-US" dirty="0"/>
          </a:p>
        </p:txBody>
      </p:sp>
      <p:pic>
        <p:nvPicPr>
          <p:cNvPr id="8" name="Picture 5" descr="C:\Users\王佩丰\Desktop\为梦想增值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2551" y="6238106"/>
            <a:ext cx="2016224" cy="4725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a:off x="3310" y="0"/>
            <a:ext cx="12198350" cy="685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 name="矩形 3"/>
          <p:cNvSpPr/>
          <p:nvPr userDrawn="1"/>
        </p:nvSpPr>
        <p:spPr>
          <a:xfrm>
            <a:off x="5494" y="3285778"/>
            <a:ext cx="12195175" cy="3573810"/>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8" name="TextBox 7"/>
          <p:cNvSpPr txBox="1"/>
          <p:nvPr userDrawn="1"/>
        </p:nvSpPr>
        <p:spPr>
          <a:xfrm>
            <a:off x="5019054" y="1703243"/>
            <a:ext cx="7179295" cy="1446550"/>
          </a:xfrm>
          <a:prstGeom prst="rect">
            <a:avLst/>
          </a:prstGeom>
          <a:noFill/>
        </p:spPr>
        <p:txBody>
          <a:bodyPr wrap="square" rtlCol="0">
            <a:spAutoFit/>
          </a:bodyPr>
          <a:lstStyle/>
          <a:p>
            <a:r>
              <a:rPr lang="en-US" altLang="zh-CN" sz="8800" b="1" dirty="0">
                <a:solidFill>
                  <a:srgbClr val="21B6BB"/>
                </a:solidFill>
                <a:effectLst>
                  <a:outerShdw blurRad="38100" dist="38100" dir="2700000" algn="tl">
                    <a:srgbClr val="000000">
                      <a:alpha val="43137"/>
                    </a:srgbClr>
                  </a:outerShdw>
                  <a:reflection blurRad="6350" stA="55000" endA="300" endPos="45500" dir="5400000" sy="-100000" algn="bl" rotWithShape="0"/>
                </a:effectLst>
                <a:latin typeface="Arial Unicode MS" panose="020B0604020202020204" pitchFamily="34" charset="-122"/>
                <a:ea typeface="Arial Unicode MS" panose="020B0604020202020204" pitchFamily="34" charset="-122"/>
                <a:cs typeface="Arial Unicode MS" panose="020B0604020202020204" pitchFamily="34" charset="-122"/>
              </a:rPr>
              <a:t>Thank You !</a:t>
            </a:r>
            <a:endParaRPr lang="zh-CN" altLang="en-US" sz="8800" b="1" dirty="0">
              <a:solidFill>
                <a:srgbClr val="21B6BB"/>
              </a:solidFill>
              <a:effectLst>
                <a:outerShdw blurRad="38100" dist="38100" dir="2700000" algn="tl">
                  <a:srgbClr val="000000">
                    <a:alpha val="43137"/>
                  </a:srgbClr>
                </a:outerShdw>
                <a:reflection blurRad="6350" stA="55000" endA="300" endPos="45500" dir="5400000" sy="-100000" algn="bl" rotWithShape="0"/>
              </a:effectLst>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9" name="Picture 5" descr="C:\Users\王佩丰\Desktop\51CTO学院-源.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771583" y="405458"/>
            <a:ext cx="2030768" cy="48694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5" descr="C:\Users\王佩丰\Desktop\为梦想增值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43191" y="3583168"/>
            <a:ext cx="3960440" cy="928229"/>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userDrawn="1"/>
        </p:nvSpPr>
        <p:spPr>
          <a:xfrm>
            <a:off x="5494" y="3217259"/>
            <a:ext cx="12201922" cy="72008"/>
          </a:xfrm>
          <a:prstGeom prst="rect">
            <a:avLst/>
          </a:pr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5" name="椭圆 4"/>
          <p:cNvSpPr/>
          <p:nvPr userDrawn="1"/>
        </p:nvSpPr>
        <p:spPr>
          <a:xfrm>
            <a:off x="1274639" y="1864970"/>
            <a:ext cx="2520280" cy="2520863"/>
          </a:xfrm>
          <a:prstGeom prst="ellipse">
            <a:avLst/>
          </a:prstGeom>
          <a:blipFill>
            <a:blip r:embed="rId4"/>
            <a:stretch>
              <a:fillRect/>
            </a:stretch>
          </a:blipFill>
          <a:ln w="38100">
            <a:solidFill>
              <a:srgbClr val="21B6BB"/>
            </a:solidFill>
          </a:ln>
          <a:effectLst>
            <a:outerShdw blurRad="63500" sx="105000" sy="105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sz="3700" b="1" dirty="0">
              <a:latin typeface="微软雅黑" pitchFamily="34" charset="-122"/>
              <a:ea typeface="微软雅黑" pitchFamily="34" charset="-122"/>
            </a:endParaRPr>
          </a:p>
        </p:txBody>
      </p:sp>
      <p:sp>
        <p:nvSpPr>
          <p:cNvPr id="12" name="TextBox 11"/>
          <p:cNvSpPr txBox="1"/>
          <p:nvPr userDrawn="1"/>
        </p:nvSpPr>
        <p:spPr>
          <a:xfrm>
            <a:off x="5848641" y="4494629"/>
            <a:ext cx="4389178" cy="646331"/>
          </a:xfrm>
          <a:prstGeom prst="rect">
            <a:avLst/>
          </a:prstGeom>
          <a:noFill/>
        </p:spPr>
        <p:txBody>
          <a:bodyPr wrap="square" rtlCol="0">
            <a:spAutoFit/>
          </a:bodyPr>
          <a:lstStyle/>
          <a:p>
            <a:pPr algn="r"/>
            <a:r>
              <a:rPr lang="en-US" altLang="zh-CN" sz="3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edu.51cto.com</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AFAFA"/>
            </a:gs>
            <a:gs pos="50000">
              <a:srgbClr val="FBFBFB"/>
            </a:gs>
            <a:gs pos="100000">
              <a:srgbClr val="FCFCFC"/>
            </a:gs>
          </a:gsLst>
          <a:lin ang="5400000" scaled="0"/>
        </a:gradFill>
        <a:effectLst/>
      </p:bgPr>
    </p:bg>
    <p:spTree>
      <p:nvGrpSpPr>
        <p:cNvPr id="1" name=""/>
        <p:cNvGrpSpPr/>
        <p:nvPr/>
      </p:nvGrpSpPr>
      <p:grpSpPr>
        <a:xfrm>
          <a:off x="0" y="0"/>
          <a:ext cx="0" cy="0"/>
          <a:chOff x="0" y="0"/>
          <a:chExt cx="0" cy="0"/>
        </a:xfrm>
      </p:grpSpPr>
      <p:sp>
        <p:nvSpPr>
          <p:cNvPr id="12" name="矩形 11"/>
          <p:cNvSpPr/>
          <p:nvPr userDrawn="1"/>
        </p:nvSpPr>
        <p:spPr>
          <a:xfrm>
            <a:off x="1" y="6084708"/>
            <a:ext cx="12201922" cy="774879"/>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pic>
        <p:nvPicPr>
          <p:cNvPr id="14" name="Picture 5" descr="C:\Users\王佩丰\Desktop\51CTO学院-源.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54559" y="261442"/>
            <a:ext cx="1728192" cy="41438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userDrawn="1"/>
        </p:nvSpPr>
        <p:spPr>
          <a:xfrm>
            <a:off x="7029121" y="6247693"/>
            <a:ext cx="4965739" cy="461665"/>
          </a:xfrm>
          <a:prstGeom prst="rect">
            <a:avLst/>
          </a:prstGeom>
          <a:noFill/>
        </p:spPr>
        <p:txBody>
          <a:bodyPr wrap="square" rtlCol="0">
            <a:spAutoFit/>
          </a:bodyPr>
          <a:lstStyle/>
          <a:p>
            <a:pPr algn="r"/>
            <a:r>
              <a:rPr lang="en-US" altLang="zh-CN" sz="24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edu.51cto.com</a:t>
            </a:r>
          </a:p>
        </p:txBody>
      </p:sp>
      <p:sp>
        <p:nvSpPr>
          <p:cNvPr id="17" name="标题占位符 16"/>
          <p:cNvSpPr>
            <a:spLocks noGrp="1"/>
          </p:cNvSpPr>
          <p:nvPr>
            <p:ph type="title"/>
          </p:nvPr>
        </p:nvSpPr>
        <p:spPr>
          <a:xfrm>
            <a:off x="609600" y="274638"/>
            <a:ext cx="1097915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19" name="文本占位符 18"/>
          <p:cNvSpPr>
            <a:spLocks noGrp="1"/>
          </p:cNvSpPr>
          <p:nvPr>
            <p:ph type="body" idx="1"/>
          </p:nvPr>
        </p:nvSpPr>
        <p:spPr>
          <a:xfrm>
            <a:off x="609600" y="1600200"/>
            <a:ext cx="10979150" cy="4061842"/>
          </a:xfrm>
          <a:prstGeom prst="rect">
            <a:avLst/>
          </a:prstGeom>
        </p:spPr>
        <p:txBody>
          <a:bodyPr vert="horz" lIns="91440" tIns="45720" rIns="91440" bIns="45720" rtlCol="0">
            <a:normAutofit/>
          </a:bodyPr>
          <a:lstStyle/>
          <a:p>
            <a:pPr lvl="0"/>
            <a:r>
              <a:rPr lang="zh-CN" altLang="en-US" dirty="0"/>
              <a:t>单击此处编辑母版文本样式</a:t>
            </a:r>
          </a:p>
          <a:p>
            <a:pPr lvl="2"/>
            <a:r>
              <a:rPr lang="zh-CN" altLang="en-US" dirty="0"/>
              <a:t>第二级</a:t>
            </a:r>
          </a:p>
          <a:p>
            <a:pPr lvl="3"/>
            <a:r>
              <a:rPr lang="zh-CN" altLang="en-US" dirty="0"/>
              <a:t>第三级</a:t>
            </a:r>
            <a:r>
              <a:rPr lang="en-US" altLang="zh-CN" dirty="0"/>
              <a:t>	</a:t>
            </a:r>
            <a:endParaRPr lang="zh-CN" altLang="en-US" dirty="0"/>
          </a:p>
          <a:p>
            <a:pPr lvl="4"/>
            <a:r>
              <a:rPr lang="zh-CN" altLang="en-US" dirty="0"/>
              <a:t>第四级</a:t>
            </a:r>
          </a:p>
          <a:p>
            <a:pPr lvl="5"/>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1219200" rtl="0" eaLnBrk="1" latinLnBrk="0" hangingPunct="1">
        <a:spcBef>
          <a:spcPct val="0"/>
        </a:spcBef>
        <a:buNone/>
        <a:defRPr sz="3700" b="1" kern="1200">
          <a:solidFill>
            <a:srgbClr val="21B6BB"/>
          </a:solidFill>
          <a:latin typeface="微软雅黑" pitchFamily="34" charset="-122"/>
          <a:ea typeface="微软雅黑" pitchFamily="34" charset="-122"/>
          <a:cs typeface="+mj-cs"/>
        </a:defRPr>
      </a:lvl1pPr>
    </p:titleStyle>
    <p:bodyStyle>
      <a:lvl1pPr marL="1600835" indent="-609600" algn="l" defTabSz="1219200" rtl="0" eaLnBrk="1" latinLnBrk="0" hangingPunct="1">
        <a:spcBef>
          <a:spcPct val="20000"/>
        </a:spcBef>
        <a:buClr>
          <a:srgbClr val="21B6BB"/>
        </a:buClr>
        <a:buFont typeface="Wingdings" pitchFamily="2" charset="2"/>
        <a:buChar char="l"/>
        <a:defRPr sz="2800" kern="1200">
          <a:solidFill>
            <a:schemeClr val="tx1">
              <a:lumMod val="65000"/>
              <a:lumOff val="35000"/>
            </a:schemeClr>
          </a:solidFill>
          <a:latin typeface="+mn-lt"/>
          <a:ea typeface="+mn-ea"/>
          <a:cs typeface="+mn-cs"/>
        </a:defRPr>
      </a:lvl1pPr>
      <a:lvl2pPr marL="991235" indent="-381000" algn="l" defTabSz="1219200" rtl="0" eaLnBrk="1" latinLnBrk="0" hangingPunct="1">
        <a:spcBef>
          <a:spcPct val="20000"/>
        </a:spcBef>
        <a:buFont typeface="Arial" pitchFamily="34" charset="0"/>
        <a:buChar char="–"/>
        <a:defRPr lang="zh-CN" altLang="en-US" sz="2400" kern="1200" dirty="0" smtClean="0">
          <a:solidFill>
            <a:schemeClr val="tx1">
              <a:lumMod val="65000"/>
              <a:lumOff val="35000"/>
            </a:schemeClr>
          </a:solidFill>
          <a:latin typeface="微软雅黑" pitchFamily="34" charset="-122"/>
          <a:ea typeface="微软雅黑" pitchFamily="34" charset="-122"/>
          <a:cs typeface="+mn-cs"/>
        </a:defRPr>
      </a:lvl2pPr>
      <a:lvl3pPr marL="1524635" indent="-304800" algn="l" defTabSz="1219200" rtl="0" eaLnBrk="1" latinLnBrk="0" hangingPunct="1">
        <a:spcBef>
          <a:spcPct val="20000"/>
        </a:spcBef>
        <a:buClr>
          <a:srgbClr val="21B6BB"/>
        </a:buClr>
        <a:buFont typeface="Arial" pitchFamily="34" charset="0"/>
        <a:buChar char="•"/>
        <a:defRPr sz="2400" b="0" kern="1200">
          <a:solidFill>
            <a:srgbClr val="5A5A5A"/>
          </a:solidFill>
          <a:latin typeface="+mn-ea"/>
          <a:ea typeface="+mn-ea"/>
          <a:cs typeface="+mn-cs"/>
        </a:defRPr>
      </a:lvl3pPr>
      <a:lvl4pPr marL="2134235" indent="-304800" algn="l" defTabSz="1219200" rtl="0" eaLnBrk="1" latinLnBrk="0" hangingPunct="1">
        <a:spcBef>
          <a:spcPct val="20000"/>
        </a:spcBef>
        <a:buClr>
          <a:srgbClr val="21B6BB"/>
        </a:buClr>
        <a:buFont typeface="Arial" pitchFamily="34" charset="0"/>
        <a:buChar char="•"/>
        <a:defRPr sz="2400" b="0" kern="1200">
          <a:solidFill>
            <a:srgbClr val="5A5A5A"/>
          </a:solidFill>
          <a:latin typeface="+mn-ea"/>
          <a:ea typeface="+mn-ea"/>
          <a:cs typeface="+mn-cs"/>
        </a:defRPr>
      </a:lvl4pPr>
      <a:lvl5pPr marL="2744470" indent="-304800" algn="l" defTabSz="1219200" rtl="0" eaLnBrk="1" latinLnBrk="0" hangingPunct="1">
        <a:spcBef>
          <a:spcPct val="20000"/>
        </a:spcBef>
        <a:buClr>
          <a:srgbClr val="21B6BB"/>
        </a:buClr>
        <a:buFont typeface="Arial" pitchFamily="34" charset="0"/>
        <a:buChar char="•"/>
        <a:defRPr sz="2400" b="0" kern="1200">
          <a:solidFill>
            <a:srgbClr val="5A5A5A"/>
          </a:solidFill>
          <a:latin typeface="+mn-ea"/>
          <a:ea typeface="+mn-ea"/>
          <a:cs typeface="+mn-cs"/>
        </a:defRPr>
      </a:lvl5pPr>
      <a:lvl6pPr marL="3354070" indent="-304800" algn="l" defTabSz="1219200" rtl="0" eaLnBrk="1" latinLnBrk="0" hangingPunct="1">
        <a:spcBef>
          <a:spcPct val="20000"/>
        </a:spcBef>
        <a:buClr>
          <a:srgbClr val="21B6BB"/>
        </a:buClr>
        <a:buFont typeface="Arial" pitchFamily="34" charset="0"/>
        <a:buChar char="•"/>
        <a:defRPr sz="2400" b="0" kern="1200">
          <a:solidFill>
            <a:srgbClr val="5A5A5A"/>
          </a:solidFill>
          <a:latin typeface="+mn-ea"/>
          <a:ea typeface="+mn-ea"/>
          <a:cs typeface="+mn-cs"/>
        </a:defRPr>
      </a:lvl6pPr>
      <a:lvl7pPr marL="3963670" indent="-304800" algn="l" defTabSz="121920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835"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9270" algn="l" defTabSz="1219200" rtl="0" eaLnBrk="1" latinLnBrk="0" hangingPunct="1">
        <a:defRPr sz="2400" kern="1200">
          <a:solidFill>
            <a:schemeClr val="tx1"/>
          </a:solidFill>
          <a:latin typeface="+mn-lt"/>
          <a:ea typeface="+mn-ea"/>
          <a:cs typeface="+mn-cs"/>
        </a:defRPr>
      </a:lvl6pPr>
      <a:lvl7pPr marL="3658870" algn="l" defTabSz="1219200" rtl="0" eaLnBrk="1" latinLnBrk="0" hangingPunct="1">
        <a:defRPr sz="2400" kern="1200">
          <a:solidFill>
            <a:schemeClr val="tx1"/>
          </a:solidFill>
          <a:latin typeface="+mn-lt"/>
          <a:ea typeface="+mn-ea"/>
          <a:cs typeface="+mn-cs"/>
        </a:defRPr>
      </a:lvl7pPr>
      <a:lvl8pPr marL="4268470" algn="l" defTabSz="1219200" rtl="0" eaLnBrk="1" latinLnBrk="0" hangingPunct="1">
        <a:defRPr sz="2400" kern="1200">
          <a:solidFill>
            <a:schemeClr val="tx1"/>
          </a:solidFill>
          <a:latin typeface="+mn-lt"/>
          <a:ea typeface="+mn-ea"/>
          <a:cs typeface="+mn-cs"/>
        </a:defRPr>
      </a:lvl8pPr>
      <a:lvl9pPr marL="4878705"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0582" y="4516662"/>
            <a:ext cx="10657185" cy="923330"/>
          </a:xfrm>
        </p:spPr>
        <p:txBody>
          <a:bodyPr/>
          <a:lstStyle/>
          <a:p>
            <a:r>
              <a:rPr lang="en-GB" altLang="zh-CN" b="0" dirty="0">
                <a:effectLst/>
              </a:rPr>
              <a:t>Java8 Lambda</a:t>
            </a:r>
            <a:r>
              <a:rPr lang="zh-CN" altLang="en-US" b="0" dirty="0">
                <a:effectLst/>
              </a:rPr>
              <a:t>表达式实战</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9050" y="982980"/>
            <a:ext cx="12214225" cy="641350"/>
          </a:xfrm>
        </p:spPr>
        <p:txBody>
          <a:bodyPr>
            <a:normAutofit fontScale="90000"/>
          </a:bodyPr>
          <a:lstStyle/>
          <a:p>
            <a:endParaRPr lang="zh-CN" altLang="en-US" dirty="0"/>
          </a:p>
        </p:txBody>
      </p:sp>
      <p:sp>
        <p:nvSpPr>
          <p:cNvPr id="5" name="内容占位符 4"/>
          <p:cNvSpPr>
            <a:spLocks noGrp="1"/>
          </p:cNvSpPr>
          <p:nvPr>
            <p:ph sz="quarter" idx="10"/>
          </p:nvPr>
        </p:nvSpPr>
        <p:spPr>
          <a:xfrm>
            <a:off x="635" y="1637030"/>
            <a:ext cx="12188190" cy="4427220"/>
          </a:xfrm>
        </p:spPr>
        <p:txBody>
          <a:bodyPr/>
          <a:lstStyle/>
          <a:p>
            <a:pPr marL="0" indent="0">
              <a:spcBef>
                <a:spcPts val="0"/>
              </a:spcBef>
              <a:buNone/>
            </a:pPr>
            <a:endParaRPr lang="zh-CN" altLang="en-US" dirty="0"/>
          </a:p>
        </p:txBody>
      </p:sp>
    </p:spTree>
    <p:extLst>
      <p:ext uri="{BB962C8B-B14F-4D97-AF65-F5344CB8AC3E}">
        <p14:creationId xmlns:p14="http://schemas.microsoft.com/office/powerpoint/2010/main" val="1366351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b="0" dirty="0"/>
              <a:t>方法的引用</a:t>
            </a:r>
            <a:endParaRPr lang="zh-CN" altLang="en-US" dirty="0"/>
          </a:p>
        </p:txBody>
      </p:sp>
      <p:sp>
        <p:nvSpPr>
          <p:cNvPr id="5" name="文本占位符 4"/>
          <p:cNvSpPr>
            <a:spLocks noGrp="1"/>
          </p:cNvSpPr>
          <p:nvPr>
            <p:ph type="body" sz="quarter" idx="11"/>
          </p:nvPr>
        </p:nvSpPr>
        <p:spPr/>
        <p:txBody>
          <a:bodyP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方法的引用</a:t>
            </a:r>
            <a:endParaRPr lang="en-US" altLang="zh-CN" dirty="0"/>
          </a:p>
        </p:txBody>
      </p:sp>
    </p:spTree>
    <p:extLst>
      <p:ext uri="{BB962C8B-B14F-4D97-AF65-F5344CB8AC3E}">
        <p14:creationId xmlns:p14="http://schemas.microsoft.com/office/powerpoint/2010/main" val="3840178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9050" y="982980"/>
            <a:ext cx="12214225" cy="641350"/>
          </a:xfrm>
        </p:spPr>
        <p:txBody>
          <a:bodyPr>
            <a:normAutofit fontScale="90000"/>
          </a:bodyPr>
          <a:lstStyle/>
          <a:p>
            <a:pPr algn="ctr"/>
            <a:r>
              <a:rPr lang="zh-CN" altLang="en-US" dirty="0"/>
              <a:t>方法的引用</a:t>
            </a:r>
          </a:p>
        </p:txBody>
      </p:sp>
      <p:sp>
        <p:nvSpPr>
          <p:cNvPr id="5" name="内容占位符 4"/>
          <p:cNvSpPr>
            <a:spLocks noGrp="1"/>
          </p:cNvSpPr>
          <p:nvPr>
            <p:ph sz="quarter" idx="10"/>
          </p:nvPr>
        </p:nvSpPr>
        <p:spPr>
          <a:xfrm>
            <a:off x="635" y="1637030"/>
            <a:ext cx="12188190" cy="4427220"/>
          </a:xfrm>
        </p:spPr>
        <p:txBody>
          <a:bodyPr/>
          <a:lstStyle/>
          <a:p>
            <a:pPr marL="0" indent="0">
              <a:spcBef>
                <a:spcPts val="0"/>
              </a:spcBef>
              <a:buNone/>
            </a:pPr>
            <a:r>
              <a:rPr lang="zh-CN" altLang="en-US" dirty="0"/>
              <a:t>方法引用是用来直接访问类或者实例的已经存在的方法或者构造方法，方法引用提供了一种引用而不执行方法的方式，如果抽象方法的实现恰好可以使用调用另外一个方法来实现，就</a:t>
            </a:r>
            <a:r>
              <a:rPr lang="zh-CN" altLang="en-US" b="1" dirty="0">
                <a:solidFill>
                  <a:srgbClr val="FF0000"/>
                </a:solidFill>
              </a:rPr>
              <a:t>有可能</a:t>
            </a:r>
            <a:r>
              <a:rPr lang="zh-CN" altLang="en-US" dirty="0"/>
              <a:t>可以使用方法引用</a:t>
            </a:r>
          </a:p>
          <a:p>
            <a:pPr marL="0" indent="0">
              <a:spcBef>
                <a:spcPts val="0"/>
              </a:spcBef>
              <a:buNone/>
            </a:pPr>
            <a:endParaRPr lang="zh-CN" altLang="en-US" dirty="0"/>
          </a:p>
          <a:p>
            <a:pPr marL="0" indent="0">
              <a:spcBef>
                <a:spcPts val="0"/>
              </a:spcBef>
              <a:buNone/>
            </a:pP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9050" y="982980"/>
            <a:ext cx="12214225" cy="641350"/>
          </a:xfrm>
        </p:spPr>
        <p:txBody>
          <a:bodyPr>
            <a:normAutofit fontScale="90000"/>
          </a:bodyPr>
          <a:lstStyle/>
          <a:p>
            <a:pPr algn="ctr"/>
            <a:r>
              <a:rPr lang="zh-CN" altLang="en-US" dirty="0"/>
              <a:t>方法的引用分类</a:t>
            </a:r>
          </a:p>
        </p:txBody>
      </p:sp>
      <p:graphicFrame>
        <p:nvGraphicFramePr>
          <p:cNvPr id="2" name="内容占位符 1">
            <a:extLst>
              <a:ext uri="{FF2B5EF4-FFF2-40B4-BE49-F238E27FC236}">
                <a16:creationId xmlns:a16="http://schemas.microsoft.com/office/drawing/2014/main" id="{9D6A6E78-30A5-4A58-9763-114E717163BC}"/>
              </a:ext>
            </a:extLst>
          </p:cNvPr>
          <p:cNvGraphicFramePr>
            <a:graphicFrameLocks noGrp="1"/>
          </p:cNvGraphicFramePr>
          <p:nvPr>
            <p:ph sz="quarter" idx="10"/>
            <p:extLst>
              <p:ext uri="{D42A27DB-BD31-4B8C-83A1-F6EECF244321}">
                <p14:modId xmlns:p14="http://schemas.microsoft.com/office/powerpoint/2010/main" val="1528696862"/>
              </p:ext>
            </p:extLst>
          </p:nvPr>
        </p:nvGraphicFramePr>
        <p:xfrm>
          <a:off x="0" y="1636713"/>
          <a:ext cx="12188826" cy="2286000"/>
        </p:xfrm>
        <a:graphic>
          <a:graphicData uri="http://schemas.openxmlformats.org/drawingml/2006/table">
            <a:tbl>
              <a:tblPr firstRow="1" bandRow="1">
                <a:tableStyleId>{5C22544A-7EE6-4342-B048-85BDC9FD1C3A}</a:tableStyleId>
              </a:tblPr>
              <a:tblGrid>
                <a:gridCol w="2354759">
                  <a:extLst>
                    <a:ext uri="{9D8B030D-6E8A-4147-A177-3AD203B41FA5}">
                      <a16:colId xmlns:a16="http://schemas.microsoft.com/office/drawing/2014/main" val="2632705898"/>
                    </a:ext>
                  </a:extLst>
                </a:gridCol>
                <a:gridCol w="3024336">
                  <a:extLst>
                    <a:ext uri="{9D8B030D-6E8A-4147-A177-3AD203B41FA5}">
                      <a16:colId xmlns:a16="http://schemas.microsoft.com/office/drawing/2014/main" val="2590609056"/>
                    </a:ext>
                  </a:extLst>
                </a:gridCol>
                <a:gridCol w="6809731">
                  <a:extLst>
                    <a:ext uri="{9D8B030D-6E8A-4147-A177-3AD203B41FA5}">
                      <a16:colId xmlns:a16="http://schemas.microsoft.com/office/drawing/2014/main" val="608268285"/>
                    </a:ext>
                  </a:extLst>
                </a:gridCol>
              </a:tblGrid>
              <a:tr h="370840">
                <a:tc>
                  <a:txBody>
                    <a:bodyPr/>
                    <a:lstStyle/>
                    <a:p>
                      <a:r>
                        <a:rPr lang="zh-CN" altLang="en-US" dirty="0"/>
                        <a:t>类型</a:t>
                      </a:r>
                    </a:p>
                  </a:txBody>
                  <a:tcPr/>
                </a:tc>
                <a:tc>
                  <a:txBody>
                    <a:bodyPr/>
                    <a:lstStyle/>
                    <a:p>
                      <a:r>
                        <a:rPr lang="zh-CN" altLang="en-US" dirty="0"/>
                        <a:t>语法</a:t>
                      </a:r>
                    </a:p>
                  </a:txBody>
                  <a:tcPr/>
                </a:tc>
                <a:tc>
                  <a:txBody>
                    <a:bodyPr/>
                    <a:lstStyle/>
                    <a:p>
                      <a:r>
                        <a:rPr lang="zh-CN" altLang="en-US" dirty="0"/>
                        <a:t>对应的</a:t>
                      </a:r>
                      <a:r>
                        <a:rPr lang="en-US" altLang="zh-CN" dirty="0"/>
                        <a:t>lambda</a:t>
                      </a:r>
                      <a:r>
                        <a:rPr lang="zh-CN" altLang="en-US" dirty="0"/>
                        <a:t>表达式</a:t>
                      </a:r>
                    </a:p>
                  </a:txBody>
                  <a:tcPr/>
                </a:tc>
                <a:extLst>
                  <a:ext uri="{0D108BD9-81ED-4DB2-BD59-A6C34878D82A}">
                    <a16:rowId xmlns:a16="http://schemas.microsoft.com/office/drawing/2014/main" val="2196654386"/>
                  </a:ext>
                </a:extLst>
              </a:tr>
              <a:tr h="370840">
                <a:tc>
                  <a:txBody>
                    <a:bodyPr/>
                    <a:lstStyle/>
                    <a:p>
                      <a:r>
                        <a:rPr lang="zh-CN" altLang="en-US" dirty="0"/>
                        <a:t>静态方法引用</a:t>
                      </a:r>
                    </a:p>
                  </a:txBody>
                  <a:tcPr/>
                </a:tc>
                <a:tc>
                  <a:txBody>
                    <a:bodyPr/>
                    <a:lstStyle/>
                    <a:p>
                      <a:r>
                        <a:rPr lang="zh-CN" altLang="en-US" dirty="0"/>
                        <a:t>类名</a:t>
                      </a:r>
                      <a:r>
                        <a:rPr lang="en-US" altLang="zh-CN" dirty="0"/>
                        <a:t>::</a:t>
                      </a:r>
                      <a:r>
                        <a:rPr lang="en-US" altLang="zh-CN" dirty="0" err="1"/>
                        <a:t>staticMethod</a:t>
                      </a:r>
                      <a:endParaRPr lang="zh-CN" altLang="en-US" dirty="0"/>
                    </a:p>
                  </a:txBody>
                  <a:tcPr/>
                </a:tc>
                <a:tc>
                  <a:txBody>
                    <a:bodyPr/>
                    <a:lstStyle/>
                    <a:p>
                      <a:pPr marL="0" marR="0" lvl="0" indent="0" algn="l" defTabSz="1219200" rtl="0" eaLnBrk="1" fontAlgn="auto" latinLnBrk="0" hangingPunct="1">
                        <a:lnSpc>
                          <a:spcPct val="100000"/>
                        </a:lnSpc>
                        <a:spcBef>
                          <a:spcPts val="0"/>
                        </a:spcBef>
                        <a:spcAft>
                          <a:spcPts val="0"/>
                        </a:spcAft>
                        <a:buClrTx/>
                        <a:buSzTx/>
                        <a:buFontTx/>
                        <a:buNone/>
                        <a:tabLst/>
                        <a:defRPr/>
                      </a:pPr>
                      <a:r>
                        <a:rPr lang="en-GB" altLang="zh-CN" dirty="0"/>
                        <a:t>(</a:t>
                      </a:r>
                      <a:r>
                        <a:rPr lang="en-GB" altLang="zh-CN" dirty="0" err="1"/>
                        <a:t>args</a:t>
                      </a:r>
                      <a:r>
                        <a:rPr lang="en-GB" altLang="zh-CN" dirty="0"/>
                        <a:t>) -&gt; </a:t>
                      </a:r>
                      <a:r>
                        <a:rPr lang="zh-CN" altLang="en-US" dirty="0"/>
                        <a:t>类名</a:t>
                      </a:r>
                      <a:r>
                        <a:rPr lang="en-US" altLang="zh-CN" dirty="0"/>
                        <a:t>.</a:t>
                      </a:r>
                      <a:r>
                        <a:rPr lang="en-US" altLang="zh-CN" dirty="0" err="1"/>
                        <a:t>staticMethod</a:t>
                      </a:r>
                      <a:r>
                        <a:rPr lang="en-US" altLang="zh-CN" dirty="0"/>
                        <a:t>(</a:t>
                      </a:r>
                      <a:r>
                        <a:rPr lang="en-US" altLang="zh-CN" dirty="0" err="1"/>
                        <a:t>args</a:t>
                      </a:r>
                      <a:r>
                        <a:rPr lang="en-US" altLang="zh-CN" dirty="0"/>
                        <a:t>)</a:t>
                      </a:r>
                      <a:endParaRPr lang="zh-CN" altLang="en-US" dirty="0"/>
                    </a:p>
                  </a:txBody>
                  <a:tcPr/>
                </a:tc>
                <a:extLst>
                  <a:ext uri="{0D108BD9-81ED-4DB2-BD59-A6C34878D82A}">
                    <a16:rowId xmlns:a16="http://schemas.microsoft.com/office/drawing/2014/main" val="881770432"/>
                  </a:ext>
                </a:extLst>
              </a:tr>
              <a:tr h="370840">
                <a:tc>
                  <a:txBody>
                    <a:bodyPr/>
                    <a:lstStyle/>
                    <a:p>
                      <a:r>
                        <a:rPr lang="zh-CN" altLang="en-US" dirty="0"/>
                        <a:t>实例方法引用</a:t>
                      </a:r>
                    </a:p>
                  </a:txBody>
                  <a:tcPr/>
                </a:tc>
                <a:tc>
                  <a:txBody>
                    <a:bodyPr/>
                    <a:lstStyle/>
                    <a:p>
                      <a:r>
                        <a:rPr lang="en-US" altLang="zh-CN" dirty="0" err="1"/>
                        <a:t>inst</a:t>
                      </a:r>
                      <a:r>
                        <a:rPr lang="en-US" altLang="zh-CN" dirty="0"/>
                        <a:t>::</a:t>
                      </a:r>
                      <a:r>
                        <a:rPr lang="en-US" altLang="zh-CN" dirty="0" err="1"/>
                        <a:t>instMethod</a:t>
                      </a:r>
                      <a:endParaRPr lang="zh-CN" altLang="en-US" dirty="0"/>
                    </a:p>
                  </a:txBody>
                  <a:tcPr/>
                </a:tc>
                <a:tc>
                  <a:txBody>
                    <a:bodyPr/>
                    <a:lstStyle/>
                    <a:p>
                      <a:pPr marL="0" marR="0" lvl="0" indent="0" algn="l" defTabSz="1219200" rtl="0" eaLnBrk="1" fontAlgn="auto" latinLnBrk="0" hangingPunct="1">
                        <a:lnSpc>
                          <a:spcPct val="100000"/>
                        </a:lnSpc>
                        <a:spcBef>
                          <a:spcPts val="0"/>
                        </a:spcBef>
                        <a:spcAft>
                          <a:spcPts val="0"/>
                        </a:spcAft>
                        <a:buClrTx/>
                        <a:buSzTx/>
                        <a:buFontTx/>
                        <a:buNone/>
                        <a:tabLst/>
                        <a:defRPr/>
                      </a:pPr>
                      <a:r>
                        <a:rPr lang="en-GB" altLang="zh-CN" dirty="0"/>
                        <a:t>(</a:t>
                      </a:r>
                      <a:r>
                        <a:rPr lang="en-GB" altLang="zh-CN" dirty="0" err="1"/>
                        <a:t>args</a:t>
                      </a:r>
                      <a:r>
                        <a:rPr lang="en-GB" altLang="zh-CN" dirty="0"/>
                        <a:t>) -&gt; </a:t>
                      </a:r>
                      <a:r>
                        <a:rPr lang="en-US" altLang="zh-CN" dirty="0" err="1"/>
                        <a:t>inst.instMethod</a:t>
                      </a:r>
                      <a:r>
                        <a:rPr lang="en-GB" altLang="zh-CN" dirty="0"/>
                        <a:t>(</a:t>
                      </a:r>
                      <a:r>
                        <a:rPr lang="en-GB" altLang="zh-CN" dirty="0" err="1"/>
                        <a:t>args</a:t>
                      </a:r>
                      <a:r>
                        <a:rPr lang="en-GB" altLang="zh-CN" dirty="0"/>
                        <a:t>)</a:t>
                      </a:r>
                      <a:endParaRPr lang="zh-CN" altLang="en-US" dirty="0"/>
                    </a:p>
                  </a:txBody>
                  <a:tcPr/>
                </a:tc>
                <a:extLst>
                  <a:ext uri="{0D108BD9-81ED-4DB2-BD59-A6C34878D82A}">
                    <a16:rowId xmlns:a16="http://schemas.microsoft.com/office/drawing/2014/main" val="3459756198"/>
                  </a:ext>
                </a:extLst>
              </a:tr>
              <a:tr h="370840">
                <a:tc>
                  <a:txBody>
                    <a:bodyPr/>
                    <a:lstStyle/>
                    <a:p>
                      <a:r>
                        <a:rPr lang="zh-CN" altLang="en-US" dirty="0"/>
                        <a:t>对象方法引用</a:t>
                      </a:r>
                    </a:p>
                  </a:txBody>
                  <a:tcPr/>
                </a:tc>
                <a:tc>
                  <a:txBody>
                    <a:bodyPr/>
                    <a:lstStyle/>
                    <a:p>
                      <a:r>
                        <a:rPr lang="zh-CN" altLang="en-US" dirty="0"/>
                        <a:t>类名</a:t>
                      </a:r>
                      <a:r>
                        <a:rPr lang="en-US" altLang="zh-CN" dirty="0"/>
                        <a:t>::</a:t>
                      </a:r>
                      <a:r>
                        <a:rPr lang="en-US" altLang="zh-CN" dirty="0" err="1"/>
                        <a:t>instMethod</a:t>
                      </a:r>
                      <a:endParaRPr lang="zh-CN" altLang="en-US" dirty="0"/>
                    </a:p>
                  </a:txBody>
                  <a:tcPr/>
                </a:tc>
                <a:tc>
                  <a:txBody>
                    <a:bodyPr/>
                    <a:lstStyle/>
                    <a:p>
                      <a:pPr marL="0" marR="0" lvl="0" indent="0" algn="l" defTabSz="1219200" rtl="0" eaLnBrk="1" fontAlgn="auto" latinLnBrk="0" hangingPunct="1">
                        <a:lnSpc>
                          <a:spcPct val="100000"/>
                        </a:lnSpc>
                        <a:spcBef>
                          <a:spcPts val="0"/>
                        </a:spcBef>
                        <a:spcAft>
                          <a:spcPts val="0"/>
                        </a:spcAft>
                        <a:buClrTx/>
                        <a:buSzTx/>
                        <a:buFontTx/>
                        <a:buNone/>
                        <a:tabLst/>
                        <a:defRPr/>
                      </a:pPr>
                      <a:r>
                        <a:rPr lang="en-GB" altLang="zh-CN" dirty="0"/>
                        <a:t>(</a:t>
                      </a:r>
                      <a:r>
                        <a:rPr lang="en-GB" altLang="zh-CN" dirty="0" err="1"/>
                        <a:t>inst,args</a:t>
                      </a:r>
                      <a:r>
                        <a:rPr lang="en-GB" altLang="zh-CN" dirty="0"/>
                        <a:t>)  -&gt;</a:t>
                      </a:r>
                      <a:r>
                        <a:rPr lang="zh-CN" altLang="en-US" dirty="0"/>
                        <a:t>类名</a:t>
                      </a:r>
                      <a:r>
                        <a:rPr lang="en-US" altLang="zh-CN" dirty="0"/>
                        <a:t>.</a:t>
                      </a:r>
                      <a:r>
                        <a:rPr lang="en-US" altLang="zh-CN" dirty="0" err="1"/>
                        <a:t>instMethod</a:t>
                      </a:r>
                      <a:r>
                        <a:rPr lang="en-GB" altLang="zh-CN" dirty="0"/>
                        <a:t>(</a:t>
                      </a:r>
                      <a:r>
                        <a:rPr lang="en-GB" altLang="zh-CN" dirty="0" err="1"/>
                        <a:t>args</a:t>
                      </a:r>
                      <a:r>
                        <a:rPr lang="en-GB" altLang="zh-CN" dirty="0"/>
                        <a:t>)</a:t>
                      </a:r>
                      <a:endParaRPr lang="zh-CN" altLang="en-US" dirty="0"/>
                    </a:p>
                  </a:txBody>
                  <a:tcPr/>
                </a:tc>
                <a:extLst>
                  <a:ext uri="{0D108BD9-81ED-4DB2-BD59-A6C34878D82A}">
                    <a16:rowId xmlns:a16="http://schemas.microsoft.com/office/drawing/2014/main" val="2944935727"/>
                  </a:ext>
                </a:extLst>
              </a:tr>
              <a:tr h="370840">
                <a:tc>
                  <a:txBody>
                    <a:bodyPr/>
                    <a:lstStyle/>
                    <a:p>
                      <a:r>
                        <a:rPr lang="zh-CN" altLang="en-US" dirty="0"/>
                        <a:t>构造方法引用</a:t>
                      </a:r>
                    </a:p>
                  </a:txBody>
                  <a:tcPr/>
                </a:tc>
                <a:tc>
                  <a:txBody>
                    <a:bodyPr/>
                    <a:lstStyle/>
                    <a:p>
                      <a:r>
                        <a:rPr lang="zh-CN" altLang="en-US" dirty="0"/>
                        <a:t>类名</a:t>
                      </a:r>
                      <a:r>
                        <a:rPr lang="en-US" altLang="zh-CN" dirty="0"/>
                        <a:t>::new</a:t>
                      </a:r>
                      <a:endParaRPr lang="zh-CN" altLang="en-US" dirty="0"/>
                    </a:p>
                  </a:txBody>
                  <a:tcPr/>
                </a:tc>
                <a:tc>
                  <a:txBody>
                    <a:bodyPr/>
                    <a:lstStyle/>
                    <a:p>
                      <a:r>
                        <a:rPr lang="en-GB" altLang="zh-CN" dirty="0"/>
                        <a:t>(</a:t>
                      </a:r>
                      <a:r>
                        <a:rPr lang="en-GB" altLang="zh-CN" dirty="0" err="1"/>
                        <a:t>args</a:t>
                      </a:r>
                      <a:r>
                        <a:rPr lang="en-GB" altLang="zh-CN" dirty="0"/>
                        <a:t>) -&gt; new </a:t>
                      </a:r>
                      <a:r>
                        <a:rPr lang="zh-CN" altLang="en-US" dirty="0"/>
                        <a:t>类名</a:t>
                      </a:r>
                      <a:r>
                        <a:rPr lang="en-GB" altLang="zh-CN" dirty="0"/>
                        <a:t>(</a:t>
                      </a:r>
                      <a:r>
                        <a:rPr lang="en-GB" altLang="zh-CN" dirty="0" err="1"/>
                        <a:t>args</a:t>
                      </a:r>
                      <a:r>
                        <a:rPr lang="en-GB" altLang="zh-CN" dirty="0"/>
                        <a:t>)</a:t>
                      </a:r>
                      <a:endParaRPr lang="zh-CN" altLang="en-US" dirty="0"/>
                    </a:p>
                  </a:txBody>
                  <a:tcPr/>
                </a:tc>
                <a:extLst>
                  <a:ext uri="{0D108BD9-81ED-4DB2-BD59-A6C34878D82A}">
                    <a16:rowId xmlns:a16="http://schemas.microsoft.com/office/drawing/2014/main" val="692633192"/>
                  </a:ext>
                </a:extLst>
              </a:tr>
            </a:tbl>
          </a:graphicData>
        </a:graphic>
      </p:graphicFrame>
    </p:spTree>
    <p:extLst>
      <p:ext uri="{BB962C8B-B14F-4D97-AF65-F5344CB8AC3E}">
        <p14:creationId xmlns:p14="http://schemas.microsoft.com/office/powerpoint/2010/main" val="2277752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9050" y="982980"/>
            <a:ext cx="12214225" cy="641350"/>
          </a:xfrm>
        </p:spPr>
        <p:txBody>
          <a:bodyPr>
            <a:normAutofit fontScale="90000"/>
          </a:bodyPr>
          <a:lstStyle/>
          <a:p>
            <a:pPr algn="ctr"/>
            <a:r>
              <a:rPr lang="zh-CN" altLang="en-US" dirty="0"/>
              <a:t>静态方法引用</a:t>
            </a:r>
          </a:p>
        </p:txBody>
      </p:sp>
      <p:sp>
        <p:nvSpPr>
          <p:cNvPr id="5" name="内容占位符 4"/>
          <p:cNvSpPr>
            <a:spLocks noGrp="1"/>
          </p:cNvSpPr>
          <p:nvPr>
            <p:ph sz="quarter" idx="10"/>
          </p:nvPr>
        </p:nvSpPr>
        <p:spPr>
          <a:xfrm>
            <a:off x="635" y="1637030"/>
            <a:ext cx="12188190" cy="4427220"/>
          </a:xfrm>
        </p:spPr>
        <p:txBody>
          <a:bodyPr/>
          <a:lstStyle/>
          <a:p>
            <a:pPr marL="0" indent="0">
              <a:spcBef>
                <a:spcPts val="0"/>
              </a:spcBef>
              <a:buNone/>
            </a:pPr>
            <a:r>
              <a:rPr lang="zh-CN" altLang="en-US" dirty="0"/>
              <a:t>如果函数式接口的</a:t>
            </a:r>
            <a:r>
              <a:rPr lang="zh-CN" altLang="en-US" b="1" dirty="0"/>
              <a:t>实现</a:t>
            </a:r>
            <a:r>
              <a:rPr lang="zh-CN" altLang="en-US" dirty="0"/>
              <a:t>恰好可以通过</a:t>
            </a:r>
            <a:r>
              <a:rPr lang="zh-CN" altLang="en-US" dirty="0">
                <a:solidFill>
                  <a:srgbClr val="FF0000"/>
                </a:solidFill>
              </a:rPr>
              <a:t>调用一个静态方法</a:t>
            </a:r>
            <a:r>
              <a:rPr lang="zh-CN" altLang="en-US" dirty="0"/>
              <a:t>来实现，那么就可以使用静态方法引用</a:t>
            </a:r>
          </a:p>
        </p:txBody>
      </p:sp>
    </p:spTree>
    <p:extLst>
      <p:ext uri="{BB962C8B-B14F-4D97-AF65-F5344CB8AC3E}">
        <p14:creationId xmlns:p14="http://schemas.microsoft.com/office/powerpoint/2010/main" val="56596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9050" y="982980"/>
            <a:ext cx="12214225" cy="641350"/>
          </a:xfrm>
        </p:spPr>
        <p:txBody>
          <a:bodyPr>
            <a:normAutofit fontScale="90000"/>
          </a:bodyPr>
          <a:lstStyle/>
          <a:p>
            <a:pPr algn="ctr"/>
            <a:r>
              <a:rPr lang="zh-CN" altLang="en-US" dirty="0"/>
              <a:t>实例方法引用</a:t>
            </a:r>
          </a:p>
        </p:txBody>
      </p:sp>
      <p:sp>
        <p:nvSpPr>
          <p:cNvPr id="5" name="内容占位符 4"/>
          <p:cNvSpPr>
            <a:spLocks noGrp="1"/>
          </p:cNvSpPr>
          <p:nvPr>
            <p:ph sz="quarter" idx="10"/>
          </p:nvPr>
        </p:nvSpPr>
        <p:spPr>
          <a:xfrm>
            <a:off x="635" y="1637030"/>
            <a:ext cx="12188190" cy="4427220"/>
          </a:xfrm>
        </p:spPr>
        <p:txBody>
          <a:bodyPr/>
          <a:lstStyle/>
          <a:p>
            <a:pPr marL="0" indent="0">
              <a:spcBef>
                <a:spcPts val="0"/>
              </a:spcBef>
              <a:buNone/>
            </a:pPr>
            <a:r>
              <a:rPr lang="zh-CN" altLang="en-US" dirty="0"/>
              <a:t>如果函数式接口的实现恰好可以通过</a:t>
            </a:r>
            <a:r>
              <a:rPr lang="zh-CN" altLang="en-US" dirty="0">
                <a:solidFill>
                  <a:srgbClr val="FF0000"/>
                </a:solidFill>
              </a:rPr>
              <a:t>调用一个实例的实例</a:t>
            </a:r>
            <a:r>
              <a:rPr lang="zh-CN" altLang="en-US" dirty="0"/>
              <a:t>方法来实现，那么就可以使用实例方法引用</a:t>
            </a:r>
          </a:p>
        </p:txBody>
      </p:sp>
    </p:spTree>
    <p:extLst>
      <p:ext uri="{BB962C8B-B14F-4D97-AF65-F5344CB8AC3E}">
        <p14:creationId xmlns:p14="http://schemas.microsoft.com/office/powerpoint/2010/main" val="1721057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9050" y="982980"/>
            <a:ext cx="12214225" cy="641350"/>
          </a:xfrm>
        </p:spPr>
        <p:txBody>
          <a:bodyPr>
            <a:normAutofit fontScale="90000"/>
          </a:bodyPr>
          <a:lstStyle/>
          <a:p>
            <a:pPr algn="ctr"/>
            <a:r>
              <a:rPr lang="zh-CN" altLang="en-US" dirty="0"/>
              <a:t>对象方法引用</a:t>
            </a:r>
          </a:p>
        </p:txBody>
      </p:sp>
      <p:sp>
        <p:nvSpPr>
          <p:cNvPr id="5" name="内容占位符 4"/>
          <p:cNvSpPr>
            <a:spLocks noGrp="1"/>
          </p:cNvSpPr>
          <p:nvPr>
            <p:ph sz="quarter" idx="10"/>
          </p:nvPr>
        </p:nvSpPr>
        <p:spPr>
          <a:xfrm>
            <a:off x="635" y="1637030"/>
            <a:ext cx="12188190" cy="4427220"/>
          </a:xfrm>
        </p:spPr>
        <p:txBody>
          <a:bodyPr/>
          <a:lstStyle/>
          <a:p>
            <a:pPr marL="0" indent="0">
              <a:spcBef>
                <a:spcPts val="0"/>
              </a:spcBef>
              <a:buNone/>
            </a:pPr>
            <a:r>
              <a:rPr lang="zh-CN" altLang="en-US" dirty="0"/>
              <a:t>抽象方法的</a:t>
            </a:r>
            <a:r>
              <a:rPr lang="zh-CN" altLang="en-US" dirty="0">
                <a:solidFill>
                  <a:srgbClr val="FF0000"/>
                </a:solidFill>
              </a:rPr>
              <a:t>第一个参数</a:t>
            </a:r>
            <a:r>
              <a:rPr lang="zh-CN" altLang="en-US" dirty="0"/>
              <a:t>类型刚好是实例方法的类型，抽象方法剩余的参数恰好可以当做实例方法的参数。如果函数式接口的实现能由上面说的实例方法调用来实现的话，那么就可以使用对象方法引用</a:t>
            </a:r>
          </a:p>
        </p:txBody>
      </p:sp>
    </p:spTree>
    <p:extLst>
      <p:ext uri="{BB962C8B-B14F-4D97-AF65-F5344CB8AC3E}">
        <p14:creationId xmlns:p14="http://schemas.microsoft.com/office/powerpoint/2010/main" val="1532978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9050" y="982980"/>
            <a:ext cx="12214225" cy="641350"/>
          </a:xfrm>
        </p:spPr>
        <p:txBody>
          <a:bodyPr>
            <a:normAutofit fontScale="90000"/>
          </a:bodyPr>
          <a:lstStyle/>
          <a:p>
            <a:pPr algn="ctr"/>
            <a:r>
              <a:rPr lang="zh-CN" altLang="en-US" dirty="0"/>
              <a:t>构造方法引用</a:t>
            </a:r>
          </a:p>
        </p:txBody>
      </p:sp>
      <p:sp>
        <p:nvSpPr>
          <p:cNvPr id="5" name="内容占位符 4"/>
          <p:cNvSpPr>
            <a:spLocks noGrp="1"/>
          </p:cNvSpPr>
          <p:nvPr>
            <p:ph sz="quarter" idx="10"/>
          </p:nvPr>
        </p:nvSpPr>
        <p:spPr>
          <a:xfrm>
            <a:off x="635" y="1637030"/>
            <a:ext cx="12188190" cy="4427220"/>
          </a:xfrm>
        </p:spPr>
        <p:txBody>
          <a:bodyPr/>
          <a:lstStyle/>
          <a:p>
            <a:pPr marL="0" indent="0">
              <a:spcBef>
                <a:spcPts val="0"/>
              </a:spcBef>
              <a:buNone/>
            </a:pPr>
            <a:r>
              <a:rPr lang="zh-CN" altLang="en-US" dirty="0"/>
              <a:t>如果函数式接口的实现恰好可以通过调用一个类的构造方法来实现，那么就可以使用构造方法引用</a:t>
            </a:r>
          </a:p>
        </p:txBody>
      </p:sp>
    </p:spTree>
    <p:extLst>
      <p:ext uri="{BB962C8B-B14F-4D97-AF65-F5344CB8AC3E}">
        <p14:creationId xmlns:p14="http://schemas.microsoft.com/office/powerpoint/2010/main" val="4037471914"/>
      </p:ext>
    </p:extLst>
  </p:cSld>
  <p:clrMapOvr>
    <a:masterClrMapping/>
  </p:clrMapOvr>
</p:sld>
</file>

<file path=ppt/theme/theme1.xml><?xml version="1.0" encoding="utf-8"?>
<a:theme xmlns:a="http://schemas.openxmlformats.org/drawingml/2006/main" name="模板文件">
  <a:themeElements>
    <a:clrScheme name="自定义 65">
      <a:dk1>
        <a:sysClr val="windowText" lastClr="000000"/>
      </a:dk1>
      <a:lt1>
        <a:sysClr val="window" lastClr="FFFFFF"/>
      </a:lt1>
      <a:dk2>
        <a:srgbClr val="1F497D"/>
      </a:dk2>
      <a:lt2>
        <a:srgbClr val="EEECE1"/>
      </a:lt2>
      <a:accent1>
        <a:srgbClr val="FF0000"/>
      </a:accent1>
      <a:accent2>
        <a:srgbClr val="FF1515"/>
      </a:accent2>
      <a:accent3>
        <a:srgbClr val="C00000"/>
      </a:accent3>
      <a:accent4>
        <a:srgbClr val="3F3F3F"/>
      </a:accent4>
      <a:accent5>
        <a:srgbClr val="800080"/>
      </a:accent5>
      <a:accent6>
        <a:srgbClr val="7F7F7F"/>
      </a:accent6>
      <a:hlink>
        <a:srgbClr val="262626"/>
      </a:hlink>
      <a:folHlink>
        <a:srgbClr val="800080"/>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模板文件</Template>
  <TotalTime>347</TotalTime>
  <Words>286</Words>
  <Application>Microsoft Office PowerPoint</Application>
  <PresentationFormat>自定义</PresentationFormat>
  <Paragraphs>29</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Arial Unicode MS</vt:lpstr>
      <vt:lpstr>宋体</vt:lpstr>
      <vt:lpstr>微软雅黑</vt:lpstr>
      <vt:lpstr>Arial</vt:lpstr>
      <vt:lpstr>Calibri</vt:lpstr>
      <vt:lpstr>Wingdings</vt:lpstr>
      <vt:lpstr>模板文件</vt:lpstr>
      <vt:lpstr>Java8 Lambda表达式实战</vt:lpstr>
      <vt:lpstr>PowerPoint 演示文稿</vt:lpstr>
      <vt:lpstr>PowerPoint 演示文稿</vt:lpstr>
      <vt:lpstr>方法的引用</vt:lpstr>
      <vt:lpstr>方法的引用分类</vt:lpstr>
      <vt:lpstr>静态方法引用</vt:lpstr>
      <vt:lpstr>实例方法引用</vt:lpstr>
      <vt:lpstr>对象方法引用</vt:lpstr>
      <vt:lpstr>构造方法引用</vt:lpstr>
      <vt:lpstr>PowerPoint 演示文稿</vt:lpstr>
      <vt:lpstr>PowerPoint 演示文稿</vt:lpstr>
    </vt:vector>
  </TitlesOfParts>
  <Company>苏州派森咨询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王佩丰</dc:creator>
  <cp:lastModifiedBy>hadoop</cp:lastModifiedBy>
  <cp:revision>80</cp:revision>
  <dcterms:created xsi:type="dcterms:W3CDTF">2014-08-01T06:06:00Z</dcterms:created>
  <dcterms:modified xsi:type="dcterms:W3CDTF">2017-08-08T15:26:12Z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2052-10.1.0.5511</vt:lpwstr>
  </property>
</Properties>
</file>