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 💚 Javascript"/>
          <p:cNvSpPr txBox="1"/>
          <p:nvPr>
            <p:ph type="subTitle" sz="quarter" idx="1"/>
          </p:nvPr>
        </p:nvSpPr>
        <p:spPr>
          <a:xfrm>
            <a:off x="1270000" y="4445000"/>
            <a:ext cx="10464800" cy="113030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I 💚 Javascript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ference types"/>
          <p:cNvSpPr txBox="1"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Reference types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Objec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Objects</a:t>
            </a:r>
          </a:p>
          <a:p>
            <a:pPr/>
            <a:r>
              <a:t>Arrays</a:t>
            </a:r>
          </a:p>
          <a:p>
            <a:pPr/>
            <a:r>
              <a:t>Functions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s in JS, it’s building block of modern javascript.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>
              <a:spcBef>
                <a:spcPts val="3200"/>
              </a:spcBef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Objects in JS, it’s building block of modern javascript.</a:t>
            </a:r>
          </a:p>
          <a:p>
            <a:pPr algn="l">
              <a:spcBef>
                <a:spcPts val="3200"/>
              </a:spcBef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Un ordered collection of related data of primitive or reference types in the form of “key:value” pairs.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functions.png" descr="functions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0928" t="0" r="10928" b="0"/>
          <a:stretch>
            <a:fillRect/>
          </a:stretch>
        </p:blipFill>
        <p:spPr>
          <a:xfrm>
            <a:off x="6718384" y="2489398"/>
            <a:ext cx="5333832" cy="6286302"/>
          </a:xfrm>
          <a:prstGeom prst="rect">
            <a:avLst/>
          </a:prstGeom>
        </p:spPr>
      </p:pic>
      <p:sp>
        <p:nvSpPr>
          <p:cNvPr id="145" name="When JS code runs: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When JS code runs:</a:t>
            </a:r>
          </a:p>
          <a:p>
            <a:pPr marL="0" indent="0">
              <a:buSzTx/>
              <a:buNone/>
            </a:pPr>
            <a:r>
              <a:t>↘ Goes through the code line-by-line and runs/ ’executes’ each line - known as the thread of execution.</a:t>
            </a:r>
          </a:p>
          <a:p>
            <a:pPr marL="0" indent="0">
              <a:buSzTx/>
              <a:buNone/>
            </a:pPr>
            <a:r>
              <a:rPr b="1"/>
              <a:t>Functions</a:t>
            </a:r>
            <a:r>
              <a:t> :</a:t>
            </a:r>
          </a:p>
          <a:p>
            <a:pPr marL="0" indent="0">
              <a:buSzTx/>
              <a:buNone/>
            </a:pPr>
            <a:r>
              <a:t>Code we save (‘define’) functions &amp; can use (call/invoke/execute/run) later with the function’s name &amp; ( )</a:t>
            </a:r>
          </a:p>
        </p:txBody>
      </p:sp>
      <p:sp>
        <p:nvSpPr>
          <p:cNvPr id="146" name="JavaScript principles"/>
          <p:cNvSpPr txBox="1"/>
          <p:nvPr/>
        </p:nvSpPr>
        <p:spPr>
          <a:xfrm>
            <a:off x="4252226" y="1238478"/>
            <a:ext cx="4500348" cy="647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700"/>
            </a:lvl1pPr>
          </a:lstStyle>
          <a:p>
            <a:pPr/>
            <a:r>
              <a:t>JavaScript principles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functions.png" descr="functions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0928" t="0" r="10928" b="0"/>
          <a:stretch>
            <a:fillRect/>
          </a:stretch>
        </p:blipFill>
        <p:spPr>
          <a:xfrm>
            <a:off x="6718300" y="2019300"/>
            <a:ext cx="5334000" cy="6286500"/>
          </a:xfrm>
          <a:prstGeom prst="rect">
            <a:avLst/>
          </a:prstGeom>
        </p:spPr>
      </p:pic>
      <p:sp>
        <p:nvSpPr>
          <p:cNvPr id="149" name="Execution context:…"/>
          <p:cNvSpPr txBox="1"/>
          <p:nvPr>
            <p:ph type="body" sz="half" idx="1"/>
          </p:nvPr>
        </p:nvSpPr>
        <p:spPr>
          <a:xfrm>
            <a:off x="800100" y="1879600"/>
            <a:ext cx="5334000" cy="62865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Execution context:</a:t>
            </a:r>
          </a:p>
          <a:p>
            <a:pPr marL="0" indent="0">
              <a:buSzTx/>
              <a:buNone/>
            </a:pPr>
            <a:r>
              <a:t>Created to run the code of a function - has 2 parts (we’ve already seen them!) - Thread of execution - Memory.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functions.png" descr="functions.png"/>
          <p:cNvPicPr>
            <a:picLocks noChangeAspect="1"/>
          </p:cNvPicPr>
          <p:nvPr/>
        </p:nvPicPr>
        <p:blipFill>
          <a:blip r:embed="rId2">
            <a:extLst/>
          </a:blip>
          <a:srcRect l="11929" t="11929" r="11929" b="11929"/>
          <a:stretch>
            <a:fillRect/>
          </a:stretch>
        </p:blipFill>
        <p:spPr>
          <a:xfrm>
            <a:off x="6638801" y="2105441"/>
            <a:ext cx="5492978" cy="5058928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Call stack:…"/>
          <p:cNvSpPr txBox="1"/>
          <p:nvPr>
            <p:ph type="body" sz="half" idx="1"/>
          </p:nvPr>
        </p:nvSpPr>
        <p:spPr>
          <a:xfrm>
            <a:off x="838200" y="1409700"/>
            <a:ext cx="5334000" cy="7177336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200"/>
              </a:spcBef>
              <a:buSzTx/>
              <a:buNone/>
              <a:defRPr b="1" sz="3200"/>
            </a:pPr>
            <a:r>
              <a:t>Call stack: </a:t>
            </a:r>
          </a:p>
          <a:p>
            <a:pPr marL="0" indent="0">
              <a:buSzTx/>
              <a:buNone/>
            </a:pPr>
            <a:r>
              <a:t>- JavaScript keeps track of what function is currently running (where’s the thread of execution). </a:t>
            </a:r>
          </a:p>
          <a:p>
            <a:pPr marL="0" indent="0">
              <a:buSzTx/>
              <a:buNone/>
            </a:pPr>
            <a:r>
              <a:t>- Run a function - add to call stack.</a:t>
            </a:r>
          </a:p>
          <a:p>
            <a:pPr marL="0" indent="0">
              <a:buSzTx/>
              <a:buNone/>
            </a:pPr>
            <a:r>
              <a:t> - Finish running the function -JS removes it from call stack </a:t>
            </a:r>
          </a:p>
          <a:p>
            <a:pPr marL="0" indent="0">
              <a:buSzTx/>
              <a:buNone/>
            </a:pPr>
            <a:r>
              <a:t>- Whatever is top of the call stack    - that’s the function we’re currently running 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java-vs-js.jpg" descr="java-vs-j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40000" y="3886200"/>
            <a:ext cx="7924800" cy="1981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What is Javascript 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ts val="6100"/>
              </a:lnSpc>
              <a:defRPr b="1" sz="2600">
                <a:solidFill>
                  <a:srgbClr val="000000">
                    <a:alpha val="84313"/>
                  </a:srgbClr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/>
            <a:r>
              <a:t>What is Javascript 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“JS is one of the most popular and widely used programming language.”"/>
          <p:cNvSpPr txBox="1"/>
          <p:nvPr>
            <p:ph type="body" idx="14"/>
          </p:nvPr>
        </p:nvSpPr>
        <p:spPr>
          <a:xfrm>
            <a:off x="1270000" y="4006762"/>
            <a:ext cx="10464800" cy="1130476"/>
          </a:xfrm>
          <a:prstGeom prst="rect">
            <a:avLst/>
          </a:prstGeom>
        </p:spPr>
        <p:txBody>
          <a:bodyPr/>
          <a:lstStyle/>
          <a:p>
            <a:pPr/>
            <a:r>
              <a:t>“JS is one of the most popular and widely used programming language.”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Where does JS code run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ts val="6100"/>
              </a:lnSpc>
              <a:defRPr b="1" sz="2600">
                <a:solidFill>
                  <a:srgbClr val="000000">
                    <a:alpha val="84313"/>
                  </a:srgbClr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/>
            <a:r>
              <a:t>Where does JS code run?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Designed to run only in browser!  It will also run in Javascript Engine."/>
          <p:cNvSpPr txBox="1"/>
          <p:nvPr>
            <p:ph type="body" idx="14"/>
          </p:nvPr>
        </p:nvSpPr>
        <p:spPr>
          <a:xfrm>
            <a:off x="1270000" y="3746412"/>
            <a:ext cx="10464800" cy="1651176"/>
          </a:xfrm>
          <a:prstGeom prst="rect">
            <a:avLst/>
          </a:prstGeom>
        </p:spPr>
        <p:txBody>
          <a:bodyPr/>
          <a:lstStyle/>
          <a:p>
            <a:pPr/>
            <a:r>
              <a:t>Designed to run only in browser!</a:t>
            </a:r>
            <a:br/>
            <a:br/>
            <a:r>
              <a:t>It will also run in Javascript Engine.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“These six types are considered to be primitives. A primitive is not an object and has no methods of its own. All primitives are immutable.”"/>
          <p:cNvSpPr txBox="1"/>
          <p:nvPr>
            <p:ph type="body" idx="14"/>
          </p:nvPr>
        </p:nvSpPr>
        <p:spPr>
          <a:xfrm>
            <a:off x="1270000" y="3746412"/>
            <a:ext cx="10464800" cy="1651176"/>
          </a:xfrm>
          <a:prstGeom prst="rect">
            <a:avLst/>
          </a:prstGeom>
        </p:spPr>
        <p:txBody>
          <a:bodyPr/>
          <a:lstStyle/>
          <a:p>
            <a:pPr/>
            <a:r>
              <a:t>“These six types are considered to be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primitives</a:t>
            </a:r>
            <a:r>
              <a:t>. A primitive is not an object and has no methods of its own. All 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primitives are immutable</a:t>
            </a:r>
            <a:r>
              <a:t>.” </a:t>
            </a:r>
          </a:p>
        </p:txBody>
      </p:sp>
      <p:sp>
        <p:nvSpPr>
          <p:cNvPr id="132" name="Primitive Data Types"/>
          <p:cNvSpPr txBox="1"/>
          <p:nvPr/>
        </p:nvSpPr>
        <p:spPr>
          <a:xfrm>
            <a:off x="5013578" y="2740902"/>
            <a:ext cx="3178363" cy="43639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Primitive Data Types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DataTypes.png" descr="DataTyp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298" y="34849"/>
            <a:ext cx="12252263" cy="9514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JS is Dynamically typed language🚨."/>
          <p:cNvSpPr txBox="1"/>
          <p:nvPr>
            <p:ph type="body" idx="14"/>
          </p:nvPr>
        </p:nvSpPr>
        <p:spPr>
          <a:xfrm>
            <a:off x="1270000" y="4235450"/>
            <a:ext cx="10464800" cy="673101"/>
          </a:xfrm>
          <a:prstGeom prst="rect">
            <a:avLst/>
          </a:prstGeom>
        </p:spPr>
        <p:txBody>
          <a:bodyPr/>
          <a:lstStyle/>
          <a:p>
            <a:pPr/>
            <a:r>
              <a:t>JS is Dynamically typed language🚨.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