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84E00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-119728"/>
              <a:satOff val="5580"/>
              <a:lumOff val="-12961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9808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308599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19250" y="673100"/>
            <a:ext cx="9758016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8919"/>
            <a:ext cx="5334001" cy="8216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buClrTx/>
              <a:defRPr sz="2800"/>
            </a:lvl1pPr>
            <a:lvl2pPr marL="685800" indent="-342900">
              <a:spcBef>
                <a:spcPts val="3200"/>
              </a:spcBef>
              <a:buClrTx/>
              <a:defRPr sz="2800"/>
            </a:lvl2pPr>
            <a:lvl3pPr marL="1028700" indent="-342900">
              <a:spcBef>
                <a:spcPts val="3200"/>
              </a:spcBef>
              <a:buClrTx/>
              <a:defRPr sz="2800"/>
            </a:lvl3pPr>
            <a:lvl4pPr marL="1371600" indent="-342900">
              <a:spcBef>
                <a:spcPts val="3200"/>
              </a:spcBef>
              <a:buClrTx/>
              <a:defRPr sz="2800"/>
            </a:lvl4pPr>
            <a:lvl5pPr marL="1714500" indent="-342900">
              <a:spcBef>
                <a:spcPts val="3200"/>
              </a:spcBef>
              <a:buClrTx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31000" y="4965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31000" y="635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CFC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dom-js-html.jpg" descr="dom-js-html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72150" y="2790"/>
            <a:ext cx="6498681" cy="9748020"/>
          </a:xfrm>
          <a:prstGeom prst="rect">
            <a:avLst/>
          </a:prstGeom>
          <a:ln w="12700">
            <a:miter lim="400000"/>
          </a:ln>
        </p:spPr>
      </p:pic>
      <p:sp>
        <p:nvSpPr>
          <p:cNvPr id="120" name="Document…"/>
          <p:cNvSpPr txBox="1"/>
          <p:nvPr/>
        </p:nvSpPr>
        <p:spPr>
          <a:xfrm>
            <a:off x="1001601" y="3067684"/>
            <a:ext cx="5146930" cy="36182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 sz="7000">
                <a:solidFill>
                  <a:srgbClr val="070707"/>
                </a:solidFill>
                <a:latin typeface="Futura Bold"/>
                <a:ea typeface="Futura Bold"/>
                <a:cs typeface="Futura Bold"/>
                <a:sym typeface="Futura Bold"/>
              </a:defRPr>
            </a:pPr>
            <a:r>
              <a:rPr>
                <a:solidFill>
                  <a:srgbClr val="00BC6E"/>
                </a:solidFill>
              </a:rPr>
              <a:t>D</a:t>
            </a:r>
            <a:r>
              <a:t>ocument</a:t>
            </a:r>
          </a:p>
          <a:p>
            <a:pPr algn="l">
              <a:defRPr b="0" sz="7000">
                <a:solidFill>
                  <a:srgbClr val="070707"/>
                </a:solidFill>
                <a:latin typeface="Futura Bold"/>
                <a:ea typeface="Futura Bold"/>
                <a:cs typeface="Futura Bold"/>
                <a:sym typeface="Futura Bold"/>
              </a:defRPr>
            </a:pPr>
            <a:r>
              <a:rPr>
                <a:solidFill>
                  <a:srgbClr val="00BC6E"/>
                </a:solidFill>
              </a:rPr>
              <a:t>O</a:t>
            </a:r>
            <a:r>
              <a:t>bject </a:t>
            </a:r>
          </a:p>
          <a:p>
            <a:pPr algn="l">
              <a:defRPr b="0" sz="7000">
                <a:solidFill>
                  <a:srgbClr val="070707"/>
                </a:solidFill>
                <a:latin typeface="Futura Bold"/>
                <a:ea typeface="Futura Bold"/>
                <a:cs typeface="Futura Bold"/>
                <a:sym typeface="Futura Bold"/>
              </a:defRPr>
            </a:pPr>
            <a:r>
              <a:rPr>
                <a:solidFill>
                  <a:srgbClr val="00BC6E"/>
                </a:solidFill>
              </a:rPr>
              <a:t>M</a:t>
            </a:r>
            <a:r>
              <a:t>odel</a:t>
            </a:r>
          </a:p>
        </p:txBody>
      </p:sp>
      <p:sp>
        <p:nvSpPr>
          <p:cNvPr id="121" name="access101"/>
          <p:cNvSpPr txBox="1"/>
          <p:nvPr>
            <p:ph type="subTitle" sz="quarter" idx="1"/>
          </p:nvPr>
        </p:nvSpPr>
        <p:spPr>
          <a:xfrm>
            <a:off x="11151176" y="9107538"/>
            <a:ext cx="1658122" cy="462926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5E5E5E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access101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CFC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access101"/>
          <p:cNvSpPr txBox="1"/>
          <p:nvPr>
            <p:ph type="subTitle" sz="quarter" idx="1"/>
          </p:nvPr>
        </p:nvSpPr>
        <p:spPr>
          <a:xfrm>
            <a:off x="11151176" y="9107538"/>
            <a:ext cx="1658122" cy="462926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5E5E5E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access101</a:t>
            </a:r>
          </a:p>
        </p:txBody>
      </p:sp>
      <p:sp>
        <p:nvSpPr>
          <p:cNvPr id="151" name="document."/>
          <p:cNvSpPr txBox="1"/>
          <p:nvPr/>
        </p:nvSpPr>
        <p:spPr>
          <a:xfrm>
            <a:off x="4320794" y="4329429"/>
            <a:ext cx="4363213" cy="1094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 sz="6000">
                <a:solidFill>
                  <a:srgbClr val="070707"/>
                </a:solidFill>
                <a:latin typeface="Futura Bold"/>
                <a:ea typeface="Futura Bold"/>
                <a:cs typeface="Futura Bold"/>
                <a:sym typeface="Futura Bold"/>
              </a:defRPr>
            </a:pPr>
            <a:r>
              <a:t>document</a:t>
            </a:r>
            <a:r>
              <a:rPr>
                <a:solidFill>
                  <a:srgbClr val="00BC6E"/>
                </a:solidFill>
              </a:rPr>
              <a:t>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CFC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access101"/>
          <p:cNvSpPr txBox="1"/>
          <p:nvPr>
            <p:ph type="subTitle" sz="quarter" idx="1"/>
          </p:nvPr>
        </p:nvSpPr>
        <p:spPr>
          <a:xfrm>
            <a:off x="11151176" y="9107538"/>
            <a:ext cx="1658122" cy="462926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5E5E5E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access101</a:t>
            </a:r>
          </a:p>
        </p:txBody>
      </p:sp>
      <p:sp>
        <p:nvSpPr>
          <p:cNvPr id="154" name="DOM manipulation…"/>
          <p:cNvSpPr txBox="1"/>
          <p:nvPr/>
        </p:nvSpPr>
        <p:spPr>
          <a:xfrm>
            <a:off x="2307590" y="3821429"/>
            <a:ext cx="8389621" cy="2110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6000">
                <a:solidFill>
                  <a:srgbClr val="070707"/>
                </a:solidFill>
                <a:latin typeface="Futura Bold"/>
                <a:ea typeface="Futura Bold"/>
                <a:cs typeface="Futura Bold"/>
                <a:sym typeface="Futura Bold"/>
              </a:defRPr>
            </a:pPr>
            <a:r>
              <a:t>DOM manipulation </a:t>
            </a:r>
          </a:p>
          <a:p>
            <a:pPr>
              <a:defRPr b="0" sz="6000">
                <a:solidFill>
                  <a:srgbClr val="070707"/>
                </a:solidFill>
                <a:latin typeface="Futura Bold"/>
                <a:ea typeface="Futura Bold"/>
                <a:cs typeface="Futura Bold"/>
                <a:sym typeface="Futura Bold"/>
              </a:defRPr>
            </a:pPr>
            <a:r>
              <a:t>using Javascript</a:t>
            </a:r>
            <a:r>
              <a:rPr>
                <a:solidFill>
                  <a:srgbClr val="00BC6E"/>
                </a:solidFill>
              </a:rPr>
              <a:t>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CFC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access101"/>
          <p:cNvSpPr txBox="1"/>
          <p:nvPr>
            <p:ph type="subTitle" sz="quarter" idx="1"/>
          </p:nvPr>
        </p:nvSpPr>
        <p:spPr>
          <a:xfrm>
            <a:off x="11151176" y="9107538"/>
            <a:ext cx="1658122" cy="462926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5E5E5E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access101</a:t>
            </a:r>
          </a:p>
        </p:txBody>
      </p:sp>
      <p:sp>
        <p:nvSpPr>
          <p:cNvPr id="124" name="HTML + CSS ="/>
          <p:cNvSpPr txBox="1"/>
          <p:nvPr/>
        </p:nvSpPr>
        <p:spPr>
          <a:xfrm>
            <a:off x="2202826" y="4248784"/>
            <a:ext cx="6579998" cy="12560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 sz="7000">
                <a:solidFill>
                  <a:srgbClr val="070707"/>
                </a:solidFill>
                <a:latin typeface="Futura Bold"/>
                <a:ea typeface="Futura Bold"/>
                <a:cs typeface="Futura Bold"/>
                <a:sym typeface="Futura Bold"/>
              </a:defRPr>
            </a:pPr>
            <a:r>
              <a:t>HTML </a:t>
            </a:r>
            <a:r>
              <a:rPr>
                <a:solidFill>
                  <a:srgbClr val="00BC6E"/>
                </a:solidFill>
              </a:rPr>
              <a:t>+</a:t>
            </a:r>
            <a:r>
              <a:t> CSS </a:t>
            </a:r>
            <a:r>
              <a:rPr>
                <a:solidFill>
                  <a:srgbClr val="00BC6E"/>
                </a:solidFill>
              </a:rPr>
              <a:t>=</a:t>
            </a:r>
          </a:p>
        </p:txBody>
      </p:sp>
      <p:sp>
        <p:nvSpPr>
          <p:cNvPr id="125" name="static…"/>
          <p:cNvSpPr txBox="1"/>
          <p:nvPr/>
        </p:nvSpPr>
        <p:spPr>
          <a:xfrm>
            <a:off x="9200020" y="4192320"/>
            <a:ext cx="1783310" cy="13689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lnSpc>
                <a:spcPct val="80000"/>
              </a:lnSpc>
              <a:defRPr b="0" sz="4200">
                <a:solidFill>
                  <a:srgbClr val="070707"/>
                </a:solidFill>
                <a:latin typeface="Futura Bold"/>
                <a:ea typeface="Futura Bold"/>
                <a:cs typeface="Futura Bold"/>
                <a:sym typeface="Futura Bold"/>
              </a:defRPr>
            </a:pPr>
            <a:r>
              <a:t>static</a:t>
            </a:r>
          </a:p>
          <a:p>
            <a:pPr algn="l">
              <a:lnSpc>
                <a:spcPct val="80000"/>
              </a:lnSpc>
              <a:defRPr b="0" sz="4200">
                <a:solidFill>
                  <a:srgbClr val="070707"/>
                </a:solidFill>
                <a:latin typeface="Futura Bold"/>
                <a:ea typeface="Futura Bold"/>
                <a:cs typeface="Futura Bold"/>
                <a:sym typeface="Futura Bold"/>
              </a:defRPr>
            </a:pPr>
            <a:r>
              <a:t>site(s)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CFC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access101"/>
          <p:cNvSpPr txBox="1"/>
          <p:nvPr>
            <p:ph type="subTitle" sz="quarter" idx="1"/>
          </p:nvPr>
        </p:nvSpPr>
        <p:spPr>
          <a:xfrm>
            <a:off x="11151176" y="9107538"/>
            <a:ext cx="1658122" cy="462926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5E5E5E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access101</a:t>
            </a:r>
          </a:p>
        </p:txBody>
      </p:sp>
      <p:sp>
        <p:nvSpPr>
          <p:cNvPr id="128" name="What about…"/>
          <p:cNvSpPr txBox="1"/>
          <p:nvPr/>
        </p:nvSpPr>
        <p:spPr>
          <a:xfrm>
            <a:off x="2920900" y="3790441"/>
            <a:ext cx="6147817" cy="21727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lnSpc>
                <a:spcPct val="90000"/>
              </a:lnSpc>
              <a:defRPr b="0" spc="660" sz="6000">
                <a:solidFill>
                  <a:srgbClr val="070707"/>
                </a:solidFill>
                <a:latin typeface="Futura Bold"/>
                <a:ea typeface="Futura Bold"/>
                <a:cs typeface="Futura Bold"/>
                <a:sym typeface="Futura Bold"/>
              </a:defRPr>
            </a:pPr>
            <a:r>
              <a:t>What about</a:t>
            </a:r>
          </a:p>
          <a:p>
            <a:pPr algn="l">
              <a:lnSpc>
                <a:spcPct val="90000"/>
              </a:lnSpc>
              <a:defRPr b="0" sz="7100">
                <a:solidFill>
                  <a:srgbClr val="070707"/>
                </a:solidFill>
                <a:latin typeface="Futura Bold"/>
                <a:ea typeface="Futura Bold"/>
                <a:cs typeface="Futura Bold"/>
                <a:sym typeface="Futura Bold"/>
              </a:defRPr>
            </a:pPr>
            <a:r>
              <a:rPr sz="7000"/>
              <a:t>Interactivity</a:t>
            </a:r>
          </a:p>
        </p:txBody>
      </p:sp>
      <p:sp>
        <p:nvSpPr>
          <p:cNvPr id="129" name="?"/>
          <p:cNvSpPr txBox="1"/>
          <p:nvPr/>
        </p:nvSpPr>
        <p:spPr>
          <a:xfrm>
            <a:off x="8745218" y="3534916"/>
            <a:ext cx="1338682" cy="26837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90000"/>
              </a:lnSpc>
              <a:defRPr b="0" sz="15600">
                <a:solidFill>
                  <a:srgbClr val="00BC6E"/>
                </a:solidFill>
                <a:latin typeface="Futura Bold"/>
                <a:ea typeface="Futura Bold"/>
                <a:cs typeface="Futura Bold"/>
                <a:sym typeface="Futura Bold"/>
              </a:defRPr>
            </a:lvl1pPr>
          </a:lstStyle>
          <a:p>
            <a:pPr>
              <a:defRPr>
                <a:solidFill>
                  <a:srgbClr val="070707"/>
                </a:solidFill>
              </a:defRPr>
            </a:pPr>
            <a:r>
              <a:rPr>
                <a:solidFill>
                  <a:srgbClr val="00BC6E"/>
                </a:solidFill>
              </a:rPr>
              <a:t>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CFC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access101"/>
          <p:cNvSpPr txBox="1"/>
          <p:nvPr>
            <p:ph type="subTitle" sz="quarter" idx="1"/>
          </p:nvPr>
        </p:nvSpPr>
        <p:spPr>
          <a:xfrm>
            <a:off x="11151176" y="9107538"/>
            <a:ext cx="1658122" cy="462926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5E5E5E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access101</a:t>
            </a:r>
          </a:p>
        </p:txBody>
      </p:sp>
      <p:sp>
        <p:nvSpPr>
          <p:cNvPr id="132" name="Javascript…"/>
          <p:cNvSpPr txBox="1"/>
          <p:nvPr/>
        </p:nvSpPr>
        <p:spPr>
          <a:xfrm>
            <a:off x="3685666" y="3738879"/>
            <a:ext cx="5821681" cy="2275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 spc="419" sz="7000">
                <a:solidFill>
                  <a:srgbClr val="070707"/>
                </a:solidFill>
                <a:latin typeface="Futura Bold"/>
                <a:ea typeface="Futura Bold"/>
                <a:cs typeface="Futura Bold"/>
                <a:sym typeface="Futura Bold"/>
              </a:defRPr>
            </a:pPr>
            <a:r>
              <a:t>Javascript</a:t>
            </a:r>
          </a:p>
          <a:p>
            <a:pPr algn="l">
              <a:defRPr b="0" sz="6000">
                <a:solidFill>
                  <a:srgbClr val="070707"/>
                </a:solidFill>
                <a:latin typeface="Futura Bold"/>
                <a:ea typeface="Futura Bold"/>
                <a:cs typeface="Futura Bold"/>
                <a:sym typeface="Futura Bold"/>
              </a:defRPr>
            </a:pPr>
            <a:r>
              <a:t>to the rescue</a:t>
            </a:r>
            <a:r>
              <a:rPr>
                <a:solidFill>
                  <a:srgbClr val="00BC6E"/>
                </a:solidFill>
              </a:rPr>
              <a:t>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CFC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access101"/>
          <p:cNvSpPr txBox="1"/>
          <p:nvPr>
            <p:ph type="subTitle" sz="quarter" idx="1"/>
          </p:nvPr>
        </p:nvSpPr>
        <p:spPr>
          <a:xfrm>
            <a:off x="11151176" y="9107538"/>
            <a:ext cx="1658122" cy="462926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5E5E5E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access101</a:t>
            </a:r>
          </a:p>
        </p:txBody>
      </p:sp>
      <p:sp>
        <p:nvSpPr>
          <p:cNvPr id="135" name="How to?"/>
          <p:cNvSpPr txBox="1"/>
          <p:nvPr/>
        </p:nvSpPr>
        <p:spPr>
          <a:xfrm>
            <a:off x="4412996" y="3580633"/>
            <a:ext cx="4178809" cy="12560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 b="0" sz="7000">
                <a:solidFill>
                  <a:srgbClr val="070707"/>
                </a:solidFill>
                <a:latin typeface="Futura Bold"/>
                <a:ea typeface="Futura Bold"/>
                <a:cs typeface="Futura Bold"/>
                <a:sym typeface="Futura Bold"/>
              </a:defRPr>
            </a:pPr>
            <a:r>
              <a:t>How to</a:t>
            </a:r>
            <a:r>
              <a:rPr>
                <a:solidFill>
                  <a:srgbClr val="00BC6E"/>
                </a:solidFill>
              </a:rPr>
              <a:t>?</a:t>
            </a:r>
          </a:p>
        </p:txBody>
      </p:sp>
      <p:sp>
        <p:nvSpPr>
          <p:cNvPr id="136" name="HTML + CSS + Javascript"/>
          <p:cNvSpPr txBox="1"/>
          <p:nvPr/>
        </p:nvSpPr>
        <p:spPr>
          <a:xfrm>
            <a:off x="1479676" y="5078225"/>
            <a:ext cx="10045447" cy="1094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 sz="6000">
                <a:solidFill>
                  <a:srgbClr val="070707"/>
                </a:solidFill>
                <a:latin typeface="Futura Bold"/>
                <a:ea typeface="Futura Bold"/>
                <a:cs typeface="Futura Bold"/>
                <a:sym typeface="Futura Bold"/>
              </a:defRPr>
            </a:pPr>
            <a:r>
              <a:t>HTML </a:t>
            </a:r>
            <a:r>
              <a:rPr>
                <a:solidFill>
                  <a:srgbClr val="00BC6E"/>
                </a:solidFill>
              </a:rPr>
              <a:t>+</a:t>
            </a:r>
            <a:r>
              <a:t> CSS </a:t>
            </a:r>
            <a:r>
              <a:rPr>
                <a:solidFill>
                  <a:srgbClr val="00BC6E"/>
                </a:solidFill>
              </a:rPr>
              <a:t>+ </a:t>
            </a:r>
            <a:r>
              <a:t>Javascript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CFC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access101"/>
          <p:cNvSpPr txBox="1"/>
          <p:nvPr>
            <p:ph type="subTitle" sz="quarter" idx="1"/>
          </p:nvPr>
        </p:nvSpPr>
        <p:spPr>
          <a:xfrm>
            <a:off x="11151176" y="9107538"/>
            <a:ext cx="1658122" cy="462926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5E5E5E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access101</a:t>
            </a:r>
          </a:p>
        </p:txBody>
      </p:sp>
      <p:sp>
        <p:nvSpPr>
          <p:cNvPr id="139" name="Document…"/>
          <p:cNvSpPr txBox="1"/>
          <p:nvPr/>
        </p:nvSpPr>
        <p:spPr>
          <a:xfrm>
            <a:off x="4207065" y="3067684"/>
            <a:ext cx="5146930" cy="36182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 sz="7000">
                <a:solidFill>
                  <a:srgbClr val="070707"/>
                </a:solidFill>
                <a:latin typeface="Futura Bold"/>
                <a:ea typeface="Futura Bold"/>
                <a:cs typeface="Futura Bold"/>
                <a:sym typeface="Futura Bold"/>
              </a:defRPr>
            </a:pPr>
            <a:r>
              <a:rPr>
                <a:solidFill>
                  <a:srgbClr val="00BC6E"/>
                </a:solidFill>
              </a:rPr>
              <a:t>D</a:t>
            </a:r>
            <a:r>
              <a:t>ocument</a:t>
            </a:r>
          </a:p>
          <a:p>
            <a:pPr algn="l">
              <a:defRPr b="0" sz="7000">
                <a:solidFill>
                  <a:srgbClr val="070707"/>
                </a:solidFill>
                <a:latin typeface="Futura Bold"/>
                <a:ea typeface="Futura Bold"/>
                <a:cs typeface="Futura Bold"/>
                <a:sym typeface="Futura Bold"/>
              </a:defRPr>
            </a:pPr>
            <a:r>
              <a:rPr>
                <a:solidFill>
                  <a:srgbClr val="00BC6E"/>
                </a:solidFill>
              </a:rPr>
              <a:t>O</a:t>
            </a:r>
            <a:r>
              <a:t>bject </a:t>
            </a:r>
          </a:p>
          <a:p>
            <a:pPr algn="l">
              <a:defRPr b="0" sz="7000">
                <a:solidFill>
                  <a:srgbClr val="070707"/>
                </a:solidFill>
                <a:latin typeface="Futura Bold"/>
                <a:ea typeface="Futura Bold"/>
                <a:cs typeface="Futura Bold"/>
                <a:sym typeface="Futura Bold"/>
              </a:defRPr>
            </a:pPr>
            <a:r>
              <a:rPr>
                <a:solidFill>
                  <a:srgbClr val="00BC6E"/>
                </a:solidFill>
              </a:rPr>
              <a:t>M</a:t>
            </a:r>
            <a:r>
              <a:t>odel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CFC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access101"/>
          <p:cNvSpPr txBox="1"/>
          <p:nvPr>
            <p:ph type="subTitle" sz="quarter" idx="1"/>
          </p:nvPr>
        </p:nvSpPr>
        <p:spPr>
          <a:xfrm>
            <a:off x="11151176" y="9107538"/>
            <a:ext cx="1658122" cy="462926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5E5E5E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access101</a:t>
            </a:r>
          </a:p>
        </p:txBody>
      </p:sp>
      <p:sp>
        <p:nvSpPr>
          <p:cNvPr id="142" name="The Document Object Model (DOM) is a programming interface for HTML and XML documents.…"/>
          <p:cNvSpPr txBox="1"/>
          <p:nvPr/>
        </p:nvSpPr>
        <p:spPr>
          <a:xfrm>
            <a:off x="683968" y="1796795"/>
            <a:ext cx="11636865" cy="61600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555624" indent="-555624" algn="l">
              <a:spcBef>
                <a:spcPts val="400"/>
              </a:spcBef>
              <a:buSzPct val="145000"/>
              <a:buChar char="•"/>
              <a:defRPr b="0" sz="3200">
                <a:solidFill>
                  <a:srgbClr val="070707"/>
                </a:solidFill>
                <a:latin typeface="Futura Bold"/>
                <a:ea typeface="Futura Bold"/>
                <a:cs typeface="Futura Bold"/>
                <a:sym typeface="Futura Bold"/>
              </a:defRPr>
            </a:pPr>
            <a:r>
              <a:t>The Document Object Model (DOM) is a programming interface for </a:t>
            </a:r>
            <a:r>
              <a:rPr>
                <a:solidFill>
                  <a:srgbClr val="00BC6E"/>
                </a:solidFill>
              </a:rPr>
              <a:t>HTML</a:t>
            </a:r>
            <a:r>
              <a:t> and </a:t>
            </a:r>
            <a:r>
              <a:rPr>
                <a:solidFill>
                  <a:srgbClr val="00BC6E"/>
                </a:solidFill>
              </a:rPr>
              <a:t>XML</a:t>
            </a:r>
            <a:r>
              <a:t> documents</a:t>
            </a:r>
            <a:r>
              <a:rPr>
                <a:solidFill>
                  <a:srgbClr val="00BC6E"/>
                </a:solidFill>
              </a:rPr>
              <a:t>. </a:t>
            </a:r>
            <a:endParaRPr>
              <a:solidFill>
                <a:srgbClr val="00BC6E"/>
              </a:solidFill>
            </a:endParaRPr>
          </a:p>
          <a:p>
            <a:pPr algn="l">
              <a:spcBef>
                <a:spcPts val="400"/>
              </a:spcBef>
              <a:defRPr b="0" sz="3200">
                <a:solidFill>
                  <a:srgbClr val="070707"/>
                </a:solidFill>
                <a:latin typeface="Futura Bold"/>
                <a:ea typeface="Futura Bold"/>
                <a:cs typeface="Futura Bold"/>
                <a:sym typeface="Futura Bold"/>
              </a:defRPr>
            </a:pPr>
          </a:p>
          <a:p>
            <a:pPr marL="555624" indent="-555624" algn="l">
              <a:spcBef>
                <a:spcPts val="400"/>
              </a:spcBef>
              <a:buSzPct val="145000"/>
              <a:buChar char="•"/>
              <a:defRPr b="0" sz="3200">
                <a:solidFill>
                  <a:srgbClr val="070707"/>
                </a:solidFill>
                <a:latin typeface="Futura Bold"/>
                <a:ea typeface="Futura Bold"/>
                <a:cs typeface="Futura Bold"/>
                <a:sym typeface="Futura Bold"/>
              </a:defRPr>
            </a:pPr>
            <a:r>
              <a:t>It represents the page so that programs can change the </a:t>
            </a:r>
            <a:r>
              <a:rPr>
                <a:solidFill>
                  <a:srgbClr val="00BC6E"/>
                </a:solidFill>
              </a:rPr>
              <a:t>document structure</a:t>
            </a:r>
            <a:r>
              <a:t>, </a:t>
            </a:r>
            <a:r>
              <a:rPr>
                <a:solidFill>
                  <a:srgbClr val="00BC6E"/>
                </a:solidFill>
              </a:rPr>
              <a:t>style</a:t>
            </a:r>
            <a:r>
              <a:t>, and </a:t>
            </a:r>
            <a:r>
              <a:rPr>
                <a:solidFill>
                  <a:srgbClr val="00BC6E"/>
                </a:solidFill>
              </a:rPr>
              <a:t>content. </a:t>
            </a:r>
            <a:endParaRPr>
              <a:solidFill>
                <a:srgbClr val="00BC6E"/>
              </a:solidFill>
            </a:endParaRPr>
          </a:p>
          <a:p>
            <a:pPr algn="l">
              <a:spcBef>
                <a:spcPts val="400"/>
              </a:spcBef>
              <a:defRPr b="0" sz="3200">
                <a:solidFill>
                  <a:srgbClr val="070707"/>
                </a:solidFill>
                <a:latin typeface="Futura Bold"/>
                <a:ea typeface="Futura Bold"/>
                <a:cs typeface="Futura Bold"/>
                <a:sym typeface="Futura Bold"/>
              </a:defRPr>
            </a:pPr>
          </a:p>
          <a:p>
            <a:pPr marL="555624" indent="-555624" algn="l">
              <a:spcBef>
                <a:spcPts val="400"/>
              </a:spcBef>
              <a:buSzPct val="145000"/>
              <a:buChar char="•"/>
              <a:defRPr b="0" sz="3200">
                <a:solidFill>
                  <a:srgbClr val="070707"/>
                </a:solidFill>
                <a:latin typeface="Futura Bold"/>
                <a:ea typeface="Futura Bold"/>
                <a:cs typeface="Futura Bold"/>
                <a:sym typeface="Futura Bold"/>
              </a:defRPr>
            </a:pPr>
            <a:r>
              <a:t>The DOM represents the document as </a:t>
            </a:r>
            <a:r>
              <a:rPr>
                <a:solidFill>
                  <a:srgbClr val="00BC6E"/>
                </a:solidFill>
              </a:rPr>
              <a:t>nodes</a:t>
            </a:r>
            <a:r>
              <a:t> and </a:t>
            </a:r>
            <a:r>
              <a:rPr>
                <a:solidFill>
                  <a:srgbClr val="00BC6E"/>
                </a:solidFill>
              </a:rPr>
              <a:t>objects</a:t>
            </a:r>
            <a:r>
              <a:t>. That way, programming languages can connect to the page</a:t>
            </a:r>
            <a:r>
              <a:rPr>
                <a:solidFill>
                  <a:srgbClr val="00BC6E"/>
                </a:solidFill>
              </a:rPr>
              <a:t>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CFC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access101"/>
          <p:cNvSpPr txBox="1"/>
          <p:nvPr>
            <p:ph type="subTitle" sz="quarter" idx="1"/>
          </p:nvPr>
        </p:nvSpPr>
        <p:spPr>
          <a:xfrm>
            <a:off x="11151176" y="9107538"/>
            <a:ext cx="1658122" cy="462926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5E5E5E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access101</a:t>
            </a:r>
          </a:p>
        </p:txBody>
      </p:sp>
      <p:pic>
        <p:nvPicPr>
          <p:cNvPr id="145" name="carbon (2).png" descr="carbon (2)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" y="508143"/>
            <a:ext cx="13004801" cy="873731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CFC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access101"/>
          <p:cNvSpPr txBox="1"/>
          <p:nvPr>
            <p:ph type="subTitle" sz="quarter" idx="1"/>
          </p:nvPr>
        </p:nvSpPr>
        <p:spPr>
          <a:xfrm>
            <a:off x="11151176" y="9107538"/>
            <a:ext cx="1658122" cy="462926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5E5E5E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access101</a:t>
            </a:r>
          </a:p>
        </p:txBody>
      </p:sp>
      <p:pic>
        <p:nvPicPr>
          <p:cNvPr id="148" name="Screenshot 2020-02-28 at 2.38.11 PM.png" descr="Screenshot 2020-02-28 at 2.38.11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01521" y="1595696"/>
            <a:ext cx="10601758" cy="656220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