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dom-js-html.jpg" descr="dom-js-htm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2150" y="2790"/>
            <a:ext cx="6498681" cy="974802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Document…"/>
          <p:cNvSpPr txBox="1"/>
          <p:nvPr/>
        </p:nvSpPr>
        <p:spPr>
          <a:xfrm>
            <a:off x="713734" y="3067684"/>
            <a:ext cx="5146930" cy="3618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>
                <a:solidFill>
                  <a:srgbClr val="00BC6E"/>
                </a:solidFill>
              </a:rPr>
              <a:t>D</a:t>
            </a:r>
            <a:r>
              <a:t>ocument</a:t>
            </a:r>
          </a:p>
          <a:p>
            <a:pPr algn="l">
              <a:defRPr b="0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>
                <a:solidFill>
                  <a:srgbClr val="00BC6E"/>
                </a:solidFill>
              </a:rPr>
              <a:t>O</a:t>
            </a:r>
            <a:r>
              <a:t>bject </a:t>
            </a:r>
          </a:p>
          <a:p>
            <a:pPr algn="l">
              <a:defRPr b="0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>
                <a:solidFill>
                  <a:srgbClr val="00BC6E"/>
                </a:solidFill>
              </a:rPr>
              <a:t>M</a:t>
            </a:r>
            <a:r>
              <a:t>odel</a:t>
            </a:r>
          </a:p>
        </p:txBody>
      </p:sp>
      <p:sp>
        <p:nvSpPr>
          <p:cNvPr id="121" name="v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22" name="Text"/>
          <p:cNvSpPr txBox="1"/>
          <p:nvPr/>
        </p:nvSpPr>
        <p:spPr>
          <a:xfrm>
            <a:off x="2217555" y="7863603"/>
            <a:ext cx="712623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23" name="continued…"/>
          <p:cNvSpPr txBox="1"/>
          <p:nvPr/>
        </p:nvSpPr>
        <p:spPr>
          <a:xfrm>
            <a:off x="3472826" y="6928569"/>
            <a:ext cx="2180032" cy="53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6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continued</a:t>
            </a:r>
            <a:r>
              <a:rPr>
                <a:solidFill>
                  <a:srgbClr val="00BC6E"/>
                </a:solidFill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26" name="DOM manipulation…"/>
          <p:cNvSpPr txBox="1"/>
          <p:nvPr/>
        </p:nvSpPr>
        <p:spPr>
          <a:xfrm>
            <a:off x="2307590" y="3821429"/>
            <a:ext cx="8389621" cy="211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DOM manipulation </a:t>
            </a:r>
          </a:p>
          <a:p>
            <a:pPr>
              <a:defRPr b="0" sz="6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using Javascript</a:t>
            </a:r>
            <a:r>
              <a:rPr>
                <a:solidFill>
                  <a:srgbClr val="00BC6E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29" name="What are the…"/>
          <p:cNvSpPr txBox="1"/>
          <p:nvPr/>
        </p:nvSpPr>
        <p:spPr>
          <a:xfrm>
            <a:off x="3142170" y="3658234"/>
            <a:ext cx="6720460" cy="2437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What are the</a:t>
            </a:r>
          </a:p>
          <a:p>
            <a:pPr>
              <a:defRPr b="0" sz="70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possibilities</a:t>
            </a:r>
            <a:r>
              <a:rPr>
                <a:solidFill>
                  <a:srgbClr val="00BC6E"/>
                </a:solidFill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32" name="Finding HTML elements."/>
          <p:cNvSpPr txBox="1"/>
          <p:nvPr/>
        </p:nvSpPr>
        <p:spPr>
          <a:xfrm>
            <a:off x="785188" y="2980372"/>
            <a:ext cx="7955452" cy="84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b="0" sz="45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Finding HTML elements</a:t>
            </a:r>
            <a:r>
              <a:rPr>
                <a:solidFill>
                  <a:srgbClr val="00BC6E"/>
                </a:solidFill>
              </a:rPr>
              <a:t>.</a:t>
            </a:r>
          </a:p>
        </p:txBody>
      </p:sp>
      <p:sp>
        <p:nvSpPr>
          <p:cNvPr id="133" name="Modifying HTML elements."/>
          <p:cNvSpPr txBox="1"/>
          <p:nvPr/>
        </p:nvSpPr>
        <p:spPr>
          <a:xfrm>
            <a:off x="750686" y="4301172"/>
            <a:ext cx="8870995" cy="84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b="0" sz="45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Modifying HTML elements</a:t>
            </a:r>
            <a:r>
              <a:rPr>
                <a:solidFill>
                  <a:srgbClr val="00BC6E"/>
                </a:solidFill>
              </a:rPr>
              <a:t>.</a:t>
            </a:r>
          </a:p>
        </p:txBody>
      </p:sp>
      <p:sp>
        <p:nvSpPr>
          <p:cNvPr id="134" name="Adding / Deleting HTML elements."/>
          <p:cNvSpPr txBox="1"/>
          <p:nvPr/>
        </p:nvSpPr>
        <p:spPr>
          <a:xfrm>
            <a:off x="755131" y="5621972"/>
            <a:ext cx="11194714" cy="84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b="0" sz="45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Adding / Deleting HTML elements</a:t>
            </a:r>
            <a:r>
              <a:rPr>
                <a:solidFill>
                  <a:srgbClr val="00BC6E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37" name="Finding HTML elements."/>
          <p:cNvSpPr txBox="1"/>
          <p:nvPr/>
        </p:nvSpPr>
        <p:spPr>
          <a:xfrm>
            <a:off x="819054" y="1066905"/>
            <a:ext cx="7330632" cy="84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45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Finding HTML elements</a:t>
            </a:r>
            <a:r>
              <a:rPr>
                <a:solidFill>
                  <a:srgbClr val="00BC6E"/>
                </a:solidFill>
              </a:rPr>
              <a:t>.</a:t>
            </a:r>
          </a:p>
        </p:txBody>
      </p:sp>
      <p:sp>
        <p:nvSpPr>
          <p:cNvPr id="138" name="document.getElementById(id)"/>
          <p:cNvSpPr txBox="1"/>
          <p:nvPr/>
        </p:nvSpPr>
        <p:spPr>
          <a:xfrm>
            <a:off x="1166188" y="2953067"/>
            <a:ext cx="7585790" cy="672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86171" indent="-486171" algn="l">
              <a:buSzPct val="145000"/>
              <a:buChar char="•"/>
              <a:defRPr b="0" sz="35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document</a:t>
            </a:r>
            <a:r>
              <a:rPr>
                <a:solidFill>
                  <a:srgbClr val="00BC6E"/>
                </a:solidFill>
              </a:rPr>
              <a:t>.</a:t>
            </a:r>
            <a:r>
              <a:t>getElementById(</a:t>
            </a:r>
            <a:r>
              <a:t>id</a:t>
            </a:r>
            <a:r>
              <a:t>)</a:t>
            </a:r>
          </a:p>
        </p:txBody>
      </p:sp>
      <p:sp>
        <p:nvSpPr>
          <p:cNvPr id="139" name="document.getElementsByClassName(name)"/>
          <p:cNvSpPr txBox="1"/>
          <p:nvPr/>
        </p:nvSpPr>
        <p:spPr>
          <a:xfrm>
            <a:off x="1132321" y="5560800"/>
            <a:ext cx="10879535" cy="672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86171" indent="-486171" algn="l">
              <a:buSzPct val="145000"/>
              <a:buChar char="•"/>
              <a:defRPr b="0" sz="35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document</a:t>
            </a:r>
            <a:r>
              <a:rPr>
                <a:solidFill>
                  <a:srgbClr val="00BC6E"/>
                </a:solidFill>
              </a:rPr>
              <a:t>.</a:t>
            </a:r>
            <a:r>
              <a:t>getElementsByClassName(</a:t>
            </a:r>
            <a:r>
              <a:t>name</a:t>
            </a:r>
            <a:r>
              <a:t>)</a:t>
            </a:r>
          </a:p>
        </p:txBody>
      </p:sp>
      <p:sp>
        <p:nvSpPr>
          <p:cNvPr id="140" name="document.getElementsByTagName(name)"/>
          <p:cNvSpPr txBox="1"/>
          <p:nvPr/>
        </p:nvSpPr>
        <p:spPr>
          <a:xfrm>
            <a:off x="1166188" y="4256933"/>
            <a:ext cx="10526602" cy="672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86171" indent="-486171" algn="l">
              <a:buSzPct val="145000"/>
              <a:buChar char="•"/>
              <a:defRPr b="0" sz="35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document</a:t>
            </a:r>
            <a:r>
              <a:rPr>
                <a:solidFill>
                  <a:srgbClr val="00BC6E"/>
                </a:solidFill>
              </a:rPr>
              <a:t>.</a:t>
            </a:r>
            <a:r>
              <a:t>getElementsByTagName(</a:t>
            </a:r>
            <a:r>
              <a:t>name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43" name="Changing HTML elements."/>
          <p:cNvSpPr txBox="1"/>
          <p:nvPr/>
        </p:nvSpPr>
        <p:spPr>
          <a:xfrm>
            <a:off x="819054" y="1066905"/>
            <a:ext cx="8002144" cy="84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45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Changing HTML elements</a:t>
            </a:r>
            <a:r>
              <a:rPr>
                <a:solidFill>
                  <a:srgbClr val="00BC6E"/>
                </a:solidFill>
              </a:rPr>
              <a:t>.</a:t>
            </a:r>
          </a:p>
        </p:txBody>
      </p:sp>
      <p:sp>
        <p:nvSpPr>
          <p:cNvPr id="144" name="element.innerHTML =  new html content"/>
          <p:cNvSpPr txBox="1"/>
          <p:nvPr/>
        </p:nvSpPr>
        <p:spPr>
          <a:xfrm>
            <a:off x="1166188" y="2953067"/>
            <a:ext cx="10042097" cy="672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86171" indent="-486171" algn="l">
              <a:buSzPct val="145000"/>
              <a:buChar char="•"/>
              <a:defRPr b="0" sz="35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element</a:t>
            </a:r>
            <a:r>
              <a:rPr>
                <a:solidFill>
                  <a:srgbClr val="00BC6E"/>
                </a:solidFill>
              </a:rPr>
              <a:t>.</a:t>
            </a:r>
            <a:r>
              <a:t>innerHTML =  new html content</a:t>
            </a:r>
          </a:p>
        </p:txBody>
      </p:sp>
      <p:sp>
        <p:nvSpPr>
          <p:cNvPr id="145" name="element.style.property = new style"/>
          <p:cNvSpPr txBox="1"/>
          <p:nvPr/>
        </p:nvSpPr>
        <p:spPr>
          <a:xfrm>
            <a:off x="1132321" y="5560800"/>
            <a:ext cx="8967741" cy="672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86171" indent="-486171" algn="l">
              <a:buSzPct val="145000"/>
              <a:buChar char="•"/>
              <a:defRPr b="0" sz="35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element</a:t>
            </a:r>
            <a:r>
              <a:rPr>
                <a:solidFill>
                  <a:srgbClr val="00BC6E"/>
                </a:solidFill>
              </a:rPr>
              <a:t>.</a:t>
            </a:r>
            <a:r>
              <a:t>style</a:t>
            </a:r>
            <a:r>
              <a:rPr>
                <a:solidFill>
                  <a:srgbClr val="00BC6E"/>
                </a:solidFill>
              </a:rPr>
              <a:t>.</a:t>
            </a:r>
            <a:r>
              <a:t>property = new style</a:t>
            </a:r>
          </a:p>
        </p:txBody>
      </p:sp>
      <p:sp>
        <p:nvSpPr>
          <p:cNvPr id="146" name="element.attribute = new value"/>
          <p:cNvSpPr txBox="1"/>
          <p:nvPr/>
        </p:nvSpPr>
        <p:spPr>
          <a:xfrm>
            <a:off x="1166188" y="4256933"/>
            <a:ext cx="7810707" cy="672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86171" indent="-486171" algn="l">
              <a:buSzPct val="145000"/>
              <a:buChar char="•"/>
              <a:defRPr b="0" sz="35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element</a:t>
            </a:r>
            <a:r>
              <a:rPr>
                <a:solidFill>
                  <a:srgbClr val="00BC6E"/>
                </a:solidFill>
              </a:rPr>
              <a:t>.</a:t>
            </a:r>
            <a:r>
              <a:t>attribute = new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49" name="Adding / Deleting HTML elements."/>
          <p:cNvSpPr txBox="1"/>
          <p:nvPr/>
        </p:nvSpPr>
        <p:spPr>
          <a:xfrm>
            <a:off x="819054" y="1066905"/>
            <a:ext cx="10569894" cy="84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45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Adding / Deleting HTML elements</a:t>
            </a:r>
            <a:r>
              <a:rPr>
                <a:solidFill>
                  <a:srgbClr val="00BC6E"/>
                </a:solidFill>
              </a:rPr>
              <a:t>.</a:t>
            </a:r>
          </a:p>
        </p:txBody>
      </p:sp>
      <p:sp>
        <p:nvSpPr>
          <p:cNvPr id="150" name="document.createElement(element)"/>
          <p:cNvSpPr txBox="1"/>
          <p:nvPr/>
        </p:nvSpPr>
        <p:spPr>
          <a:xfrm>
            <a:off x="1166188" y="2977895"/>
            <a:ext cx="7977852" cy="622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86171" indent="-486171" algn="l">
              <a:buSzPct val="145000"/>
              <a:buChar char="•"/>
              <a:defRPr b="0" sz="32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document</a:t>
            </a:r>
            <a:r>
              <a:rPr>
                <a:solidFill>
                  <a:srgbClr val="00BC6E"/>
                </a:solidFill>
              </a:rPr>
              <a:t>.</a:t>
            </a:r>
            <a:r>
              <a:t>createElement(</a:t>
            </a:r>
            <a:r>
              <a:t>element</a:t>
            </a:r>
            <a:r>
              <a:t>)</a:t>
            </a:r>
          </a:p>
        </p:txBody>
      </p:sp>
      <p:sp>
        <p:nvSpPr>
          <p:cNvPr id="151" name="document.removeChild(element)"/>
          <p:cNvSpPr txBox="1"/>
          <p:nvPr/>
        </p:nvSpPr>
        <p:spPr>
          <a:xfrm>
            <a:off x="1166188" y="3883829"/>
            <a:ext cx="7638101" cy="622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86171" indent="-486171" algn="l">
              <a:buSzPct val="145000"/>
              <a:buChar char="•"/>
              <a:defRPr b="0" sz="32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document</a:t>
            </a:r>
            <a:r>
              <a:rPr>
                <a:solidFill>
                  <a:srgbClr val="00BC6E"/>
                </a:solidFill>
              </a:rPr>
              <a:t>.</a:t>
            </a:r>
            <a:r>
              <a:t>removeChild(</a:t>
            </a:r>
            <a:r>
              <a:t>element</a:t>
            </a:r>
            <a:r>
              <a:t>)</a:t>
            </a:r>
          </a:p>
        </p:txBody>
      </p:sp>
      <p:sp>
        <p:nvSpPr>
          <p:cNvPr id="152" name="document.appendChild(element)"/>
          <p:cNvSpPr txBox="1"/>
          <p:nvPr/>
        </p:nvSpPr>
        <p:spPr>
          <a:xfrm>
            <a:off x="1155012" y="4789762"/>
            <a:ext cx="7660453" cy="622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86171" indent="-486171" algn="l">
              <a:buSzPct val="145000"/>
              <a:buChar char="•"/>
              <a:defRPr b="0" sz="32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document</a:t>
            </a:r>
            <a:r>
              <a:rPr>
                <a:solidFill>
                  <a:srgbClr val="00BC6E"/>
                </a:solidFill>
              </a:rPr>
              <a:t>.</a:t>
            </a:r>
            <a:r>
              <a:t>appendChild(</a:t>
            </a:r>
            <a:r>
              <a:t>element</a:t>
            </a:r>
            <a:r>
              <a:t>)</a:t>
            </a:r>
          </a:p>
        </p:txBody>
      </p:sp>
      <p:sp>
        <p:nvSpPr>
          <p:cNvPr id="153" name="document.replaceChild(new, old)"/>
          <p:cNvSpPr txBox="1"/>
          <p:nvPr/>
        </p:nvSpPr>
        <p:spPr>
          <a:xfrm>
            <a:off x="1155012" y="5695695"/>
            <a:ext cx="7753519" cy="622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86171" indent="-486171" algn="l">
              <a:buSzPct val="145000"/>
              <a:buChar char="•"/>
              <a:defRPr b="0" sz="32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document</a:t>
            </a:r>
            <a:r>
              <a:rPr>
                <a:solidFill>
                  <a:srgbClr val="00BC6E"/>
                </a:solidFill>
              </a:rPr>
              <a:t>.</a:t>
            </a:r>
            <a:r>
              <a:t>replaceChild(</a:t>
            </a:r>
            <a:r>
              <a:t>new, old</a:t>
            </a:r>
            <a:r>
              <a:t>)</a:t>
            </a:r>
          </a:p>
        </p:txBody>
      </p:sp>
      <p:sp>
        <p:nvSpPr>
          <p:cNvPr id="154" name="document.write(text)"/>
          <p:cNvSpPr txBox="1"/>
          <p:nvPr/>
        </p:nvSpPr>
        <p:spPr>
          <a:xfrm>
            <a:off x="1155012" y="6601628"/>
            <a:ext cx="5186290" cy="622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86171" indent="-486171" algn="l">
              <a:buSzPct val="145000"/>
              <a:buChar char="•"/>
              <a:defRPr b="0" sz="3200">
                <a:solidFill>
                  <a:srgbClr val="0F0F0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document</a:t>
            </a:r>
            <a:r>
              <a:rPr>
                <a:solidFill>
                  <a:srgbClr val="00BC6E"/>
                </a:solidFill>
              </a:rPr>
              <a:t>.</a:t>
            </a:r>
            <a:r>
              <a:t>write(</a:t>
            </a:r>
            <a:r>
              <a:t>text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57" name="🎉"/>
          <p:cNvSpPr txBox="1"/>
          <p:nvPr/>
        </p:nvSpPr>
        <p:spPr>
          <a:xfrm>
            <a:off x="5988050" y="4222750"/>
            <a:ext cx="1028700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7200">
                <a:solidFill>
                  <a:srgbClr val="070707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