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So how do you prepare yourself for the exams.</a:t>
            </a:r>
          </a:p>
          <a:p>
            <a:pPr marL="305593" indent="-305593">
              <a:buSzPct val="145000"/>
              <a:buChar char="-"/>
            </a:pPr>
            <a:r>
              <a:t>I mean, what are the materials do you use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let’s introspect one by one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Because notes is solid resource put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There will be problems you’ll be facing by building web apps with bare bones using JS</a:t>
            </a:r>
          </a:p>
          <a:p>
            <a:pPr marL="305593" indent="-305593">
              <a:buSzPct val="145000"/>
              <a:buChar char="-"/>
            </a:pPr>
            <a:r>
              <a:t>The problems which you’ll be facing has already been faced by lot of other people.</a:t>
            </a:r>
          </a:p>
          <a:p>
            <a:pPr marL="305593" indent="-305593">
              <a:buSzPct val="145000"/>
              <a:buChar char="-"/>
            </a:pPr>
            <a:r>
              <a:t>It’s imperative.. consider Dom.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05593" indent="-305593">
              <a:buSzPct val="145000"/>
              <a:buChar char="-"/>
            </a:lvl1pPr>
          </a:lstStyle>
          <a:p>
            <a:pPr/>
            <a:r>
              <a:t>Does anyone knows what is imperative paradigm / Declarative paradigm?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DOM is imperative because if we need to make a single change then  we need to target that element, then change it</a:t>
            </a:r>
          </a:p>
          <a:p>
            <a:pPr marL="305593" indent="-305593">
              <a:buSzPct val="145000"/>
              <a:buChar char="-"/>
            </a:pPr>
            <a:r>
              <a:t>Another example of imperative is SQL queries</a:t>
            </a:r>
          </a:p>
          <a:p>
            <a:pPr marL="305593" indent="-305593">
              <a:buSzPct val="145000"/>
              <a:buChar char="-"/>
            </a:pPr>
            <a:r>
              <a:t>Most of the frontend frameworks are declarative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Example  notes is the library or framework</a:t>
            </a:r>
          </a:p>
          <a:p>
            <a:pPr marL="305593" indent="-305593">
              <a:buSzPct val="145000"/>
              <a:buChar char="-"/>
            </a:pPr>
            <a:r>
              <a:t>Text books are bare bones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Example  notes is the library or framework</a:t>
            </a:r>
          </a:p>
          <a:p>
            <a:pPr marL="305593" indent="-305593">
              <a:buSzPct val="145000"/>
              <a:buChar char="-"/>
            </a:pPr>
            <a:r>
              <a:t>Text books are bare bones </a:t>
            </a:r>
          </a:p>
          <a:p>
            <a:pPr marL="305593" indent="-305593">
              <a:buSzPct val="145000"/>
              <a:buChar char="-"/>
            </a:pPr>
            <a:r>
              <a:t>There will be question like there are many frameworks like angular  / react / cue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05593" indent="-305593">
              <a:buSzPct val="145000"/>
              <a:buChar char="-"/>
            </a:pPr>
            <a:r>
              <a:t>While using any open source library / framework we should have to put a lot of trust.</a:t>
            </a:r>
          </a:p>
          <a:p>
            <a:pPr marL="305593" indent="-305593">
              <a:buSzPct val="145000"/>
              <a:buChar char="-"/>
            </a:pPr>
            <a:r>
              <a:t>Some companies like oracle / juniper make there own framework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kedin.com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braries / Frameworks…"/>
          <p:cNvSpPr txBox="1"/>
          <p:nvPr>
            <p:ph type="ctrTitle"/>
          </p:nvPr>
        </p:nvSpPr>
        <p:spPr>
          <a:xfrm>
            <a:off x="919112" y="3580812"/>
            <a:ext cx="11166576" cy="2591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55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Libraries / Frameworks</a:t>
            </a:r>
          </a:p>
          <a:p>
            <a:pPr>
              <a:defRPr>
                <a:solidFill>
                  <a:schemeClr val="accent1">
                    <a:hueOff val="114395"/>
                    <a:lumOff val="-24975"/>
                  </a:schemeClr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Intro to ReactJS</a:t>
            </a:r>
          </a:p>
        </p:txBody>
      </p:sp>
      <p:sp>
        <p:nvSpPr>
          <p:cNvPr id="129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pic>
        <p:nvPicPr>
          <p:cNvPr id="166" name="Screenshot 2020-07-12 at 10.30.59 AM.png" descr="Screenshot 2020-07-12 at 10.3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03" y="447628"/>
            <a:ext cx="8788401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shot 2020-07-12 at 10.32.02 AM.png" descr="Screenshot 2020-07-12 at 10.32.02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90557" y="3534497"/>
            <a:ext cx="7037891" cy="5898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braries / Frameworks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Libraries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/</a:t>
            </a:r>
            <a:r>
              <a:t> Frameworks</a:t>
            </a:r>
          </a:p>
        </p:txBody>
      </p:sp>
      <p:sp>
        <p:nvSpPr>
          <p:cNvPr id="172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73" name="It's an established piece of code that takes care of a lot of the grunt work in building a Web application so you can focus on the important pieces rather than re-inventing the wheel."/>
          <p:cNvSpPr txBox="1"/>
          <p:nvPr/>
        </p:nvSpPr>
        <p:spPr>
          <a:xfrm>
            <a:off x="1443135" y="2859467"/>
            <a:ext cx="9194839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400"/>
              </a:lnSpc>
              <a:defRPr b="0" sz="3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It's an established piece of code that takes care of a lot of the grunt work in building a Web application so you can focus on the important pieces rather than re-inventing the wheel.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apping our analogy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Mapping our analogy</a:t>
            </a:r>
          </a:p>
        </p:txBody>
      </p:sp>
      <p:sp>
        <p:nvSpPr>
          <p:cNvPr id="178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79" name="Textbooks - HTML / CSS / Vanilla JS…"/>
          <p:cNvSpPr txBox="1"/>
          <p:nvPr/>
        </p:nvSpPr>
        <p:spPr>
          <a:xfrm>
            <a:off x="1325338" y="3105425"/>
            <a:ext cx="874122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Textbooks - HTML / CSS / Vanilla JS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Notes - Library /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tro to React.…"/>
          <p:cNvSpPr txBox="1"/>
          <p:nvPr>
            <p:ph type="ctrTitle"/>
          </p:nvPr>
        </p:nvSpPr>
        <p:spPr>
          <a:xfrm>
            <a:off x="550024" y="3209810"/>
            <a:ext cx="11621165" cy="3333980"/>
          </a:xfrm>
          <a:prstGeom prst="rect">
            <a:avLst/>
          </a:prstGeom>
        </p:spPr>
        <p:txBody>
          <a:bodyPr/>
          <a:lstStyle/>
          <a:p>
            <a:pPr defTabSz="566674">
              <a:lnSpc>
                <a:spcPct val="80000"/>
              </a:lnSpc>
              <a:defRPr sz="679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Intro to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React</a:t>
            </a:r>
            <a:r>
              <a:t>.</a:t>
            </a:r>
          </a:p>
          <a:p>
            <a:pPr defTabSz="566674">
              <a:lnSpc>
                <a:spcPct val="80000"/>
              </a:lnSpc>
              <a:defRPr sz="679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 defTabSz="566674">
              <a:defRPr sz="388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React is a UI library developed and maintained by facebook.</a:t>
            </a:r>
          </a:p>
        </p:txBody>
      </p:sp>
      <p:sp>
        <p:nvSpPr>
          <p:cNvPr id="184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etting started with React."/>
          <p:cNvSpPr txBox="1"/>
          <p:nvPr>
            <p:ph type="ctrTitle"/>
          </p:nvPr>
        </p:nvSpPr>
        <p:spPr>
          <a:xfrm>
            <a:off x="691818" y="4131388"/>
            <a:ext cx="11621164" cy="14908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Getting started with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React</a:t>
            </a:r>
            <a:r>
              <a:t>.</a:t>
            </a:r>
          </a:p>
        </p:txBody>
      </p:sp>
      <p:sp>
        <p:nvSpPr>
          <p:cNvPr id="189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erequisites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Prerequisites</a:t>
            </a:r>
          </a:p>
        </p:txBody>
      </p:sp>
      <p:sp>
        <p:nvSpPr>
          <p:cNvPr id="192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93" name="HTML5…"/>
          <p:cNvSpPr txBox="1"/>
          <p:nvPr/>
        </p:nvSpPr>
        <p:spPr>
          <a:xfrm>
            <a:off x="601856" y="2714520"/>
            <a:ext cx="8741228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HTML5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CSS3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Javascript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ES6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eatures of React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Features of React</a:t>
            </a:r>
          </a:p>
        </p:txBody>
      </p:sp>
      <p:sp>
        <p:nvSpPr>
          <p:cNvPr id="196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197" name="Blazing fast as it uses virtual DOM…"/>
          <p:cNvSpPr txBox="1"/>
          <p:nvPr/>
        </p:nvSpPr>
        <p:spPr>
          <a:xfrm>
            <a:off x="601856" y="2714520"/>
            <a:ext cx="8741228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Blazing fast as it uses virtual DOM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Component structure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Boosts productivity of the developer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Easily to jump on react-native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actDOM &amp; JSX"/>
          <p:cNvSpPr txBox="1"/>
          <p:nvPr>
            <p:ph type="ctrTitle"/>
          </p:nvPr>
        </p:nvSpPr>
        <p:spPr>
          <a:xfrm>
            <a:off x="3317211" y="4131388"/>
            <a:ext cx="6370378" cy="14908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ReactDOM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&amp; </a:t>
            </a:r>
            <a:r>
              <a:t>JSX</a:t>
            </a:r>
          </a:p>
        </p:txBody>
      </p:sp>
      <p:sp>
        <p:nvSpPr>
          <p:cNvPr id="200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ps in react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Props in react</a:t>
            </a:r>
          </a:p>
        </p:txBody>
      </p:sp>
      <p:sp>
        <p:nvSpPr>
          <p:cNvPr id="203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04" name="props is a special keyword in React.…"/>
          <p:cNvSpPr txBox="1"/>
          <p:nvPr/>
        </p:nvSpPr>
        <p:spPr>
          <a:xfrm>
            <a:off x="601856" y="2746270"/>
            <a:ext cx="11801087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props</a:t>
            </a:r>
            <a:r>
              <a:t> is a special keyword in 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React.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passing down data from one component to another.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props</a:t>
            </a:r>
            <a:r>
              <a:t> data is read-only.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rray helper methods"/>
          <p:cNvSpPr txBox="1"/>
          <p:nvPr>
            <p:ph type="ctrTitle"/>
          </p:nvPr>
        </p:nvSpPr>
        <p:spPr>
          <a:xfrm>
            <a:off x="1035732" y="594317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Array helper methods</a:t>
            </a:r>
          </a:p>
        </p:txBody>
      </p:sp>
      <p:sp>
        <p:nvSpPr>
          <p:cNvPr id="207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08" name="Map will loop through each item of array, same like  forEach but Map returns the value of the array.…"/>
          <p:cNvSpPr txBox="1"/>
          <p:nvPr/>
        </p:nvSpPr>
        <p:spPr>
          <a:xfrm>
            <a:off x="601857" y="2284261"/>
            <a:ext cx="11801087" cy="577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Map </a:t>
            </a:r>
            <a:r>
              <a:t>will loop through each item of array, same like  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forEach</a:t>
            </a:r>
            <a:r>
              <a:t> but Map returns the value of the array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.</a:t>
            </a:r>
            <a:endParaRPr b="1">
              <a:solidFill>
                <a:srgbClr val="5F6368"/>
              </a:solidFill>
              <a:latin typeface="Avenir Next"/>
              <a:ea typeface="Avenir Next"/>
              <a:cs typeface="Avenir Next"/>
              <a:sym typeface="Avenir Next"/>
            </a:endParaRP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Filter </a:t>
            </a:r>
            <a:r>
              <a:t>will return array based on the boolean of the comparison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Find</a:t>
            </a:r>
            <a:r>
              <a:t> will return the record if a particular element is found in the array.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Reduce</a:t>
            </a:r>
            <a:r>
              <a:t> will is the most flexible helper, we can probably reimplement all the other helpers by just using reduce.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t’s start with a question……"/>
          <p:cNvSpPr txBox="1"/>
          <p:nvPr>
            <p:ph type="ctrTitle"/>
          </p:nvPr>
        </p:nvSpPr>
        <p:spPr>
          <a:xfrm>
            <a:off x="243775" y="1893436"/>
            <a:ext cx="12517250" cy="46709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55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Let’s start with a question…</a:t>
            </a:r>
          </a:p>
          <a:p>
            <a:pPr>
              <a:lnSpc>
                <a:spcPct val="80000"/>
              </a:lnSpc>
              <a:defRPr sz="55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>
              <a:defRPr sz="6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How do you prepare for the exams?</a:t>
            </a:r>
          </a:p>
        </p:txBody>
      </p:sp>
      <p:sp>
        <p:nvSpPr>
          <p:cNvPr id="132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te in react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State in react</a:t>
            </a:r>
          </a:p>
        </p:txBody>
      </p:sp>
      <p:sp>
        <p:nvSpPr>
          <p:cNvPr id="211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12" name="State is a built in object in class components.…"/>
          <p:cNvSpPr txBox="1"/>
          <p:nvPr/>
        </p:nvSpPr>
        <p:spPr>
          <a:xfrm>
            <a:off x="601856" y="3051070"/>
            <a:ext cx="1180108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State</a:t>
            </a:r>
            <a:r>
              <a:t> is a built in object in 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class components.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State</a:t>
            </a:r>
            <a:r>
              <a:t> object change triggers component re-render.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State</a:t>
            </a:r>
            <a:r>
              <a:t> is mutable.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odular Export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Modular Export</a:t>
            </a:r>
          </a:p>
        </p:txBody>
      </p:sp>
      <p:sp>
        <p:nvSpPr>
          <p:cNvPr id="215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16" name="Named export  means the key should have name . Hence a &quot;named&quot; export lol 😂.…"/>
          <p:cNvSpPr txBox="1"/>
          <p:nvPr/>
        </p:nvSpPr>
        <p:spPr>
          <a:xfrm>
            <a:off x="601856" y="2778020"/>
            <a:ext cx="11801087" cy="260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Named export </a:t>
            </a:r>
            <a:r>
              <a:t> means the key should have 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name</a:t>
            </a:r>
            <a:r>
              <a:t> . Hence a "named" export lol 😂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 a 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Default export</a:t>
            </a:r>
            <a:r>
              <a:t>, you don't need any name. Because you can name it whatever you want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fecycle of Components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 defTabSz="572516">
              <a:lnSpc>
                <a:spcPct val="80000"/>
              </a:lnSpc>
              <a:defRPr sz="686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Lifecycle of Components</a:t>
            </a:r>
          </a:p>
        </p:txBody>
      </p:sp>
      <p:sp>
        <p:nvSpPr>
          <p:cNvPr id="219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20" name="The three phases are: Mounting, Updating, and       Unmounting.…"/>
          <p:cNvSpPr txBox="1"/>
          <p:nvPr/>
        </p:nvSpPr>
        <p:spPr>
          <a:xfrm>
            <a:off x="565167" y="2832786"/>
            <a:ext cx="11576178" cy="516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   The three phases are: 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Mounting</a:t>
            </a:r>
            <a:r>
              <a:t>, 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Updating</a:t>
            </a:r>
            <a:r>
              <a:t>, and </a:t>
            </a:r>
            <a:br/>
            <a:r>
              <a:t>     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Unmounting</a:t>
            </a:r>
            <a:r>
              <a:t>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Mounting Phase: </a:t>
            </a:r>
            <a:r>
              <a:t>Mounting means putting elements </a:t>
            </a:r>
            <a:br/>
            <a:r>
              <a:t>into the 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DOM.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Updating Phase </a:t>
            </a:r>
            <a:r>
              <a:t>means is when a component is </a:t>
            </a:r>
            <a:br/>
            <a:r>
              <a:t>updated.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Unmounting Phase</a:t>
            </a:r>
            <a:r>
              <a:t> means when a component is </a:t>
            </a:r>
            <a:br/>
            <a:r>
              <a:t>removed from the DOM.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1.Mounting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1.Mounting</a:t>
            </a:r>
          </a:p>
        </p:txBody>
      </p:sp>
      <p:sp>
        <p:nvSpPr>
          <p:cNvPr id="223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24" name="Mounting means putting elements into the DOM.…"/>
          <p:cNvSpPr txBox="1"/>
          <p:nvPr/>
        </p:nvSpPr>
        <p:spPr>
          <a:xfrm>
            <a:off x="601857" y="2685987"/>
            <a:ext cx="11801087" cy="523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Mounting means putting elements into the DOM.</a:t>
            </a:r>
          </a:p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Constructor()</a:t>
            </a:r>
            <a:r>
              <a:t> method is called before anything else, when the component is initiated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render</a:t>
            </a:r>
            <a:r>
              <a:t> method is required, and is the method that actual outputs HTML to the DOM..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componentDidMount</a:t>
            </a:r>
            <a:r>
              <a:t> method is called after the component is rendered..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2.Updating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2.Updating</a:t>
            </a:r>
          </a:p>
        </p:txBody>
      </p:sp>
      <p:sp>
        <p:nvSpPr>
          <p:cNvPr id="227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28" name="Mounting A component is updated whenever there is a change in the component’s state or props.…"/>
          <p:cNvSpPr txBox="1"/>
          <p:nvPr/>
        </p:nvSpPr>
        <p:spPr>
          <a:xfrm>
            <a:off x="601856" y="2417762"/>
            <a:ext cx="11801087" cy="455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Mounting A component is updated whenever there is a change in the component’s </a:t>
            </a:r>
            <a:r>
              <a:rPr b="1"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rPr>
              <a:t>state</a:t>
            </a:r>
            <a:r>
              <a:t> or </a:t>
            </a:r>
            <a:r>
              <a:rPr b="1"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rPr>
              <a:t>props</a:t>
            </a:r>
            <a:r>
              <a:t>.</a:t>
            </a:r>
          </a:p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render</a:t>
            </a:r>
            <a:r>
              <a:t> method method is required and will always be called.</a:t>
            </a:r>
          </a:p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componentDidUpdate</a:t>
            </a:r>
            <a:r>
              <a:t> method is called after the component is updated.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3. Unmounting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3. Unmounting</a:t>
            </a:r>
          </a:p>
        </p:txBody>
      </p:sp>
      <p:sp>
        <p:nvSpPr>
          <p:cNvPr id="231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32" name="componentWillUnmount method is called when the component is about to be removed from the DOM."/>
          <p:cNvSpPr txBox="1"/>
          <p:nvPr/>
        </p:nvSpPr>
        <p:spPr>
          <a:xfrm>
            <a:off x="421711" y="2853198"/>
            <a:ext cx="1180108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componentWillUnmount </a:t>
            </a:r>
            <a:r>
              <a:t>method is called when the component is about to be removed from the DOM.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ntroducing  RESTful API…"/>
          <p:cNvSpPr txBox="1"/>
          <p:nvPr>
            <p:ph type="ctrTitle"/>
          </p:nvPr>
        </p:nvSpPr>
        <p:spPr>
          <a:xfrm>
            <a:off x="1714525" y="3662465"/>
            <a:ext cx="9575750" cy="2428670"/>
          </a:xfrm>
          <a:prstGeom prst="rect">
            <a:avLst/>
          </a:prstGeom>
        </p:spPr>
        <p:txBody>
          <a:bodyPr/>
          <a:lstStyle/>
          <a:p>
            <a:pPr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Introducing 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RESTful API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>
              <a:defRPr sz="5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(a.k.a REST API)</a:t>
            </a:r>
          </a:p>
        </p:txBody>
      </p:sp>
      <p:sp>
        <p:nvSpPr>
          <p:cNvPr id="235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ll stack application - Early days"/>
          <p:cNvSpPr txBox="1"/>
          <p:nvPr>
            <p:ph type="ctrTitle"/>
          </p:nvPr>
        </p:nvSpPr>
        <p:spPr>
          <a:xfrm>
            <a:off x="508162" y="851668"/>
            <a:ext cx="11226085" cy="1351952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Full stack application </a:t>
            </a:r>
            <a:r>
              <a:t>- Early days</a:t>
            </a:r>
          </a:p>
        </p:txBody>
      </p:sp>
      <p:sp>
        <p:nvSpPr>
          <p:cNvPr id="238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39" name="Rectangle"/>
          <p:cNvSpPr/>
          <p:nvPr/>
        </p:nvSpPr>
        <p:spPr>
          <a:xfrm>
            <a:off x="3485880" y="3149934"/>
            <a:ext cx="6033040" cy="5107073"/>
          </a:xfrm>
          <a:prstGeom prst="rect">
            <a:avLst/>
          </a:prstGeom>
          <a:solidFill>
            <a:srgbClr val="D6D5D5"/>
          </a:solidFill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Rectangle"/>
          <p:cNvSpPr/>
          <p:nvPr/>
        </p:nvSpPr>
        <p:spPr>
          <a:xfrm>
            <a:off x="3863978" y="4329745"/>
            <a:ext cx="5276844" cy="127000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Rectangle"/>
          <p:cNvSpPr/>
          <p:nvPr/>
        </p:nvSpPr>
        <p:spPr>
          <a:xfrm>
            <a:off x="3863978" y="5531298"/>
            <a:ext cx="5276844" cy="193353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Frontend"/>
          <p:cNvSpPr txBox="1"/>
          <p:nvPr/>
        </p:nvSpPr>
        <p:spPr>
          <a:xfrm>
            <a:off x="3893527" y="4258771"/>
            <a:ext cx="14243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243" name="Backend"/>
          <p:cNvSpPr txBox="1"/>
          <p:nvPr/>
        </p:nvSpPr>
        <p:spPr>
          <a:xfrm>
            <a:off x="3907852" y="5543637"/>
            <a:ext cx="13956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244" name="HTML / CSS / JS …"/>
          <p:cNvSpPr txBox="1"/>
          <p:nvPr/>
        </p:nvSpPr>
        <p:spPr>
          <a:xfrm>
            <a:off x="5038902" y="4777559"/>
            <a:ext cx="29269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 / CSS / JS …</a:t>
            </a:r>
          </a:p>
        </p:txBody>
      </p:sp>
      <p:sp>
        <p:nvSpPr>
          <p:cNvPr id="245" name="Layer to communicate with DB"/>
          <p:cNvSpPr txBox="1"/>
          <p:nvPr/>
        </p:nvSpPr>
        <p:spPr>
          <a:xfrm>
            <a:off x="4204817" y="6267537"/>
            <a:ext cx="45951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to communicate with DB</a:t>
            </a:r>
          </a:p>
        </p:txBody>
      </p:sp>
      <p:sp>
        <p:nvSpPr>
          <p:cNvPr id="246" name="Database (ex- MySQL)"/>
          <p:cNvSpPr txBox="1"/>
          <p:nvPr/>
        </p:nvSpPr>
        <p:spPr>
          <a:xfrm>
            <a:off x="4822342" y="6828504"/>
            <a:ext cx="336011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Database (ex- MySQL)</a:t>
            </a:r>
          </a:p>
        </p:txBody>
      </p:sp>
      <p:sp>
        <p:nvSpPr>
          <p:cNvPr id="247" name="Full Stack app"/>
          <p:cNvSpPr txBox="1"/>
          <p:nvPr/>
        </p:nvSpPr>
        <p:spPr>
          <a:xfrm>
            <a:off x="3515727" y="3200893"/>
            <a:ext cx="21799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Full Stack app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2"/>
      <p:bldP build="whole" bldLvl="1" animBg="1" rev="0" advAuto="0" spid="242" grpId="7"/>
      <p:bldP build="whole" bldLvl="1" animBg="1" rev="0" advAuto="0" spid="240" grpId="5"/>
      <p:bldP build="whole" bldLvl="1" animBg="1" rev="0" advAuto="0" spid="247" grpId="9"/>
      <p:bldP build="whole" bldLvl="1" animBg="1" rev="0" advAuto="0" spid="244" grpId="6"/>
      <p:bldP build="whole" bldLvl="1" animBg="1" rev="0" advAuto="0" spid="239" grpId="8"/>
      <p:bldP build="whole" bldLvl="1" animBg="1" rev="0" advAuto="0" spid="241" grpId="1"/>
      <p:bldP build="whole" bldLvl="1" animBg="1" rev="0" advAuto="0" spid="245" grpId="3"/>
      <p:bldP build="whole" bldLvl="1" animBg="1" rev="0" advAuto="0" spid="243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ull stack application - Nowadays"/>
          <p:cNvSpPr txBox="1"/>
          <p:nvPr>
            <p:ph type="ctrTitle"/>
          </p:nvPr>
        </p:nvSpPr>
        <p:spPr>
          <a:xfrm>
            <a:off x="508162" y="851668"/>
            <a:ext cx="11226085" cy="1351952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Full stack application </a:t>
            </a:r>
            <a:r>
              <a:t>- Nowadays</a:t>
            </a:r>
          </a:p>
        </p:txBody>
      </p:sp>
      <p:sp>
        <p:nvSpPr>
          <p:cNvPr id="250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51" name="Rectangle"/>
          <p:cNvSpPr/>
          <p:nvPr/>
        </p:nvSpPr>
        <p:spPr>
          <a:xfrm>
            <a:off x="695869" y="3287365"/>
            <a:ext cx="11162584" cy="5107073"/>
          </a:xfrm>
          <a:prstGeom prst="rect">
            <a:avLst/>
          </a:prstGeom>
          <a:solidFill>
            <a:srgbClr val="D6D5D5"/>
          </a:solidFill>
          <a:ln w="635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D6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Rectangle"/>
          <p:cNvSpPr/>
          <p:nvPr/>
        </p:nvSpPr>
        <p:spPr>
          <a:xfrm>
            <a:off x="917342" y="4261411"/>
            <a:ext cx="3093813" cy="3158981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6787033" y="4389194"/>
            <a:ext cx="4733357" cy="305547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Frontend"/>
          <p:cNvSpPr txBox="1"/>
          <p:nvPr/>
        </p:nvSpPr>
        <p:spPr>
          <a:xfrm>
            <a:off x="920905" y="4241238"/>
            <a:ext cx="14243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255" name="Backend"/>
          <p:cNvSpPr txBox="1"/>
          <p:nvPr/>
        </p:nvSpPr>
        <p:spPr>
          <a:xfrm>
            <a:off x="6824295" y="4381139"/>
            <a:ext cx="13956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256" name="HTML / CSS / JS…"/>
          <p:cNvSpPr txBox="1"/>
          <p:nvPr/>
        </p:nvSpPr>
        <p:spPr>
          <a:xfrm>
            <a:off x="1052755" y="4949800"/>
            <a:ext cx="2537461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HTML / CSS / JS</a:t>
            </a:r>
          </a:p>
          <a:p>
            <a:pPr algn="l"/>
          </a:p>
          <a:p>
            <a:pPr algn="l"/>
            <a:r>
              <a:t>Reactjs</a:t>
            </a:r>
            <a:br/>
            <a:br/>
            <a:r>
              <a:t>Angularjs</a:t>
            </a:r>
          </a:p>
        </p:txBody>
      </p:sp>
      <p:sp>
        <p:nvSpPr>
          <p:cNvPr id="257" name="Layer to communicate with DB"/>
          <p:cNvSpPr txBox="1"/>
          <p:nvPr/>
        </p:nvSpPr>
        <p:spPr>
          <a:xfrm>
            <a:off x="6856129" y="5125434"/>
            <a:ext cx="459516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Layer to communicate with DB</a:t>
            </a:r>
          </a:p>
        </p:txBody>
      </p:sp>
      <p:sp>
        <p:nvSpPr>
          <p:cNvPr id="258" name="Database (ex- MySQL)"/>
          <p:cNvSpPr txBox="1"/>
          <p:nvPr/>
        </p:nvSpPr>
        <p:spPr>
          <a:xfrm>
            <a:off x="6861812" y="5686400"/>
            <a:ext cx="33601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Database (ex- MySQL)</a:t>
            </a:r>
          </a:p>
        </p:txBody>
      </p:sp>
      <p:sp>
        <p:nvSpPr>
          <p:cNvPr id="259" name="Full Stack app"/>
          <p:cNvSpPr txBox="1"/>
          <p:nvPr/>
        </p:nvSpPr>
        <p:spPr>
          <a:xfrm>
            <a:off x="777918" y="3396818"/>
            <a:ext cx="2610270" cy="53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Full Stack app</a:t>
            </a:r>
          </a:p>
        </p:txBody>
      </p:sp>
      <p:sp>
        <p:nvSpPr>
          <p:cNvPr id="260" name="Line"/>
          <p:cNvSpPr/>
          <p:nvPr/>
        </p:nvSpPr>
        <p:spPr>
          <a:xfrm>
            <a:off x="4009889" y="5355963"/>
            <a:ext cx="27784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Line"/>
          <p:cNvSpPr/>
          <p:nvPr/>
        </p:nvSpPr>
        <p:spPr>
          <a:xfrm flipH="1">
            <a:off x="4014335" y="6065594"/>
            <a:ext cx="27695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5"/>
      <p:bldP build="whole" bldLvl="1" animBg="1" rev="0" advAuto="0" spid="259" grpId="9"/>
      <p:bldP build="whole" bldLvl="1" animBg="1" rev="0" advAuto="0" spid="257" grpId="3"/>
      <p:bldP build="whole" bldLvl="1" animBg="1" rev="0" advAuto="0" spid="258" grpId="2"/>
      <p:bldP build="whole" bldLvl="1" animBg="1" rev="0" advAuto="0" spid="251" grpId="8"/>
      <p:bldP build="whole" bldLvl="1" animBg="1" rev="0" advAuto="0" spid="260" grpId="10"/>
      <p:bldP build="whole" bldLvl="1" animBg="1" rev="0" advAuto="0" spid="254" grpId="7"/>
      <p:bldP build="whole" bldLvl="1" animBg="1" rev="0" advAuto="0" spid="255" grpId="4"/>
      <p:bldP build="whole" bldLvl="1" animBg="1" rev="0" advAuto="0" spid="261" grpId="11"/>
      <p:bldP build="whole" bldLvl="1" animBg="1" rev="0" advAuto="0" spid="253" grpId="1"/>
      <p:bldP build="whole" bldLvl="1" animBg="1" rev="0" advAuto="0" spid="256" grpId="6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64" name="HTTP Methods - Conventions (rules)"/>
          <p:cNvSpPr txBox="1"/>
          <p:nvPr/>
        </p:nvSpPr>
        <p:spPr>
          <a:xfrm>
            <a:off x="422793" y="458235"/>
            <a:ext cx="1148016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7000">
                <a:solidFill>
                  <a:srgbClr val="929292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rPr>
              <a:t>HTTP Methods</a:t>
            </a:r>
            <a:r>
              <a:rPr b="1"/>
              <a:t> - </a:t>
            </a:r>
            <a:r>
              <a:t>Conventions (rules)</a:t>
            </a:r>
          </a:p>
        </p:txBody>
      </p:sp>
      <p:sp>
        <p:nvSpPr>
          <p:cNvPr id="265" name="GET - Retrieves data from server…"/>
          <p:cNvSpPr txBox="1"/>
          <p:nvPr/>
        </p:nvSpPr>
        <p:spPr>
          <a:xfrm>
            <a:off x="437771" y="2173166"/>
            <a:ext cx="7600126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GET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Retrieves data from server</a:t>
            </a:r>
            <a:endParaRPr>
              <a:latin typeface="Avenir Next"/>
              <a:ea typeface="Avenir Next"/>
              <a:cs typeface="Avenir Next"/>
              <a:sym typeface="Avenir Next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POST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Posts data to the server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PUT / PATCH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Updates the record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DELETE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Deletes the record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ptions….…"/>
          <p:cNvSpPr txBox="1"/>
          <p:nvPr>
            <p:ph type="ctrTitle"/>
          </p:nvPr>
        </p:nvSpPr>
        <p:spPr>
          <a:xfrm>
            <a:off x="966469" y="2998101"/>
            <a:ext cx="11337577" cy="2860610"/>
          </a:xfrm>
          <a:prstGeom prst="rect">
            <a:avLst/>
          </a:prstGeom>
        </p:spPr>
        <p:txBody>
          <a:bodyPr/>
          <a:lstStyle/>
          <a:p>
            <a:pPr defTabSz="508254">
              <a:lnSpc>
                <a:spcPct val="80000"/>
              </a:lnSpc>
              <a:defRPr sz="4785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Options….</a:t>
            </a:r>
          </a:p>
          <a:p>
            <a:pPr defTabSz="508254">
              <a:lnSpc>
                <a:spcPct val="80000"/>
              </a:lnSpc>
              <a:defRPr sz="4785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 defTabSz="508254">
              <a:defRPr sz="609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Notes, Textbooks, Web, Sunstar</a:t>
            </a:r>
          </a:p>
        </p:txBody>
      </p:sp>
      <p:sp>
        <p:nvSpPr>
          <p:cNvPr id="137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68" name="HTTP - Error codes"/>
          <p:cNvSpPr txBox="1"/>
          <p:nvPr/>
        </p:nvSpPr>
        <p:spPr>
          <a:xfrm>
            <a:off x="392855" y="288374"/>
            <a:ext cx="57647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7000">
                <a:solidFill>
                  <a:srgbClr val="929292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rPr>
              <a:t>HTTP </a:t>
            </a:r>
            <a:r>
              <a:rPr b="1"/>
              <a:t>- </a:t>
            </a:r>
            <a:r>
              <a:t>Error codes</a:t>
            </a:r>
          </a:p>
        </p:txBody>
      </p:sp>
      <p:sp>
        <p:nvSpPr>
          <p:cNvPr id="269" name="4XX - 400, 401, 404… - Client side errors…"/>
          <p:cNvSpPr txBox="1"/>
          <p:nvPr/>
        </p:nvSpPr>
        <p:spPr>
          <a:xfrm>
            <a:off x="416539" y="1817764"/>
            <a:ext cx="9065642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4XX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400, 401, 404… - Client side errors</a:t>
            </a:r>
            <a:endParaRPr>
              <a:latin typeface="Avenir Next"/>
              <a:ea typeface="Avenir Next"/>
              <a:cs typeface="Avenir Next"/>
              <a:sym typeface="Avenir Next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5XX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500, 501, 502… - Server side errors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3XX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300, 301, 302… - Redirection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2XX</a:t>
            </a:r>
            <a:r>
              <a:rPr>
                <a:solidFill>
                  <a:srgbClr val="5F6368"/>
                </a:solidFill>
              </a:rPr>
              <a:t> - 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200, 201, 202… - Success</a:t>
            </a:r>
            <a:endParaRPr>
              <a:solidFill>
                <a:srgbClr val="5F6368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555624" indent="-555624" algn="l" defTabSz="457200">
              <a:lnSpc>
                <a:spcPts val="4400"/>
              </a:lnSpc>
              <a:spcBef>
                <a:spcPts val="18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1</a:t>
            </a:r>
            <a:r>
              <a:t>XX</a:t>
            </a:r>
            <a:r>
              <a:rPr>
                <a:solidFill>
                  <a:srgbClr val="5F6368"/>
                </a:solidFill>
              </a:rPr>
              <a:t> - 1</a:t>
            </a:r>
            <a:r>
              <a:rPr>
                <a:solidFill>
                  <a:srgbClr val="5F6368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00, 101, 102… - Informational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72" name="Let’s simulate"/>
          <p:cNvSpPr txBox="1"/>
          <p:nvPr/>
        </p:nvSpPr>
        <p:spPr>
          <a:xfrm>
            <a:off x="280388" y="267142"/>
            <a:ext cx="471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>
              <a:defRPr>
                <a:solidFill>
                  <a:srgbClr val="929292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rPr>
              <a:t>Let’s simulate</a:t>
            </a:r>
          </a:p>
        </p:txBody>
      </p:sp>
      <p:sp>
        <p:nvSpPr>
          <p:cNvPr id="273" name="Rectangle"/>
          <p:cNvSpPr/>
          <p:nvPr/>
        </p:nvSpPr>
        <p:spPr>
          <a:xfrm>
            <a:off x="389397" y="1757589"/>
            <a:ext cx="3114248" cy="6587847"/>
          </a:xfrm>
          <a:prstGeom prst="rect">
            <a:avLst/>
          </a:prstGeom>
          <a:solidFill>
            <a:srgbClr val="D6D5D5"/>
          </a:solidFill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Rectangle"/>
          <p:cNvSpPr/>
          <p:nvPr/>
        </p:nvSpPr>
        <p:spPr>
          <a:xfrm>
            <a:off x="9349145" y="1757589"/>
            <a:ext cx="3114249" cy="6587847"/>
          </a:xfrm>
          <a:prstGeom prst="rect">
            <a:avLst/>
          </a:prstGeom>
          <a:solidFill>
            <a:srgbClr val="D6D5D5"/>
          </a:solidFill>
          <a:ln w="508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Client…"/>
          <p:cNvSpPr txBox="1"/>
          <p:nvPr/>
        </p:nvSpPr>
        <p:spPr>
          <a:xfrm>
            <a:off x="1045379" y="4462120"/>
            <a:ext cx="180228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</a:t>
            </a:r>
          </a:p>
          <a:p>
            <a:pPr/>
            <a:r>
              <a:t>Your device</a:t>
            </a:r>
          </a:p>
        </p:txBody>
      </p:sp>
      <p:sp>
        <p:nvSpPr>
          <p:cNvPr id="276" name="Server…"/>
          <p:cNvSpPr txBox="1"/>
          <p:nvPr/>
        </p:nvSpPr>
        <p:spPr>
          <a:xfrm>
            <a:off x="9921308" y="4636833"/>
            <a:ext cx="1969923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linkedin.com</a:t>
            </a:r>
          </a:p>
        </p:txBody>
      </p:sp>
      <p:sp>
        <p:nvSpPr>
          <p:cNvPr id="277" name="Line"/>
          <p:cNvSpPr/>
          <p:nvPr/>
        </p:nvSpPr>
        <p:spPr>
          <a:xfrm>
            <a:off x="3553050" y="2496775"/>
            <a:ext cx="57466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POST - /login - wrong credentials"/>
          <p:cNvSpPr txBox="1"/>
          <p:nvPr/>
        </p:nvSpPr>
        <p:spPr>
          <a:xfrm>
            <a:off x="4746841" y="2174691"/>
            <a:ext cx="3044001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 - /login - wrong credentials</a:t>
            </a:r>
          </a:p>
        </p:txBody>
      </p:sp>
      <p:sp>
        <p:nvSpPr>
          <p:cNvPr id="279" name="Line"/>
          <p:cNvSpPr/>
          <p:nvPr/>
        </p:nvSpPr>
        <p:spPr>
          <a:xfrm flipH="1" flipV="1">
            <a:off x="3553050" y="2865850"/>
            <a:ext cx="57466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Response - 404"/>
          <p:cNvSpPr txBox="1"/>
          <p:nvPr/>
        </p:nvSpPr>
        <p:spPr>
          <a:xfrm>
            <a:off x="5330117" y="2584666"/>
            <a:ext cx="149447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Response - 404</a:t>
            </a:r>
          </a:p>
        </p:txBody>
      </p:sp>
      <p:sp>
        <p:nvSpPr>
          <p:cNvPr id="281" name="Line"/>
          <p:cNvSpPr/>
          <p:nvPr/>
        </p:nvSpPr>
        <p:spPr>
          <a:xfrm>
            <a:off x="3553049" y="4046357"/>
            <a:ext cx="57466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POST - /login - right credentials"/>
          <p:cNvSpPr txBox="1"/>
          <p:nvPr/>
        </p:nvSpPr>
        <p:spPr>
          <a:xfrm>
            <a:off x="4821041" y="3724273"/>
            <a:ext cx="2895601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 - /login - right credentials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3553049" y="4415432"/>
            <a:ext cx="57466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Response - 200 - token"/>
          <p:cNvSpPr txBox="1"/>
          <p:nvPr/>
        </p:nvSpPr>
        <p:spPr>
          <a:xfrm>
            <a:off x="4993122" y="4134248"/>
            <a:ext cx="2168462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Response - 200 - token</a:t>
            </a:r>
          </a:p>
        </p:txBody>
      </p:sp>
      <p:sp>
        <p:nvSpPr>
          <p:cNvPr id="285" name="Line"/>
          <p:cNvSpPr/>
          <p:nvPr/>
        </p:nvSpPr>
        <p:spPr>
          <a:xfrm>
            <a:off x="3511140" y="5320895"/>
            <a:ext cx="57466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GET - /home  - token"/>
          <p:cNvSpPr txBox="1"/>
          <p:nvPr/>
        </p:nvSpPr>
        <p:spPr>
          <a:xfrm>
            <a:off x="5055510" y="5018789"/>
            <a:ext cx="195986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 - /home  - token</a:t>
            </a:r>
          </a:p>
        </p:txBody>
      </p:sp>
      <p:sp>
        <p:nvSpPr>
          <p:cNvPr id="287" name="Line"/>
          <p:cNvSpPr/>
          <p:nvPr/>
        </p:nvSpPr>
        <p:spPr>
          <a:xfrm flipH="1" flipV="1">
            <a:off x="3511139" y="5689970"/>
            <a:ext cx="57466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Response - 200 - data"/>
          <p:cNvSpPr txBox="1"/>
          <p:nvPr/>
        </p:nvSpPr>
        <p:spPr>
          <a:xfrm>
            <a:off x="5002361" y="5408786"/>
            <a:ext cx="206616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Response - 200 - data</a:t>
            </a:r>
          </a:p>
        </p:txBody>
      </p:sp>
      <p:sp>
        <p:nvSpPr>
          <p:cNvPr id="289" name="Line"/>
          <p:cNvSpPr/>
          <p:nvPr/>
        </p:nvSpPr>
        <p:spPr>
          <a:xfrm>
            <a:off x="3553050" y="6820141"/>
            <a:ext cx="57466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GET - /home  - token"/>
          <p:cNvSpPr txBox="1"/>
          <p:nvPr/>
        </p:nvSpPr>
        <p:spPr>
          <a:xfrm>
            <a:off x="5097420" y="6518035"/>
            <a:ext cx="195986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 - /home  - token</a:t>
            </a:r>
          </a:p>
        </p:txBody>
      </p:sp>
      <p:sp>
        <p:nvSpPr>
          <p:cNvPr id="291" name="Line"/>
          <p:cNvSpPr/>
          <p:nvPr/>
        </p:nvSpPr>
        <p:spPr>
          <a:xfrm flipH="1">
            <a:off x="3553049" y="7189216"/>
            <a:ext cx="57466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Response - 500"/>
          <p:cNvSpPr txBox="1"/>
          <p:nvPr/>
        </p:nvSpPr>
        <p:spPr>
          <a:xfrm>
            <a:off x="5303637" y="6908032"/>
            <a:ext cx="1547432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Response - 500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10"/>
      <p:bldP build="whole" bldLvl="1" animBg="1" rev="0" advAuto="0" spid="277" grpId="5"/>
      <p:bldP build="whole" bldLvl="1" animBg="1" rev="0" advAuto="0" spid="285" grpId="13"/>
      <p:bldP build="whole" bldLvl="1" animBg="1" rev="0" advAuto="0" spid="279" grpId="7"/>
      <p:bldP build="whole" bldLvl="1" animBg="1" rev="0" advAuto="0" spid="288" grpId="16"/>
      <p:bldP build="whole" bldLvl="1" animBg="1" rev="0" advAuto="0" spid="276" grpId="4"/>
      <p:bldP build="whole" bldLvl="1" animBg="1" rev="0" advAuto="0" spid="291" grpId="19"/>
      <p:bldP build="whole" bldLvl="1" animBg="1" rev="0" advAuto="0" spid="292" grpId="20"/>
      <p:bldP build="whole" bldLvl="1" animBg="1" rev="0" advAuto="0" spid="275" grpId="2"/>
      <p:bldP build="whole" bldLvl="1" animBg="1" rev="0" advAuto="0" spid="278" grpId="6"/>
      <p:bldP build="whole" bldLvl="1" animBg="1" rev="0" advAuto="0" spid="287" grpId="15"/>
      <p:bldP build="whole" bldLvl="1" animBg="1" rev="0" advAuto="0" spid="286" grpId="14"/>
      <p:bldP build="whole" bldLvl="1" animBg="1" rev="0" advAuto="0" spid="273" grpId="1"/>
      <p:bldP build="whole" bldLvl="1" animBg="1" rev="0" advAuto="0" spid="281" grpId="9"/>
      <p:bldP build="whole" bldLvl="1" animBg="1" rev="0" advAuto="0" spid="290" grpId="18"/>
      <p:bldP build="whole" bldLvl="1" animBg="1" rev="0" advAuto="0" spid="289" grpId="17"/>
      <p:bldP build="whole" bldLvl="1" animBg="1" rev="0" advAuto="0" spid="274" grpId="3"/>
      <p:bldP build="whole" bldLvl="1" animBg="1" rev="0" advAuto="0" spid="280" grpId="8"/>
      <p:bldP build="whole" bldLvl="1" animBg="1" rev="0" advAuto="0" spid="283" grpId="11"/>
      <p:bldP build="whole" bldLvl="1" animBg="1" rev="0" advAuto="0" spid="284" grpId="1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romise and Fetch"/>
          <p:cNvSpPr txBox="1"/>
          <p:nvPr>
            <p:ph type="ctrTitle"/>
          </p:nvPr>
        </p:nvSpPr>
        <p:spPr>
          <a:xfrm>
            <a:off x="3344407" y="4200824"/>
            <a:ext cx="6315986" cy="1351952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Promise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and</a:t>
            </a:r>
            <a:r>
              <a:t> Fetch</a:t>
            </a:r>
          </a:p>
        </p:txBody>
      </p:sp>
      <p:sp>
        <p:nvSpPr>
          <p:cNvPr id="295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romise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Promise</a:t>
            </a:r>
          </a:p>
        </p:txBody>
      </p:sp>
      <p:sp>
        <p:nvSpPr>
          <p:cNvPr id="298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299" name="A promise is an object that may produce a single value some time in the future.…"/>
          <p:cNvSpPr txBox="1"/>
          <p:nvPr/>
        </p:nvSpPr>
        <p:spPr>
          <a:xfrm>
            <a:off x="555180" y="2185307"/>
            <a:ext cx="12108805" cy="468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 </a:t>
            </a:r>
            <a:r>
              <a:rPr b="1">
                <a:solidFill>
                  <a:srgbClr val="5E5E5E"/>
                </a:solidFill>
                <a:latin typeface="Avenir Next"/>
                <a:ea typeface="Avenir Next"/>
                <a:cs typeface="Avenir Next"/>
                <a:sym typeface="Avenir Next"/>
              </a:rPr>
              <a:t>promise</a:t>
            </a:r>
            <a:r>
              <a:t> is an object that may produce a single value some time in the future.</a:t>
            </a:r>
          </a:p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It has 3 states</a:t>
            </a:r>
          </a:p>
          <a:p>
            <a:pPr marL="486171" indent="-486171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Resolved</a:t>
            </a:r>
          </a:p>
          <a:p>
            <a:pPr marL="486171" indent="-486171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Reject</a:t>
            </a:r>
          </a:p>
          <a:p>
            <a:pPr marL="486171" indent="-486171" algn="l" defTabSz="457200">
              <a:lnSpc>
                <a:spcPts val="4300"/>
              </a:lnSpc>
              <a:spcBef>
                <a:spcPts val="500"/>
              </a:spcBef>
              <a:buSzPct val="145000"/>
              <a:buChar char="•"/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etch"/>
          <p:cNvSpPr txBox="1"/>
          <p:nvPr>
            <p:ph type="ctrTitle"/>
          </p:nvPr>
        </p:nvSpPr>
        <p:spPr>
          <a:xfrm>
            <a:off x="508162" y="851668"/>
            <a:ext cx="8070243" cy="1351952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Fetch</a:t>
            </a:r>
          </a:p>
        </p:txBody>
      </p:sp>
      <p:sp>
        <p:nvSpPr>
          <p:cNvPr id="302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  <p:sp>
        <p:nvSpPr>
          <p:cNvPr id="303" name="The Fetch API is a promise-based Javascript API for making asynchronous HTTP requests in the browser."/>
          <p:cNvSpPr txBox="1"/>
          <p:nvPr/>
        </p:nvSpPr>
        <p:spPr>
          <a:xfrm>
            <a:off x="618878" y="2403010"/>
            <a:ext cx="121088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500"/>
              </a:spcBef>
              <a:defRPr b="0" sz="35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The </a:t>
            </a:r>
            <a:r>
              <a:rPr b="1">
                <a:solidFill>
                  <a:srgbClr val="5F6368"/>
                </a:solidFill>
                <a:latin typeface="Avenir Next"/>
                <a:ea typeface="Avenir Next"/>
                <a:cs typeface="Avenir Next"/>
                <a:sym typeface="Avenir Next"/>
              </a:rPr>
              <a:t>Fetch API</a:t>
            </a:r>
            <a:r>
              <a:t> is a promise-based Javascript API for making asynchronous HTTP requests in the browser.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Let’s build a news app…"/>
          <p:cNvSpPr txBox="1"/>
          <p:nvPr>
            <p:ph type="ctrTitle"/>
          </p:nvPr>
        </p:nvSpPr>
        <p:spPr>
          <a:xfrm>
            <a:off x="2101256" y="4200824"/>
            <a:ext cx="8802288" cy="13519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Let’s build a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news app…</a:t>
            </a:r>
          </a:p>
        </p:txBody>
      </p:sp>
      <p:sp>
        <p:nvSpPr>
          <p:cNvPr id="306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Announcement"/>
          <p:cNvSpPr txBox="1"/>
          <p:nvPr>
            <p:ph type="ctrTitle"/>
          </p:nvPr>
        </p:nvSpPr>
        <p:spPr>
          <a:xfrm>
            <a:off x="2101256" y="4200824"/>
            <a:ext cx="8802288" cy="135195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/>
            <a:r>
              <a:t>Announcement</a:t>
            </a:r>
          </a:p>
        </p:txBody>
      </p:sp>
      <p:sp>
        <p:nvSpPr>
          <p:cNvPr id="309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t’s introspect……"/>
          <p:cNvSpPr txBox="1"/>
          <p:nvPr>
            <p:ph type="ctrTitle"/>
          </p:nvPr>
        </p:nvSpPr>
        <p:spPr>
          <a:xfrm>
            <a:off x="1121026" y="2076495"/>
            <a:ext cx="10762748" cy="45059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55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Let’s introspect…</a:t>
            </a:r>
          </a:p>
          <a:p>
            <a:pPr>
              <a:lnSpc>
                <a:spcPct val="80000"/>
              </a:lnSpc>
              <a:defRPr sz="55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 marL="833437" indent="-833437" algn="l">
              <a:buSzPct val="145000"/>
              <a:defRPr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Notes </a:t>
            </a:r>
            <a:r>
              <a:rPr>
                <a:solidFill>
                  <a:srgbClr val="929292"/>
                </a:solidFill>
              </a:rPr>
              <a:t>(most common) </a:t>
            </a:r>
            <a:r>
              <a:t>80%</a:t>
            </a:r>
          </a:p>
          <a:p>
            <a:pPr marL="833437" indent="-833437" algn="l">
              <a:buSzPct val="145000"/>
              <a:defRPr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Sunstar </a:t>
            </a:r>
            <a:r>
              <a:rPr>
                <a:solidFill>
                  <a:srgbClr val="929292"/>
                </a:solidFill>
              </a:rPr>
              <a:t>(backbenchers like me) </a:t>
            </a:r>
            <a:r>
              <a:t>10%</a:t>
            </a:r>
            <a:endParaRPr>
              <a:solidFill>
                <a:srgbClr val="929292"/>
              </a:solidFill>
            </a:endParaRPr>
          </a:p>
          <a:p>
            <a:pPr marL="833437" indent="-833437" algn="l">
              <a:buSzPct val="145000"/>
              <a:defRPr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Textbooks </a:t>
            </a:r>
            <a:r>
              <a:rPr>
                <a:solidFill>
                  <a:srgbClr val="929292"/>
                </a:solidFill>
              </a:rPr>
              <a:t>(geniuses like Salman) </a:t>
            </a:r>
            <a:r>
              <a:t>5%</a:t>
            </a:r>
          </a:p>
          <a:p>
            <a:pPr marL="833437" indent="-833437" algn="l">
              <a:buSzPct val="145000"/>
              <a:defRPr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Web </a:t>
            </a:r>
            <a:r>
              <a:rPr>
                <a:solidFill>
                  <a:srgbClr val="929292"/>
                </a:solidFill>
              </a:rPr>
              <a:t>(duh…) </a:t>
            </a:r>
            <a:r>
              <a:t>5%</a:t>
            </a:r>
          </a:p>
        </p:txBody>
      </p:sp>
      <p:sp>
        <p:nvSpPr>
          <p:cNvPr id="140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y Notes account for 80% ?…"/>
          <p:cNvSpPr txBox="1"/>
          <p:nvPr>
            <p:ph type="ctrTitle"/>
          </p:nvPr>
        </p:nvSpPr>
        <p:spPr>
          <a:xfrm>
            <a:off x="833611" y="3209810"/>
            <a:ext cx="11337578" cy="3333980"/>
          </a:xfrm>
          <a:prstGeom prst="rect">
            <a:avLst/>
          </a:prstGeom>
        </p:spPr>
        <p:txBody>
          <a:bodyPr/>
          <a:lstStyle/>
          <a:p>
            <a:pPr defTabSz="554990">
              <a:lnSpc>
                <a:spcPct val="80000"/>
              </a:lnSpc>
              <a:defRPr sz="665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Why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Notes</a:t>
            </a:r>
            <a:r>
              <a:t> account for 80% ?</a:t>
            </a:r>
          </a:p>
          <a:p>
            <a:pPr defTabSz="554990">
              <a:lnSpc>
                <a:spcPct val="80000"/>
              </a:lnSpc>
              <a:defRPr sz="665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 defTabSz="554990">
              <a:lnSpc>
                <a:spcPct val="80000"/>
              </a:lnSpc>
              <a:defRPr sz="665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Let’s come back here in few mins…</a:t>
            </a:r>
          </a:p>
        </p:txBody>
      </p:sp>
      <p:sp>
        <p:nvSpPr>
          <p:cNvPr id="145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braries / Frameworks"/>
          <p:cNvSpPr txBox="1"/>
          <p:nvPr>
            <p:ph type="ctrTitle"/>
          </p:nvPr>
        </p:nvSpPr>
        <p:spPr>
          <a:xfrm>
            <a:off x="2467278" y="4200824"/>
            <a:ext cx="8070244" cy="13519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Libraries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/</a:t>
            </a:r>
            <a:r>
              <a:t> Frameworks</a:t>
            </a:r>
          </a:p>
        </p:txBody>
      </p:sp>
      <p:sp>
        <p:nvSpPr>
          <p:cNvPr id="150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Question……"/>
          <p:cNvSpPr txBox="1"/>
          <p:nvPr>
            <p:ph type="ctrTitle"/>
          </p:nvPr>
        </p:nvSpPr>
        <p:spPr>
          <a:xfrm>
            <a:off x="550024" y="2166891"/>
            <a:ext cx="11621165" cy="43768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Question…</a:t>
            </a:r>
          </a:p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>
              <a:defRPr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Can’t we build web apps without libraries / frameworks?</a:t>
            </a:r>
          </a:p>
        </p:txBody>
      </p:sp>
      <p:sp>
        <p:nvSpPr>
          <p:cNvPr id="153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nswer……"/>
          <p:cNvSpPr txBox="1"/>
          <p:nvPr>
            <p:ph type="ctrTitle"/>
          </p:nvPr>
        </p:nvSpPr>
        <p:spPr>
          <a:xfrm>
            <a:off x="550024" y="2166891"/>
            <a:ext cx="11621165" cy="43768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Answer…</a:t>
            </a:r>
          </a:p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</a:p>
          <a:p>
            <a:pPr>
              <a:defRPr sz="4000">
                <a:solidFill>
                  <a:schemeClr val="accent1">
                    <a:hueOff val="114395"/>
                    <a:lumOff val="-24975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Yes. But… It comes with it’s own complexities and it’s imperative.</a:t>
            </a:r>
          </a:p>
        </p:txBody>
      </p:sp>
      <p:sp>
        <p:nvSpPr>
          <p:cNvPr id="156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erative vs Declarative"/>
          <p:cNvSpPr txBox="1"/>
          <p:nvPr>
            <p:ph type="ctrTitle"/>
          </p:nvPr>
        </p:nvSpPr>
        <p:spPr>
          <a:xfrm>
            <a:off x="2101256" y="4200824"/>
            <a:ext cx="8802288" cy="13519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7000">
                <a:solidFill>
                  <a:srgbClr val="929292"/>
                </a:solidFill>
                <a:latin typeface="Avenir Next Condensed Demi Bold"/>
                <a:ea typeface="Avenir Next Condensed Demi Bold"/>
                <a:cs typeface="Avenir Next Condensed Demi Bold"/>
                <a:sym typeface="Avenir Next Condensed Demi Bold"/>
              </a:defRPr>
            </a:pPr>
            <a:r>
              <a:t>Imperative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vs</a:t>
            </a:r>
            <a:r>
              <a:t> Declarative</a:t>
            </a:r>
          </a:p>
        </p:txBody>
      </p:sp>
      <p:sp>
        <p:nvSpPr>
          <p:cNvPr id="161" name="access101"/>
          <p:cNvSpPr txBox="1"/>
          <p:nvPr>
            <p:ph type="subTitle" sz="quarter" idx="1"/>
          </p:nvPr>
        </p:nvSpPr>
        <p:spPr>
          <a:xfrm>
            <a:off x="11151175" y="9107537"/>
            <a:ext cx="1658123" cy="46292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5E5E5E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access101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