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6501" y="191840"/>
            <a:ext cx="7670996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07637"/>
            <a:ext cx="4156710" cy="2075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61" y="381000"/>
            <a:ext cx="8785478" cy="16537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sz="2800" b="0" i="0" dirty="0">
                <a:solidFill>
                  <a:srgbClr val="5C4E3D"/>
                </a:solidFill>
                <a:effectLst/>
                <a:latin typeface="YACgEUFdPdA 0"/>
              </a:rPr>
              <a:t>Cultivating Microorganisms: A Journey into Culture Media</a:t>
            </a:r>
            <a:br>
              <a:rPr lang="en-US" sz="2800" dirty="0">
                <a:solidFill>
                  <a:srgbClr val="5C4E3D"/>
                </a:solidFill>
                <a:effectLst/>
                <a:latin typeface="YACgEUFdPdA 0"/>
              </a:rPr>
            </a:br>
            <a:r>
              <a:rPr lang="en-US" sz="2800" b="0" i="0" dirty="0">
                <a:solidFill>
                  <a:srgbClr val="9BB843"/>
                </a:solidFill>
                <a:effectLst/>
                <a:latin typeface="YACgEUFdPdA 0"/>
              </a:rPr>
              <a:t>Practical Lecture 1</a:t>
            </a:r>
            <a:endParaRPr sz="6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5862277"/>
            <a:ext cx="441706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b="1" i="1" spc="-130" dirty="0">
                <a:latin typeface="Times New Roman"/>
                <a:cs typeface="Times New Roman"/>
              </a:rPr>
              <a:t>by: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lang="en-US" sz="2500" b="1" i="1" spc="-105" dirty="0" err="1">
                <a:latin typeface="Times New Roman"/>
                <a:cs typeface="Times New Roman"/>
              </a:rPr>
              <a:t>Abdurraouf</a:t>
            </a:r>
            <a:r>
              <a:rPr lang="en-US" sz="2500" b="1" i="1" spc="-105" dirty="0">
                <a:latin typeface="Times New Roman"/>
                <a:cs typeface="Times New Roman"/>
              </a:rPr>
              <a:t> </a:t>
            </a:r>
            <a:r>
              <a:rPr lang="en-US" sz="2500" b="1" i="1" spc="-105" dirty="0" err="1">
                <a:latin typeface="Times New Roman"/>
                <a:cs typeface="Times New Roman"/>
              </a:rPr>
              <a:t>Alhatmy</a:t>
            </a:r>
            <a:endParaRPr sz="25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9170" y="2209800"/>
            <a:ext cx="57150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6" y="672434"/>
            <a:ext cx="4719955" cy="48063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19100" indent="-406400" algn="just">
              <a:lnSpc>
                <a:spcPct val="100000"/>
              </a:lnSpc>
              <a:spcBef>
                <a:spcPts val="865"/>
              </a:spcBef>
              <a:buAutoNum type="arabicPeriod" startAt="2"/>
              <a:tabLst>
                <a:tab pos="419100" algn="l"/>
              </a:tabLst>
            </a:pP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Enriched</a:t>
            </a:r>
            <a:r>
              <a:rPr sz="3200" spc="-10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6FC0"/>
                </a:solidFill>
                <a:latin typeface="Calibri"/>
                <a:cs typeface="Calibri"/>
              </a:rPr>
              <a:t>media:</a:t>
            </a:r>
            <a:endParaRPr sz="3200">
              <a:latin typeface="Calibri"/>
              <a:cs typeface="Calibri"/>
            </a:endParaRPr>
          </a:p>
          <a:p>
            <a:pPr marL="354330" marR="5715" lvl="1" indent="-34226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basal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media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has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been</a:t>
            </a:r>
            <a:r>
              <a:rPr sz="3200" spc="-20" dirty="0">
                <a:latin typeface="Times New Roman"/>
                <a:cs typeface="Times New Roman"/>
              </a:rPr>
              <a:t> 	</a:t>
            </a:r>
            <a:r>
              <a:rPr sz="3200" dirty="0">
                <a:latin typeface="Calibri"/>
                <a:cs typeface="Calibri"/>
              </a:rPr>
              <a:t>enriched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adding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blood,</a:t>
            </a:r>
            <a:r>
              <a:rPr sz="3200" spc="-10" dirty="0">
                <a:latin typeface="Times New Roman"/>
                <a:cs typeface="Times New Roman"/>
              </a:rPr>
              <a:t> 	</a:t>
            </a:r>
            <a:r>
              <a:rPr sz="3200" dirty="0">
                <a:latin typeface="Calibri"/>
                <a:cs typeface="Calibri"/>
              </a:rPr>
              <a:t>serum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protein.</a:t>
            </a:r>
            <a:endParaRPr sz="3200">
              <a:latin typeface="Calibri"/>
              <a:cs typeface="Calibri"/>
            </a:endParaRPr>
          </a:p>
          <a:p>
            <a:pPr marL="354330" marR="5080" lvl="1" indent="-34226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305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Calibri"/>
                <a:cs typeface="Calibri"/>
              </a:rPr>
              <a:t>allow</a:t>
            </a:r>
            <a:r>
              <a:rPr sz="3200" spc="305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310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Calibri"/>
                <a:cs typeface="Calibri"/>
              </a:rPr>
              <a:t>growth</a:t>
            </a:r>
            <a:r>
              <a:rPr sz="3200" spc="305" dirty="0">
                <a:latin typeface="Times New Roman"/>
                <a:cs typeface="Times New Roman"/>
              </a:rPr>
              <a:t>  </a:t>
            </a:r>
            <a:r>
              <a:rPr sz="3200" spc="-25" dirty="0">
                <a:latin typeface="Calibri"/>
                <a:cs typeface="Calibri"/>
              </a:rPr>
              <a:t>of</a:t>
            </a:r>
            <a:r>
              <a:rPr sz="3200" spc="-25" dirty="0">
                <a:latin typeface="Times New Roman"/>
                <a:cs typeface="Times New Roman"/>
              </a:rPr>
              <a:t> 	</a:t>
            </a:r>
            <a:r>
              <a:rPr sz="3200" dirty="0">
                <a:latin typeface="Calibri"/>
                <a:cs typeface="Calibri"/>
              </a:rPr>
              <a:t>fastidious</a:t>
            </a:r>
            <a:r>
              <a:rPr sz="3200" spc="2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254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pathogenic</a:t>
            </a:r>
            <a:r>
              <a:rPr sz="3200" spc="-10" dirty="0">
                <a:latin typeface="Times New Roman"/>
                <a:cs typeface="Times New Roman"/>
              </a:rPr>
              <a:t> 	</a:t>
            </a:r>
            <a:r>
              <a:rPr sz="3200" spc="-10" dirty="0">
                <a:latin typeface="Calibri"/>
                <a:cs typeface="Calibri"/>
              </a:rPr>
              <a:t>bacteria.</a:t>
            </a:r>
            <a:endParaRPr sz="3200">
              <a:latin typeface="Calibri"/>
              <a:cs typeface="Calibri"/>
            </a:endParaRPr>
          </a:p>
          <a:p>
            <a:pPr marL="354330" marR="5080" lvl="1" indent="-342265" algn="just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Ex:</a:t>
            </a:r>
            <a:r>
              <a:rPr sz="3200" spc="395" dirty="0">
                <a:latin typeface="Times New Roman"/>
                <a:cs typeface="Times New Roman"/>
              </a:rPr>
              <a:t>   </a:t>
            </a:r>
            <a:r>
              <a:rPr sz="3200" dirty="0">
                <a:latin typeface="Calibri"/>
                <a:cs typeface="Calibri"/>
              </a:rPr>
              <a:t>Blood</a:t>
            </a:r>
            <a:r>
              <a:rPr sz="3200" spc="405" dirty="0">
                <a:latin typeface="Times New Roman"/>
                <a:cs typeface="Times New Roman"/>
              </a:rPr>
              <a:t>   </a:t>
            </a:r>
            <a:r>
              <a:rPr sz="3200" dirty="0">
                <a:latin typeface="Calibri"/>
                <a:cs typeface="Calibri"/>
              </a:rPr>
              <a:t>agar</a:t>
            </a:r>
            <a:r>
              <a:rPr sz="3200" spc="400" dirty="0">
                <a:latin typeface="Times New Roman"/>
                <a:cs typeface="Times New Roman"/>
              </a:rPr>
              <a:t>   </a:t>
            </a:r>
            <a:r>
              <a:rPr sz="3200" spc="-10" dirty="0">
                <a:latin typeface="Calibri"/>
                <a:cs typeface="Calibri"/>
              </a:rPr>
              <a:t>(BA),</a:t>
            </a:r>
            <a:r>
              <a:rPr sz="3200" spc="-10" dirty="0">
                <a:latin typeface="Times New Roman"/>
                <a:cs typeface="Times New Roman"/>
              </a:rPr>
              <a:t> 	</a:t>
            </a:r>
            <a:r>
              <a:rPr sz="3200" spc="-20" dirty="0">
                <a:latin typeface="Calibri"/>
                <a:cs typeface="Calibri"/>
              </a:rPr>
              <a:t>Chocolate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agar.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2310" y="1281562"/>
            <a:ext cx="2511423" cy="2133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6780" y="4114800"/>
            <a:ext cx="2466974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17698"/>
            <a:ext cx="8608060" cy="5541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54965" algn="l"/>
              </a:tabLst>
            </a:pPr>
            <a:r>
              <a:rPr sz="2700" b="1" spc="-10" dirty="0">
                <a:solidFill>
                  <a:srgbClr val="006FC0"/>
                </a:solidFill>
                <a:latin typeface="Calibri"/>
                <a:cs typeface="Calibri"/>
              </a:rPr>
              <a:t>Selective</a:t>
            </a:r>
            <a:r>
              <a:rPr sz="2700" spc="-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700" b="1" spc="-10" dirty="0">
                <a:solidFill>
                  <a:srgbClr val="006FC0"/>
                </a:solidFill>
                <a:latin typeface="Calibri"/>
                <a:cs typeface="Calibri"/>
              </a:rPr>
              <a:t>media:</a:t>
            </a:r>
            <a:endParaRPr sz="2700" dirty="0">
              <a:latin typeface="Calibri"/>
              <a:cs typeface="Calibri"/>
            </a:endParaRPr>
          </a:p>
          <a:p>
            <a:pPr marL="355600" marR="690880" lvl="1" indent="-343535">
              <a:lnSpc>
                <a:spcPts val="2590"/>
              </a:lnSpc>
              <a:spcBef>
                <a:spcPts val="63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It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contains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inhibiting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agents</a:t>
            </a:r>
            <a:r>
              <a:rPr sz="2700" spc="-1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that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inhibit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Calibri"/>
                <a:cs typeface="Calibri"/>
              </a:rPr>
              <a:t>some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organisms</a:t>
            </a:r>
            <a:r>
              <a:rPr sz="2700" spc="-1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allows</a:t>
            </a:r>
            <a:r>
              <a:rPr sz="2700" spc="-1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others</a:t>
            </a:r>
            <a:r>
              <a:rPr sz="2700" spc="-1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10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grow.</a:t>
            </a:r>
            <a:endParaRPr sz="2700" dirty="0"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Inhibiting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agents:</a:t>
            </a:r>
            <a:r>
              <a:rPr sz="2700" spc="-1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bile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salt,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dyes,</a:t>
            </a:r>
            <a:r>
              <a:rPr sz="2700" spc="-11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antibiotics.</a:t>
            </a:r>
            <a:endParaRPr sz="2700" dirty="0"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Examples:</a:t>
            </a:r>
            <a:endParaRPr sz="2700" dirty="0">
              <a:latin typeface="Calibri"/>
              <a:cs typeface="Calibri"/>
            </a:endParaRPr>
          </a:p>
          <a:p>
            <a:pPr marL="391160" indent="-378460">
              <a:lnSpc>
                <a:spcPct val="100000"/>
              </a:lnSpc>
              <a:buAutoNum type="alphaUcParenR"/>
              <a:tabLst>
                <a:tab pos="391160" algn="l"/>
                <a:tab pos="2118995" algn="l"/>
              </a:tabLst>
            </a:pP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Macconkey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agar</a:t>
            </a:r>
            <a:r>
              <a:rPr sz="27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(Mac):</a:t>
            </a:r>
            <a:endParaRPr sz="2700" dirty="0"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Inhibiting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agent&gt;&gt;</a:t>
            </a:r>
            <a:r>
              <a:rPr sz="2700" spc="-1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bile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salt</a:t>
            </a:r>
            <a:r>
              <a:rPr sz="2700" spc="-10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&amp;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crystal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violet.</a:t>
            </a:r>
            <a:endParaRPr sz="2700" dirty="0">
              <a:latin typeface="Calibri"/>
              <a:cs typeface="Calibri"/>
            </a:endParaRPr>
          </a:p>
          <a:p>
            <a:pPr marL="355600" marR="81915" lvl="1" indent="-343535">
              <a:lnSpc>
                <a:spcPts val="2590"/>
              </a:lnSpc>
              <a:spcBef>
                <a:spcPts val="630"/>
              </a:spcBef>
              <a:buFont typeface="Wingdings"/>
              <a:buChar char="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It</a:t>
            </a:r>
            <a:r>
              <a:rPr sz="2700" spc="-10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allow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10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growth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Calibri"/>
                <a:cs typeface="Calibri"/>
              </a:rPr>
              <a:t>gram-</a:t>
            </a:r>
            <a:r>
              <a:rPr sz="2700" spc="-10" dirty="0">
                <a:latin typeface="Calibri"/>
                <a:cs typeface="Calibri"/>
              </a:rPr>
              <a:t>negative</a:t>
            </a:r>
            <a:r>
              <a:rPr sz="2700" spc="-1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bacteria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Calibri"/>
                <a:cs typeface="Calibri"/>
              </a:rPr>
              <a:t>and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inhibit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growth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10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Calibri"/>
                <a:cs typeface="Calibri"/>
              </a:rPr>
              <a:t>gram-</a:t>
            </a:r>
            <a:r>
              <a:rPr sz="2700" dirty="0">
                <a:latin typeface="Calibri"/>
                <a:cs typeface="Calibri"/>
              </a:rPr>
              <a:t>positive</a:t>
            </a:r>
            <a:r>
              <a:rPr sz="2700" spc="-11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bacteria.</a:t>
            </a:r>
            <a:endParaRPr sz="2700" dirty="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3260"/>
              </a:spcBef>
              <a:buAutoNum type="alphaUcParenR" startAt="2"/>
              <a:tabLst>
                <a:tab pos="379095" algn="l"/>
              </a:tabLst>
            </a:pP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Eosin</a:t>
            </a:r>
            <a:r>
              <a:rPr sz="27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Methylene</a:t>
            </a:r>
            <a:r>
              <a:rPr sz="27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Blue</a:t>
            </a:r>
            <a:r>
              <a:rPr sz="27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agar(EMB):</a:t>
            </a:r>
            <a:endParaRPr sz="2700" dirty="0"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Inhibiting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agent&gt;&gt;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methylene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Calibri"/>
                <a:cs typeface="Calibri"/>
              </a:rPr>
              <a:t>blue</a:t>
            </a:r>
            <a:endParaRPr sz="2700" dirty="0">
              <a:latin typeface="Calibri"/>
              <a:cs typeface="Calibri"/>
            </a:endParaRPr>
          </a:p>
          <a:p>
            <a:pPr marL="355600" marR="5080" lvl="1" indent="-343535">
              <a:lnSpc>
                <a:spcPct val="80000"/>
              </a:lnSpc>
              <a:spcBef>
                <a:spcPts val="650"/>
              </a:spcBef>
              <a:buFont typeface="Wingdings"/>
              <a:buChar char=""/>
              <a:tabLst>
                <a:tab pos="355600" algn="l"/>
                <a:tab pos="433070" algn="l"/>
              </a:tabLst>
            </a:pP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Calibri"/>
                <a:cs typeface="Calibri"/>
              </a:rPr>
              <a:t>It</a:t>
            </a:r>
            <a:r>
              <a:rPr sz="2700" spc="-1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allow</a:t>
            </a:r>
            <a:r>
              <a:rPr sz="2700" spc="-1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1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growth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Calibri"/>
                <a:cs typeface="Calibri"/>
              </a:rPr>
              <a:t>gram-</a:t>
            </a:r>
            <a:r>
              <a:rPr sz="2700" spc="-10" dirty="0">
                <a:latin typeface="Calibri"/>
                <a:cs typeface="Calibri"/>
              </a:rPr>
              <a:t>negative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bacteria</a:t>
            </a:r>
            <a:r>
              <a:rPr sz="2700" spc="-13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Calibri"/>
                <a:cs typeface="Calibri"/>
              </a:rPr>
              <a:t>and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inhibit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growth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10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Calibri"/>
                <a:cs typeface="Calibri"/>
              </a:rPr>
              <a:t>gram-</a:t>
            </a:r>
            <a:r>
              <a:rPr sz="2700" dirty="0">
                <a:latin typeface="Calibri"/>
                <a:cs typeface="Calibri"/>
              </a:rPr>
              <a:t>positive</a:t>
            </a:r>
            <a:r>
              <a:rPr sz="2700" spc="-11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bacteria.</a:t>
            </a:r>
            <a:endParaRPr sz="2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1091" y="1607637"/>
            <a:ext cx="741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latin typeface="Calibri"/>
                <a:cs typeface="Calibri"/>
              </a:rPr>
              <a:t>Mac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2354" y="1607637"/>
            <a:ext cx="7931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latin typeface="Calibri"/>
                <a:cs typeface="Calibri"/>
              </a:rPr>
              <a:t>EMB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862072"/>
            <a:ext cx="3127369" cy="30053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4180" y="3014472"/>
            <a:ext cx="2865869" cy="27005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29" y="459684"/>
            <a:ext cx="7985125" cy="4873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 indent="-37973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392430" algn="l"/>
              </a:tabLst>
            </a:pPr>
            <a:r>
              <a:rPr sz="3000" b="1" spc="-10" dirty="0">
                <a:solidFill>
                  <a:srgbClr val="006FC0"/>
                </a:solidFill>
                <a:latin typeface="Calibri"/>
                <a:cs typeface="Calibri"/>
              </a:rPr>
              <a:t>Differential</a:t>
            </a:r>
            <a:r>
              <a:rPr sz="3000" spc="-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006FC0"/>
                </a:solidFill>
                <a:latin typeface="Calibri"/>
                <a:cs typeface="Calibri"/>
              </a:rPr>
              <a:t>media:</a:t>
            </a:r>
            <a:endParaRPr sz="3000">
              <a:latin typeface="Calibri"/>
              <a:cs typeface="Calibri"/>
            </a:endParaRPr>
          </a:p>
          <a:p>
            <a:pPr marL="355600" marR="519430" lvl="1" indent="-343535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Contain</a:t>
            </a:r>
            <a:r>
              <a:rPr sz="3000" spc="-13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alibri"/>
                <a:cs typeface="Calibri"/>
              </a:rPr>
              <a:t>indicator</a:t>
            </a:r>
            <a:r>
              <a:rPr sz="3000" spc="-114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which</a:t>
            </a:r>
            <a:r>
              <a:rPr sz="3000" spc="-11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libri"/>
                <a:cs typeface="Calibri"/>
              </a:rPr>
              <a:t>differentiate</a:t>
            </a:r>
            <a:r>
              <a:rPr sz="3000" spc="-13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alibri"/>
                <a:cs typeface="Calibri"/>
              </a:rPr>
              <a:t>between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two</a:t>
            </a:r>
            <a:r>
              <a:rPr sz="3000" spc="-1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types</a:t>
            </a:r>
            <a:r>
              <a:rPr sz="3000" spc="-114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14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alibri"/>
                <a:cs typeface="Calibri"/>
              </a:rPr>
              <a:t>bacteria.</a:t>
            </a:r>
            <a:endParaRPr sz="3000"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Examples:</a:t>
            </a:r>
            <a:endParaRPr sz="3000">
              <a:latin typeface="Calibri"/>
              <a:cs typeface="Calibri"/>
            </a:endParaRPr>
          </a:p>
          <a:p>
            <a:pPr marL="433705" indent="-421005">
              <a:lnSpc>
                <a:spcPct val="100000"/>
              </a:lnSpc>
              <a:buAutoNum type="alphaUcParenR"/>
              <a:tabLst>
                <a:tab pos="433705" algn="l"/>
              </a:tabLst>
            </a:pPr>
            <a:r>
              <a:rPr sz="3000" spc="-20" dirty="0">
                <a:solidFill>
                  <a:srgbClr val="FF0000"/>
                </a:solidFill>
                <a:latin typeface="Calibri"/>
                <a:cs typeface="Calibri"/>
              </a:rPr>
              <a:t>Mac:</a:t>
            </a:r>
            <a:endParaRPr sz="3000"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Sugar</a:t>
            </a:r>
            <a:r>
              <a:rPr sz="3000" spc="-170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Lactose.</a:t>
            </a:r>
            <a:endParaRPr sz="3000"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Indicator</a:t>
            </a:r>
            <a:r>
              <a:rPr sz="3000" spc="-16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Calibri"/>
                <a:cs typeface="Calibri"/>
              </a:rPr>
              <a:t>Neutral</a:t>
            </a:r>
            <a:r>
              <a:rPr sz="3000" spc="-165" dirty="0">
                <a:latin typeface="Times New Roman"/>
                <a:cs typeface="Times New Roman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red.</a:t>
            </a:r>
            <a:endParaRPr sz="3000">
              <a:latin typeface="Calibri"/>
              <a:cs typeface="Calibri"/>
            </a:endParaRPr>
          </a:p>
          <a:p>
            <a:pPr marL="355600" marR="5080" lvl="1" indent="-343535">
              <a:lnSpc>
                <a:spcPts val="2880"/>
              </a:lnSpc>
              <a:spcBef>
                <a:spcPts val="695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Used</a:t>
            </a:r>
            <a:r>
              <a:rPr sz="3000" spc="-1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12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libri"/>
                <a:cs typeface="Calibri"/>
              </a:rPr>
              <a:t>differentiate</a:t>
            </a:r>
            <a:r>
              <a:rPr sz="3000" spc="-1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between</a:t>
            </a:r>
            <a:r>
              <a:rPr sz="3000" spc="-1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lactose</a:t>
            </a:r>
            <a:r>
              <a:rPr sz="3000" spc="-13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alibri"/>
                <a:cs typeface="Calibri"/>
              </a:rPr>
              <a:t>fermenting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(LF)</a:t>
            </a:r>
            <a:r>
              <a:rPr sz="3000" spc="-1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&amp;</a:t>
            </a:r>
            <a:r>
              <a:rPr sz="3000" spc="-12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libri"/>
                <a:cs typeface="Calibri"/>
              </a:rPr>
              <a:t>Non-</a:t>
            </a:r>
            <a:r>
              <a:rPr sz="3000" dirty="0">
                <a:latin typeface="Calibri"/>
                <a:cs typeface="Calibri"/>
              </a:rPr>
              <a:t>lactose</a:t>
            </a:r>
            <a:r>
              <a:rPr sz="3000" spc="-14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alibri"/>
                <a:cs typeface="Calibri"/>
              </a:rPr>
              <a:t>fermenting</a:t>
            </a:r>
            <a:r>
              <a:rPr sz="3000" spc="-1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(NLF)</a:t>
            </a:r>
            <a:r>
              <a:rPr sz="3000" spc="-12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alibri"/>
                <a:cs typeface="Calibri"/>
              </a:rPr>
              <a:t>bacteria.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29"/>
              </a:spcBef>
              <a:tabLst>
                <a:tab pos="3490595" algn="l"/>
              </a:tabLst>
            </a:pPr>
            <a:r>
              <a:rPr sz="3000" dirty="0">
                <a:latin typeface="Calibri"/>
                <a:cs typeface="Calibri"/>
              </a:rPr>
              <a:t>LF&gt;&gt;</a:t>
            </a:r>
            <a:r>
              <a:rPr sz="3000" spc="-130" dirty="0"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D99593"/>
                </a:solidFill>
                <a:latin typeface="Calibri"/>
                <a:cs typeface="Calibri"/>
              </a:rPr>
              <a:t>pink</a:t>
            </a:r>
            <a:r>
              <a:rPr sz="3000" spc="-135" dirty="0">
                <a:solidFill>
                  <a:srgbClr val="D99593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D99593"/>
                </a:solidFill>
                <a:latin typeface="Calibri"/>
                <a:cs typeface="Calibri"/>
              </a:rPr>
              <a:t>colonies</a:t>
            </a:r>
            <a:r>
              <a:rPr sz="3000" dirty="0">
                <a:solidFill>
                  <a:srgbClr val="D99593"/>
                </a:solidFill>
                <a:latin typeface="Times New Roman"/>
                <a:cs typeface="Times New Roman"/>
              </a:rPr>
              <a:t>	</a:t>
            </a:r>
            <a:r>
              <a:rPr sz="3000" dirty="0">
                <a:latin typeface="Calibri"/>
                <a:cs typeface="Calibri"/>
              </a:rPr>
              <a:t>NLF&gt;&gt;</a:t>
            </a:r>
            <a:r>
              <a:rPr sz="3000" spc="-160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FFFF00"/>
                </a:solidFill>
                <a:latin typeface="Calibri"/>
                <a:cs typeface="Calibri"/>
              </a:rPr>
              <a:t>yellow</a:t>
            </a:r>
            <a:r>
              <a:rPr sz="3000" spc="-1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FFFF00"/>
                </a:solidFill>
                <a:latin typeface="Calibri"/>
                <a:cs typeface="Calibri"/>
              </a:rPr>
              <a:t>colonies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2433" y="845561"/>
            <a:ext cx="7410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latin typeface="Calibri"/>
                <a:cs typeface="Calibri"/>
              </a:rPr>
              <a:t>Mac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828824"/>
            <a:ext cx="5181600" cy="38795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94151"/>
            <a:ext cx="3730625" cy="570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 algn="just">
              <a:lnSpc>
                <a:spcPct val="100000"/>
              </a:lnSpc>
              <a:spcBef>
                <a:spcPts val="100"/>
              </a:spcBef>
              <a:buAutoNum type="alphaUcParenR" startAt="2"/>
              <a:tabLst>
                <a:tab pos="379095" algn="l"/>
              </a:tabLst>
            </a:pP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EMB:</a:t>
            </a:r>
            <a:endParaRPr sz="2700">
              <a:latin typeface="Calibri"/>
              <a:cs typeface="Calibri"/>
            </a:endParaRPr>
          </a:p>
          <a:p>
            <a:pPr marL="355600" lvl="1" indent="-342900" algn="just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Sugar</a:t>
            </a:r>
            <a:r>
              <a:rPr sz="2700" spc="-140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Lactose.</a:t>
            </a:r>
            <a:endParaRPr sz="2700">
              <a:latin typeface="Calibri"/>
              <a:cs typeface="Calibri"/>
            </a:endParaRPr>
          </a:p>
          <a:p>
            <a:pPr marL="355600" marR="6350" lvl="1" indent="-343535" algn="just">
              <a:lnSpc>
                <a:spcPts val="2590"/>
              </a:lnSpc>
              <a:spcBef>
                <a:spcPts val="630"/>
              </a:spcBef>
              <a:buFont typeface="Wingdings"/>
              <a:buChar char="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Indicator</a:t>
            </a:r>
            <a:r>
              <a:rPr sz="2700" spc="390" dirty="0">
                <a:latin typeface="Times New Roman"/>
                <a:cs typeface="Times New Roman"/>
              </a:rPr>
              <a:t>   </a:t>
            </a:r>
            <a:r>
              <a:rPr sz="2700" b="1" dirty="0">
                <a:latin typeface="Calibri"/>
                <a:cs typeface="Calibri"/>
              </a:rPr>
              <a:t>Eosin</a:t>
            </a:r>
            <a:r>
              <a:rPr sz="2700" spc="390" dirty="0">
                <a:latin typeface="Times New Roman"/>
                <a:cs typeface="Times New Roman"/>
              </a:rPr>
              <a:t>   </a:t>
            </a:r>
            <a:r>
              <a:rPr sz="2700" b="1" spc="-25" dirty="0">
                <a:latin typeface="Calibri"/>
                <a:cs typeface="Calibri"/>
              </a:rPr>
              <a:t>and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Methylen</a:t>
            </a:r>
            <a:r>
              <a:rPr sz="2700" spc="-130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blue.</a:t>
            </a:r>
            <a:endParaRPr sz="2700">
              <a:latin typeface="Calibri"/>
              <a:cs typeface="Calibri"/>
            </a:endParaRPr>
          </a:p>
          <a:p>
            <a:pPr marL="355600" marR="6985" lvl="1" indent="-343535" algn="just">
              <a:lnSpc>
                <a:spcPts val="2590"/>
              </a:lnSpc>
              <a:spcBef>
                <a:spcPts val="655"/>
              </a:spcBef>
              <a:buFont typeface="Wingdings"/>
              <a:buChar char="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Used</a:t>
            </a:r>
            <a:r>
              <a:rPr sz="2700" spc="57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575" dirty="0">
                <a:latin typeface="Times New Roman"/>
                <a:cs typeface="Times New Roman"/>
              </a:rPr>
              <a:t>  </a:t>
            </a:r>
            <a:r>
              <a:rPr sz="2700" spc="-25" dirty="0">
                <a:latin typeface="Calibri"/>
                <a:cs typeface="Calibri"/>
              </a:rPr>
              <a:t>differentiate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between</a:t>
            </a:r>
            <a:r>
              <a:rPr sz="2700" spc="250" dirty="0">
                <a:latin typeface="Times New Roman"/>
                <a:cs typeface="Times New Roman"/>
              </a:rPr>
              <a:t>   </a:t>
            </a:r>
            <a:r>
              <a:rPr sz="2700" dirty="0">
                <a:latin typeface="Calibri"/>
                <a:cs typeface="Calibri"/>
              </a:rPr>
              <a:t>LF</a:t>
            </a:r>
            <a:r>
              <a:rPr sz="2700" spc="260" dirty="0">
                <a:latin typeface="Times New Roman"/>
                <a:cs typeface="Times New Roman"/>
              </a:rPr>
              <a:t>   </a:t>
            </a:r>
            <a:r>
              <a:rPr sz="2700" dirty="0">
                <a:latin typeface="Calibri"/>
                <a:cs typeface="Calibri"/>
              </a:rPr>
              <a:t>&amp;</a:t>
            </a:r>
            <a:r>
              <a:rPr sz="2700" spc="260" dirty="0">
                <a:latin typeface="Times New Roman"/>
                <a:cs typeface="Times New Roman"/>
              </a:rPr>
              <a:t>   </a:t>
            </a:r>
            <a:r>
              <a:rPr sz="2700" spc="-25" dirty="0">
                <a:latin typeface="Calibri"/>
                <a:cs typeface="Calibri"/>
              </a:rPr>
              <a:t>NLF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bacteria.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2700">
              <a:latin typeface="Calibri"/>
              <a:cs typeface="Calibri"/>
            </a:endParaRPr>
          </a:p>
          <a:p>
            <a:pPr marL="12700" marR="10795">
              <a:lnSpc>
                <a:spcPct val="80000"/>
              </a:lnSpc>
              <a:tabLst>
                <a:tab pos="829310" algn="l"/>
                <a:tab pos="1621790" algn="l"/>
                <a:tab pos="2964815" algn="l"/>
              </a:tabLst>
            </a:pPr>
            <a:r>
              <a:rPr sz="2700" spc="-20" dirty="0">
                <a:latin typeface="Calibri"/>
                <a:cs typeface="Calibri"/>
              </a:rPr>
              <a:t>LF&gt;&gt;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b="1" spc="-20" dirty="0">
                <a:solidFill>
                  <a:srgbClr val="D99593"/>
                </a:solidFill>
                <a:latin typeface="Calibri"/>
                <a:cs typeface="Calibri"/>
              </a:rPr>
              <a:t>pink</a:t>
            </a:r>
            <a:r>
              <a:rPr sz="2700" dirty="0">
                <a:solidFill>
                  <a:srgbClr val="D99593"/>
                </a:solidFill>
                <a:latin typeface="Times New Roman"/>
                <a:cs typeface="Times New Roman"/>
              </a:rPr>
              <a:t>	</a:t>
            </a:r>
            <a:r>
              <a:rPr sz="2700" b="1" spc="-10" dirty="0">
                <a:solidFill>
                  <a:srgbClr val="D99593"/>
                </a:solidFill>
                <a:latin typeface="Calibri"/>
                <a:cs typeface="Calibri"/>
              </a:rPr>
              <a:t>colonies</a:t>
            </a:r>
            <a:r>
              <a:rPr sz="2700" dirty="0">
                <a:solidFill>
                  <a:srgbClr val="D99593"/>
                </a:solidFill>
                <a:latin typeface="Times New Roman"/>
                <a:cs typeface="Times New Roman"/>
              </a:rPr>
              <a:t>	</a:t>
            </a:r>
            <a:r>
              <a:rPr sz="2700" b="1" spc="-10" dirty="0">
                <a:solidFill>
                  <a:srgbClr val="D99593"/>
                </a:solidFill>
                <a:latin typeface="Calibri"/>
                <a:cs typeface="Calibri"/>
              </a:rPr>
              <a:t>(dark</a:t>
            </a:r>
            <a:r>
              <a:rPr sz="2700" spc="-10" dirty="0">
                <a:solidFill>
                  <a:srgbClr val="D99593"/>
                </a:solidFill>
                <a:latin typeface="Times New Roman"/>
                <a:cs typeface="Times New Roman"/>
              </a:rPr>
              <a:t> </a:t>
            </a:r>
            <a:r>
              <a:rPr sz="2700" b="1" spc="-10" dirty="0">
                <a:solidFill>
                  <a:srgbClr val="D99593"/>
                </a:solidFill>
                <a:latin typeface="Calibri"/>
                <a:cs typeface="Calibri"/>
              </a:rPr>
              <a:t>purple)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00" dirty="0">
                <a:latin typeface="Calibri"/>
                <a:cs typeface="Calibri"/>
              </a:rPr>
              <a:t>NLF&gt;&gt;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Calibri"/>
                <a:cs typeface="Calibri"/>
              </a:rPr>
              <a:t>colorless</a:t>
            </a:r>
            <a:r>
              <a:rPr sz="2700" spc="-125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colonies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27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8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700" i="1" dirty="0">
                <a:latin typeface="Calibri"/>
                <a:cs typeface="Calibri"/>
              </a:rPr>
              <a:t>E.coli</a:t>
            </a:r>
            <a:r>
              <a:rPr sz="2700" dirty="0">
                <a:latin typeface="Calibri"/>
                <a:cs typeface="Calibri"/>
              </a:rPr>
              <a:t>:</a:t>
            </a:r>
            <a:r>
              <a:rPr sz="2700" spc="385" dirty="0">
                <a:latin typeface="Times New Roman"/>
                <a:cs typeface="Times New Roman"/>
              </a:rPr>
              <a:t>    </a:t>
            </a:r>
            <a:r>
              <a:rPr sz="2700" dirty="0">
                <a:latin typeface="Calibri"/>
                <a:cs typeface="Calibri"/>
              </a:rPr>
              <a:t>LF</a:t>
            </a:r>
            <a:r>
              <a:rPr sz="2700" spc="385" dirty="0">
                <a:latin typeface="Times New Roman"/>
                <a:cs typeface="Times New Roman"/>
              </a:rPr>
              <a:t>    </a:t>
            </a:r>
            <a:r>
              <a:rPr sz="2700" spc="-10" dirty="0">
                <a:latin typeface="Calibri"/>
                <a:cs typeface="Calibri"/>
              </a:rPr>
              <a:t>produce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“</a:t>
            </a:r>
            <a:r>
              <a:rPr sz="2700" b="1" dirty="0">
                <a:latin typeface="Calibri"/>
                <a:cs typeface="Calibri"/>
              </a:rPr>
              <a:t>green</a:t>
            </a:r>
            <a:r>
              <a:rPr sz="2700" spc="32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Calibri"/>
                <a:cs typeface="Calibri"/>
              </a:rPr>
              <a:t>metallic</a:t>
            </a:r>
            <a:r>
              <a:rPr sz="2700" spc="320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sheen</a:t>
            </a:r>
            <a:r>
              <a:rPr sz="2700" spc="-10" dirty="0">
                <a:latin typeface="Calibri"/>
                <a:cs typeface="Calibri"/>
              </a:rPr>
              <a:t>” colonies</a:t>
            </a:r>
            <a:endParaRPr sz="27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1523990"/>
            <a:ext cx="4204075" cy="37815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3255" rIns="0" bIns="0" rtlCol="0">
            <a:spAutoFit/>
          </a:bodyPr>
          <a:lstStyle/>
          <a:p>
            <a:pPr marL="266446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000000"/>
                </a:solidFill>
                <a:latin typeface="Calibri"/>
                <a:cs typeface="Calibri"/>
              </a:rPr>
              <a:t>E.</a:t>
            </a:r>
            <a:r>
              <a:rPr sz="3200" b="0" spc="-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0000"/>
                </a:solidFill>
                <a:latin typeface="Calibri"/>
                <a:cs typeface="Calibri"/>
              </a:rPr>
              <a:t>coli</a:t>
            </a:r>
            <a:r>
              <a:rPr sz="3200" b="0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sz="3200" b="0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0" spc="-25" dirty="0">
                <a:solidFill>
                  <a:srgbClr val="000000"/>
                </a:solidFill>
                <a:latin typeface="Calibri"/>
                <a:cs typeface="Calibri"/>
              </a:rPr>
              <a:t>EMB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1848" y="1752609"/>
            <a:ext cx="3938534" cy="414018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6" y="415488"/>
            <a:ext cx="4872355" cy="24657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indent="438150">
              <a:lnSpc>
                <a:spcPts val="3460"/>
              </a:lnSpc>
              <a:spcBef>
                <a:spcPts val="535"/>
              </a:spcBef>
              <a:buAutoNum type="alphaUcParenR" startAt="3"/>
              <a:tabLst>
                <a:tab pos="450850" algn="l"/>
              </a:tabLst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Cystine</a:t>
            </a:r>
            <a:r>
              <a:rPr sz="32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Lactose</a:t>
            </a:r>
            <a:r>
              <a:rPr sz="32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Electrolyte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Deficient</a:t>
            </a:r>
            <a:r>
              <a:rPr sz="3200" spc="-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(CLED):</a:t>
            </a:r>
            <a:endParaRPr sz="3200"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spcBef>
                <a:spcPts val="330"/>
              </a:spcBef>
              <a:buFont typeface="Wingdings"/>
              <a:buChar char="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Sugar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Lactose</a:t>
            </a:r>
            <a:endParaRPr sz="3200">
              <a:latin typeface="Calibri"/>
              <a:cs typeface="Calibri"/>
            </a:endParaRPr>
          </a:p>
          <a:p>
            <a:pPr marL="355600" marR="5080" lvl="1" indent="-343535">
              <a:lnSpc>
                <a:spcPts val="3460"/>
              </a:lnSpc>
              <a:spcBef>
                <a:spcPts val="819"/>
              </a:spcBef>
              <a:buFont typeface="Wingdings"/>
              <a:buChar char=""/>
              <a:tabLst>
                <a:tab pos="355600" algn="l"/>
                <a:tab pos="2529205" algn="l"/>
              </a:tabLst>
            </a:pPr>
            <a:r>
              <a:rPr sz="3200" spc="-10" dirty="0">
                <a:latin typeface="Calibri"/>
                <a:cs typeface="Calibri"/>
              </a:rPr>
              <a:t>Indicator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b="1" spc="-20" dirty="0">
                <a:latin typeface="Calibri"/>
                <a:cs typeface="Calibri"/>
              </a:rPr>
              <a:t>Bromothymol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Blue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1268" y="2903343"/>
            <a:ext cx="3056255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76250" marR="5080" indent="-464184">
              <a:lnSpc>
                <a:spcPts val="3460"/>
              </a:lnSpc>
              <a:spcBef>
                <a:spcPts val="535"/>
              </a:spcBef>
              <a:tabLst>
                <a:tab pos="995680" algn="l"/>
                <a:tab pos="1315720" algn="l"/>
                <a:tab pos="2420620" algn="l"/>
              </a:tabLst>
            </a:pP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		</a:t>
            </a:r>
            <a:r>
              <a:rPr sz="3200" spc="-30" dirty="0">
                <a:latin typeface="Calibri"/>
                <a:cs typeface="Calibri"/>
              </a:rPr>
              <a:t>differentiate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LF</a:t>
            </a:r>
            <a:r>
              <a:rPr sz="3200" dirty="0">
                <a:latin typeface="Times New Roman"/>
                <a:cs typeface="Times New Roman"/>
              </a:rPr>
              <a:t>		</a:t>
            </a:r>
            <a:r>
              <a:rPr sz="3200" spc="-25" dirty="0">
                <a:latin typeface="Calibri"/>
                <a:cs typeface="Calibri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Calibri"/>
                <a:cs typeface="Calibri"/>
              </a:rPr>
              <a:t>NLF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36" y="2903343"/>
            <a:ext cx="1824355" cy="13919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484"/>
              </a:spcBef>
              <a:buFont typeface="Wingdings"/>
              <a:buChar char=""/>
              <a:tabLst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Used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between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bacteria.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36" y="4854707"/>
            <a:ext cx="4871720" cy="953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05"/>
              </a:spcBef>
              <a:tabLst>
                <a:tab pos="1565275" algn="l"/>
                <a:tab pos="3467100" algn="l"/>
              </a:tabLst>
            </a:pPr>
            <a:r>
              <a:rPr sz="3200" spc="-20" dirty="0">
                <a:latin typeface="Calibri"/>
                <a:cs typeface="Calibri"/>
              </a:rPr>
              <a:t>LF&gt;&gt;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b="1" spc="-10" dirty="0">
                <a:solidFill>
                  <a:srgbClr val="FFFF00"/>
                </a:solidFill>
                <a:latin typeface="Calibri"/>
                <a:cs typeface="Calibri"/>
              </a:rPr>
              <a:t>yellow</a:t>
            </a:r>
            <a:r>
              <a:rPr sz="3200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3200" b="1" spc="-10" dirty="0">
                <a:solidFill>
                  <a:srgbClr val="FFFF00"/>
                </a:solidFill>
                <a:latin typeface="Calibri"/>
                <a:cs typeface="Calibri"/>
              </a:rPr>
              <a:t>colonies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650"/>
              </a:lnSpc>
            </a:pPr>
            <a:r>
              <a:rPr sz="3200" dirty="0">
                <a:latin typeface="Calibri"/>
                <a:cs typeface="Calibri"/>
              </a:rPr>
              <a:t>NLF&gt;&gt;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Calibri"/>
                <a:cs typeface="Calibri"/>
              </a:rPr>
              <a:t>colorless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colonies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9742" y="533400"/>
            <a:ext cx="2700275" cy="27066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9742" y="3962400"/>
            <a:ext cx="270027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50184"/>
            <a:ext cx="3777615" cy="509905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476884" indent="-464184">
              <a:lnSpc>
                <a:spcPct val="100000"/>
              </a:lnSpc>
              <a:spcBef>
                <a:spcPts val="869"/>
              </a:spcBef>
              <a:buAutoNum type="alphaUcParenR" startAt="4"/>
              <a:tabLst>
                <a:tab pos="476884" algn="l"/>
              </a:tabLst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Blood</a:t>
            </a:r>
            <a:r>
              <a:rPr sz="32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Agar:</a:t>
            </a:r>
            <a:endParaRPr sz="3200">
              <a:latin typeface="Calibri"/>
              <a:cs typeface="Calibri"/>
            </a:endParaRPr>
          </a:p>
          <a:p>
            <a:pPr marL="355600" marR="5080" lvl="1" indent="-343535">
              <a:lnSpc>
                <a:spcPct val="100000"/>
              </a:lnSpc>
              <a:spcBef>
                <a:spcPts val="770"/>
              </a:spcBef>
              <a:buFont typeface="Wingdings"/>
              <a:buChar char="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Used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Calibri"/>
                <a:cs typeface="Calibri"/>
              </a:rPr>
              <a:t>differentiate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between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different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types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hemolysis.</a:t>
            </a:r>
            <a:endParaRPr sz="3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470"/>
              </a:spcBef>
              <a:buFont typeface="Wingdings"/>
              <a:buChar char=""/>
            </a:pPr>
            <a:endParaRPr sz="3200">
              <a:latin typeface="Calibri"/>
              <a:cs typeface="Calibri"/>
            </a:endParaRPr>
          </a:p>
          <a:p>
            <a:pPr marL="355600" lvl="1" indent="-342900" algn="just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Types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hemolysis:</a:t>
            </a:r>
            <a:endParaRPr sz="3200">
              <a:latin typeface="Calibri"/>
              <a:cs typeface="Calibri"/>
            </a:endParaRPr>
          </a:p>
          <a:p>
            <a:pPr marL="1301750" marR="466090" algn="just">
              <a:lnSpc>
                <a:spcPct val="120000"/>
              </a:lnSpc>
              <a:spcBef>
                <a:spcPts val="5"/>
              </a:spcBef>
            </a:pPr>
            <a:r>
              <a:rPr sz="3200" dirty="0">
                <a:latin typeface="Calibri"/>
                <a:cs typeface="Calibri"/>
              </a:rPr>
              <a:t>α</a:t>
            </a:r>
            <a:r>
              <a:rPr sz="3200" spc="-10" dirty="0">
                <a:latin typeface="Calibri"/>
                <a:cs typeface="Calibri"/>
              </a:rPr>
              <a:t> Hemolysis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β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Hemolysis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γ</a:t>
            </a:r>
            <a:r>
              <a:rPr sz="3200" spc="-10" dirty="0">
                <a:latin typeface="Calibri"/>
                <a:cs typeface="Calibri"/>
              </a:rPr>
              <a:t> Hemolysis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8463" y="1600190"/>
            <a:ext cx="4021195" cy="38227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162052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Types</a:t>
            </a:r>
            <a:r>
              <a:rPr b="0" spc="-190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b="0" spc="-165" dirty="0">
                <a:latin typeface="Times New Roman"/>
                <a:cs typeface="Times New Roman"/>
              </a:rPr>
              <a:t> </a:t>
            </a:r>
            <a:r>
              <a:rPr spc="-10" dirty="0"/>
              <a:t>Hemolysis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99"/>
            <a:ext cx="3982720" cy="226949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  <a:tabLst>
                <a:tab pos="436880" algn="l"/>
              </a:tabLst>
            </a:pPr>
            <a:r>
              <a:rPr sz="3200" b="1" spc="-50" dirty="0">
                <a:solidFill>
                  <a:srgbClr val="006FC0"/>
                </a:solidFill>
                <a:latin typeface="Calibri"/>
                <a:cs typeface="Calibri"/>
              </a:rPr>
              <a:t>α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3200" b="1" spc="-10" dirty="0">
                <a:solidFill>
                  <a:srgbClr val="006FC0"/>
                </a:solidFill>
                <a:latin typeface="Calibri"/>
                <a:cs typeface="Calibri"/>
              </a:rPr>
              <a:t>hemolysis: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Incomplete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hemolysis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greenish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color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around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colonies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0" y="1905000"/>
            <a:ext cx="3444361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398" y="853600"/>
            <a:ext cx="739584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Culture</a:t>
            </a:r>
            <a:r>
              <a:rPr sz="28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media</a:t>
            </a:r>
            <a:r>
              <a:rPr sz="28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28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8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classified</a:t>
            </a:r>
            <a:r>
              <a:rPr sz="28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according</a:t>
            </a:r>
            <a:r>
              <a:rPr sz="2800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their: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637"/>
            <a:ext cx="3001010" cy="1587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65455">
              <a:lnSpc>
                <a:spcPct val="100000"/>
              </a:lnSpc>
              <a:spcBef>
                <a:spcPts val="105"/>
              </a:spcBef>
              <a:buAutoNum type="alphaUcParenR"/>
              <a:tabLst>
                <a:tab pos="478155" algn="l"/>
              </a:tabLst>
            </a:pPr>
            <a:r>
              <a:rPr sz="3200" b="1" i="1" dirty="0">
                <a:solidFill>
                  <a:srgbClr val="006FC0"/>
                </a:solidFill>
                <a:latin typeface="Calibri"/>
                <a:cs typeface="Calibri"/>
              </a:rPr>
              <a:t>Physical</a:t>
            </a:r>
            <a:r>
              <a:rPr sz="3200" spc="-2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i="1" spc="-10" dirty="0">
                <a:solidFill>
                  <a:srgbClr val="006FC0"/>
                </a:solidFill>
                <a:latin typeface="Calibri"/>
                <a:cs typeface="Calibri"/>
              </a:rPr>
              <a:t>states</a:t>
            </a:r>
            <a:r>
              <a:rPr sz="32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06FC0"/>
                </a:solidFill>
                <a:latin typeface="Calibri"/>
                <a:cs typeface="Calibri"/>
              </a:rPr>
              <a:t>(Forms</a:t>
            </a:r>
            <a:r>
              <a:rPr sz="3200" spc="-1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3200" spc="-1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3200" b="1" i="1" spc="-10" dirty="0">
                <a:solidFill>
                  <a:srgbClr val="006FC0"/>
                </a:solidFill>
                <a:latin typeface="Calibri"/>
                <a:cs typeface="Calibri"/>
              </a:rPr>
              <a:t>media):</a:t>
            </a:r>
            <a:endParaRPr sz="3200"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Solid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media.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851534"/>
            <a:ext cx="32981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Semi-</a:t>
            </a:r>
            <a:r>
              <a:rPr sz="3200" dirty="0">
                <a:latin typeface="Calibri"/>
                <a:cs typeface="Calibri"/>
              </a:rPr>
              <a:t>solid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media.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022348"/>
            <a:ext cx="25946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Liquid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media.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7832" y="1510699"/>
            <a:ext cx="3397250" cy="4123054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460375" indent="-447675">
              <a:lnSpc>
                <a:spcPct val="100000"/>
              </a:lnSpc>
              <a:spcBef>
                <a:spcPts val="870"/>
              </a:spcBef>
              <a:buAutoNum type="alphaUcParenR" startAt="2"/>
              <a:tabLst>
                <a:tab pos="460375" algn="l"/>
              </a:tabLst>
            </a:pPr>
            <a:r>
              <a:rPr sz="3200" b="1" i="1" spc="-10" dirty="0">
                <a:solidFill>
                  <a:srgbClr val="006FC0"/>
                </a:solidFill>
                <a:latin typeface="Calibri"/>
                <a:cs typeface="Calibri"/>
              </a:rPr>
              <a:t>Function:</a:t>
            </a:r>
            <a:endParaRPr sz="3200">
              <a:latin typeface="Calibri"/>
              <a:cs typeface="Calibri"/>
            </a:endParaRPr>
          </a:p>
          <a:p>
            <a:pPr marL="354965" lvl="1" indent="-3422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Basic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media</a:t>
            </a:r>
            <a:endParaRPr sz="3200">
              <a:latin typeface="Calibri"/>
              <a:cs typeface="Calibri"/>
            </a:endParaRPr>
          </a:p>
          <a:p>
            <a:pPr marL="354965" lvl="1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Enriched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media</a:t>
            </a:r>
            <a:endParaRPr sz="3200">
              <a:latin typeface="Calibri"/>
              <a:cs typeface="Calibri"/>
            </a:endParaRPr>
          </a:p>
          <a:p>
            <a:pPr marL="354965" lvl="1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Enrichment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media</a:t>
            </a:r>
            <a:endParaRPr sz="3200">
              <a:latin typeface="Calibri"/>
              <a:cs typeface="Calibri"/>
            </a:endParaRPr>
          </a:p>
          <a:p>
            <a:pPr marL="354965" lvl="1" indent="-3422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Selective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media</a:t>
            </a:r>
            <a:endParaRPr sz="3200">
              <a:latin typeface="Calibri"/>
              <a:cs typeface="Calibri"/>
            </a:endParaRPr>
          </a:p>
          <a:p>
            <a:pPr marL="354965" lvl="1" indent="-34226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25" dirty="0">
                <a:latin typeface="Calibri"/>
                <a:cs typeface="Calibri"/>
              </a:rPr>
              <a:t>Differential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media</a:t>
            </a:r>
            <a:endParaRPr sz="3200">
              <a:latin typeface="Calibri"/>
              <a:cs typeface="Calibri"/>
            </a:endParaRPr>
          </a:p>
          <a:p>
            <a:pPr marL="354965" lvl="1" indent="-3422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35" dirty="0">
                <a:latin typeface="Calibri"/>
                <a:cs typeface="Calibri"/>
              </a:rPr>
              <a:t>Transport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media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24835"/>
            <a:ext cx="3698875" cy="40259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β</a:t>
            </a:r>
            <a:r>
              <a:rPr sz="32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6FC0"/>
                </a:solidFill>
                <a:latin typeface="Calibri"/>
                <a:cs typeface="Calibri"/>
              </a:rPr>
              <a:t>hemolysis: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Complete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hemolysis</a:t>
            </a:r>
            <a:endParaRPr sz="3200">
              <a:latin typeface="Calibri"/>
              <a:cs typeface="Calibri"/>
            </a:endParaRPr>
          </a:p>
          <a:p>
            <a:pPr marL="355600" marR="386715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Clear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area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around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colonies.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γ</a:t>
            </a:r>
            <a:r>
              <a:rPr sz="32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6FC0"/>
                </a:solidFill>
                <a:latin typeface="Calibri"/>
                <a:cs typeface="Calibri"/>
              </a:rPr>
              <a:t>Hemolysis: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libri"/>
                <a:cs typeface="Calibri"/>
              </a:rPr>
              <a:t>No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hemolysis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1447800"/>
            <a:ext cx="4152016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533384"/>
            <a:ext cx="7894320" cy="54406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01772"/>
            <a:ext cx="5788660" cy="39998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675"/>
              </a:spcBef>
              <a:tabLst>
                <a:tab pos="558165" algn="l"/>
                <a:tab pos="2033270" algn="l"/>
                <a:tab pos="2832100" algn="l"/>
              </a:tabLst>
            </a:pPr>
            <a:r>
              <a:rPr sz="2500" b="1" spc="-25" dirty="0">
                <a:solidFill>
                  <a:srgbClr val="006FC0"/>
                </a:solidFill>
                <a:latin typeface="Calibri"/>
                <a:cs typeface="Calibri"/>
              </a:rPr>
              <a:t>5.</a:t>
            </a:r>
            <a:r>
              <a:rPr sz="25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500" b="1" spc="-10" dirty="0">
                <a:solidFill>
                  <a:srgbClr val="006FC0"/>
                </a:solidFill>
                <a:latin typeface="Calibri"/>
                <a:cs typeface="Calibri"/>
              </a:rPr>
              <a:t>Selective</a:t>
            </a:r>
            <a:r>
              <a:rPr sz="25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500" b="1" spc="-2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5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500" b="1" spc="-10" dirty="0">
                <a:solidFill>
                  <a:srgbClr val="006FC0"/>
                </a:solidFill>
                <a:latin typeface="Calibri"/>
                <a:cs typeface="Calibri"/>
              </a:rPr>
              <a:t>Differential</a:t>
            </a:r>
            <a:r>
              <a:rPr sz="25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500" b="1" spc="-10" dirty="0">
                <a:solidFill>
                  <a:srgbClr val="006FC0"/>
                </a:solidFill>
                <a:latin typeface="Calibri"/>
                <a:cs typeface="Calibri"/>
              </a:rPr>
              <a:t>media: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87877"/>
            <a:ext cx="154305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Example: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sz="2500" spc="-25" dirty="0">
                <a:latin typeface="Calibri"/>
                <a:cs typeface="Calibri"/>
              </a:rPr>
              <a:t>A)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25" dirty="0">
                <a:latin typeface="Calibri"/>
                <a:cs typeface="Calibri"/>
              </a:rPr>
              <a:t>Mac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5709" y="1468877"/>
            <a:ext cx="8928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B)EMB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849954"/>
            <a:ext cx="36106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C)</a:t>
            </a:r>
            <a:r>
              <a:rPr sz="25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Mannitol</a:t>
            </a:r>
            <a:r>
              <a:rPr sz="25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Salt</a:t>
            </a:r>
            <a:r>
              <a:rPr sz="25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Agar(</a:t>
            </a:r>
            <a:r>
              <a:rPr sz="25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20" dirty="0">
                <a:solidFill>
                  <a:srgbClr val="FF0000"/>
                </a:solidFill>
                <a:latin typeface="Calibri"/>
                <a:cs typeface="Calibri"/>
              </a:rPr>
              <a:t>MSA)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231259"/>
            <a:ext cx="357377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  <a:tab pos="1884045" algn="l"/>
                <a:tab pos="3004185" algn="l"/>
              </a:tabLst>
            </a:pPr>
            <a:r>
              <a:rPr sz="2500" spc="-10" dirty="0">
                <a:latin typeface="Calibri"/>
                <a:cs typeface="Calibri"/>
              </a:rPr>
              <a:t>Inhibiting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Calibri"/>
                <a:cs typeface="Calibri"/>
              </a:rPr>
              <a:t>agent: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20" dirty="0">
                <a:latin typeface="Calibri"/>
                <a:cs typeface="Calibri"/>
              </a:rPr>
              <a:t>high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92235" y="2231259"/>
            <a:ext cx="48005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0" dirty="0">
                <a:latin typeface="Calibri"/>
                <a:cs typeface="Calibri"/>
              </a:rPr>
              <a:t>salt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9150" y="2536059"/>
            <a:ext cx="25215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0" dirty="0">
                <a:latin typeface="Calibri"/>
                <a:cs typeface="Calibri"/>
              </a:rPr>
              <a:t>concentration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7.5%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36" y="2917059"/>
            <a:ext cx="2801620" cy="17018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5080" indent="-343535">
              <a:lnSpc>
                <a:spcPct val="80000"/>
              </a:lnSpc>
              <a:spcBef>
                <a:spcPts val="695"/>
              </a:spcBef>
              <a:buFont typeface="Wingdings"/>
              <a:buChar char=""/>
              <a:tabLst>
                <a:tab pos="355600" algn="l"/>
                <a:tab pos="1309370" algn="l"/>
                <a:tab pos="1576070" algn="l"/>
                <a:tab pos="2333625" algn="l"/>
              </a:tabLst>
            </a:pPr>
            <a:r>
              <a:rPr sz="2500" spc="-20" dirty="0">
                <a:latin typeface="Calibri"/>
                <a:cs typeface="Calibri"/>
              </a:rPr>
              <a:t>Only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Calibri"/>
                <a:cs typeface="Calibri"/>
              </a:rPr>
              <a:t>organisms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tolerate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20" dirty="0">
                <a:latin typeface="Calibri"/>
                <a:cs typeface="Calibri"/>
              </a:rPr>
              <a:t>high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20" dirty="0">
                <a:latin typeface="Calibri"/>
                <a:cs typeface="Calibri"/>
              </a:rPr>
              <a:t>salt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grow</a:t>
            </a:r>
            <a:r>
              <a:rPr sz="2500" spc="-1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on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Calibri"/>
                <a:cs typeface="Calibri"/>
              </a:rPr>
              <a:t>it.</a:t>
            </a:r>
            <a:endParaRPr sz="2500">
              <a:latin typeface="Calibri"/>
              <a:cs typeface="Calibri"/>
            </a:endParaRPr>
          </a:p>
          <a:p>
            <a:pPr marL="355600" marR="381635" indent="-343535">
              <a:lnSpc>
                <a:spcPts val="2400"/>
              </a:lnSpc>
              <a:spcBef>
                <a:spcPts val="580"/>
              </a:spcBef>
              <a:buFont typeface="Wingdings"/>
              <a:buChar char=""/>
              <a:tabLst>
                <a:tab pos="355600" algn="l"/>
                <a:tab pos="1202690" algn="l"/>
              </a:tabLst>
            </a:pPr>
            <a:r>
              <a:rPr sz="2500" spc="-10" dirty="0">
                <a:latin typeface="Calibri"/>
                <a:cs typeface="Calibri"/>
              </a:rPr>
              <a:t>Sugar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b="1" spc="-10" dirty="0">
                <a:latin typeface="Calibri"/>
                <a:cs typeface="Calibri"/>
              </a:rPr>
              <a:t>Mannitol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Calibri"/>
                <a:cs typeface="Calibri"/>
              </a:rPr>
              <a:t>Phenol</a:t>
            </a:r>
            <a:r>
              <a:rPr sz="2500" spc="-110" dirty="0">
                <a:latin typeface="Times New Roman"/>
                <a:cs typeface="Times New Roman"/>
              </a:rPr>
              <a:t> </a:t>
            </a:r>
            <a:r>
              <a:rPr sz="2500" b="1" spc="-25" dirty="0">
                <a:latin typeface="Calibri"/>
                <a:cs typeface="Calibri"/>
              </a:rPr>
              <a:t>red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05119" y="2917059"/>
            <a:ext cx="1367790" cy="7112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2860" marR="5080" indent="-10795">
              <a:lnSpc>
                <a:spcPts val="2400"/>
              </a:lnSpc>
              <a:spcBef>
                <a:spcPts val="675"/>
              </a:spcBef>
              <a:tabLst>
                <a:tab pos="904240" algn="l"/>
              </a:tabLst>
            </a:pPr>
            <a:r>
              <a:rPr sz="2500" spc="-20" dirty="0">
                <a:latin typeface="Calibri"/>
                <a:cs typeface="Calibri"/>
              </a:rPr>
              <a:t>that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30" dirty="0">
                <a:latin typeface="Calibri"/>
                <a:cs typeface="Calibri"/>
              </a:rPr>
              <a:t>can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conc.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620" dirty="0">
                <a:latin typeface="Times New Roman"/>
                <a:cs typeface="Times New Roman"/>
              </a:rPr>
              <a:t> </a:t>
            </a:r>
            <a:r>
              <a:rPr sz="2500" spc="-30" dirty="0">
                <a:latin typeface="Calibri"/>
                <a:cs typeface="Calibri"/>
              </a:rPr>
              <a:t>can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01918" y="3907922"/>
            <a:ext cx="11722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Indicator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4593799"/>
            <a:ext cx="4337685" cy="16262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4330" marR="5080" indent="-342265" algn="just">
              <a:lnSpc>
                <a:spcPct val="80000"/>
              </a:lnSpc>
              <a:spcBef>
                <a:spcPts val="695"/>
              </a:spcBef>
              <a:buFont typeface="Wingdings"/>
              <a:buChar char=""/>
              <a:tabLst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The</a:t>
            </a:r>
            <a:r>
              <a:rPr sz="2500" spc="120" dirty="0">
                <a:latin typeface="Times New Roman"/>
                <a:cs typeface="Times New Roman"/>
              </a:rPr>
              <a:t>  </a:t>
            </a:r>
            <a:r>
              <a:rPr sz="2500" dirty="0">
                <a:latin typeface="Calibri"/>
                <a:cs typeface="Calibri"/>
              </a:rPr>
              <a:t>organism</a:t>
            </a:r>
            <a:r>
              <a:rPr sz="2500" spc="130" dirty="0">
                <a:latin typeface="Times New Roman"/>
                <a:cs typeface="Times New Roman"/>
              </a:rPr>
              <a:t>  </a:t>
            </a:r>
            <a:r>
              <a:rPr sz="2500" dirty="0">
                <a:latin typeface="Calibri"/>
                <a:cs typeface="Calibri"/>
              </a:rPr>
              <a:t>that</a:t>
            </a:r>
            <a:r>
              <a:rPr sz="2500" spc="135" dirty="0">
                <a:latin typeface="Times New Roman"/>
                <a:cs typeface="Times New Roman"/>
              </a:rPr>
              <a:t>  </a:t>
            </a:r>
            <a:r>
              <a:rPr sz="2500" spc="-10" dirty="0">
                <a:latin typeface="Calibri"/>
                <a:cs typeface="Calibri"/>
              </a:rPr>
              <a:t>ferments</a:t>
            </a:r>
            <a:r>
              <a:rPr sz="2500" spc="-10" dirty="0">
                <a:latin typeface="Times New Roman"/>
                <a:cs typeface="Times New Roman"/>
              </a:rPr>
              <a:t> 	</a:t>
            </a:r>
            <a:r>
              <a:rPr sz="2500" dirty="0">
                <a:latin typeface="Calibri"/>
                <a:cs typeface="Calibri"/>
              </a:rPr>
              <a:t>mannitol</a:t>
            </a:r>
            <a:r>
              <a:rPr sz="2500" spc="320" dirty="0">
                <a:latin typeface="Times New Roman"/>
                <a:cs typeface="Times New Roman"/>
              </a:rPr>
              <a:t>  </a:t>
            </a:r>
            <a:r>
              <a:rPr sz="2500" dirty="0">
                <a:latin typeface="Calibri"/>
                <a:cs typeface="Calibri"/>
              </a:rPr>
              <a:t>give</a:t>
            </a:r>
            <a:r>
              <a:rPr sz="2500" spc="330" dirty="0">
                <a:latin typeface="Times New Roman"/>
                <a:cs typeface="Times New Roman"/>
              </a:rPr>
              <a:t>  </a:t>
            </a:r>
            <a:r>
              <a:rPr sz="2500" b="1" dirty="0">
                <a:latin typeface="Calibri"/>
                <a:cs typeface="Calibri"/>
              </a:rPr>
              <a:t>yellow</a:t>
            </a:r>
            <a:r>
              <a:rPr sz="2500" spc="320" dirty="0">
                <a:latin typeface="Times New Roman"/>
                <a:cs typeface="Times New Roman"/>
              </a:rPr>
              <a:t>  </a:t>
            </a:r>
            <a:r>
              <a:rPr sz="2500" b="1" spc="-10" dirty="0">
                <a:latin typeface="Calibri"/>
                <a:cs typeface="Calibri"/>
              </a:rPr>
              <a:t>color</a:t>
            </a:r>
            <a:r>
              <a:rPr sz="2500" spc="-10" dirty="0">
                <a:latin typeface="Times New Roman"/>
                <a:cs typeface="Times New Roman"/>
              </a:rPr>
              <a:t> 	</a:t>
            </a:r>
            <a:r>
              <a:rPr sz="2500" dirty="0">
                <a:latin typeface="Calibri"/>
                <a:cs typeface="Calibri"/>
              </a:rPr>
              <a:t>colonies,</a:t>
            </a:r>
            <a:r>
              <a:rPr sz="2500" spc="11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if</a:t>
            </a:r>
            <a:r>
              <a:rPr sz="2500" spc="11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organism</a:t>
            </a:r>
            <a:r>
              <a:rPr sz="2500" spc="1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does</a:t>
            </a:r>
            <a:r>
              <a:rPr sz="2500" spc="114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Calibri"/>
                <a:cs typeface="Calibri"/>
              </a:rPr>
              <a:t>not</a:t>
            </a:r>
            <a:r>
              <a:rPr sz="2500" spc="-25" dirty="0">
                <a:latin typeface="Times New Roman"/>
                <a:cs typeface="Times New Roman"/>
              </a:rPr>
              <a:t> 	</a:t>
            </a:r>
            <a:r>
              <a:rPr sz="2500" dirty="0">
                <a:latin typeface="Calibri"/>
                <a:cs typeface="Calibri"/>
              </a:rPr>
              <a:t>ferment</a:t>
            </a:r>
            <a:r>
              <a:rPr sz="2500" dirty="0">
                <a:latin typeface="Times New Roman"/>
                <a:cs typeface="Times New Roman"/>
              </a:rPr>
              <a:t>  </a:t>
            </a:r>
            <a:r>
              <a:rPr sz="2500" dirty="0">
                <a:latin typeface="Calibri"/>
                <a:cs typeface="Calibri"/>
              </a:rPr>
              <a:t>mannitol</a:t>
            </a:r>
            <a:r>
              <a:rPr sz="2500" spc="5" dirty="0">
                <a:latin typeface="Times New Roman"/>
                <a:cs typeface="Times New Roman"/>
              </a:rPr>
              <a:t>  </a:t>
            </a:r>
            <a:r>
              <a:rPr sz="2500" dirty="0">
                <a:latin typeface="Calibri"/>
                <a:cs typeface="Calibri"/>
              </a:rPr>
              <a:t>no</a:t>
            </a:r>
            <a:r>
              <a:rPr sz="2500" spc="62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change</a:t>
            </a:r>
            <a:r>
              <a:rPr sz="2500" spc="-10" dirty="0">
                <a:latin typeface="Times New Roman"/>
                <a:cs typeface="Times New Roman"/>
              </a:rPr>
              <a:t> 	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10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color</a:t>
            </a:r>
            <a:r>
              <a:rPr sz="2500" spc="-95" dirty="0">
                <a:latin typeface="Times New Roman"/>
                <a:cs typeface="Times New Roman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(colorless)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0" y="3124209"/>
            <a:ext cx="3425830" cy="318768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1429385">
              <a:lnSpc>
                <a:spcPct val="100000"/>
              </a:lnSpc>
              <a:spcBef>
                <a:spcPts val="105"/>
              </a:spcBef>
            </a:pPr>
            <a:r>
              <a:rPr dirty="0"/>
              <a:t>Swarming</a:t>
            </a:r>
            <a:r>
              <a:rPr b="0" spc="-204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b="0" spc="-190" dirty="0">
                <a:latin typeface="Times New Roman"/>
                <a:cs typeface="Times New Roman"/>
              </a:rPr>
              <a:t> </a:t>
            </a:r>
            <a:r>
              <a:rPr spc="-10" dirty="0"/>
              <a:t>Proteus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0607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pc="-10" dirty="0"/>
              <a:t>Swarming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appear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25" dirty="0"/>
              <a:t>as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spreading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/>
              <a:t>rose</a:t>
            </a:r>
            <a:r>
              <a:rPr spc="-145" dirty="0">
                <a:latin typeface="Times New Roman"/>
                <a:cs typeface="Times New Roman"/>
              </a:rPr>
              <a:t> </a:t>
            </a:r>
            <a:r>
              <a:rPr dirty="0"/>
              <a:t>on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spc="-25" dirty="0"/>
              <a:t>BA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NA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10" dirty="0"/>
              <a:t>plates.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CLED</a:t>
            </a:r>
            <a:r>
              <a:rPr spc="-175" dirty="0">
                <a:latin typeface="Times New Roman"/>
                <a:cs typeface="Times New Roman"/>
              </a:rPr>
              <a:t> </a:t>
            </a:r>
            <a:r>
              <a:rPr dirty="0"/>
              <a:t>inhibit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10" dirty="0"/>
              <a:t>swarming.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4001" y="1447800"/>
            <a:ext cx="2643125" cy="25946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0495" y="4483162"/>
            <a:ext cx="2170176" cy="21097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4352925"/>
            <a:ext cx="270027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15F9A06E-F10B-B0AB-6D77-356EF1E61C82}"/>
              </a:ext>
            </a:extLst>
          </p:cNvPr>
          <p:cNvSpPr txBox="1"/>
          <p:nvPr/>
        </p:nvSpPr>
        <p:spPr>
          <a:xfrm>
            <a:off x="-342900" y="2105561"/>
            <a:ext cx="98298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600" b="1" dirty="0">
                <a:latin typeface="Kunstler Script" panose="030304020206070D0D06" pitchFamily="66" charset="0"/>
              </a:rPr>
              <a:t>Thank you</a:t>
            </a:r>
            <a:endParaRPr lang="ar-SA" sz="16600" b="1" dirty="0">
              <a:latin typeface="Kunstler Script" panose="030304020206070D0D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4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083" rIns="0" bIns="0" rtlCol="0">
            <a:spAutoFit/>
          </a:bodyPr>
          <a:lstStyle/>
          <a:p>
            <a:pPr marL="1101725">
              <a:lnSpc>
                <a:spcPct val="100000"/>
              </a:lnSpc>
              <a:spcBef>
                <a:spcPts val="105"/>
              </a:spcBef>
            </a:pPr>
            <a:r>
              <a:rPr dirty="0"/>
              <a:t>Forms</a:t>
            </a:r>
            <a:r>
              <a:rPr b="0" spc="-180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b="0" spc="-160" dirty="0">
                <a:latin typeface="Times New Roman"/>
                <a:cs typeface="Times New Roman"/>
              </a:rPr>
              <a:t> </a:t>
            </a:r>
            <a:r>
              <a:rPr dirty="0"/>
              <a:t>Culture</a:t>
            </a:r>
            <a:r>
              <a:rPr b="0" spc="-165" dirty="0">
                <a:latin typeface="Times New Roman"/>
                <a:cs typeface="Times New Roman"/>
              </a:rPr>
              <a:t> </a:t>
            </a:r>
            <a:r>
              <a:rPr spc="-10" dirty="0"/>
              <a:t>Media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3993"/>
            <a:ext cx="3808729" cy="446532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367665" algn="l"/>
              </a:tabLst>
            </a:pP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Liquid</a:t>
            </a:r>
            <a:r>
              <a:rPr sz="2800" spc="-1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form:</a:t>
            </a:r>
            <a:endParaRPr sz="2800"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Called: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broth.</a:t>
            </a:r>
            <a:endParaRPr sz="2800">
              <a:latin typeface="Calibri"/>
              <a:cs typeface="Calibri"/>
            </a:endParaRPr>
          </a:p>
          <a:p>
            <a:pPr marL="355600" marR="784225" lvl="1" indent="-343535">
              <a:lnSpc>
                <a:spcPts val="302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Without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agar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(solidifying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agent).</a:t>
            </a:r>
            <a:endParaRPr sz="2800">
              <a:latin typeface="Calibri"/>
              <a:cs typeface="Calibri"/>
            </a:endParaRPr>
          </a:p>
          <a:p>
            <a:pPr marL="355600" marR="270510" lvl="1" indent="-343535">
              <a:lnSpc>
                <a:spcPts val="3020"/>
              </a:lnSpc>
              <a:spcBef>
                <a:spcPts val="68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Used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grow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bacteria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large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quantity.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2800">
              <a:latin typeface="Calibri"/>
              <a:cs typeface="Calibri"/>
            </a:endParaRPr>
          </a:p>
          <a:p>
            <a:pPr marL="355600" marR="5080" indent="-343535">
              <a:lnSpc>
                <a:spcPts val="302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Growth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bacteria-</a:t>
            </a:r>
            <a:r>
              <a:rPr sz="2800" spc="-20" dirty="0">
                <a:latin typeface="Calibri"/>
                <a:cs typeface="Calibri"/>
              </a:rPr>
              <a:t>----</a:t>
            </a:r>
            <a:r>
              <a:rPr sz="2800" spc="-50" dirty="0">
                <a:latin typeface="Calibri"/>
                <a:cs typeface="Calibri"/>
              </a:rPr>
              <a:t>&gt;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turbidity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No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growth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Calibri"/>
                <a:cs typeface="Calibri"/>
              </a:rPr>
              <a:t>----</a:t>
            </a:r>
            <a:r>
              <a:rPr sz="2800" dirty="0">
                <a:latin typeface="Calibri"/>
                <a:cs typeface="Calibri"/>
              </a:rPr>
              <a:t>&gt;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clear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7074" y="2403094"/>
            <a:ext cx="3340851" cy="29202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06877"/>
            <a:ext cx="7962900" cy="5360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7025" indent="-31432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327025" algn="l"/>
              </a:tabLst>
            </a:pPr>
            <a:r>
              <a:rPr sz="2500" b="1" dirty="0">
                <a:solidFill>
                  <a:srgbClr val="006FC0"/>
                </a:solidFill>
                <a:latin typeface="Calibri"/>
                <a:cs typeface="Calibri"/>
              </a:rPr>
              <a:t>Solid</a:t>
            </a:r>
            <a:r>
              <a:rPr sz="2500" spc="-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500" b="1" spc="-10" dirty="0">
                <a:solidFill>
                  <a:srgbClr val="006FC0"/>
                </a:solidFill>
                <a:latin typeface="Calibri"/>
                <a:cs typeface="Calibri"/>
              </a:rPr>
              <a:t>form:</a:t>
            </a:r>
            <a:endParaRPr sz="2500"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With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agar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(1-</a:t>
            </a:r>
            <a:r>
              <a:rPr sz="2500" dirty="0">
                <a:latin typeface="Calibri"/>
                <a:cs typeface="Calibri"/>
              </a:rPr>
              <a:t>2%</a:t>
            </a:r>
            <a:r>
              <a:rPr sz="2500" spc="-1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agar).</a:t>
            </a:r>
            <a:endParaRPr sz="2500"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Solid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media</a:t>
            </a:r>
            <a:r>
              <a:rPr sz="2500" spc="-1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can</a:t>
            </a:r>
            <a:r>
              <a:rPr sz="2500" spc="-95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Calibri"/>
                <a:cs typeface="Calibri"/>
              </a:rPr>
              <a:t>be:</a:t>
            </a:r>
            <a:endParaRPr sz="2500">
              <a:latin typeface="Calibri"/>
              <a:cs typeface="Calibri"/>
            </a:endParaRPr>
          </a:p>
          <a:p>
            <a:pPr marL="354330" marR="5080" indent="-342265">
              <a:lnSpc>
                <a:spcPts val="2400"/>
              </a:lnSpc>
              <a:spcBef>
                <a:spcPts val="585"/>
              </a:spcBef>
              <a:buFont typeface="Wingdings"/>
              <a:buChar char=""/>
              <a:tabLst>
                <a:tab pos="355600" algn="l"/>
              </a:tabLst>
            </a:pPr>
            <a:r>
              <a:rPr sz="2500" dirty="0">
                <a:solidFill>
                  <a:srgbClr val="00AF50"/>
                </a:solidFill>
                <a:latin typeface="Calibri"/>
                <a:cs typeface="Calibri"/>
              </a:rPr>
              <a:t>Slant:</a:t>
            </a:r>
            <a:r>
              <a:rPr sz="2500" spc="-1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1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tube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containing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solid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media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that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was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left</a:t>
            </a:r>
            <a:r>
              <a:rPr sz="2500" spc="-1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solidify</a:t>
            </a:r>
            <a:r>
              <a:rPr sz="2500" spc="-10" dirty="0">
                <a:latin typeface="Times New Roman"/>
                <a:cs typeface="Times New Roman"/>
              </a:rPr>
              <a:t> 	</a:t>
            </a:r>
            <a:r>
              <a:rPr sz="2500" dirty="0">
                <a:latin typeface="Calibri"/>
                <a:cs typeface="Calibri"/>
              </a:rPr>
              <a:t>at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an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angle.</a:t>
            </a:r>
            <a:r>
              <a:rPr sz="2500" spc="-1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Used</a:t>
            </a:r>
            <a:r>
              <a:rPr sz="2500" spc="-10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keep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1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bacteria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for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long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period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Calibri"/>
                <a:cs typeface="Calibri"/>
              </a:rPr>
              <a:t>of</a:t>
            </a:r>
            <a:r>
              <a:rPr sz="2500" spc="-25" dirty="0">
                <a:latin typeface="Times New Roman"/>
                <a:cs typeface="Times New Roman"/>
              </a:rPr>
              <a:t> 	</a:t>
            </a:r>
            <a:r>
              <a:rPr sz="2500" dirty="0">
                <a:latin typeface="Calibri"/>
                <a:cs typeface="Calibri"/>
              </a:rPr>
              <a:t>time</a:t>
            </a:r>
            <a:r>
              <a:rPr sz="2500" spc="-9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(3</a:t>
            </a:r>
            <a:r>
              <a:rPr sz="2500" spc="-10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months)</a:t>
            </a:r>
            <a:endParaRPr sz="2500">
              <a:latin typeface="Calibri"/>
              <a:cs typeface="Calibri"/>
            </a:endParaRPr>
          </a:p>
          <a:p>
            <a:pPr marL="354330" marR="133350" indent="-342265">
              <a:lnSpc>
                <a:spcPts val="24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500" dirty="0">
                <a:solidFill>
                  <a:srgbClr val="00AF50"/>
                </a:solidFill>
                <a:latin typeface="Calibri"/>
                <a:cs typeface="Calibri"/>
              </a:rPr>
              <a:t>Deep</a:t>
            </a:r>
            <a:r>
              <a:rPr sz="2500" spc="-10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00AF50"/>
                </a:solidFill>
                <a:latin typeface="Calibri"/>
                <a:cs typeface="Calibri"/>
              </a:rPr>
              <a:t>agar:</a:t>
            </a:r>
            <a:r>
              <a:rPr sz="2500" spc="-1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agar</a:t>
            </a:r>
            <a:r>
              <a:rPr sz="2500" spc="-10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solidified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at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bottom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of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tube.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Used</a:t>
            </a:r>
            <a:r>
              <a:rPr sz="2500" spc="-10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keep</a:t>
            </a:r>
            <a:r>
              <a:rPr sz="2500" spc="-20" dirty="0">
                <a:latin typeface="Times New Roman"/>
                <a:cs typeface="Times New Roman"/>
              </a:rPr>
              <a:t> 	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bacteria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for</a:t>
            </a:r>
            <a:r>
              <a:rPr sz="2500" spc="-10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long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time</a:t>
            </a:r>
            <a:r>
              <a:rPr sz="2500" spc="-9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(6</a:t>
            </a:r>
            <a:r>
              <a:rPr sz="2500" spc="-1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months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or</a:t>
            </a:r>
            <a:r>
              <a:rPr sz="2500" spc="-1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more).</a:t>
            </a:r>
            <a:endParaRPr sz="2500">
              <a:latin typeface="Calibri"/>
              <a:cs typeface="Calibri"/>
            </a:endParaRPr>
          </a:p>
          <a:p>
            <a:pPr marL="354330" marR="405130" indent="-342265">
              <a:lnSpc>
                <a:spcPts val="2400"/>
              </a:lnSpc>
              <a:spcBef>
                <a:spcPts val="600"/>
              </a:spcBef>
              <a:buFont typeface="Wingdings"/>
              <a:buChar char=""/>
              <a:tabLst>
                <a:tab pos="355600" algn="l"/>
              </a:tabLst>
            </a:pPr>
            <a:r>
              <a:rPr sz="2500" spc="-10" dirty="0">
                <a:solidFill>
                  <a:srgbClr val="00AF50"/>
                </a:solidFill>
                <a:latin typeface="Calibri"/>
                <a:cs typeface="Calibri"/>
              </a:rPr>
              <a:t>Plate:</a:t>
            </a:r>
            <a:r>
              <a:rPr sz="2500" spc="-10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used</a:t>
            </a:r>
            <a:r>
              <a:rPr sz="2500" spc="-10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mostly</a:t>
            </a:r>
            <a:r>
              <a:rPr sz="2500" spc="-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-1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culture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organisms,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-9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get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pure</a:t>
            </a:r>
            <a:r>
              <a:rPr sz="2500" spc="-20" dirty="0">
                <a:latin typeface="Times New Roman"/>
                <a:cs typeface="Times New Roman"/>
              </a:rPr>
              <a:t> 	</a:t>
            </a:r>
            <a:r>
              <a:rPr sz="2500" spc="-10" dirty="0">
                <a:latin typeface="Calibri"/>
                <a:cs typeface="Calibri"/>
              </a:rPr>
              <a:t>culture</a:t>
            </a:r>
            <a:r>
              <a:rPr sz="2500" spc="-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of</a:t>
            </a:r>
            <a:r>
              <a:rPr sz="2500" spc="-9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bacteria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(isolated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colony).</a:t>
            </a:r>
            <a:endParaRPr sz="2500">
              <a:latin typeface="Calibri"/>
              <a:cs typeface="Calibri"/>
            </a:endParaRPr>
          </a:p>
          <a:p>
            <a:pPr marL="326390" indent="-313690">
              <a:lnSpc>
                <a:spcPct val="100000"/>
              </a:lnSpc>
              <a:spcBef>
                <a:spcPts val="3025"/>
              </a:spcBef>
              <a:buAutoNum type="arabicPeriod" startAt="3"/>
              <a:tabLst>
                <a:tab pos="326390" algn="l"/>
              </a:tabLst>
            </a:pPr>
            <a:r>
              <a:rPr sz="2500" b="1" spc="-20" dirty="0">
                <a:solidFill>
                  <a:srgbClr val="006FC0"/>
                </a:solidFill>
                <a:latin typeface="Calibri"/>
                <a:cs typeface="Calibri"/>
              </a:rPr>
              <a:t>Semi-</a:t>
            </a:r>
            <a:r>
              <a:rPr sz="2500" b="1" dirty="0">
                <a:solidFill>
                  <a:srgbClr val="006FC0"/>
                </a:solidFill>
                <a:latin typeface="Calibri"/>
                <a:cs typeface="Calibri"/>
              </a:rPr>
              <a:t>solid</a:t>
            </a:r>
            <a:r>
              <a:rPr sz="2500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500" b="1" spc="-10" dirty="0">
                <a:solidFill>
                  <a:srgbClr val="006FC0"/>
                </a:solidFill>
                <a:latin typeface="Calibri"/>
                <a:cs typeface="Calibri"/>
              </a:rPr>
              <a:t>agar:</a:t>
            </a:r>
            <a:endParaRPr sz="2500">
              <a:latin typeface="Calibri"/>
              <a:cs typeface="Calibri"/>
            </a:endParaRPr>
          </a:p>
          <a:p>
            <a:pPr marL="427355" lvl="1" indent="-414655">
              <a:lnSpc>
                <a:spcPct val="100000"/>
              </a:lnSpc>
              <a:buFont typeface="Arial MT"/>
              <a:buChar char="•"/>
              <a:tabLst>
                <a:tab pos="427355" algn="l"/>
              </a:tabLst>
            </a:pPr>
            <a:r>
              <a:rPr sz="2500" spc="-10" dirty="0">
                <a:latin typeface="Calibri"/>
                <a:cs typeface="Calibri"/>
              </a:rPr>
              <a:t>Contains</a:t>
            </a:r>
            <a:r>
              <a:rPr sz="2500" spc="-1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less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agar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than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solid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media</a:t>
            </a:r>
            <a:r>
              <a:rPr sz="2500" spc="-10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(0.5%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agar).</a:t>
            </a:r>
            <a:endParaRPr sz="2500">
              <a:latin typeface="Calibri"/>
              <a:cs typeface="Calibri"/>
            </a:endParaRPr>
          </a:p>
          <a:p>
            <a:pPr marL="355600" marR="130175" lvl="1" indent="-343535">
              <a:lnSpc>
                <a:spcPts val="24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Used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as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transport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media,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for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motility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biochemical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tests.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6687" y="616960"/>
            <a:ext cx="847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Slant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36883" y="616960"/>
            <a:ext cx="8940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20" dirty="0">
                <a:solidFill>
                  <a:srgbClr val="000000"/>
                </a:solidFill>
                <a:latin typeface="Calibri"/>
                <a:cs typeface="Calibri"/>
              </a:rPr>
              <a:t>Deep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7938" y="5299656"/>
            <a:ext cx="17062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Agar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plate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485" y="1219200"/>
            <a:ext cx="2633472" cy="33162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4370" y="1524000"/>
            <a:ext cx="1764663" cy="2438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68746" y="4377942"/>
            <a:ext cx="2398647" cy="20345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3522" y="1150361"/>
            <a:ext cx="46158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000000"/>
                </a:solidFill>
                <a:latin typeface="Calibri"/>
                <a:cs typeface="Calibri"/>
              </a:rPr>
              <a:t>Motility</a:t>
            </a:r>
            <a:r>
              <a:rPr sz="3200" b="0"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0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sz="3200" b="0" spc="-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0" spc="-10" dirty="0">
                <a:solidFill>
                  <a:srgbClr val="000000"/>
                </a:solidFill>
                <a:latin typeface="Calibri"/>
                <a:cs typeface="Calibri"/>
              </a:rPr>
              <a:t>semi-</a:t>
            </a:r>
            <a:r>
              <a:rPr sz="3200" b="0" dirty="0">
                <a:solidFill>
                  <a:srgbClr val="000000"/>
                </a:solidFill>
                <a:latin typeface="Calibri"/>
                <a:cs typeface="Calibri"/>
              </a:rPr>
              <a:t>solid</a:t>
            </a:r>
            <a:r>
              <a:rPr sz="3200" b="0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0" spc="-10" dirty="0">
                <a:solidFill>
                  <a:srgbClr val="000000"/>
                </a:solidFill>
                <a:latin typeface="Calibri"/>
                <a:cs typeface="Calibri"/>
              </a:rPr>
              <a:t>media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913823"/>
            <a:ext cx="6672193" cy="41340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52980" marR="5080" indent="-2240915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Types</a:t>
            </a:r>
            <a:r>
              <a:rPr sz="4000" b="0" spc="-185" dirty="0">
                <a:latin typeface="Times New Roman"/>
                <a:cs typeface="Times New Roman"/>
              </a:rPr>
              <a:t> </a:t>
            </a:r>
            <a:r>
              <a:rPr sz="4000" dirty="0"/>
              <a:t>of</a:t>
            </a:r>
            <a:r>
              <a:rPr sz="4000" b="0" spc="-185" dirty="0">
                <a:latin typeface="Times New Roman"/>
                <a:cs typeface="Times New Roman"/>
              </a:rPr>
              <a:t> </a:t>
            </a:r>
            <a:r>
              <a:rPr sz="4000" spc="-10" dirty="0"/>
              <a:t>Culture</a:t>
            </a:r>
            <a:r>
              <a:rPr sz="4000" b="0" spc="-165" dirty="0">
                <a:latin typeface="Times New Roman"/>
                <a:cs typeface="Times New Roman"/>
              </a:rPr>
              <a:t> </a:t>
            </a:r>
            <a:r>
              <a:rPr sz="4000" dirty="0"/>
              <a:t>Media</a:t>
            </a:r>
            <a:r>
              <a:rPr sz="4000" b="0" spc="-170" dirty="0">
                <a:latin typeface="Times New Roman"/>
                <a:cs typeface="Times New Roman"/>
              </a:rPr>
              <a:t> </a:t>
            </a:r>
            <a:r>
              <a:rPr sz="4000" spc="-20" dirty="0"/>
              <a:t>According</a:t>
            </a:r>
            <a:r>
              <a:rPr sz="4000" b="0" spc="-155" dirty="0">
                <a:latin typeface="Times New Roman"/>
                <a:cs typeface="Times New Roman"/>
              </a:rPr>
              <a:t> </a:t>
            </a:r>
            <a:r>
              <a:rPr sz="4000" spc="-25" dirty="0"/>
              <a:t>to</a:t>
            </a:r>
            <a:r>
              <a:rPr sz="4000" b="0" spc="-25" dirty="0">
                <a:latin typeface="Times New Roman"/>
                <a:cs typeface="Times New Roman"/>
              </a:rPr>
              <a:t> </a:t>
            </a:r>
            <a:r>
              <a:rPr sz="4000" dirty="0"/>
              <a:t>their</a:t>
            </a:r>
            <a:r>
              <a:rPr sz="4000" b="0" spc="-185" dirty="0">
                <a:latin typeface="Times New Roman"/>
                <a:cs typeface="Times New Roman"/>
              </a:rPr>
              <a:t> </a:t>
            </a:r>
            <a:r>
              <a:rPr sz="4000" spc="-10" dirty="0"/>
              <a:t>Functions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9" y="1545077"/>
            <a:ext cx="5939790" cy="3836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7025" indent="-314325" algn="just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27025" algn="l"/>
              </a:tabLst>
            </a:pPr>
            <a:r>
              <a:rPr sz="2500" b="1" dirty="0">
                <a:solidFill>
                  <a:srgbClr val="006FC0"/>
                </a:solidFill>
                <a:latin typeface="Calibri"/>
                <a:cs typeface="Calibri"/>
              </a:rPr>
              <a:t>Basal</a:t>
            </a:r>
            <a:r>
              <a:rPr sz="2500" spc="-10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500" b="1" spc="-10" dirty="0">
                <a:solidFill>
                  <a:srgbClr val="006FC0"/>
                </a:solidFill>
                <a:latin typeface="Calibri"/>
                <a:cs typeface="Calibri"/>
              </a:rPr>
              <a:t>media:</a:t>
            </a:r>
            <a:endParaRPr sz="2500">
              <a:latin typeface="Calibri"/>
              <a:cs typeface="Calibri"/>
            </a:endParaRPr>
          </a:p>
          <a:p>
            <a:pPr marL="355600" marR="7620" lvl="1" indent="-343535" algn="just">
              <a:lnSpc>
                <a:spcPts val="2400"/>
              </a:lnSpc>
              <a:spcBef>
                <a:spcPts val="585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It’s</a:t>
            </a:r>
            <a:r>
              <a:rPr sz="2500" spc="5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simple</a:t>
            </a:r>
            <a:r>
              <a:rPr sz="2500" spc="48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media,</a:t>
            </a:r>
            <a:r>
              <a:rPr sz="2500" spc="48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such</a:t>
            </a:r>
            <a:r>
              <a:rPr sz="2500" spc="4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as:</a:t>
            </a:r>
            <a:r>
              <a:rPr sz="2500" spc="48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nutrient</a:t>
            </a:r>
            <a:r>
              <a:rPr sz="2500" spc="47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agar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(NA)</a:t>
            </a:r>
            <a:r>
              <a:rPr sz="2500" spc="-9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nutrient</a:t>
            </a:r>
            <a:r>
              <a:rPr sz="2500" spc="-10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broth.</a:t>
            </a:r>
            <a:endParaRPr sz="2500">
              <a:latin typeface="Calibri"/>
              <a:cs typeface="Calibri"/>
            </a:endParaRPr>
          </a:p>
          <a:p>
            <a:pPr marL="355600" marR="6350" lvl="1" indent="-343535" algn="just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It</a:t>
            </a:r>
            <a:r>
              <a:rPr sz="2500" spc="3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allow</a:t>
            </a:r>
            <a:r>
              <a:rPr sz="2500" spc="3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3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growth</a:t>
            </a:r>
            <a:r>
              <a:rPr sz="2500" spc="3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of</a:t>
            </a:r>
            <a:r>
              <a:rPr sz="2500" spc="3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non</a:t>
            </a:r>
            <a:r>
              <a:rPr sz="2500" spc="3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fastidious</a:t>
            </a:r>
            <a:r>
              <a:rPr sz="2500" spc="335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Calibri"/>
                <a:cs typeface="Calibri"/>
              </a:rPr>
              <a:t>(do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not</a:t>
            </a:r>
            <a:r>
              <a:rPr sz="2500" spc="1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have</a:t>
            </a:r>
            <a:r>
              <a:rPr sz="2500" spc="16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special</a:t>
            </a:r>
            <a:r>
              <a:rPr sz="2500" spc="16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nutritional</a:t>
            </a:r>
            <a:r>
              <a:rPr sz="2500" spc="16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requirements)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or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non-pathogenic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bacteria.</a:t>
            </a:r>
            <a:endParaRPr sz="2500">
              <a:latin typeface="Calibri"/>
              <a:cs typeface="Calibri"/>
            </a:endParaRPr>
          </a:p>
          <a:p>
            <a:pPr marL="355600" marR="7620" lvl="1" indent="-343535" algn="just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Used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preparation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of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enriched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media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Calibri"/>
                <a:cs typeface="Calibri"/>
              </a:rPr>
              <a:t>and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maintain</a:t>
            </a:r>
            <a:r>
              <a:rPr sz="2500" spc="-10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stock</a:t>
            </a:r>
            <a:r>
              <a:rPr sz="2500" spc="-10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culture</a:t>
            </a:r>
            <a:r>
              <a:rPr sz="2500" spc="-9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of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bacteria.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2500">
              <a:latin typeface="Calibri"/>
              <a:cs typeface="Calibri"/>
            </a:endParaRPr>
          </a:p>
          <a:p>
            <a:pPr marL="354330" marR="5080" indent="-342265" algn="just">
              <a:lnSpc>
                <a:spcPts val="2400"/>
              </a:lnSpc>
              <a:buFont typeface="Wingdings"/>
              <a:buChar char=""/>
              <a:tabLst>
                <a:tab pos="355600" algn="l"/>
              </a:tabLst>
            </a:pPr>
            <a:r>
              <a:rPr sz="2500" dirty="0">
                <a:solidFill>
                  <a:srgbClr val="943735"/>
                </a:solidFill>
                <a:latin typeface="Calibri"/>
                <a:cs typeface="Calibri"/>
              </a:rPr>
              <a:t>For</a:t>
            </a:r>
            <a:r>
              <a:rPr sz="2500" spc="17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943735"/>
                </a:solidFill>
                <a:latin typeface="Calibri"/>
                <a:cs typeface="Calibri"/>
              </a:rPr>
              <a:t>the</a:t>
            </a:r>
            <a:r>
              <a:rPr sz="2500" spc="16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943735"/>
                </a:solidFill>
                <a:latin typeface="Calibri"/>
                <a:cs typeface="Calibri"/>
              </a:rPr>
              <a:t>culture:</a:t>
            </a:r>
            <a:r>
              <a:rPr sz="2500" spc="17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943735"/>
                </a:solidFill>
                <a:latin typeface="Calibri"/>
                <a:cs typeface="Calibri"/>
              </a:rPr>
              <a:t>notice</a:t>
            </a:r>
            <a:r>
              <a:rPr sz="2500" spc="18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943735"/>
                </a:solidFill>
                <a:latin typeface="Calibri"/>
                <a:cs typeface="Calibri"/>
              </a:rPr>
              <a:t>the</a:t>
            </a:r>
            <a:r>
              <a:rPr sz="2500" spc="17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943735"/>
                </a:solidFill>
                <a:latin typeface="Calibri"/>
                <a:cs typeface="Calibri"/>
              </a:rPr>
              <a:t>shape,</a:t>
            </a:r>
            <a:r>
              <a:rPr sz="2500" spc="18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943735"/>
                </a:solidFill>
                <a:latin typeface="Calibri"/>
                <a:cs typeface="Calibri"/>
              </a:rPr>
              <a:t>margin,</a:t>
            </a:r>
            <a:r>
              <a:rPr sz="2500" spc="-10" dirty="0">
                <a:solidFill>
                  <a:srgbClr val="943735"/>
                </a:solidFill>
                <a:latin typeface="Times New Roman"/>
                <a:cs typeface="Times New Roman"/>
              </a:rPr>
              <a:t> 	</a:t>
            </a:r>
            <a:r>
              <a:rPr sz="2500" spc="-10" dirty="0">
                <a:solidFill>
                  <a:srgbClr val="943735"/>
                </a:solidFill>
                <a:latin typeface="Calibri"/>
                <a:cs typeface="Calibri"/>
              </a:rPr>
              <a:t>elevation,</a:t>
            </a:r>
            <a:r>
              <a:rPr sz="2500" spc="-12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500" spc="-35" dirty="0">
                <a:solidFill>
                  <a:srgbClr val="943735"/>
                </a:solidFill>
                <a:latin typeface="Calibri"/>
                <a:cs typeface="Calibri"/>
              </a:rPr>
              <a:t>color,</a:t>
            </a:r>
            <a:r>
              <a:rPr sz="2500" spc="-10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943735"/>
                </a:solidFill>
                <a:latin typeface="Calibri"/>
                <a:cs typeface="Calibri"/>
              </a:rPr>
              <a:t>size,</a:t>
            </a:r>
            <a:r>
              <a:rPr sz="2500" spc="-9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943735"/>
                </a:solidFill>
                <a:latin typeface="Calibri"/>
                <a:cs typeface="Calibri"/>
              </a:rPr>
              <a:t>smell</a:t>
            </a:r>
            <a:r>
              <a:rPr sz="2500" spc="-9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943735"/>
                </a:solidFill>
                <a:latin typeface="Calibri"/>
                <a:cs typeface="Calibri"/>
              </a:rPr>
              <a:t>of</a:t>
            </a:r>
            <a:r>
              <a:rPr sz="2500" spc="-13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943735"/>
                </a:solidFill>
                <a:latin typeface="Calibri"/>
                <a:cs typeface="Calibri"/>
              </a:rPr>
              <a:t>organism.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6247" y="1676409"/>
            <a:ext cx="2389122" cy="19748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7754" y="4225622"/>
            <a:ext cx="2246247" cy="22462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1950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</a:rPr>
              <a:t>Notice</a:t>
            </a:r>
            <a:r>
              <a:rPr sz="3200" b="0" spc="-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</a:rPr>
              <a:t>pigment</a:t>
            </a:r>
            <a:r>
              <a:rPr sz="3200" b="0" spc="-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</a:rPr>
              <a:t>production</a:t>
            </a:r>
            <a:r>
              <a:rPr sz="3200" b="0" spc="-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</a:rPr>
              <a:t>by</a:t>
            </a:r>
            <a:r>
              <a:rPr sz="320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organism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448" y="1839964"/>
            <a:ext cx="8291443" cy="31765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59758"/>
            <a:ext cx="23450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i="1" dirty="0">
                <a:solidFill>
                  <a:srgbClr val="000000"/>
                </a:solidFill>
                <a:latin typeface="Calibri"/>
                <a:cs typeface="Calibri"/>
              </a:rPr>
              <a:t>Klebsiella</a:t>
            </a:r>
            <a:r>
              <a:rPr sz="3200" b="0" spc="-1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0" i="1" spc="-20" dirty="0">
                <a:solidFill>
                  <a:srgbClr val="000000"/>
                </a:solidFill>
                <a:latin typeface="Calibri"/>
                <a:cs typeface="Calibri"/>
              </a:rPr>
              <a:t>spp.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415669"/>
            <a:ext cx="1270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1" spc="-10" dirty="0">
                <a:latin typeface="Calibri"/>
                <a:cs typeface="Calibri"/>
              </a:rPr>
              <a:t>Bacillus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2665" y="3415669"/>
            <a:ext cx="23228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1" spc="-10" dirty="0">
                <a:latin typeface="Calibri"/>
                <a:cs typeface="Calibri"/>
              </a:rPr>
              <a:t>Pseudomonas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6102" y="1219068"/>
            <a:ext cx="2468627" cy="18526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0" y="1219068"/>
            <a:ext cx="1841501" cy="18526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" y="4267263"/>
            <a:ext cx="2116074" cy="21160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57800" y="4407688"/>
            <a:ext cx="2493897" cy="18351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738</Words>
  <Application>Microsoft Office PowerPoint</Application>
  <PresentationFormat>عرض على الشاشة (4:3)</PresentationFormat>
  <Paragraphs>120</Paragraphs>
  <Slides>24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24</vt:i4>
      </vt:variant>
    </vt:vector>
  </HeadingPairs>
  <TitlesOfParts>
    <vt:vector size="31" baseType="lpstr">
      <vt:lpstr>Arial MT</vt:lpstr>
      <vt:lpstr>Calibri</vt:lpstr>
      <vt:lpstr>Kunstler Script</vt:lpstr>
      <vt:lpstr>Times New Roman</vt:lpstr>
      <vt:lpstr>Wingdings</vt:lpstr>
      <vt:lpstr>YACgEUFdPdA 0</vt:lpstr>
      <vt:lpstr>Office Theme</vt:lpstr>
      <vt:lpstr>Cultivating Microorganisms: A Journey into Culture Media Practical Lecture 1</vt:lpstr>
      <vt:lpstr>عرض تقديمي في PowerPoint</vt:lpstr>
      <vt:lpstr>Forms of Culture Media</vt:lpstr>
      <vt:lpstr>عرض تقديمي في PowerPoint</vt:lpstr>
      <vt:lpstr>Deep</vt:lpstr>
      <vt:lpstr>Motility in semi-solid media</vt:lpstr>
      <vt:lpstr>Types of Culture Media According to their Functions</vt:lpstr>
      <vt:lpstr>Notice pigment production by organism</vt:lpstr>
      <vt:lpstr>Klebsiella spp.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E. coli on EMB</vt:lpstr>
      <vt:lpstr>عرض تقديمي في PowerPoint</vt:lpstr>
      <vt:lpstr>عرض تقديمي في PowerPoint</vt:lpstr>
      <vt:lpstr>Types of Hemolysis</vt:lpstr>
      <vt:lpstr>عرض تقديمي في PowerPoint</vt:lpstr>
      <vt:lpstr>عرض تقديمي في PowerPoint</vt:lpstr>
      <vt:lpstr>عرض تقديمي في PowerPoint</vt:lpstr>
      <vt:lpstr>Swarming of Proteus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AM</cp:lastModifiedBy>
  <cp:revision>1</cp:revision>
  <dcterms:created xsi:type="dcterms:W3CDTF">2024-12-15T18:53:44Z</dcterms:created>
  <dcterms:modified xsi:type="dcterms:W3CDTF">2024-12-15T19:09:15Z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2017-04-08T00:00:00Z</vt:filetime>
  </property>
  <property fmtid="{D5CDD505-2E9C-101B-9397-08002B2CF9AE}" pid="3" name="Creator">
    <vt:lpwstr>Online2PDF.com</vt:lpwstr>
  </property>
  <property fmtid="{D5CDD505-2E9C-101B-9397-08002B2CF9AE}" pid="4" name="Producer">
    <vt:lpwstr>Online2PDF.com</vt:lpwstr>
  </property>
  <property fmtid="{D5CDD505-2E9C-101B-9397-08002B2CF9AE}" pid="5" name="LastSaved">
    <vt:filetime>2017-04-08T00:00:00Z</vt:filetime>
  </property>
</Properties>
</file>