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660"/>
  </p:normalViewPr>
  <p:slideViewPr>
    <p:cSldViewPr>
      <p:cViewPr varScale="1">
        <p:scale>
          <a:sx n="82" d="100"/>
          <a:sy n="82" d="100"/>
        </p:scale>
        <p:origin x="15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68E2-B849-4DFD-B84E-1EE6D356A0C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F9AB-9705-473E-8C1B-E1B3BE7B46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624"/>
            <a:ext cx="8964488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zh-CN" sz="2000" dirty="0"/>
              <a:t>下列材料中，可锻性最好的是</a:t>
            </a:r>
            <a:r>
              <a:rPr lang="en-US" altLang="zh-CN" sz="2000" dirty="0"/>
              <a:t>_____</a:t>
            </a:r>
            <a:r>
              <a:rPr lang="zh-CN" altLang="zh-CN" sz="2000" dirty="0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A.</a:t>
            </a:r>
            <a:r>
              <a:rPr lang="zh-CN" altLang="zh-CN" sz="2000" dirty="0"/>
              <a:t>低碳钢 </a:t>
            </a:r>
            <a:r>
              <a:rPr lang="en-US" altLang="zh-CN" sz="2000" dirty="0"/>
              <a:t>  B.</a:t>
            </a:r>
            <a:r>
              <a:rPr lang="zh-CN" altLang="zh-CN" sz="2000" dirty="0"/>
              <a:t>中碳钢</a:t>
            </a:r>
            <a:r>
              <a:rPr lang="en-US" altLang="zh-CN" sz="2000" dirty="0"/>
              <a:t>   C.</a:t>
            </a:r>
            <a:r>
              <a:rPr lang="zh-CN" altLang="zh-CN" sz="2000" dirty="0"/>
              <a:t>高碳钢 </a:t>
            </a:r>
            <a:r>
              <a:rPr lang="en-US" altLang="zh-CN" sz="2000" dirty="0"/>
              <a:t>  D.</a:t>
            </a:r>
            <a:r>
              <a:rPr lang="zh-CN" altLang="zh-CN" sz="2000" dirty="0"/>
              <a:t>铸铁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zh-CN" sz="2000" dirty="0"/>
              <a:t>屈强比是</a:t>
            </a:r>
            <a:r>
              <a:rPr lang="en-US" altLang="zh-CN" sz="2000" i="1" dirty="0" err="1"/>
              <a:t>σ</a:t>
            </a:r>
            <a:r>
              <a:rPr lang="en-US" altLang="zh-CN" sz="2000" baseline="-25000" dirty="0" err="1"/>
              <a:t>s</a:t>
            </a:r>
            <a:r>
              <a:rPr lang="zh-CN" altLang="zh-CN" sz="2000" dirty="0"/>
              <a:t>与</a:t>
            </a:r>
            <a:r>
              <a:rPr lang="en-US" altLang="zh-CN" sz="2000" i="1" dirty="0" err="1"/>
              <a:t>σ</a:t>
            </a:r>
            <a:r>
              <a:rPr lang="en-US" altLang="zh-CN" sz="2000" baseline="-25000" dirty="0" err="1"/>
              <a:t>b</a:t>
            </a:r>
            <a:r>
              <a:rPr lang="zh-CN" altLang="zh-CN" sz="2000" dirty="0"/>
              <a:t>之比，即</a:t>
            </a:r>
            <a:r>
              <a:rPr lang="en-US" altLang="zh-CN" sz="2000" i="1" dirty="0" err="1"/>
              <a:t>σ</a:t>
            </a:r>
            <a:r>
              <a:rPr lang="en-US" altLang="zh-CN" sz="2000" baseline="-25000" dirty="0" err="1"/>
              <a:t>s</a:t>
            </a:r>
            <a:r>
              <a:rPr lang="en-US" altLang="zh-CN" sz="2000" dirty="0"/>
              <a:t>/</a:t>
            </a:r>
            <a:r>
              <a:rPr lang="en-US" altLang="zh-CN" sz="2000" i="1" dirty="0" err="1"/>
              <a:t>σ</a:t>
            </a:r>
            <a:r>
              <a:rPr lang="en-US" altLang="zh-CN" sz="2000" baseline="-25000" dirty="0" err="1"/>
              <a:t>b</a:t>
            </a:r>
            <a:r>
              <a:rPr lang="zh-CN" altLang="zh-CN" sz="2000" dirty="0"/>
              <a:t>，是工程上常用的参数。材料的屈强比越</a:t>
            </a:r>
            <a:r>
              <a:rPr lang="en-US" altLang="zh-CN" sz="2000" dirty="0"/>
              <a:t>________</a:t>
            </a:r>
            <a:r>
              <a:rPr lang="zh-CN" altLang="zh-CN" sz="2000" dirty="0"/>
              <a:t>，表示零件的储备强度越</a:t>
            </a:r>
            <a:r>
              <a:rPr lang="en-US" altLang="zh-CN" sz="2000" dirty="0"/>
              <a:t>________</a:t>
            </a:r>
            <a:r>
              <a:rPr lang="zh-CN" altLang="zh-CN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</a:t>
            </a:r>
            <a:r>
              <a:rPr lang="zh-CN" altLang="zh-CN" sz="2000" dirty="0"/>
              <a:t>．小</a:t>
            </a:r>
            <a:r>
              <a:rPr lang="en-US" altLang="zh-CN" sz="2000" dirty="0"/>
              <a:t>/</a:t>
            </a:r>
            <a:r>
              <a:rPr lang="zh-CN" altLang="zh-CN" sz="2000" dirty="0"/>
              <a:t>小</a:t>
            </a:r>
            <a:r>
              <a:rPr lang="en-US" altLang="zh-CN" sz="2000" dirty="0"/>
              <a:t>         B</a:t>
            </a:r>
            <a:r>
              <a:rPr lang="zh-CN" altLang="zh-CN" sz="2000" dirty="0"/>
              <a:t>．小</a:t>
            </a:r>
            <a:r>
              <a:rPr lang="en-US" altLang="zh-CN" sz="2000" dirty="0"/>
              <a:t>/</a:t>
            </a:r>
            <a:r>
              <a:rPr lang="zh-CN" altLang="zh-CN" sz="2000" dirty="0"/>
              <a:t>大</a:t>
            </a:r>
            <a:r>
              <a:rPr lang="en-US" altLang="zh-CN" sz="2000" dirty="0"/>
              <a:t>         C</a:t>
            </a:r>
            <a:r>
              <a:rPr lang="zh-CN" altLang="zh-CN" sz="2000" dirty="0"/>
              <a:t>．大</a:t>
            </a:r>
            <a:r>
              <a:rPr lang="en-US" altLang="zh-CN" sz="2000" dirty="0"/>
              <a:t>/</a:t>
            </a:r>
            <a:r>
              <a:rPr lang="zh-CN" altLang="zh-CN" sz="2000" dirty="0"/>
              <a:t>大</a:t>
            </a:r>
            <a:r>
              <a:rPr lang="en-US" altLang="zh-CN" sz="2000" dirty="0"/>
              <a:t>         D</a:t>
            </a:r>
            <a:r>
              <a:rPr lang="zh-CN" altLang="zh-CN" sz="2000" dirty="0"/>
              <a:t>．以上都不对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zh-CN" altLang="zh-CN" sz="2000" dirty="0"/>
              <a:t>在脆性转变温度以下材料由韧性状态转变为脆性状态，因此，材料的脆性转变温度越</a:t>
            </a:r>
            <a:r>
              <a:rPr lang="en-US" altLang="zh-CN" sz="2000" dirty="0"/>
              <a:t>________</a:t>
            </a:r>
            <a:r>
              <a:rPr lang="zh-CN" altLang="zh-CN" sz="2000" dirty="0"/>
              <a:t>，说明材料的低温冲击韧性越</a:t>
            </a:r>
            <a:r>
              <a:rPr lang="en-US" altLang="zh-CN" sz="2000" dirty="0"/>
              <a:t>________</a:t>
            </a:r>
            <a:r>
              <a:rPr lang="zh-CN" altLang="zh-CN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</a:t>
            </a:r>
            <a:r>
              <a:rPr lang="zh-CN" altLang="zh-CN" sz="2000" dirty="0"/>
              <a:t>．低</a:t>
            </a:r>
            <a:r>
              <a:rPr lang="en-US" altLang="zh-CN" sz="2000" dirty="0"/>
              <a:t>/</a:t>
            </a:r>
            <a:r>
              <a:rPr lang="zh-CN" altLang="zh-CN" sz="2000" dirty="0"/>
              <a:t>好</a:t>
            </a:r>
            <a:r>
              <a:rPr lang="en-US" altLang="zh-CN" sz="2000" dirty="0"/>
              <a:t>         B</a:t>
            </a:r>
            <a:r>
              <a:rPr lang="zh-CN" altLang="zh-CN" sz="2000" dirty="0"/>
              <a:t>．低</a:t>
            </a:r>
            <a:r>
              <a:rPr lang="en-US" altLang="zh-CN" sz="2000" dirty="0"/>
              <a:t>/</a:t>
            </a:r>
            <a:r>
              <a:rPr lang="zh-CN" altLang="zh-CN" sz="2000" dirty="0"/>
              <a:t>差</a:t>
            </a:r>
            <a:r>
              <a:rPr lang="en-US" altLang="zh-CN" sz="2000" dirty="0"/>
              <a:t>          C</a:t>
            </a:r>
            <a:r>
              <a:rPr lang="zh-CN" altLang="zh-CN" sz="2000" dirty="0"/>
              <a:t>．高</a:t>
            </a:r>
            <a:r>
              <a:rPr lang="en-US" altLang="zh-CN" sz="2000" dirty="0"/>
              <a:t>/</a:t>
            </a:r>
            <a:r>
              <a:rPr lang="zh-CN" altLang="zh-CN" sz="2000" dirty="0"/>
              <a:t>好</a:t>
            </a:r>
            <a:r>
              <a:rPr lang="en-US" altLang="zh-CN" sz="2000" dirty="0"/>
              <a:t>          D</a:t>
            </a:r>
            <a:r>
              <a:rPr lang="zh-CN" altLang="zh-CN" sz="2000" dirty="0"/>
              <a:t>．不一定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zh-CN" altLang="zh-CN" sz="2000" dirty="0"/>
              <a:t>金属材料长期在高温和应力作用下抵抗断裂的能力</a:t>
            </a:r>
            <a:r>
              <a:rPr lang="en-US" altLang="zh-CN" sz="2000" dirty="0"/>
              <a:t>________</a:t>
            </a:r>
            <a:r>
              <a:rPr lang="zh-CN" altLang="zh-CN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</a:t>
            </a:r>
            <a:r>
              <a:rPr lang="zh-CN" altLang="zh-CN" sz="2000" dirty="0"/>
              <a:t>．持久强度</a:t>
            </a:r>
            <a:r>
              <a:rPr lang="en-US" altLang="zh-CN" sz="2000" dirty="0"/>
              <a:t>          B</a:t>
            </a:r>
            <a:r>
              <a:rPr lang="zh-CN" altLang="zh-CN" sz="2000" dirty="0"/>
              <a:t>．抗拉强度</a:t>
            </a:r>
            <a:r>
              <a:rPr lang="en-US" altLang="zh-CN" sz="2000" dirty="0"/>
              <a:t>          C</a:t>
            </a:r>
            <a:r>
              <a:rPr lang="zh-CN" altLang="zh-CN" sz="2000" dirty="0"/>
              <a:t>．疲劳强度</a:t>
            </a:r>
            <a:r>
              <a:rPr lang="en-US" altLang="zh-CN" sz="2000" dirty="0"/>
              <a:t>          D</a:t>
            </a:r>
            <a:r>
              <a:rPr lang="zh-CN" altLang="zh-CN" sz="2000" dirty="0"/>
              <a:t>．屈服强度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zh-CN" altLang="zh-CN" sz="2000" dirty="0"/>
              <a:t>下列指标属于金属材料的工艺性能的是</a:t>
            </a:r>
            <a:r>
              <a:rPr lang="en-US" altLang="zh-CN" sz="2000" dirty="0"/>
              <a:t>_____</a:t>
            </a:r>
            <a:r>
              <a:rPr lang="zh-CN" altLang="zh-CN" sz="2000" dirty="0"/>
              <a:t>。 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zh-CN" sz="2000" dirty="0"/>
              <a:t>热膨胀性</a:t>
            </a:r>
            <a:r>
              <a:rPr lang="en-US" altLang="zh-CN" sz="2000" dirty="0"/>
              <a:t>   B. </a:t>
            </a:r>
            <a:r>
              <a:rPr lang="zh-CN" altLang="zh-CN" sz="2000" dirty="0"/>
              <a:t>铸造性</a:t>
            </a:r>
            <a:r>
              <a:rPr lang="en-US" altLang="zh-CN" sz="2000" dirty="0"/>
              <a:t>   C. </a:t>
            </a:r>
            <a:r>
              <a:rPr lang="zh-CN" altLang="zh-CN" sz="2000" dirty="0"/>
              <a:t>冲击韧性 </a:t>
            </a:r>
            <a:r>
              <a:rPr lang="en-US" altLang="zh-CN" sz="2000" dirty="0"/>
              <a:t>  D. </a:t>
            </a:r>
            <a:r>
              <a:rPr lang="zh-CN" altLang="zh-CN" sz="2000" dirty="0"/>
              <a:t>耐腐蚀性</a:t>
            </a:r>
            <a:endParaRPr lang="en-US" altLang="zh-CN" sz="2000" dirty="0"/>
          </a:p>
          <a:p>
            <a:pPr lvl="0"/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zh-CN" altLang="zh-CN" sz="2000" dirty="0"/>
              <a:t>实际金属晶体多为多晶体，包含有许多</a:t>
            </a:r>
            <a:r>
              <a:rPr lang="en-US" altLang="zh-CN" sz="2000" dirty="0"/>
              <a:t>________</a:t>
            </a:r>
            <a:r>
              <a:rPr lang="zh-CN" altLang="zh-CN" sz="2000" dirty="0"/>
              <a:t>，还存在大量的</a:t>
            </a:r>
            <a:r>
              <a:rPr lang="en-US" altLang="zh-CN" sz="2000" dirty="0"/>
              <a:t>________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/>
              <a:t>A</a:t>
            </a:r>
            <a:r>
              <a:rPr lang="zh-CN" altLang="zh-CN" sz="2000" dirty="0"/>
              <a:t>．晶粒</a:t>
            </a:r>
            <a:r>
              <a:rPr lang="en-US" altLang="zh-CN" sz="2000" dirty="0"/>
              <a:t>/</a:t>
            </a:r>
            <a:r>
              <a:rPr lang="zh-CN" altLang="zh-CN" sz="2000" dirty="0"/>
              <a:t>晶体结构</a:t>
            </a:r>
            <a:r>
              <a:rPr lang="en-US" altLang="zh-CN" sz="2000" dirty="0"/>
              <a:t>           B</a:t>
            </a:r>
            <a:r>
              <a:rPr lang="zh-CN" altLang="zh-CN" sz="2000" dirty="0"/>
              <a:t>．晶粒</a:t>
            </a:r>
            <a:r>
              <a:rPr lang="en-US" altLang="zh-CN" sz="2000" dirty="0"/>
              <a:t>/</a:t>
            </a:r>
            <a:r>
              <a:rPr lang="zh-CN" altLang="zh-CN" sz="2000" dirty="0"/>
              <a:t>晶体缺陷</a:t>
            </a:r>
            <a:r>
              <a:rPr lang="en-US" altLang="zh-CN" sz="2000" dirty="0"/>
              <a:t>           C</a:t>
            </a:r>
            <a:r>
              <a:rPr lang="zh-CN" altLang="zh-CN" sz="2000" dirty="0"/>
              <a:t>．晶格</a:t>
            </a:r>
            <a:r>
              <a:rPr lang="en-US" altLang="zh-CN" sz="2000" dirty="0"/>
              <a:t>/</a:t>
            </a:r>
            <a:r>
              <a:rPr lang="zh-CN" altLang="zh-CN" sz="2000" dirty="0"/>
              <a:t>晶体结构</a:t>
            </a:r>
            <a:r>
              <a:rPr lang="en-US" altLang="zh-CN" sz="2000" dirty="0"/>
              <a:t>           D</a:t>
            </a:r>
            <a:r>
              <a:rPr lang="zh-CN" altLang="zh-CN" sz="2000" dirty="0"/>
              <a:t>．晶格</a:t>
            </a:r>
            <a:r>
              <a:rPr lang="en-US" altLang="zh-CN" sz="2000" dirty="0"/>
              <a:t>/</a:t>
            </a:r>
            <a:r>
              <a:rPr lang="zh-CN" altLang="zh-CN" sz="2000" dirty="0"/>
              <a:t>晶体缺陷</a:t>
            </a:r>
          </a:p>
          <a:p>
            <a:pPr marL="342900" indent="-342900">
              <a:lnSpc>
                <a:spcPct val="150000"/>
              </a:lnSpc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25</a:t>
            </a:r>
            <a:r>
              <a:rPr lang="zh-CN" altLang="en-US" dirty="0"/>
              <a:t>、</a:t>
            </a:r>
            <a:r>
              <a:rPr lang="zh-CN" altLang="zh-CN" dirty="0"/>
              <a:t>珠光体是</a:t>
            </a:r>
            <a:r>
              <a:rPr lang="en-US" altLang="zh-CN" dirty="0"/>
              <a:t>_</a:t>
            </a:r>
            <a:r>
              <a:rPr lang="en-US" altLang="zh-CN" u="sng" dirty="0"/>
              <a:t>_ __</a:t>
            </a:r>
            <a:r>
              <a:rPr lang="en-US" altLang="zh-CN" dirty="0"/>
              <a:t>_</a:t>
            </a:r>
            <a:r>
              <a:rPr lang="zh-CN" altLang="zh-CN" dirty="0"/>
              <a:t>层片状的机械混合物。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 F+A   B. F+Fe</a:t>
            </a:r>
            <a:r>
              <a:rPr lang="en-US" altLang="zh-CN" baseline="-25000" dirty="0"/>
              <a:t>3</a:t>
            </a:r>
            <a:r>
              <a:rPr lang="en-US" altLang="zh-CN" dirty="0"/>
              <a:t>C   C.A+Fe</a:t>
            </a:r>
            <a:r>
              <a:rPr lang="en-US" altLang="zh-CN" baseline="-25000" dirty="0"/>
              <a:t>3</a:t>
            </a:r>
            <a:r>
              <a:rPr lang="en-US" altLang="zh-CN" dirty="0"/>
              <a:t>C   D.A+ Ld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26</a:t>
            </a:r>
            <a:r>
              <a:rPr lang="zh-CN" altLang="en-US" dirty="0"/>
              <a:t>、</a:t>
            </a:r>
            <a:r>
              <a:rPr lang="zh-CN" altLang="zh-CN" dirty="0"/>
              <a:t>钢的质量等级的分类是按钢的 </a:t>
            </a:r>
            <a:r>
              <a:rPr lang="en-US" altLang="zh-CN" u="sng" dirty="0"/>
              <a:t>       </a:t>
            </a:r>
            <a:r>
              <a:rPr lang="zh-CN" altLang="zh-CN" dirty="0"/>
              <a:t>区分的。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 </a:t>
            </a:r>
            <a:r>
              <a:rPr lang="zh-CN" altLang="zh-CN" dirty="0"/>
              <a:t>力学性能 </a:t>
            </a:r>
            <a:r>
              <a:rPr lang="en-US" altLang="zh-CN" dirty="0"/>
              <a:t>  B. </a:t>
            </a:r>
            <a:r>
              <a:rPr lang="zh-CN" altLang="zh-CN" dirty="0"/>
              <a:t>钢的含碳量 </a:t>
            </a:r>
            <a:r>
              <a:rPr lang="en-US" altLang="zh-CN" dirty="0"/>
              <a:t>  C. S</a:t>
            </a:r>
            <a:r>
              <a:rPr lang="zh-CN" altLang="zh-CN" dirty="0"/>
              <a:t>、</a:t>
            </a:r>
            <a:r>
              <a:rPr lang="en-US" altLang="zh-CN" dirty="0"/>
              <a:t>P</a:t>
            </a:r>
            <a:r>
              <a:rPr lang="zh-CN" altLang="zh-CN" dirty="0"/>
              <a:t>的含量 </a:t>
            </a:r>
            <a:r>
              <a:rPr lang="en-US" altLang="zh-CN" dirty="0"/>
              <a:t>  D. </a:t>
            </a:r>
            <a:r>
              <a:rPr lang="en-US" altLang="zh-CN" dirty="0" err="1"/>
              <a:t>Mn</a:t>
            </a:r>
            <a:r>
              <a:rPr lang="zh-CN" altLang="zh-CN" dirty="0"/>
              <a:t>、</a:t>
            </a:r>
            <a:r>
              <a:rPr lang="en-US" altLang="zh-CN" dirty="0"/>
              <a:t>Si</a:t>
            </a:r>
            <a:r>
              <a:rPr lang="zh-CN" altLang="zh-CN" dirty="0"/>
              <a:t>的含量 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27</a:t>
            </a:r>
            <a:r>
              <a:rPr lang="zh-CN" altLang="en-US" dirty="0"/>
              <a:t>、</a:t>
            </a:r>
            <a:r>
              <a:rPr lang="zh-CN" altLang="zh-CN" dirty="0"/>
              <a:t>生产中使用的钢含碳量不超过</a:t>
            </a:r>
            <a:r>
              <a:rPr lang="en-US" altLang="zh-CN" dirty="0"/>
              <a:t>1.35%</a:t>
            </a:r>
            <a:r>
              <a:rPr lang="zh-CN" altLang="zh-CN" dirty="0"/>
              <a:t>的原因是</a:t>
            </a:r>
            <a:r>
              <a:rPr lang="en-US" altLang="zh-CN" dirty="0"/>
              <a:t>__</a:t>
            </a:r>
            <a:r>
              <a:rPr lang="en-US" altLang="zh-CN" u="sng" dirty="0"/>
              <a:t> _</a:t>
            </a:r>
            <a:r>
              <a:rPr lang="en-US" altLang="zh-CN" dirty="0"/>
              <a:t>___</a:t>
            </a:r>
            <a:r>
              <a:rPr lang="zh-CN" altLang="zh-CN" dirty="0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 </a:t>
            </a:r>
            <a:r>
              <a:rPr lang="zh-CN" altLang="zh-CN" dirty="0"/>
              <a:t>硬度太高 </a:t>
            </a:r>
            <a:r>
              <a:rPr lang="en-US" altLang="zh-CN" dirty="0"/>
              <a:t>  B. </a:t>
            </a:r>
            <a:r>
              <a:rPr lang="zh-CN" altLang="zh-CN" dirty="0"/>
              <a:t>强度太高 </a:t>
            </a:r>
            <a:r>
              <a:rPr lang="en-US" altLang="zh-CN" dirty="0"/>
              <a:t>  C. </a:t>
            </a:r>
            <a:r>
              <a:rPr lang="zh-CN" altLang="zh-CN" dirty="0"/>
              <a:t>塑性太低 </a:t>
            </a:r>
            <a:r>
              <a:rPr lang="en-US" altLang="zh-CN" dirty="0"/>
              <a:t>  D. </a:t>
            </a:r>
            <a:r>
              <a:rPr lang="zh-CN" altLang="zh-CN" dirty="0"/>
              <a:t>刚度太高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28</a:t>
            </a:r>
            <a:r>
              <a:rPr lang="zh-CN" altLang="en-US" dirty="0"/>
              <a:t>、</a:t>
            </a:r>
            <a:r>
              <a:rPr lang="zh-CN" altLang="zh-CN" dirty="0"/>
              <a:t>具有强硬耐磨性能的组织是</a:t>
            </a:r>
            <a:r>
              <a:rPr lang="en-US" altLang="zh-CN" dirty="0"/>
              <a:t>__________</a:t>
            </a:r>
            <a:r>
              <a:rPr lang="zh-CN" altLang="zh-CN" dirty="0"/>
              <a:t>。</a:t>
            </a:r>
            <a:r>
              <a:rPr lang="en-US" altLang="zh-CN" dirty="0"/>
              <a:t> 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 M´   B. T´    C. S´    D. P´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29</a:t>
            </a:r>
            <a:r>
              <a:rPr lang="zh-CN" altLang="en-US" dirty="0"/>
              <a:t>、</a:t>
            </a:r>
            <a:r>
              <a:rPr lang="zh-CN" altLang="zh-CN" dirty="0"/>
              <a:t>不完全退火是把过共析钢加热至</a:t>
            </a:r>
            <a:r>
              <a:rPr lang="en-US" altLang="zh-CN" dirty="0"/>
              <a:t>________</a:t>
            </a:r>
            <a:r>
              <a:rPr lang="zh-CN" altLang="zh-CN" dirty="0"/>
              <a:t>，保温后缓冷的一种操作。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+20</a:t>
            </a:r>
            <a:r>
              <a:rPr lang="zh-CN" altLang="zh-CN" dirty="0"/>
              <a:t>～</a:t>
            </a:r>
            <a:r>
              <a:rPr lang="en-US" altLang="zh-CN" dirty="0"/>
              <a:t>50</a:t>
            </a:r>
            <a:r>
              <a:rPr lang="zh-CN" altLang="zh-CN" dirty="0"/>
              <a:t>℃</a:t>
            </a:r>
            <a:r>
              <a:rPr lang="en-US" altLang="zh-CN" dirty="0"/>
              <a:t>             B</a:t>
            </a:r>
            <a:r>
              <a:rPr lang="zh-CN" altLang="zh-CN" dirty="0"/>
              <a:t>．</a:t>
            </a:r>
            <a:r>
              <a:rPr lang="en-US" altLang="zh-CN" i="1" dirty="0"/>
              <a:t>A</a:t>
            </a:r>
            <a:r>
              <a:rPr lang="en-US" altLang="zh-CN" baseline="-25000" dirty="0"/>
              <a:t>c1</a:t>
            </a:r>
            <a:r>
              <a:rPr lang="en-US" altLang="zh-CN" dirty="0"/>
              <a:t>+20</a:t>
            </a:r>
            <a:r>
              <a:rPr lang="zh-CN" altLang="zh-CN" dirty="0"/>
              <a:t>～</a:t>
            </a:r>
            <a:r>
              <a:rPr lang="en-US" altLang="zh-CN" dirty="0"/>
              <a:t>50</a:t>
            </a:r>
            <a:r>
              <a:rPr lang="zh-CN" altLang="zh-CN" dirty="0"/>
              <a:t>℃</a:t>
            </a:r>
            <a:r>
              <a:rPr lang="en-US" altLang="zh-CN" dirty="0"/>
              <a:t>             C</a:t>
            </a:r>
            <a:r>
              <a:rPr lang="zh-CN" altLang="zh-CN" dirty="0"/>
              <a:t>．</a:t>
            </a:r>
            <a:r>
              <a:rPr lang="en-US" altLang="zh-CN" i="1" dirty="0"/>
              <a:t>A</a:t>
            </a:r>
            <a:r>
              <a:rPr lang="en-US" altLang="zh-CN" baseline="-25000" dirty="0"/>
              <a:t>cm</a:t>
            </a:r>
            <a:r>
              <a:rPr lang="en-US" altLang="zh-CN" dirty="0"/>
              <a:t>+20</a:t>
            </a:r>
            <a:r>
              <a:rPr lang="zh-CN" altLang="zh-CN" dirty="0"/>
              <a:t>～</a:t>
            </a:r>
            <a:r>
              <a:rPr lang="en-US" altLang="zh-CN" dirty="0"/>
              <a:t>50</a:t>
            </a:r>
            <a:r>
              <a:rPr lang="zh-CN" altLang="zh-CN" dirty="0"/>
              <a:t>℃</a:t>
            </a:r>
            <a:r>
              <a:rPr lang="en-US" altLang="zh-CN" dirty="0"/>
              <a:t>             D</a:t>
            </a:r>
            <a:r>
              <a:rPr lang="zh-CN" altLang="zh-CN" dirty="0"/>
              <a:t>．</a:t>
            </a:r>
            <a:r>
              <a:rPr lang="en-US" altLang="zh-CN" i="1" dirty="0"/>
              <a:t>A</a:t>
            </a:r>
            <a:r>
              <a:rPr lang="en-US" altLang="zh-CN" baseline="-25000" dirty="0"/>
              <a:t>ccm</a:t>
            </a:r>
            <a:r>
              <a:rPr lang="en-US" altLang="zh-CN" dirty="0"/>
              <a:t>+20</a:t>
            </a:r>
            <a:r>
              <a:rPr lang="zh-CN" altLang="zh-CN" dirty="0"/>
              <a:t>～</a:t>
            </a:r>
            <a:r>
              <a:rPr lang="en-US" altLang="zh-CN" dirty="0"/>
              <a:t>50</a:t>
            </a:r>
            <a:r>
              <a:rPr lang="zh-CN" altLang="zh-CN" dirty="0"/>
              <a:t>℃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30</a:t>
            </a:r>
            <a:r>
              <a:rPr lang="zh-CN" altLang="en-US" dirty="0"/>
              <a:t>、</a:t>
            </a:r>
            <a:r>
              <a:rPr lang="zh-CN" altLang="zh-CN" dirty="0"/>
              <a:t>下列组织在实际生产中不能使用的是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．珠光体</a:t>
            </a:r>
            <a:r>
              <a:rPr lang="en-US" altLang="zh-CN" dirty="0"/>
              <a:t>               B</a:t>
            </a:r>
            <a:r>
              <a:rPr lang="zh-CN" altLang="zh-CN" dirty="0"/>
              <a:t>．屈氏体</a:t>
            </a:r>
            <a:r>
              <a:rPr lang="en-US" altLang="zh-CN" dirty="0"/>
              <a:t>               C</a:t>
            </a:r>
            <a:r>
              <a:rPr lang="zh-CN" altLang="zh-CN" dirty="0"/>
              <a:t>．上贝氏体</a:t>
            </a:r>
            <a:r>
              <a:rPr lang="en-US" altLang="zh-CN" dirty="0"/>
              <a:t>               D</a:t>
            </a:r>
            <a:r>
              <a:rPr lang="zh-CN" altLang="zh-CN" dirty="0"/>
              <a:t>．下贝氏体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>
            <a:extLst>
              <a:ext uri="{FF2B5EF4-FFF2-40B4-BE49-F238E27FC236}">
                <a16:creationId xmlns:a16="http://schemas.microsoft.com/office/drawing/2014/main" id="{56CB7641-B3A4-4460-8AC1-20248C81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5761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牌号解释</a:t>
            </a:r>
            <a:r>
              <a:rPr lang="zh-CN" altLang="en-US"/>
              <a:t>：</a:t>
            </a:r>
          </a:p>
        </p:txBody>
      </p:sp>
      <p:sp>
        <p:nvSpPr>
          <p:cNvPr id="2051" name="TextBox 5">
            <a:extLst>
              <a:ext uri="{FF2B5EF4-FFF2-40B4-BE49-F238E27FC236}">
                <a16:creationId xmlns:a16="http://schemas.microsoft.com/office/drawing/2014/main" id="{6F12BF0B-ACA7-4526-BD83-6F1829DF3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65175"/>
            <a:ext cx="878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T7</a:t>
            </a:r>
            <a:r>
              <a:rPr lang="en-US" altLang="zh-CN" sz="2400"/>
              <a:t>: ①</a:t>
            </a:r>
            <a:r>
              <a:rPr lang="zh-CN" altLang="en-US" sz="2400"/>
              <a:t>碳素工具钢；</a:t>
            </a:r>
            <a:r>
              <a:rPr lang="en-US" altLang="zh-CN" sz="2400"/>
              <a:t>②</a:t>
            </a:r>
            <a:r>
              <a:rPr lang="zh-CN" altLang="en-US" sz="2400"/>
              <a:t>含碳量为</a:t>
            </a:r>
            <a:r>
              <a:rPr lang="en-US" altLang="zh-CN" sz="2400"/>
              <a:t>0.7%</a:t>
            </a:r>
            <a:r>
              <a:rPr lang="zh-CN" altLang="en-US" sz="2400"/>
              <a:t>；</a:t>
            </a:r>
            <a:r>
              <a:rPr lang="en-US" altLang="zh-CN" sz="2400"/>
              <a:t>③</a:t>
            </a:r>
            <a:r>
              <a:rPr lang="zh-CN" altLang="en-US" sz="2400"/>
              <a:t>用于制造冲子、锯、钳工工具、锤等小尺寸手工工具和低速刃具。</a:t>
            </a:r>
          </a:p>
        </p:txBody>
      </p:sp>
      <p:sp>
        <p:nvSpPr>
          <p:cNvPr id="2052" name="TextBox 6">
            <a:extLst>
              <a:ext uri="{FF2B5EF4-FFF2-40B4-BE49-F238E27FC236}">
                <a16:creationId xmlns:a16="http://schemas.microsoft.com/office/drawing/2014/main" id="{EDB147E9-69EF-4678-B189-AAD5CEF0B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106613"/>
            <a:ext cx="88566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60Si2Mn</a:t>
            </a:r>
            <a:r>
              <a:rPr lang="en-US" altLang="zh-CN" sz="2400"/>
              <a:t>: ①</a:t>
            </a:r>
            <a:r>
              <a:rPr lang="zh-CN" altLang="en-US" sz="2400"/>
              <a:t>合金弹簧钢；</a:t>
            </a:r>
            <a:r>
              <a:rPr lang="en-US" altLang="zh-CN" sz="2400"/>
              <a:t>②</a:t>
            </a:r>
            <a:r>
              <a:rPr lang="zh-CN" altLang="en-US" sz="2400"/>
              <a:t>含碳量为</a:t>
            </a:r>
            <a:r>
              <a:rPr lang="en-US" altLang="zh-CN" sz="2400"/>
              <a:t>0.6%</a:t>
            </a:r>
            <a:r>
              <a:rPr lang="zh-CN" altLang="en-US" sz="2400"/>
              <a:t>，平均硅含量为</a:t>
            </a:r>
            <a:r>
              <a:rPr lang="en-US" altLang="zh-CN" sz="2400"/>
              <a:t>2%</a:t>
            </a:r>
            <a:r>
              <a:rPr lang="zh-CN" altLang="en-US" sz="2400"/>
              <a:t>，平均锰含量</a:t>
            </a:r>
            <a:r>
              <a:rPr lang="en-US" altLang="zh-CN" sz="2400"/>
              <a:t>1%</a:t>
            </a:r>
            <a:r>
              <a:rPr lang="zh-CN" altLang="en-US" sz="2400"/>
              <a:t>；</a:t>
            </a:r>
            <a:r>
              <a:rPr lang="en-US" altLang="zh-CN" sz="2400"/>
              <a:t>③</a:t>
            </a:r>
            <a:r>
              <a:rPr lang="zh-CN" altLang="en-US" sz="2400"/>
              <a:t>用于制造汽车、拖拉机的减震弹簧、螺旋弹簧、气缸安全阀弹簧及止回弹簧等</a:t>
            </a:r>
            <a:r>
              <a:rPr lang="zh-CN" altLang="en-US"/>
              <a:t>。</a:t>
            </a:r>
          </a:p>
        </p:txBody>
      </p:sp>
      <p:sp>
        <p:nvSpPr>
          <p:cNvPr id="2053" name="TextBox 7">
            <a:extLst>
              <a:ext uri="{FF2B5EF4-FFF2-40B4-BE49-F238E27FC236}">
                <a16:creationId xmlns:a16="http://schemas.microsoft.com/office/drawing/2014/main" id="{DFA9FE11-5DF2-4E59-BADE-A1AABCD2C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00500"/>
            <a:ext cx="88915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W18Cr4V</a:t>
            </a:r>
            <a:r>
              <a:rPr lang="en-US" altLang="zh-CN" sz="2400"/>
              <a:t>:①</a:t>
            </a:r>
            <a:r>
              <a:rPr lang="zh-CN" altLang="en-US" sz="2400"/>
              <a:t>钨系高速钢；</a:t>
            </a:r>
            <a:r>
              <a:rPr lang="en-US" altLang="zh-CN" sz="2400"/>
              <a:t>②</a:t>
            </a:r>
            <a:r>
              <a:rPr lang="zh-CN" altLang="en-US" sz="2400"/>
              <a:t>含碳量为</a:t>
            </a:r>
            <a:r>
              <a:rPr lang="en-US" altLang="zh-CN" sz="2400"/>
              <a:t>0.7-0.8%</a:t>
            </a:r>
            <a:r>
              <a:rPr lang="zh-CN" altLang="en-US" sz="2400"/>
              <a:t>，平均钨含量为</a:t>
            </a:r>
            <a:r>
              <a:rPr lang="en-US" altLang="zh-CN" sz="2400"/>
              <a:t>18%</a:t>
            </a:r>
            <a:r>
              <a:rPr lang="zh-CN" altLang="en-US" sz="2400"/>
              <a:t>，平均铬含量为</a:t>
            </a:r>
            <a:r>
              <a:rPr lang="en-US" altLang="zh-CN" sz="2400"/>
              <a:t>4%</a:t>
            </a:r>
            <a:r>
              <a:rPr lang="zh-CN" altLang="en-US" sz="2400"/>
              <a:t>，平均钒含量为</a:t>
            </a:r>
            <a:r>
              <a:rPr lang="en-US" altLang="zh-CN" sz="2400"/>
              <a:t>1%</a:t>
            </a:r>
            <a:r>
              <a:rPr lang="zh-CN" altLang="en-US" sz="2400"/>
              <a:t>；</a:t>
            </a:r>
            <a:r>
              <a:rPr lang="en-US" altLang="zh-CN" sz="2400"/>
              <a:t>③</a:t>
            </a:r>
            <a:r>
              <a:rPr lang="zh-CN" altLang="en-US" sz="2400"/>
              <a:t>用于制造切削中等硬度材料和用于</a:t>
            </a:r>
            <a:r>
              <a:rPr lang="en-US" altLang="zh-CN" sz="2400"/>
              <a:t>600</a:t>
            </a:r>
            <a:r>
              <a:rPr lang="zh-CN" altLang="en-US" sz="2400"/>
              <a:t>℃以下的高速切削刀具，如车刀、钻头、铣刀、铰刀等。</a:t>
            </a:r>
          </a:p>
        </p:txBody>
      </p:sp>
    </p:spTree>
    <p:extLst>
      <p:ext uri="{BB962C8B-B14F-4D97-AF65-F5344CB8AC3E}">
        <p14:creationId xmlns:p14="http://schemas.microsoft.com/office/powerpoint/2010/main" val="365789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>
            <a:extLst>
              <a:ext uri="{FF2B5EF4-FFF2-40B4-BE49-F238E27FC236}">
                <a16:creationId xmlns:a16="http://schemas.microsoft.com/office/drawing/2014/main" id="{B4407AE6-E5A4-4A2D-AFD1-2C9F1910B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88913"/>
            <a:ext cx="878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QT600-3</a:t>
            </a:r>
            <a:r>
              <a:rPr lang="en-US" altLang="zh-CN" sz="2400"/>
              <a:t>:①</a:t>
            </a:r>
            <a:r>
              <a:rPr lang="zh-CN" altLang="en-US" sz="2400"/>
              <a:t>球磨铸铁；</a:t>
            </a:r>
            <a:r>
              <a:rPr lang="en-US" altLang="zh-CN" sz="2400"/>
              <a:t>②</a:t>
            </a:r>
            <a:r>
              <a:rPr lang="zh-CN" altLang="en-US" sz="2400"/>
              <a:t>抗拉强度</a:t>
            </a:r>
            <a:r>
              <a:rPr lang="en-US" altLang="zh-CN" sz="2400"/>
              <a:t>σb≥600 MPa</a:t>
            </a:r>
            <a:r>
              <a:rPr lang="zh-CN" altLang="en-US" sz="2400"/>
              <a:t>，延伸率</a:t>
            </a:r>
            <a:r>
              <a:rPr lang="el-GR" altLang="zh-CN" sz="2400"/>
              <a:t>δ≥</a:t>
            </a:r>
            <a:r>
              <a:rPr lang="en-US" altLang="zh-CN" sz="2400"/>
              <a:t>3%</a:t>
            </a:r>
            <a:r>
              <a:rPr lang="zh-CN" altLang="en-US" sz="2400"/>
              <a:t>；</a:t>
            </a:r>
            <a:r>
              <a:rPr lang="en-US" altLang="zh-CN" sz="2400"/>
              <a:t>③</a:t>
            </a:r>
            <a:r>
              <a:rPr lang="zh-CN" altLang="en-US" sz="2400"/>
              <a:t>可用于制造柴油机或汽油机的曲轴、连杆、缸体、缸套等。</a:t>
            </a:r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29861305-784E-4FF9-A2B9-863555114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8856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ZCuPb30</a:t>
            </a:r>
            <a:r>
              <a:rPr lang="en-US" altLang="zh-CN" sz="2400"/>
              <a:t>:①</a:t>
            </a:r>
            <a:r>
              <a:rPr lang="zh-CN" altLang="en-US" sz="2400"/>
              <a:t>铅青铜；</a:t>
            </a:r>
            <a:r>
              <a:rPr lang="en-US" altLang="zh-CN" sz="2400"/>
              <a:t>②</a:t>
            </a:r>
            <a:r>
              <a:rPr lang="zh-CN" altLang="en-US" sz="2400"/>
              <a:t>平均铜含量为</a:t>
            </a:r>
            <a:r>
              <a:rPr lang="en-US" altLang="zh-CN" sz="2400"/>
              <a:t>70%</a:t>
            </a:r>
            <a:r>
              <a:rPr lang="zh-CN" altLang="en-US" sz="2400"/>
              <a:t>，平均铅含量为</a:t>
            </a:r>
            <a:r>
              <a:rPr lang="en-US" altLang="zh-CN" sz="2400"/>
              <a:t>30%</a:t>
            </a:r>
            <a:r>
              <a:rPr lang="zh-CN" altLang="en-US" sz="2400"/>
              <a:t>；</a:t>
            </a:r>
            <a:r>
              <a:rPr lang="en-US" altLang="zh-CN" sz="2400"/>
              <a:t>③</a:t>
            </a:r>
            <a:r>
              <a:rPr lang="zh-CN" altLang="en-US" sz="2400"/>
              <a:t>可用于制造高速、高负荷发动机的轴承。</a:t>
            </a: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509CA7C7-D6C0-44FA-AFDE-DF0297A9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708275"/>
            <a:ext cx="88566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6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T8</a:t>
            </a:r>
            <a:r>
              <a:rPr lang="en-US" altLang="zh-CN" sz="2400"/>
              <a:t> </a:t>
            </a:r>
            <a:r>
              <a:rPr lang="zh-CN" altLang="en-US" sz="2400"/>
              <a:t>：①</a:t>
            </a:r>
            <a:r>
              <a:rPr lang="zh-CN" altLang="zh-CN" sz="2400"/>
              <a:t>碳素工具钢；</a:t>
            </a:r>
            <a:r>
              <a:rPr lang="zh-CN" altLang="en-US" sz="2400"/>
              <a:t>②</a:t>
            </a:r>
            <a:r>
              <a:rPr lang="zh-CN" altLang="zh-CN" sz="2400"/>
              <a:t>含碳量</a:t>
            </a:r>
            <a:r>
              <a:rPr lang="en-US" altLang="zh-CN" sz="2400"/>
              <a:t>0.8%</a:t>
            </a:r>
            <a:r>
              <a:rPr lang="zh-CN" altLang="zh-CN" sz="2400"/>
              <a:t>；</a:t>
            </a:r>
            <a:r>
              <a:rPr lang="en-US" altLang="zh-CN" sz="2400"/>
              <a:t> </a:t>
            </a:r>
            <a:r>
              <a:rPr lang="zh-CN" altLang="en-US" sz="2400"/>
              <a:t>③</a:t>
            </a:r>
            <a:r>
              <a:rPr lang="zh-CN" altLang="zh-CN" sz="2400"/>
              <a:t> 用于制造冲子、锯、钳工工具、锤等小尺寸手工工具和低速刃具。</a:t>
            </a:r>
          </a:p>
          <a:p>
            <a:endParaRPr lang="zh-CN" altLang="en-US"/>
          </a:p>
        </p:txBody>
      </p:sp>
      <p:sp>
        <p:nvSpPr>
          <p:cNvPr id="3077" name="TextBox 5">
            <a:extLst>
              <a:ext uri="{FF2B5EF4-FFF2-40B4-BE49-F238E27FC236}">
                <a16:creationId xmlns:a16="http://schemas.microsoft.com/office/drawing/2014/main" id="{74FF3700-56A0-4DA8-8109-031BB4248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05263"/>
            <a:ext cx="88566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7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ZCuSn10P1</a:t>
            </a:r>
            <a:r>
              <a:rPr lang="zh-CN" altLang="en-US" sz="2400"/>
              <a:t>：①</a:t>
            </a:r>
            <a:r>
              <a:rPr lang="zh-CN" altLang="zh-CN" sz="2400"/>
              <a:t>锡青铜；</a:t>
            </a:r>
            <a:r>
              <a:rPr lang="zh-CN" altLang="en-US" sz="2400"/>
              <a:t>②</a:t>
            </a:r>
            <a:r>
              <a:rPr lang="zh-CN" altLang="zh-CN" sz="2400"/>
              <a:t>含</a:t>
            </a:r>
            <a:r>
              <a:rPr lang="en-US" altLang="zh-CN" sz="2400"/>
              <a:t>Sn</a:t>
            </a:r>
            <a:r>
              <a:rPr lang="zh-CN" altLang="zh-CN" sz="2400"/>
              <a:t>量大约</a:t>
            </a:r>
            <a:r>
              <a:rPr lang="en-US" altLang="zh-CN" sz="2400"/>
              <a:t>10%</a:t>
            </a:r>
            <a:r>
              <a:rPr lang="zh-CN" altLang="zh-CN" sz="2400"/>
              <a:t>、含</a:t>
            </a:r>
            <a:r>
              <a:rPr lang="en-US" altLang="zh-CN" sz="2400"/>
              <a:t>P</a:t>
            </a:r>
            <a:r>
              <a:rPr lang="zh-CN" altLang="zh-CN" sz="2400"/>
              <a:t>量大约</a:t>
            </a:r>
            <a:r>
              <a:rPr lang="en-US" altLang="zh-CN" sz="2400"/>
              <a:t>1%</a:t>
            </a:r>
            <a:r>
              <a:rPr lang="zh-CN" altLang="zh-CN" sz="2400"/>
              <a:t>、含</a:t>
            </a:r>
            <a:r>
              <a:rPr lang="en-US" altLang="zh-CN" sz="2400"/>
              <a:t>Cu</a:t>
            </a:r>
            <a:r>
              <a:rPr lang="zh-CN" altLang="zh-CN" sz="2400"/>
              <a:t>量大约</a:t>
            </a:r>
            <a:r>
              <a:rPr lang="en-US" altLang="zh-CN" sz="2400"/>
              <a:t>89%</a:t>
            </a:r>
            <a:r>
              <a:rPr lang="zh-CN" altLang="zh-CN" sz="2400"/>
              <a:t>；</a:t>
            </a:r>
            <a:r>
              <a:rPr lang="en-US" altLang="zh-CN" sz="2400"/>
              <a:t> </a:t>
            </a:r>
            <a:r>
              <a:rPr lang="zh-CN" altLang="en-US" sz="2400"/>
              <a:t>③</a:t>
            </a:r>
            <a:r>
              <a:rPr lang="zh-CN" altLang="zh-CN" sz="2400"/>
              <a:t>用于制造重要的耐磨、耐冲击零件，如柴油机主轴承、齿轮、涡轮等。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4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>
            <a:extLst>
              <a:ext uri="{FF2B5EF4-FFF2-40B4-BE49-F238E27FC236}">
                <a16:creationId xmlns:a16="http://schemas.microsoft.com/office/drawing/2014/main" id="{30B9B443-9331-4D7E-9041-34021E13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28613"/>
            <a:ext cx="8856663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8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20CrMnTi</a:t>
            </a:r>
            <a:r>
              <a:rPr lang="zh-CN" altLang="en-US" sz="2400"/>
              <a:t>：</a:t>
            </a:r>
            <a:r>
              <a:rPr lang="zh-CN" altLang="zh-CN" sz="2400"/>
              <a:t>①合金渗碳钢</a:t>
            </a:r>
            <a:r>
              <a:rPr lang="zh-CN" altLang="en-US" sz="2400"/>
              <a:t>；②</a:t>
            </a:r>
            <a:r>
              <a:rPr lang="zh-CN" altLang="zh-CN" sz="2400"/>
              <a:t>含碳量为</a:t>
            </a:r>
            <a:r>
              <a:rPr lang="en-US" altLang="zh-CN" sz="2400"/>
              <a:t>0.2%</a:t>
            </a:r>
            <a:r>
              <a:rPr lang="zh-CN" altLang="zh-CN" sz="2400"/>
              <a:t>，铬、锰、钛平均含量小于</a:t>
            </a:r>
            <a:r>
              <a:rPr lang="en-US" altLang="zh-CN" sz="2400"/>
              <a:t>1.5%</a:t>
            </a:r>
            <a:r>
              <a:rPr lang="zh-CN" altLang="zh-CN" sz="2400"/>
              <a:t>；</a:t>
            </a:r>
            <a:r>
              <a:rPr lang="zh-CN" altLang="en-US" sz="2400"/>
              <a:t>③</a:t>
            </a:r>
            <a:r>
              <a:rPr lang="zh-CN" altLang="zh-CN" sz="2400"/>
              <a:t> 高速大载荷的齿轮、涡轮等。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9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45</a:t>
            </a:r>
            <a:r>
              <a:rPr lang="zh-CN" altLang="en-US" sz="2400"/>
              <a:t>：①</a:t>
            </a:r>
            <a:r>
              <a:rPr lang="zh-CN" altLang="zh-CN" sz="2400"/>
              <a:t>优质碳素结构钢</a:t>
            </a:r>
            <a:r>
              <a:rPr lang="zh-CN" altLang="en-US" sz="2400"/>
              <a:t>；②</a:t>
            </a:r>
            <a:r>
              <a:rPr lang="zh-CN" altLang="zh-CN" sz="2400"/>
              <a:t>含碳量为</a:t>
            </a:r>
            <a:r>
              <a:rPr lang="en-US" altLang="zh-CN" sz="2400"/>
              <a:t>0.45%</a:t>
            </a:r>
            <a:r>
              <a:rPr lang="zh-CN" altLang="en-US" sz="2400"/>
              <a:t>；③</a:t>
            </a:r>
            <a:r>
              <a:rPr lang="zh-CN" altLang="zh-CN" sz="2400"/>
              <a:t>可用于制造柴油机的曲轴、连杆、活塞杆、重要螺栓以及中间轴等。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10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QT500-7</a:t>
            </a:r>
            <a:r>
              <a:rPr lang="zh-CN" altLang="en-US" sz="2400"/>
              <a:t>：①</a:t>
            </a:r>
            <a:r>
              <a:rPr lang="zh-CN" altLang="zh-CN" sz="2400"/>
              <a:t>球墨铸铁</a:t>
            </a:r>
            <a:r>
              <a:rPr lang="zh-CN" altLang="en-US" sz="2400"/>
              <a:t>；②</a:t>
            </a:r>
            <a:r>
              <a:rPr lang="zh-CN" altLang="zh-CN" sz="2400"/>
              <a:t>抗拉强度</a:t>
            </a:r>
            <a:r>
              <a:rPr lang="en-US" altLang="zh-CN" sz="2400"/>
              <a:t>σ</a:t>
            </a:r>
            <a:r>
              <a:rPr lang="en-US" altLang="zh-CN" sz="2400" baseline="-25000"/>
              <a:t>b</a:t>
            </a:r>
            <a:r>
              <a:rPr lang="en-US" altLang="zh-CN" sz="2400"/>
              <a:t> </a:t>
            </a:r>
            <a:r>
              <a:rPr lang="zh-CN" altLang="zh-CN" sz="2400"/>
              <a:t>≥ </a:t>
            </a:r>
            <a:r>
              <a:rPr lang="en-US" altLang="zh-CN" sz="2400"/>
              <a:t>500Mpa</a:t>
            </a:r>
            <a:r>
              <a:rPr lang="zh-CN" altLang="zh-CN" sz="2400"/>
              <a:t>，延伸率δ ≥ </a:t>
            </a:r>
            <a:r>
              <a:rPr lang="en-US" altLang="zh-CN" sz="2400"/>
              <a:t>7%</a:t>
            </a:r>
            <a:r>
              <a:rPr lang="zh-CN" altLang="zh-CN" sz="2400"/>
              <a:t>；</a:t>
            </a:r>
            <a:r>
              <a:rPr lang="en-US" altLang="zh-CN" sz="2400"/>
              <a:t> </a:t>
            </a:r>
            <a:r>
              <a:rPr lang="zh-CN" altLang="en-US" sz="2400"/>
              <a:t>③</a:t>
            </a:r>
            <a:r>
              <a:rPr lang="zh-CN" altLang="zh-CN" sz="2400"/>
              <a:t>用于制造内燃机机油泵齿轮、汽轮机气缸隔板、机车的轴瓦等。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11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ZPbSb16Sn16Cu2</a:t>
            </a:r>
            <a:r>
              <a:rPr lang="zh-CN" altLang="en-US" sz="2400"/>
              <a:t>：①</a:t>
            </a:r>
            <a:r>
              <a:rPr lang="zh-CN" altLang="zh-CN" sz="2400"/>
              <a:t>铸造铅基巴氏合金</a:t>
            </a:r>
            <a:r>
              <a:rPr lang="zh-CN" altLang="en-US" sz="2400"/>
              <a:t>；②</a:t>
            </a:r>
            <a:r>
              <a:rPr lang="zh-CN" altLang="zh-CN" sz="2400"/>
              <a:t>基本元素为</a:t>
            </a:r>
            <a:r>
              <a:rPr lang="en-US" altLang="zh-CN" sz="2400"/>
              <a:t>Pb</a:t>
            </a:r>
            <a:r>
              <a:rPr lang="zh-CN" altLang="zh-CN" sz="2400"/>
              <a:t>，主加元素为</a:t>
            </a:r>
            <a:r>
              <a:rPr lang="en-US" altLang="zh-CN" sz="2400"/>
              <a:t>16%Sb</a:t>
            </a:r>
            <a:r>
              <a:rPr lang="zh-CN" altLang="zh-CN" sz="2400"/>
              <a:t>，辅加元素为</a:t>
            </a:r>
            <a:r>
              <a:rPr lang="en-US" altLang="zh-CN" sz="2400"/>
              <a:t>16%Sn</a:t>
            </a:r>
            <a:r>
              <a:rPr lang="zh-CN" altLang="zh-CN" sz="2400"/>
              <a:t>和</a:t>
            </a:r>
            <a:r>
              <a:rPr lang="en-US" altLang="zh-CN" sz="2400"/>
              <a:t>2%Cu</a:t>
            </a:r>
            <a:r>
              <a:rPr lang="zh-CN" altLang="en-US" sz="2400"/>
              <a:t>；③</a:t>
            </a:r>
            <a:r>
              <a:rPr lang="zh-CN" altLang="zh-CN" sz="2400"/>
              <a:t>可用于制造中速、中载机器的轴承。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DA83D9FA-E03C-4AD1-83E3-D4E6314CD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1500"/>
            <a:ext cx="8785225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zh-CN" altLang="zh-CN" sz="2400">
                <a:solidFill>
                  <a:srgbClr val="FF0000"/>
                </a:solidFill>
              </a:rPr>
              <a:t>与钢相比，灰口铸铁具有哪些显著的性能特点。（</a:t>
            </a:r>
            <a:r>
              <a:rPr lang="en-US" altLang="zh-CN" sz="2400">
                <a:solidFill>
                  <a:srgbClr val="FF0000"/>
                </a:solidFill>
              </a:rPr>
              <a:t>7</a:t>
            </a:r>
            <a:r>
              <a:rPr lang="zh-CN" altLang="zh-CN" sz="2400">
                <a:solidFill>
                  <a:srgbClr val="FF0000"/>
                </a:solidFill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）强度低；（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）塑性和韧性低；（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）具有优良的铸造性；（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4</a:t>
            </a:r>
            <a:r>
              <a:rPr lang="zh-CN" altLang="zh-CN" sz="2400"/>
              <a:t>）具有优良的切削加工性；（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5</a:t>
            </a:r>
            <a:r>
              <a:rPr lang="zh-CN" altLang="zh-CN" sz="2400"/>
              <a:t>）具有优良的耐磨性；（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6</a:t>
            </a:r>
            <a:r>
              <a:rPr lang="zh-CN" altLang="zh-CN" sz="2400"/>
              <a:t>）具有良好的消振性；（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7</a:t>
            </a:r>
            <a:r>
              <a:rPr lang="zh-CN" altLang="zh-CN" sz="2400"/>
              <a:t>）较低的缺口敏感性。（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>
            <a:extLst>
              <a:ext uri="{FF2B5EF4-FFF2-40B4-BE49-F238E27FC236}">
                <a16:creationId xmlns:a16="http://schemas.microsoft.com/office/drawing/2014/main" id="{E76FB262-FB86-40DA-8233-B9D99188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8938"/>
            <a:ext cx="88566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zh-CN" altLang="zh-CN" sz="2400">
                <a:solidFill>
                  <a:srgbClr val="FF0000"/>
                </a:solidFill>
              </a:rPr>
              <a:t>简述巴氏合金的分类及其组织结构。（</a:t>
            </a:r>
            <a:r>
              <a:rPr lang="en-US" altLang="zh-CN" sz="2400">
                <a:solidFill>
                  <a:srgbClr val="FF0000"/>
                </a:solidFill>
              </a:rPr>
              <a:t>6</a:t>
            </a:r>
            <a:r>
              <a:rPr lang="zh-CN" altLang="zh-CN" sz="2400">
                <a:solidFill>
                  <a:srgbClr val="FF0000"/>
                </a:solidFill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）分类：锡基巴氏合金、铅基巴氏合金；（</a:t>
            </a:r>
            <a:r>
              <a:rPr lang="en-US" altLang="zh-CN" sz="2400"/>
              <a:t>4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）组织结构：软基体上分布硬质点；（</a:t>
            </a:r>
            <a:r>
              <a:rPr lang="en-US" altLang="zh-CN" sz="2400"/>
              <a:t>2</a:t>
            </a:r>
            <a:r>
              <a:rPr lang="zh-CN" altLang="zh-CN" sz="2400"/>
              <a:t>分）</a:t>
            </a:r>
          </a:p>
          <a:p>
            <a:endParaRPr lang="zh-CN" altLang="en-US"/>
          </a:p>
        </p:txBody>
      </p:sp>
      <p:sp>
        <p:nvSpPr>
          <p:cNvPr id="5123" name="TextBox 2">
            <a:extLst>
              <a:ext uri="{FF2B5EF4-FFF2-40B4-BE49-F238E27FC236}">
                <a16:creationId xmlns:a16="http://schemas.microsoft.com/office/drawing/2014/main" id="{F4B590E6-DC57-4D71-82C9-F8EE31D23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71738"/>
            <a:ext cx="8856662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zh-CN" altLang="zh-CN" sz="2400">
                <a:solidFill>
                  <a:srgbClr val="FF0000"/>
                </a:solidFill>
              </a:rPr>
              <a:t>与碳素钢相比较，合金钢具有哪些显著特点？</a:t>
            </a:r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6</a:t>
            </a:r>
            <a:r>
              <a:rPr lang="zh-CN" altLang="en-US" sz="2400">
                <a:solidFill>
                  <a:srgbClr val="FF0000"/>
                </a:solidFill>
              </a:rPr>
              <a:t>分）</a:t>
            </a:r>
            <a:endParaRPr lang="zh-CN" altLang="zh-CN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）合金钢具有较高的淬透性；（</a:t>
            </a:r>
            <a:r>
              <a:rPr lang="en-US" altLang="zh-CN" sz="2400"/>
              <a:t>1.5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）合金钢具有较高的强度和屈强比；（</a:t>
            </a:r>
            <a:r>
              <a:rPr lang="en-US" altLang="zh-CN" sz="2400"/>
              <a:t>1.5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）合金钢具有较高的高温强度和回火抗力；（</a:t>
            </a:r>
            <a:r>
              <a:rPr lang="en-US" altLang="zh-CN" sz="2400"/>
              <a:t>1.5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4</a:t>
            </a:r>
            <a:r>
              <a:rPr lang="zh-CN" altLang="zh-CN" sz="2400"/>
              <a:t>）合金钢具有特殊的物理化学性能，如耐热、耐磨、耐腐蚀性等。（</a:t>
            </a:r>
            <a:r>
              <a:rPr lang="en-US" altLang="zh-CN" sz="2400"/>
              <a:t>1.5</a:t>
            </a:r>
            <a:r>
              <a:rPr lang="zh-CN" altLang="zh-CN" sz="2400"/>
              <a:t>分</a:t>
            </a:r>
            <a:r>
              <a:rPr lang="zh-CN" altLang="zh-CN"/>
              <a:t>）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2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59175-B536-492D-8B2C-613CE8085F88}"/>
              </a:ext>
            </a:extLst>
          </p:cNvPr>
          <p:cNvSpPr txBox="1"/>
          <p:nvPr/>
        </p:nvSpPr>
        <p:spPr>
          <a:xfrm>
            <a:off x="323850" y="115888"/>
            <a:ext cx="8496300" cy="701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+mn-ea"/>
              </a:rPr>
              <a:t>金属的晶粒越细，其强度和硬度越高、塑性和韧性越好，简单叙述其原因。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分）</a:t>
            </a:r>
            <a:endParaRPr lang="zh-CN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latin typeface="+mn-lt"/>
                <a:ea typeface="+mn-ea"/>
              </a:rPr>
              <a:t>答：金属的晶粒越细，其强度和硬度也越高，因为在相同的体积内，晶粒越细小，晶界的总面积就越大，对晶粒塑性变形抗力就越大，同时每个晶粒周围的不同方位的晶粒数也越多，对晶粒塑性变形的约束和阻碍越大。所以晶粒越小对塑性变形的抗力也越高。（</a:t>
            </a:r>
            <a:r>
              <a:rPr lang="en-US" altLang="zh-CN" sz="2400" dirty="0">
                <a:latin typeface="+mn-lt"/>
                <a:ea typeface="+mn-ea"/>
              </a:rPr>
              <a:t>4</a:t>
            </a:r>
            <a:r>
              <a:rPr lang="zh-CN" altLang="zh-CN" sz="2400" dirty="0">
                <a:latin typeface="+mn-lt"/>
                <a:ea typeface="+mn-ea"/>
              </a:rPr>
              <a:t>分）</a:t>
            </a: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latin typeface="+mn-lt"/>
                <a:ea typeface="+mn-ea"/>
              </a:rPr>
              <a:t>金属的晶粒越细，其塑性和韧性越好。因为晶粒越细小，在相同体积内的晶粒数量就越多。在外力作用下参与塑性变形的晶粒数目越多，塑性变形分布于更多的晶粒内，所以变形均匀，不会造成局部应力集中而引起裂纹，仅使金属产生塑性变形而不破坏。（</a:t>
            </a:r>
            <a:r>
              <a:rPr lang="en-US" altLang="zh-CN" sz="2400" dirty="0">
                <a:latin typeface="+mn-lt"/>
                <a:ea typeface="+mn-ea"/>
              </a:rPr>
              <a:t>4</a:t>
            </a:r>
            <a:r>
              <a:rPr lang="zh-CN" altLang="zh-CN" sz="2400" dirty="0">
                <a:latin typeface="+mn-lt"/>
                <a:ea typeface="+mn-ea"/>
              </a:rPr>
              <a:t>分）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23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>
            <a:extLst>
              <a:ext uri="{FF2B5EF4-FFF2-40B4-BE49-F238E27FC236}">
                <a16:creationId xmlns:a16="http://schemas.microsoft.com/office/drawing/2014/main" id="{0432C893-D8EA-41C2-986B-13DEECA42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889158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zh-CN">
                <a:solidFill>
                  <a:srgbClr val="FF0000"/>
                </a:solidFill>
              </a:rPr>
              <a:t>①画出</a:t>
            </a:r>
            <a:r>
              <a:rPr lang="en-US" altLang="zh-CN">
                <a:solidFill>
                  <a:srgbClr val="FF0000"/>
                </a:solidFill>
              </a:rPr>
              <a:t>Fe-Fe</a:t>
            </a:r>
            <a:r>
              <a:rPr lang="en-US" altLang="zh-CN" baseline="-25000">
                <a:solidFill>
                  <a:srgbClr val="FF0000"/>
                </a:solidFill>
              </a:rPr>
              <a:t>3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zh-CN">
                <a:solidFill>
                  <a:srgbClr val="FF0000"/>
                </a:solidFill>
              </a:rPr>
              <a:t>合金相图，并标注主要特征点的成分、以及各区的相构成；②分析从液态到室温过程中</a:t>
            </a:r>
            <a:r>
              <a:rPr lang="en-US" altLang="zh-CN">
                <a:solidFill>
                  <a:srgbClr val="FF0000"/>
                </a:solidFill>
              </a:rPr>
              <a:t>40</a:t>
            </a:r>
            <a:r>
              <a:rPr lang="zh-CN" altLang="zh-CN">
                <a:solidFill>
                  <a:srgbClr val="FF0000"/>
                </a:solidFill>
              </a:rPr>
              <a:t>钢的结晶过程；③结合该相图说明随着含碳量的增大，具有平衡组织铁碳合金的强度、硬度、塑性和韧性是如何变化的。（</a:t>
            </a:r>
            <a:r>
              <a:rPr lang="en-US" altLang="zh-CN">
                <a:solidFill>
                  <a:srgbClr val="FF0000"/>
                </a:solidFill>
              </a:rPr>
              <a:t>12</a:t>
            </a:r>
            <a:r>
              <a:rPr lang="zh-CN" altLang="zh-CN">
                <a:solidFill>
                  <a:srgbClr val="FF0000"/>
                </a:solidFill>
              </a:rPr>
              <a:t>分）</a:t>
            </a:r>
          </a:p>
          <a:p>
            <a:endParaRPr lang="zh-CN" altLang="en-US"/>
          </a:p>
        </p:txBody>
      </p:sp>
      <p:sp>
        <p:nvSpPr>
          <p:cNvPr id="7171" name="Rectangle 43">
            <a:extLst>
              <a:ext uri="{FF2B5EF4-FFF2-40B4-BE49-F238E27FC236}">
                <a16:creationId xmlns:a16="http://schemas.microsoft.com/office/drawing/2014/main" id="{A0EC5A53-1BC3-4856-9E83-E79B806A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172" name="Group 1">
            <a:extLst>
              <a:ext uri="{FF2B5EF4-FFF2-40B4-BE49-F238E27FC236}">
                <a16:creationId xmlns:a16="http://schemas.microsoft.com/office/drawing/2014/main" id="{C5B0E599-DAD0-4CD4-96DF-52B4FD0356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9388" y="1538288"/>
            <a:ext cx="4397375" cy="3043237"/>
            <a:chOff x="1862" y="7837"/>
            <a:chExt cx="6925" cy="4793"/>
          </a:xfrm>
        </p:grpSpPr>
        <p:sp>
          <p:nvSpPr>
            <p:cNvPr id="7194" name="AutoShape 42">
              <a:extLst>
                <a:ext uri="{FF2B5EF4-FFF2-40B4-BE49-F238E27FC236}">
                  <a16:creationId xmlns:a16="http://schemas.microsoft.com/office/drawing/2014/main" id="{1A7712A1-FBDD-465F-A6BA-2B81BEE6F7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62" y="7837"/>
              <a:ext cx="6925" cy="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195" name="AutoShape 41">
              <a:extLst>
                <a:ext uri="{FF2B5EF4-FFF2-40B4-BE49-F238E27FC236}">
                  <a16:creationId xmlns:a16="http://schemas.microsoft.com/office/drawing/2014/main" id="{05716C45-BF4C-4F0F-8C1F-B86953896A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246" y="8097"/>
              <a:ext cx="5" cy="38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6" name="Text Box 40">
              <a:extLst>
                <a:ext uri="{FF2B5EF4-FFF2-40B4-BE49-F238E27FC236}">
                  <a16:creationId xmlns:a16="http://schemas.microsoft.com/office/drawing/2014/main" id="{5542F37D-D9FF-43E3-AED5-BE19735A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7837"/>
              <a:ext cx="405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温度</a:t>
              </a: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7197" name="Text Box 39">
              <a:extLst>
                <a:ext uri="{FF2B5EF4-FFF2-40B4-BE49-F238E27FC236}">
                  <a16:creationId xmlns:a16="http://schemas.microsoft.com/office/drawing/2014/main" id="{EB52188F-2D7A-4B36-86E3-7AA89A41C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10622"/>
              <a:ext cx="4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198" name="Text Box 38">
              <a:extLst>
                <a:ext uri="{FF2B5EF4-FFF2-40B4-BE49-F238E27FC236}">
                  <a16:creationId xmlns:a16="http://schemas.microsoft.com/office/drawing/2014/main" id="{4717D22E-0D57-42AB-A646-53FD8DDCD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" y="12259"/>
              <a:ext cx="778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成分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C%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199" name="AutoShape 37">
              <a:extLst>
                <a:ext uri="{FF2B5EF4-FFF2-40B4-BE49-F238E27FC236}">
                  <a16:creationId xmlns:a16="http://schemas.microsoft.com/office/drawing/2014/main" id="{33F24839-361B-4C9F-86E4-AB1AB85FE9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53" y="11934"/>
              <a:ext cx="5592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0" name="Text Box 36">
              <a:extLst>
                <a:ext uri="{FF2B5EF4-FFF2-40B4-BE49-F238E27FC236}">
                  <a16:creationId xmlns:a16="http://schemas.microsoft.com/office/drawing/2014/main" id="{16C16CD9-9E9D-4B07-9E1E-BFC436C14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7" y="10642"/>
              <a:ext cx="74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727℃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201" name="AutoShape 35">
              <a:extLst>
                <a:ext uri="{FF2B5EF4-FFF2-40B4-BE49-F238E27FC236}">
                  <a16:creationId xmlns:a16="http://schemas.microsoft.com/office/drawing/2014/main" id="{0F154DE4-A5CE-4ED6-8DFA-F87A61408E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844" y="8083"/>
              <a:ext cx="5" cy="38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2" name="AutoShape 34">
              <a:extLst>
                <a:ext uri="{FF2B5EF4-FFF2-40B4-BE49-F238E27FC236}">
                  <a16:creationId xmlns:a16="http://schemas.microsoft.com/office/drawing/2014/main" id="{6A3A8ADE-CE68-48ED-A7D7-2439E2560F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26" y="9378"/>
              <a:ext cx="381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3" name="AutoShape 33">
              <a:extLst>
                <a:ext uri="{FF2B5EF4-FFF2-40B4-BE49-F238E27FC236}">
                  <a16:creationId xmlns:a16="http://schemas.microsoft.com/office/drawing/2014/main" id="{EDA9483B-53F1-45A0-8D4D-EDAEB581A8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49" y="10806"/>
              <a:ext cx="5309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4" name="Freeform 32">
              <a:extLst>
                <a:ext uri="{FF2B5EF4-FFF2-40B4-BE49-F238E27FC236}">
                  <a16:creationId xmlns:a16="http://schemas.microsoft.com/office/drawing/2014/main" id="{9BA7F3FD-A494-4B5A-9522-AA011E2EB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" y="8221"/>
              <a:ext cx="3570" cy="1160"/>
            </a:xfrm>
            <a:custGeom>
              <a:avLst/>
              <a:gdLst>
                <a:gd name="T0" fmla="*/ 0 w 3570"/>
                <a:gd name="T1" fmla="*/ 0 h 1160"/>
                <a:gd name="T2" fmla="*/ 1570 w 3570"/>
                <a:gd name="T3" fmla="*/ 300 h 1160"/>
                <a:gd name="T4" fmla="*/ 3570 w 3570"/>
                <a:gd name="T5" fmla="*/ 1160 h 1160"/>
                <a:gd name="T6" fmla="*/ 0 60000 65536"/>
                <a:gd name="T7" fmla="*/ 0 60000 65536"/>
                <a:gd name="T8" fmla="*/ 0 60000 65536"/>
                <a:gd name="T9" fmla="*/ 0 w 3570"/>
                <a:gd name="T10" fmla="*/ 0 h 1160"/>
                <a:gd name="T11" fmla="*/ 3570 w 3570"/>
                <a:gd name="T12" fmla="*/ 1160 h 1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0" h="1160">
                  <a:moveTo>
                    <a:pt x="0" y="0"/>
                  </a:moveTo>
                  <a:cubicBezTo>
                    <a:pt x="262" y="50"/>
                    <a:pt x="975" y="107"/>
                    <a:pt x="1570" y="300"/>
                  </a:cubicBezTo>
                  <a:cubicBezTo>
                    <a:pt x="2165" y="493"/>
                    <a:pt x="3153" y="981"/>
                    <a:pt x="3570" y="11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31">
              <a:extLst>
                <a:ext uri="{FF2B5EF4-FFF2-40B4-BE49-F238E27FC236}">
                  <a16:creationId xmlns:a16="http://schemas.microsoft.com/office/drawing/2014/main" id="{723526E2-E78B-4CE5-9D2B-7A4118E6A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" y="8849"/>
              <a:ext cx="2010" cy="530"/>
            </a:xfrm>
            <a:custGeom>
              <a:avLst/>
              <a:gdLst>
                <a:gd name="T0" fmla="*/ 0 w 2010"/>
                <a:gd name="T1" fmla="*/ 530 h 530"/>
                <a:gd name="T2" fmla="*/ 979 w 2010"/>
                <a:gd name="T3" fmla="*/ 173 h 530"/>
                <a:gd name="T4" fmla="*/ 2010 w 2010"/>
                <a:gd name="T5" fmla="*/ 0 h 530"/>
                <a:gd name="T6" fmla="*/ 0 60000 65536"/>
                <a:gd name="T7" fmla="*/ 0 60000 65536"/>
                <a:gd name="T8" fmla="*/ 0 60000 65536"/>
                <a:gd name="T9" fmla="*/ 0 w 2010"/>
                <a:gd name="T10" fmla="*/ 0 h 530"/>
                <a:gd name="T11" fmla="*/ 2010 w 2010"/>
                <a:gd name="T12" fmla="*/ 530 h 5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0" h="530">
                  <a:moveTo>
                    <a:pt x="0" y="530"/>
                  </a:moveTo>
                  <a:cubicBezTo>
                    <a:pt x="322" y="395"/>
                    <a:pt x="644" y="261"/>
                    <a:pt x="979" y="173"/>
                  </a:cubicBezTo>
                  <a:cubicBezTo>
                    <a:pt x="1314" y="85"/>
                    <a:pt x="1662" y="42"/>
                    <a:pt x="201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30">
              <a:extLst>
                <a:ext uri="{FF2B5EF4-FFF2-40B4-BE49-F238E27FC236}">
                  <a16:creationId xmlns:a16="http://schemas.microsoft.com/office/drawing/2014/main" id="{F60A659D-A3BB-4BC4-AD61-C0DE6B4A4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0" y="9381"/>
              <a:ext cx="864" cy="1440"/>
            </a:xfrm>
            <a:custGeom>
              <a:avLst/>
              <a:gdLst>
                <a:gd name="T0" fmla="*/ 864 w 864"/>
                <a:gd name="T1" fmla="*/ 0 h 1440"/>
                <a:gd name="T2" fmla="*/ 360 w 864"/>
                <a:gd name="T3" fmla="*/ 498 h 1440"/>
                <a:gd name="T4" fmla="*/ 0 w 864"/>
                <a:gd name="T5" fmla="*/ 1440 h 1440"/>
                <a:gd name="T6" fmla="*/ 0 60000 65536"/>
                <a:gd name="T7" fmla="*/ 0 60000 65536"/>
                <a:gd name="T8" fmla="*/ 0 60000 65536"/>
                <a:gd name="T9" fmla="*/ 0 w 864"/>
                <a:gd name="T10" fmla="*/ 0 h 1440"/>
                <a:gd name="T11" fmla="*/ 864 w 864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440">
                  <a:moveTo>
                    <a:pt x="864" y="0"/>
                  </a:moveTo>
                  <a:cubicBezTo>
                    <a:pt x="684" y="129"/>
                    <a:pt x="504" y="258"/>
                    <a:pt x="360" y="498"/>
                  </a:cubicBezTo>
                  <a:cubicBezTo>
                    <a:pt x="216" y="738"/>
                    <a:pt x="108" y="1089"/>
                    <a:pt x="0" y="14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29">
              <a:extLst>
                <a:ext uri="{FF2B5EF4-FFF2-40B4-BE49-F238E27FC236}">
                  <a16:creationId xmlns:a16="http://schemas.microsoft.com/office/drawing/2014/main" id="{2714344A-9EAE-40C4-9E2B-43B7B09F1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8229"/>
              <a:ext cx="1788" cy="1152"/>
            </a:xfrm>
            <a:custGeom>
              <a:avLst/>
              <a:gdLst>
                <a:gd name="T0" fmla="*/ 0 w 1788"/>
                <a:gd name="T1" fmla="*/ 0 h 1152"/>
                <a:gd name="T2" fmla="*/ 1044 w 1788"/>
                <a:gd name="T3" fmla="*/ 510 h 1152"/>
                <a:gd name="T4" fmla="*/ 1788 w 1788"/>
                <a:gd name="T5" fmla="*/ 1152 h 1152"/>
                <a:gd name="T6" fmla="*/ 0 60000 65536"/>
                <a:gd name="T7" fmla="*/ 0 60000 65536"/>
                <a:gd name="T8" fmla="*/ 0 60000 65536"/>
                <a:gd name="T9" fmla="*/ 0 w 1788"/>
                <a:gd name="T10" fmla="*/ 0 h 1152"/>
                <a:gd name="T11" fmla="*/ 1788 w 178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8" h="1152">
                  <a:moveTo>
                    <a:pt x="0" y="0"/>
                  </a:moveTo>
                  <a:cubicBezTo>
                    <a:pt x="373" y="159"/>
                    <a:pt x="746" y="318"/>
                    <a:pt x="1044" y="510"/>
                  </a:cubicBezTo>
                  <a:cubicBezTo>
                    <a:pt x="1342" y="702"/>
                    <a:pt x="1565" y="927"/>
                    <a:pt x="1788" y="11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28">
              <a:extLst>
                <a:ext uri="{FF2B5EF4-FFF2-40B4-BE49-F238E27FC236}">
                  <a16:creationId xmlns:a16="http://schemas.microsoft.com/office/drawing/2014/main" id="{C7EB845A-E1F8-485A-B55F-595118087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10239"/>
              <a:ext cx="918" cy="576"/>
            </a:xfrm>
            <a:custGeom>
              <a:avLst/>
              <a:gdLst>
                <a:gd name="T0" fmla="*/ 918 w 918"/>
                <a:gd name="T1" fmla="*/ 576 h 576"/>
                <a:gd name="T2" fmla="*/ 432 w 918"/>
                <a:gd name="T3" fmla="*/ 322 h 576"/>
                <a:gd name="T4" fmla="*/ 0 w 918"/>
                <a:gd name="T5" fmla="*/ 0 h 576"/>
                <a:gd name="T6" fmla="*/ 0 60000 65536"/>
                <a:gd name="T7" fmla="*/ 0 60000 65536"/>
                <a:gd name="T8" fmla="*/ 0 60000 65536"/>
                <a:gd name="T9" fmla="*/ 0 w 918"/>
                <a:gd name="T10" fmla="*/ 0 h 576"/>
                <a:gd name="T11" fmla="*/ 918 w 91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576">
                  <a:moveTo>
                    <a:pt x="918" y="576"/>
                  </a:moveTo>
                  <a:cubicBezTo>
                    <a:pt x="837" y="534"/>
                    <a:pt x="585" y="418"/>
                    <a:pt x="432" y="322"/>
                  </a:cubicBezTo>
                  <a:cubicBezTo>
                    <a:pt x="279" y="226"/>
                    <a:pt x="90" y="67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27">
              <a:extLst>
                <a:ext uri="{FF2B5EF4-FFF2-40B4-BE49-F238E27FC236}">
                  <a16:creationId xmlns:a16="http://schemas.microsoft.com/office/drawing/2014/main" id="{758A1FBC-98A0-410B-A0BC-13FDF2031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" y="10239"/>
              <a:ext cx="306" cy="582"/>
            </a:xfrm>
            <a:custGeom>
              <a:avLst/>
              <a:gdLst>
                <a:gd name="T0" fmla="*/ 306 w 306"/>
                <a:gd name="T1" fmla="*/ 582 h 582"/>
                <a:gd name="T2" fmla="*/ 156 w 306"/>
                <a:gd name="T3" fmla="*/ 378 h 582"/>
                <a:gd name="T4" fmla="*/ 0 w 306"/>
                <a:gd name="T5" fmla="*/ 0 h 582"/>
                <a:gd name="T6" fmla="*/ 0 60000 65536"/>
                <a:gd name="T7" fmla="*/ 0 60000 65536"/>
                <a:gd name="T8" fmla="*/ 0 60000 65536"/>
                <a:gd name="T9" fmla="*/ 0 w 306"/>
                <a:gd name="T10" fmla="*/ 0 h 582"/>
                <a:gd name="T11" fmla="*/ 306 w 306"/>
                <a:gd name="T12" fmla="*/ 582 h 5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" h="582">
                  <a:moveTo>
                    <a:pt x="306" y="582"/>
                  </a:moveTo>
                  <a:cubicBezTo>
                    <a:pt x="281" y="548"/>
                    <a:pt x="207" y="475"/>
                    <a:pt x="156" y="378"/>
                  </a:cubicBezTo>
                  <a:cubicBezTo>
                    <a:pt x="105" y="281"/>
                    <a:pt x="32" y="7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Freeform 26">
              <a:extLst>
                <a:ext uri="{FF2B5EF4-FFF2-40B4-BE49-F238E27FC236}">
                  <a16:creationId xmlns:a16="http://schemas.microsoft.com/office/drawing/2014/main" id="{F8DF04A5-249C-474F-B204-370756173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" y="10821"/>
              <a:ext cx="262" cy="1118"/>
            </a:xfrm>
            <a:custGeom>
              <a:avLst/>
              <a:gdLst>
                <a:gd name="T0" fmla="*/ 262 w 262"/>
                <a:gd name="T1" fmla="*/ 0 h 1118"/>
                <a:gd name="T2" fmla="*/ 97 w 262"/>
                <a:gd name="T3" fmla="*/ 330 h 1118"/>
                <a:gd name="T4" fmla="*/ 0 w 262"/>
                <a:gd name="T5" fmla="*/ 1118 h 1118"/>
                <a:gd name="T6" fmla="*/ 0 60000 65536"/>
                <a:gd name="T7" fmla="*/ 0 60000 65536"/>
                <a:gd name="T8" fmla="*/ 0 60000 65536"/>
                <a:gd name="T9" fmla="*/ 0 w 262"/>
                <a:gd name="T10" fmla="*/ 0 h 1118"/>
                <a:gd name="T11" fmla="*/ 262 w 262"/>
                <a:gd name="T12" fmla="*/ 1118 h 1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" h="1118">
                  <a:moveTo>
                    <a:pt x="262" y="0"/>
                  </a:moveTo>
                  <a:cubicBezTo>
                    <a:pt x="235" y="55"/>
                    <a:pt x="141" y="144"/>
                    <a:pt x="97" y="330"/>
                  </a:cubicBezTo>
                  <a:cubicBezTo>
                    <a:pt x="53" y="516"/>
                    <a:pt x="20" y="954"/>
                    <a:pt x="0" y="11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Text Box 25">
              <a:extLst>
                <a:ext uri="{FF2B5EF4-FFF2-40B4-BE49-F238E27FC236}">
                  <a16:creationId xmlns:a16="http://schemas.microsoft.com/office/drawing/2014/main" id="{519C4974-6F63-456E-854F-A700C56C4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1" y="9219"/>
              <a:ext cx="74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1148℃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12" name="Text Box 24">
              <a:extLst>
                <a:ext uri="{FF2B5EF4-FFF2-40B4-BE49-F238E27FC236}">
                  <a16:creationId xmlns:a16="http://schemas.microsoft.com/office/drawing/2014/main" id="{BA635380-8928-4C78-8F02-3452484E2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9429"/>
              <a:ext cx="4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13" name="Text Box 23">
              <a:extLst>
                <a:ext uri="{FF2B5EF4-FFF2-40B4-BE49-F238E27FC236}">
                  <a16:creationId xmlns:a16="http://schemas.microsoft.com/office/drawing/2014/main" id="{FF088EC2-7827-487A-8878-4063135D2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0542"/>
              <a:ext cx="4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F+A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14" name="Text Box 22">
              <a:extLst>
                <a:ext uri="{FF2B5EF4-FFF2-40B4-BE49-F238E27FC236}">
                  <a16:creationId xmlns:a16="http://schemas.microsoft.com/office/drawing/2014/main" id="{ED220A37-9AD2-450E-9ADB-C98040363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8725"/>
              <a:ext cx="4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L+A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15" name="Text Box 21">
              <a:extLst>
                <a:ext uri="{FF2B5EF4-FFF2-40B4-BE49-F238E27FC236}">
                  <a16:creationId xmlns:a16="http://schemas.microsoft.com/office/drawing/2014/main" id="{E1D4C8FF-AAF8-4A20-AE33-E77B91EBA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9" y="8258"/>
              <a:ext cx="4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16" name="Text Box 20">
              <a:extLst>
                <a:ext uri="{FF2B5EF4-FFF2-40B4-BE49-F238E27FC236}">
                  <a16:creationId xmlns:a16="http://schemas.microsoft.com/office/drawing/2014/main" id="{F8FCEAAE-2B87-4EEB-BD95-8FD113F97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8" y="9971"/>
              <a:ext cx="809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A+Fe</a:t>
              </a:r>
              <a:r>
                <a:rPr lang="en-US" altLang="zh-CN" sz="9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17" name="Text Box 19">
              <a:extLst>
                <a:ext uri="{FF2B5EF4-FFF2-40B4-BE49-F238E27FC236}">
                  <a16:creationId xmlns:a16="http://schemas.microsoft.com/office/drawing/2014/main" id="{65383190-1D45-472A-A43A-0BFF3F282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1223"/>
              <a:ext cx="809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F+Fe</a:t>
              </a:r>
              <a:r>
                <a:rPr lang="en-US" altLang="zh-CN" sz="9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18" name="Text Box 18">
              <a:extLst>
                <a:ext uri="{FF2B5EF4-FFF2-40B4-BE49-F238E27FC236}">
                  <a16:creationId xmlns:a16="http://schemas.microsoft.com/office/drawing/2014/main" id="{5A3FE539-41A6-4A83-ACD5-4DB22AD72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2" y="9007"/>
              <a:ext cx="809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L+Fe</a:t>
              </a:r>
              <a:r>
                <a:rPr lang="en-US" altLang="zh-CN" sz="9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219" name="AutoShape 17">
              <a:extLst>
                <a:ext uri="{FF2B5EF4-FFF2-40B4-BE49-F238E27FC236}">
                  <a16:creationId xmlns:a16="http://schemas.microsoft.com/office/drawing/2014/main" id="{6D685599-8F37-440E-9BCE-9A90031F00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9" y="10821"/>
              <a:ext cx="5" cy="1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0" name="Text Box 16">
              <a:extLst>
                <a:ext uri="{FF2B5EF4-FFF2-40B4-BE49-F238E27FC236}">
                  <a16:creationId xmlns:a16="http://schemas.microsoft.com/office/drawing/2014/main" id="{0D767390-C906-435D-A4A8-48BDC1646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12004"/>
              <a:ext cx="418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0.02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221" name="AutoShape 15">
              <a:extLst>
                <a:ext uri="{FF2B5EF4-FFF2-40B4-BE49-F238E27FC236}">
                  <a16:creationId xmlns:a16="http://schemas.microsoft.com/office/drawing/2014/main" id="{74CD2BE9-5BA0-46A0-9973-56A1C3F1EA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71" y="10821"/>
              <a:ext cx="5" cy="1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2" name="Text Box 14">
              <a:extLst>
                <a:ext uri="{FF2B5EF4-FFF2-40B4-BE49-F238E27FC236}">
                  <a16:creationId xmlns:a16="http://schemas.microsoft.com/office/drawing/2014/main" id="{33C280E8-CB60-4281-A060-B8AED6E31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9" y="12004"/>
              <a:ext cx="418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0.77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223" name="AutoShape 13">
              <a:extLst>
                <a:ext uri="{FF2B5EF4-FFF2-40B4-BE49-F238E27FC236}">
                  <a16:creationId xmlns:a16="http://schemas.microsoft.com/office/drawing/2014/main" id="{9DCB8D88-0FF8-442C-8FAE-356F2541FB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" y="8065"/>
              <a:ext cx="8" cy="40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4" name="Text Box 12">
              <a:extLst>
                <a:ext uri="{FF2B5EF4-FFF2-40B4-BE49-F238E27FC236}">
                  <a16:creationId xmlns:a16="http://schemas.microsoft.com/office/drawing/2014/main" id="{99A000F1-3C3D-4653-90D5-3B114E21E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" y="12004"/>
              <a:ext cx="418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2.11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225" name="AutoShape 11">
              <a:extLst>
                <a:ext uri="{FF2B5EF4-FFF2-40B4-BE49-F238E27FC236}">
                  <a16:creationId xmlns:a16="http://schemas.microsoft.com/office/drawing/2014/main" id="{E19CDFA3-2839-4163-83E5-660FFB2B4D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26" y="9389"/>
              <a:ext cx="5" cy="25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6" name="Text Box 10">
              <a:extLst>
                <a:ext uri="{FF2B5EF4-FFF2-40B4-BE49-F238E27FC236}">
                  <a16:creationId xmlns:a16="http://schemas.microsoft.com/office/drawing/2014/main" id="{A3A85A28-04BE-4130-9D43-DEB387D22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" y="11996"/>
              <a:ext cx="418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4.3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27" name="Text Box 9">
              <a:extLst>
                <a:ext uri="{FF2B5EF4-FFF2-40B4-BE49-F238E27FC236}">
                  <a16:creationId xmlns:a16="http://schemas.microsoft.com/office/drawing/2014/main" id="{AFE031E5-7CD3-4B6E-8346-8AC30EF9C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" y="11996"/>
              <a:ext cx="418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6.69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28" name="Text Box 8">
              <a:extLst>
                <a:ext uri="{FF2B5EF4-FFF2-40B4-BE49-F238E27FC236}">
                  <a16:creationId xmlns:a16="http://schemas.microsoft.com/office/drawing/2014/main" id="{FCA76FC0-3244-4F85-8569-A91A84BF3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1" y="12004"/>
              <a:ext cx="418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Fe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29" name="Text Box 7">
              <a:extLst>
                <a:ext uri="{FF2B5EF4-FFF2-40B4-BE49-F238E27FC236}">
                  <a16:creationId xmlns:a16="http://schemas.microsoft.com/office/drawing/2014/main" id="{D9272C38-AECB-48DA-ACE3-A499E9D52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8" y="11986"/>
              <a:ext cx="809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Fe</a:t>
              </a:r>
              <a:r>
                <a:rPr lang="en-US" altLang="zh-CN" sz="9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30" name="Text Box 6">
              <a:extLst>
                <a:ext uri="{FF2B5EF4-FFF2-40B4-BE49-F238E27FC236}">
                  <a16:creationId xmlns:a16="http://schemas.microsoft.com/office/drawing/2014/main" id="{9087D48A-96D3-40E9-9A4C-90007A022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8024"/>
              <a:ext cx="4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31" name="Text Box 5">
              <a:extLst>
                <a:ext uri="{FF2B5EF4-FFF2-40B4-BE49-F238E27FC236}">
                  <a16:creationId xmlns:a16="http://schemas.microsoft.com/office/drawing/2014/main" id="{9969D20E-AB1C-46DF-A65A-C8D286533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8544"/>
              <a:ext cx="4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32" name="Text Box 4">
              <a:extLst>
                <a:ext uri="{FF2B5EF4-FFF2-40B4-BE49-F238E27FC236}">
                  <a16:creationId xmlns:a16="http://schemas.microsoft.com/office/drawing/2014/main" id="{939D8A65-319F-45CD-9FE3-010652FF5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10391"/>
              <a:ext cx="4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33" name="Text Box 3">
              <a:extLst>
                <a:ext uri="{FF2B5EF4-FFF2-40B4-BE49-F238E27FC236}">
                  <a16:creationId xmlns:a16="http://schemas.microsoft.com/office/drawing/2014/main" id="{0760DEF2-6482-45B9-BE20-B8AFDE07E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10786"/>
              <a:ext cx="4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34" name="Text Box 2">
              <a:extLst>
                <a:ext uri="{FF2B5EF4-FFF2-40B4-BE49-F238E27FC236}">
                  <a16:creationId xmlns:a16="http://schemas.microsoft.com/office/drawing/2014/main" id="{BFAB1795-D618-4484-89C6-A21824081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12187"/>
              <a:ext cx="418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7173" name="TextBox 46">
            <a:extLst>
              <a:ext uri="{FF2B5EF4-FFF2-40B4-BE49-F238E27FC236}">
                <a16:creationId xmlns:a16="http://schemas.microsoft.com/office/drawing/2014/main" id="{2F95FC3F-0ECE-419E-932C-5B70ED903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052513"/>
            <a:ext cx="46085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①</a:t>
            </a:r>
            <a:r>
              <a:rPr lang="zh-CN" altLang="zh-CN"/>
              <a:t>画出</a:t>
            </a:r>
            <a:r>
              <a:rPr lang="en-US" altLang="zh-CN"/>
              <a:t>Fe-Fe</a:t>
            </a:r>
            <a:r>
              <a:rPr lang="en-US" altLang="zh-CN" baseline="-25000"/>
              <a:t>3</a:t>
            </a:r>
            <a:r>
              <a:rPr lang="en-US" altLang="zh-CN"/>
              <a:t>C</a:t>
            </a:r>
            <a:r>
              <a:rPr lang="zh-CN" altLang="zh-CN"/>
              <a:t>合金相图，并标注主要特征点的成分、以及各区的相构成</a:t>
            </a:r>
            <a:r>
              <a:rPr lang="zh-CN" altLang="zh-CN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zh-CN" b="1">
                <a:solidFill>
                  <a:srgbClr val="FF0000"/>
                </a:solidFill>
              </a:rPr>
              <a:t>分）</a:t>
            </a:r>
            <a:r>
              <a:rPr lang="zh-CN" altLang="zh-CN"/>
              <a:t>；</a:t>
            </a:r>
            <a:endParaRPr lang="en-US" altLang="zh-CN"/>
          </a:p>
          <a:p>
            <a:endParaRPr lang="zh-CN" altLang="zh-CN"/>
          </a:p>
          <a:p>
            <a:r>
              <a:rPr lang="zh-CN" altLang="en-US"/>
              <a:t>③</a:t>
            </a:r>
            <a:r>
              <a:rPr lang="zh-CN" altLang="zh-CN"/>
              <a:t>铁碳合金室温平衡组织是由相</a:t>
            </a:r>
            <a:r>
              <a:rPr lang="en-US" altLang="zh-CN"/>
              <a:t>F</a:t>
            </a:r>
            <a:r>
              <a:rPr lang="zh-CN" altLang="zh-CN"/>
              <a:t>与</a:t>
            </a:r>
            <a:r>
              <a:rPr lang="en-US" altLang="zh-CN"/>
              <a:t>Fe</a:t>
            </a:r>
            <a:r>
              <a:rPr lang="en-US" altLang="zh-CN" baseline="-25000"/>
              <a:t>3</a:t>
            </a:r>
            <a:r>
              <a:rPr lang="en-US" altLang="zh-CN"/>
              <a:t>C</a:t>
            </a:r>
            <a:r>
              <a:rPr lang="zh-CN" altLang="zh-CN"/>
              <a:t>构成，</a:t>
            </a:r>
            <a:r>
              <a:rPr lang="en-US" altLang="zh-CN"/>
              <a:t>F</a:t>
            </a:r>
            <a:r>
              <a:rPr lang="zh-CN" altLang="zh-CN"/>
              <a:t>硬度低、塑性高，</a:t>
            </a:r>
            <a:r>
              <a:rPr lang="en-US" altLang="zh-CN"/>
              <a:t>Fe</a:t>
            </a:r>
            <a:r>
              <a:rPr lang="en-US" altLang="zh-CN" baseline="-25000"/>
              <a:t>3</a:t>
            </a:r>
            <a:r>
              <a:rPr lang="en-US" altLang="zh-CN"/>
              <a:t>C</a:t>
            </a:r>
            <a:r>
              <a:rPr lang="zh-CN" altLang="zh-CN"/>
              <a:t>硬而脆，随着含碳量的增加，</a:t>
            </a:r>
            <a:r>
              <a:rPr lang="en-US" altLang="zh-CN"/>
              <a:t>Fe</a:t>
            </a:r>
            <a:r>
              <a:rPr lang="en-US" altLang="zh-CN" baseline="-25000"/>
              <a:t>3</a:t>
            </a:r>
            <a:r>
              <a:rPr lang="en-US" altLang="zh-CN"/>
              <a:t>C</a:t>
            </a:r>
            <a:r>
              <a:rPr lang="zh-CN" altLang="zh-CN"/>
              <a:t>量线性增加，</a:t>
            </a:r>
            <a:r>
              <a:rPr lang="en-US" altLang="zh-CN"/>
              <a:t>F</a:t>
            </a:r>
            <a:r>
              <a:rPr lang="zh-CN" altLang="zh-CN"/>
              <a:t>量线性减少，因此随着含碳量的增加，铁碳合金的塑性不断降低，脆性不断增大，韧性不断减小</a:t>
            </a:r>
            <a:r>
              <a:rPr lang="zh-CN" altLang="zh-CN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zh-CN" b="1">
                <a:solidFill>
                  <a:srgbClr val="FF0000"/>
                </a:solidFill>
              </a:rPr>
              <a:t>分</a:t>
            </a:r>
            <a:r>
              <a:rPr lang="zh-CN" altLang="zh-CN"/>
              <a:t>）；硬度不断升高</a:t>
            </a:r>
            <a:r>
              <a:rPr lang="en-US" altLang="zh-CN" b="1">
                <a:solidFill>
                  <a:srgbClr val="FF0000"/>
                </a:solidFill>
              </a:rPr>
              <a:t>(1</a:t>
            </a:r>
            <a:r>
              <a:rPr lang="zh-CN" altLang="zh-CN" b="1">
                <a:solidFill>
                  <a:srgbClr val="FF0000"/>
                </a:solidFill>
              </a:rPr>
              <a:t>分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zh-CN"/>
              <a:t>；当含碳量小于</a:t>
            </a:r>
            <a:r>
              <a:rPr lang="en-US" altLang="zh-CN"/>
              <a:t>0.9%</a:t>
            </a:r>
            <a:r>
              <a:rPr lang="zh-CN" altLang="zh-CN"/>
              <a:t>时，随着含碳量的增加</a:t>
            </a:r>
            <a:r>
              <a:rPr lang="en-US" altLang="zh-CN"/>
              <a:t>P</a:t>
            </a:r>
            <a:r>
              <a:rPr lang="zh-CN" altLang="zh-CN"/>
              <a:t>的量增加，</a:t>
            </a:r>
            <a:r>
              <a:rPr lang="en-US" altLang="zh-CN"/>
              <a:t>F</a:t>
            </a:r>
            <a:r>
              <a:rPr lang="zh-CN" altLang="zh-CN"/>
              <a:t>的量减少，合金的强度逐渐增加，含碳量等于</a:t>
            </a:r>
            <a:r>
              <a:rPr lang="en-US" altLang="zh-CN"/>
              <a:t>0.9%</a:t>
            </a:r>
            <a:r>
              <a:rPr lang="zh-CN" altLang="zh-CN"/>
              <a:t>时达到最大值</a:t>
            </a:r>
            <a:r>
              <a:rPr lang="zh-CN" altLang="zh-CN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zh-CN" b="1">
                <a:solidFill>
                  <a:srgbClr val="FF0000"/>
                </a:solidFill>
              </a:rPr>
              <a:t>分）</a:t>
            </a:r>
            <a:r>
              <a:rPr lang="zh-CN" altLang="zh-CN"/>
              <a:t>； 当含碳量超过</a:t>
            </a:r>
            <a:r>
              <a:rPr lang="en-US" altLang="zh-CN"/>
              <a:t>0.9%</a:t>
            </a:r>
            <a:r>
              <a:rPr lang="zh-CN" altLang="zh-CN"/>
              <a:t>，合金的组织出现网状的</a:t>
            </a:r>
            <a:r>
              <a:rPr lang="en-US" altLang="zh-CN"/>
              <a:t>Fe</a:t>
            </a:r>
            <a:r>
              <a:rPr lang="en-US" altLang="zh-CN" baseline="-25000"/>
              <a:t>3</a:t>
            </a:r>
            <a:r>
              <a:rPr lang="en-US" altLang="zh-CN"/>
              <a:t>C</a:t>
            </a:r>
            <a:r>
              <a:rPr lang="zh-CN" altLang="zh-CN" baseline="-25000"/>
              <a:t>Ⅱ</a:t>
            </a:r>
            <a:r>
              <a:rPr lang="zh-CN" altLang="zh-CN"/>
              <a:t>，在含碳量超过</a:t>
            </a:r>
            <a:r>
              <a:rPr lang="en-US" altLang="zh-CN"/>
              <a:t>2.11%</a:t>
            </a:r>
            <a:r>
              <a:rPr lang="zh-CN" altLang="zh-CN"/>
              <a:t>后出现强度很低的白口铸铁组织，因此使合金的强度不断降低</a:t>
            </a:r>
            <a:r>
              <a:rPr lang="zh-CN" altLang="zh-CN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分）</a:t>
            </a:r>
            <a:r>
              <a:rPr lang="zh-CN" altLang="zh-CN"/>
              <a:t>。</a:t>
            </a:r>
            <a:endParaRPr lang="zh-CN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7174" name="Rectangle 86">
            <a:extLst>
              <a:ext uri="{FF2B5EF4-FFF2-40B4-BE49-F238E27FC236}">
                <a16:creationId xmlns:a16="http://schemas.microsoft.com/office/drawing/2014/main" id="{2B25A143-CB68-42C3-B614-E730E546B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175" name="Group 68">
            <a:extLst>
              <a:ext uri="{FF2B5EF4-FFF2-40B4-BE49-F238E27FC236}">
                <a16:creationId xmlns:a16="http://schemas.microsoft.com/office/drawing/2014/main" id="{AAFDE117-4324-4ACF-89DC-21AFBBE067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950" y="6113463"/>
            <a:ext cx="7531100" cy="484187"/>
            <a:chOff x="1440" y="6225"/>
            <a:chExt cx="11859" cy="763"/>
          </a:xfrm>
        </p:grpSpPr>
        <p:sp>
          <p:nvSpPr>
            <p:cNvPr id="7177" name="AutoShape 85">
              <a:extLst>
                <a:ext uri="{FF2B5EF4-FFF2-40B4-BE49-F238E27FC236}">
                  <a16:creationId xmlns:a16="http://schemas.microsoft.com/office/drawing/2014/main" id="{B3583C80-1B4F-48A2-AD74-E8FF387DBD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0" y="6225"/>
              <a:ext cx="11859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Text Box 84">
              <a:extLst>
                <a:ext uri="{FF2B5EF4-FFF2-40B4-BE49-F238E27FC236}">
                  <a16:creationId xmlns:a16="http://schemas.microsoft.com/office/drawing/2014/main" id="{95450F4B-CD35-4369-8C5F-87499F167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3" y="6467"/>
              <a:ext cx="31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179" name="AutoShape 83">
              <a:extLst>
                <a:ext uri="{FF2B5EF4-FFF2-40B4-BE49-F238E27FC236}">
                  <a16:creationId xmlns:a16="http://schemas.microsoft.com/office/drawing/2014/main" id="{639E3E87-88F2-4E74-84CA-43E864B5F8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73" y="6615"/>
              <a:ext cx="10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0" name="Text Box 82">
              <a:extLst>
                <a:ext uri="{FF2B5EF4-FFF2-40B4-BE49-F238E27FC236}">
                  <a16:creationId xmlns:a16="http://schemas.microsoft.com/office/drawing/2014/main" id="{33C8C6C7-F597-44D4-902D-697AA2FC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6254"/>
              <a:ext cx="5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t</a:t>
              </a:r>
              <a:r>
                <a:rPr lang="en-US" altLang="zh-CN" sz="1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181" name="Text Box 81">
              <a:extLst>
                <a:ext uri="{FF2B5EF4-FFF2-40B4-BE49-F238E27FC236}">
                  <a16:creationId xmlns:a16="http://schemas.microsoft.com/office/drawing/2014/main" id="{1AD56CD1-18A7-4585-BAD3-F999A220A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6467"/>
              <a:ext cx="70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 + 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182" name="AutoShape 80">
              <a:extLst>
                <a:ext uri="{FF2B5EF4-FFF2-40B4-BE49-F238E27FC236}">
                  <a16:creationId xmlns:a16="http://schemas.microsoft.com/office/drawing/2014/main" id="{4C909386-4DDD-40AB-9DAB-02CD37979D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51" y="6615"/>
              <a:ext cx="10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3" name="Text Box 79">
              <a:extLst>
                <a:ext uri="{FF2B5EF4-FFF2-40B4-BE49-F238E27FC236}">
                  <a16:creationId xmlns:a16="http://schemas.microsoft.com/office/drawing/2014/main" id="{F2B224BD-E341-410E-A137-E8A10E89A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" y="6254"/>
              <a:ext cx="5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1000">
                  <a:latin typeface="Arial" panose="020B0604020202020204" pitchFamily="34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t</a:t>
              </a:r>
              <a:r>
                <a:rPr lang="en-US" altLang="zh-CN" sz="1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184" name="Text Box 78">
              <a:extLst>
                <a:ext uri="{FF2B5EF4-FFF2-40B4-BE49-F238E27FC236}">
                  <a16:creationId xmlns:a16="http://schemas.microsoft.com/office/drawing/2014/main" id="{334F90F5-9B97-4ADA-B1AE-D43C38E1F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0" y="6467"/>
              <a:ext cx="39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185" name="AutoShape 77">
              <a:extLst>
                <a:ext uri="{FF2B5EF4-FFF2-40B4-BE49-F238E27FC236}">
                  <a16:creationId xmlns:a16="http://schemas.microsoft.com/office/drawing/2014/main" id="{C42E2C7F-78CB-4AAC-9678-591C0C1FB3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78" y="6615"/>
              <a:ext cx="10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6" name="Text Box 76">
              <a:extLst>
                <a:ext uri="{FF2B5EF4-FFF2-40B4-BE49-F238E27FC236}">
                  <a16:creationId xmlns:a16="http://schemas.microsoft.com/office/drawing/2014/main" id="{EDED1E85-1E98-4C07-A3E2-BFF3EEA9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" y="6254"/>
              <a:ext cx="90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zh-CN" sz="1000">
                  <a:latin typeface="Arial" panose="020B0604020202020204" pitchFamily="34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727℃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187" name="Text Box 75">
              <a:extLst>
                <a:ext uri="{FF2B5EF4-FFF2-40B4-BE49-F238E27FC236}">
                  <a16:creationId xmlns:a16="http://schemas.microsoft.com/office/drawing/2014/main" id="{17057F4E-6291-48CE-9214-13A87039A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9" y="6467"/>
              <a:ext cx="62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 + 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188" name="Text Box 74">
              <a:extLst>
                <a:ext uri="{FF2B5EF4-FFF2-40B4-BE49-F238E27FC236}">
                  <a16:creationId xmlns:a16="http://schemas.microsoft.com/office/drawing/2014/main" id="{4C4255B0-3197-4070-BFDE-41208BC57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8" y="6254"/>
              <a:ext cx="90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727℃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189" name="Text Box 73">
              <a:extLst>
                <a:ext uri="{FF2B5EF4-FFF2-40B4-BE49-F238E27FC236}">
                  <a16:creationId xmlns:a16="http://schemas.microsoft.com/office/drawing/2014/main" id="{24EE551C-1AA8-407C-A4B4-2CDF7F18C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5" y="6467"/>
              <a:ext cx="64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 + 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190" name="AutoShape 72">
              <a:extLst>
                <a:ext uri="{FF2B5EF4-FFF2-40B4-BE49-F238E27FC236}">
                  <a16:creationId xmlns:a16="http://schemas.microsoft.com/office/drawing/2014/main" id="{409948B4-C552-4429-A541-CC49864C4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83" y="6615"/>
              <a:ext cx="10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71">
              <a:extLst>
                <a:ext uri="{FF2B5EF4-FFF2-40B4-BE49-F238E27FC236}">
                  <a16:creationId xmlns:a16="http://schemas.microsoft.com/office/drawing/2014/main" id="{74701580-A625-47A4-B8AA-1AC2AC49F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8" y="6254"/>
              <a:ext cx="151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727℃ </a:t>
              </a:r>
              <a:r>
                <a:rPr lang="en-US" altLang="zh-CN" sz="1000">
                  <a:latin typeface="Arial" panose="020B0604020202020204" pitchFamily="34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室温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192" name="Text Box 70">
              <a:extLst>
                <a:ext uri="{FF2B5EF4-FFF2-40B4-BE49-F238E27FC236}">
                  <a16:creationId xmlns:a16="http://schemas.microsoft.com/office/drawing/2014/main" id="{DFB12CBB-3C2B-4925-BCE2-BD64E58B9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5" y="6467"/>
              <a:ext cx="68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+ F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7193" name="AutoShape 69">
              <a:extLst>
                <a:ext uri="{FF2B5EF4-FFF2-40B4-BE49-F238E27FC236}">
                  <a16:creationId xmlns:a16="http://schemas.microsoft.com/office/drawing/2014/main" id="{7ED3788F-FAF2-41B9-86E2-93BED73D38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36" y="6615"/>
              <a:ext cx="113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76" name="TextBox 66">
            <a:extLst>
              <a:ext uri="{FF2B5EF4-FFF2-40B4-BE49-F238E27FC236}">
                <a16:creationId xmlns:a16="http://schemas.microsoft.com/office/drawing/2014/main" id="{C453D66E-B994-43DE-BD92-52BC0A37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735638"/>
            <a:ext cx="6481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②</a:t>
            </a:r>
            <a:r>
              <a:rPr lang="zh-CN" altLang="zh-CN"/>
              <a:t>写出从液态到室温过程中</a:t>
            </a:r>
            <a:r>
              <a:rPr lang="en-US" altLang="zh-CN"/>
              <a:t>40</a:t>
            </a:r>
            <a:r>
              <a:rPr lang="zh-CN" altLang="zh-CN"/>
              <a:t>钢的结晶过程</a:t>
            </a:r>
            <a:r>
              <a:rPr lang="zh-CN" altLang="zh-CN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zh-CN" b="1">
                <a:solidFill>
                  <a:srgbClr val="FF0000"/>
                </a:solidFill>
              </a:rPr>
              <a:t>分）</a:t>
            </a:r>
            <a:r>
              <a:rPr lang="zh-CN" altLang="zh-CN"/>
              <a:t>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5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>
            <a:extLst>
              <a:ext uri="{FF2B5EF4-FFF2-40B4-BE49-F238E27FC236}">
                <a16:creationId xmlns:a16="http://schemas.microsoft.com/office/drawing/2014/main" id="{2E05F55F-E03F-45A5-BCA0-17CBBAEA0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56932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6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zh-CN" altLang="zh-CN" sz="2400">
                <a:solidFill>
                  <a:srgbClr val="FF0000"/>
                </a:solidFill>
              </a:rPr>
              <a:t>①选择并写出一种材料（只限一种）用于制造船用中、高速柴油机的</a:t>
            </a:r>
            <a:r>
              <a:rPr lang="zh-CN" altLang="zh-CN" sz="2400" b="1">
                <a:solidFill>
                  <a:srgbClr val="FF0000"/>
                </a:solidFill>
              </a:rPr>
              <a:t>连杆</a:t>
            </a:r>
            <a:r>
              <a:rPr lang="en-US" altLang="zh-CN" sz="2400">
                <a:solidFill>
                  <a:srgbClr val="FF0000"/>
                </a:solidFill>
              </a:rPr>
              <a:t>/</a:t>
            </a:r>
            <a:r>
              <a:rPr lang="zh-CN" altLang="en-US" sz="2400">
                <a:solidFill>
                  <a:srgbClr val="FF0000"/>
                </a:solidFill>
              </a:rPr>
              <a:t>重要</a:t>
            </a:r>
            <a:r>
              <a:rPr lang="zh-CN" altLang="en-US" sz="2400" b="1">
                <a:solidFill>
                  <a:srgbClr val="FF0000"/>
                </a:solidFill>
              </a:rPr>
              <a:t>螺栓</a:t>
            </a:r>
            <a:r>
              <a:rPr lang="en-US" altLang="zh-CN" sz="2400">
                <a:solidFill>
                  <a:srgbClr val="FF0000"/>
                </a:solidFill>
              </a:rPr>
              <a:t>/</a:t>
            </a:r>
            <a:r>
              <a:rPr lang="zh-CN" altLang="en-US" sz="2400" b="1">
                <a:solidFill>
                  <a:srgbClr val="FF0000"/>
                </a:solidFill>
              </a:rPr>
              <a:t>曲轴</a:t>
            </a:r>
            <a:r>
              <a:rPr lang="zh-CN" altLang="zh-CN" sz="2400">
                <a:solidFill>
                  <a:srgbClr val="FF0000"/>
                </a:solidFill>
              </a:rPr>
              <a:t>；②说明应采取何种最终热处理工艺；③室温下可获得的组织是什么？（</a:t>
            </a:r>
            <a:r>
              <a:rPr lang="en-US" altLang="zh-CN" sz="2400">
                <a:solidFill>
                  <a:srgbClr val="FF0000"/>
                </a:solidFill>
              </a:rPr>
              <a:t>6</a:t>
            </a:r>
            <a:r>
              <a:rPr lang="zh-CN" altLang="zh-CN" sz="2400">
                <a:solidFill>
                  <a:srgbClr val="FF0000"/>
                </a:solidFill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答：①选材：一般选用</a:t>
            </a:r>
            <a:r>
              <a:rPr lang="en-US" altLang="zh-CN" sz="2400"/>
              <a:t>35</a:t>
            </a:r>
            <a:r>
              <a:rPr lang="zh-CN" altLang="zh-CN" sz="2400"/>
              <a:t>、</a:t>
            </a:r>
            <a:r>
              <a:rPr lang="en-US" altLang="zh-CN" sz="2400"/>
              <a:t>40</a:t>
            </a:r>
            <a:r>
              <a:rPr lang="zh-CN" altLang="zh-CN" sz="2400"/>
              <a:t>、</a:t>
            </a:r>
            <a:r>
              <a:rPr lang="en-US" altLang="zh-CN" sz="2400"/>
              <a:t>45</a:t>
            </a:r>
            <a:r>
              <a:rPr lang="zh-CN" altLang="zh-CN" sz="2400"/>
              <a:t>碳钢或</a:t>
            </a:r>
            <a:r>
              <a:rPr lang="en-US" altLang="zh-CN" sz="2400"/>
              <a:t>40Cr</a:t>
            </a:r>
            <a:r>
              <a:rPr lang="zh-CN" altLang="zh-CN" sz="2400"/>
              <a:t>、</a:t>
            </a:r>
            <a:r>
              <a:rPr lang="en-US" altLang="zh-CN" sz="2400"/>
              <a:t>35CrMo</a:t>
            </a:r>
            <a:r>
              <a:rPr lang="zh-CN" altLang="zh-CN" sz="2400"/>
              <a:t>等合金钢；（</a:t>
            </a:r>
            <a:r>
              <a:rPr lang="en-US" altLang="zh-CN" sz="2400"/>
              <a:t>2</a:t>
            </a:r>
            <a:r>
              <a:rPr lang="zh-CN" altLang="zh-CN" sz="2400"/>
              <a:t>分）</a:t>
            </a:r>
            <a:r>
              <a:rPr lang="zh-CN" altLang="en-US" sz="2400" b="1">
                <a:solidFill>
                  <a:srgbClr val="C00000"/>
                </a:solidFill>
              </a:rPr>
              <a:t>☚连杆</a:t>
            </a:r>
            <a:endParaRPr lang="en-US" altLang="zh-CN" sz="24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zh-CN" altLang="zh-CN" sz="2400"/>
              <a:t>选材：一般选用</a:t>
            </a:r>
            <a:r>
              <a:rPr lang="en-US" altLang="zh-CN" sz="2400"/>
              <a:t>35</a:t>
            </a:r>
            <a:r>
              <a:rPr lang="zh-CN" altLang="zh-CN" sz="2400"/>
              <a:t>、</a:t>
            </a:r>
            <a:r>
              <a:rPr lang="en-US" altLang="zh-CN" sz="2400"/>
              <a:t>40</a:t>
            </a:r>
            <a:r>
              <a:rPr lang="zh-CN" altLang="zh-CN" sz="2400"/>
              <a:t>、</a:t>
            </a:r>
            <a:r>
              <a:rPr lang="en-US" altLang="zh-CN" sz="2400"/>
              <a:t>45</a:t>
            </a:r>
            <a:r>
              <a:rPr lang="zh-CN" altLang="zh-CN" sz="2400"/>
              <a:t>、</a:t>
            </a:r>
            <a:r>
              <a:rPr lang="en-US" altLang="zh-CN" sz="2400"/>
              <a:t>45Mn</a:t>
            </a:r>
            <a:r>
              <a:rPr lang="zh-CN" altLang="zh-CN" sz="2400"/>
              <a:t>碳钢或</a:t>
            </a:r>
            <a:r>
              <a:rPr lang="en-US" altLang="zh-CN" sz="2400"/>
              <a:t>40Cr</a:t>
            </a:r>
            <a:r>
              <a:rPr lang="zh-CN" altLang="zh-CN" sz="2400"/>
              <a:t>、</a:t>
            </a:r>
            <a:r>
              <a:rPr lang="en-US" altLang="zh-CN" sz="2400"/>
              <a:t>35CrMoA</a:t>
            </a:r>
            <a:r>
              <a:rPr lang="zh-CN" altLang="zh-CN" sz="2400"/>
              <a:t>、</a:t>
            </a:r>
            <a:r>
              <a:rPr lang="en-US" altLang="zh-CN" sz="2400"/>
              <a:t>40CrNi</a:t>
            </a:r>
            <a:r>
              <a:rPr lang="zh-CN" altLang="zh-CN" sz="2400"/>
              <a:t>等合金钢；（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  <a:r>
              <a:rPr lang="zh-CN" altLang="en-US" sz="2400" b="1">
                <a:solidFill>
                  <a:srgbClr val="C00000"/>
                </a:solidFill>
              </a:rPr>
              <a:t> ☚螺栓</a:t>
            </a:r>
            <a:r>
              <a:rPr lang="en-US" altLang="zh-CN" sz="2400" b="1">
                <a:solidFill>
                  <a:srgbClr val="C00000"/>
                </a:solidFill>
              </a:rPr>
              <a:t>/</a:t>
            </a:r>
            <a:r>
              <a:rPr lang="zh-CN" altLang="en-US" sz="2400" b="1">
                <a:solidFill>
                  <a:srgbClr val="C00000"/>
                </a:solidFill>
              </a:rPr>
              <a:t>曲轴</a:t>
            </a:r>
            <a:r>
              <a:rPr lang="zh-CN" altLang="en-US" sz="2400"/>
              <a:t>）</a:t>
            </a:r>
            <a:endParaRPr lang="zh-CN" altLang="zh-CN" sz="2400"/>
          </a:p>
          <a:p>
            <a:pPr>
              <a:lnSpc>
                <a:spcPct val="150000"/>
              </a:lnSpc>
            </a:pPr>
            <a:r>
              <a:rPr lang="zh-CN" altLang="zh-CN" sz="2400"/>
              <a:t>②热处理：中碳钢采用正火处理，合金钢进行调质处理；（</a:t>
            </a:r>
            <a:r>
              <a:rPr lang="en-US" altLang="zh-CN" sz="2400"/>
              <a:t>2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③室温组织：中碳钢为：索氏体</a:t>
            </a:r>
            <a:r>
              <a:rPr lang="en-US" altLang="zh-CN" sz="2400"/>
              <a:t>S</a:t>
            </a:r>
            <a:r>
              <a:rPr lang="zh-CN" altLang="zh-CN" sz="2400"/>
              <a:t>；合金钢为回火索氏体</a:t>
            </a:r>
            <a:r>
              <a:rPr lang="en-US" altLang="zh-CN" sz="2400"/>
              <a:t>S’</a:t>
            </a:r>
            <a:r>
              <a:rPr lang="zh-CN" altLang="zh-CN" sz="2400"/>
              <a:t>。（</a:t>
            </a:r>
            <a:r>
              <a:rPr lang="en-US" altLang="zh-CN" sz="2400"/>
              <a:t>2</a:t>
            </a:r>
            <a:r>
              <a:rPr lang="zh-CN" altLang="zh-CN" sz="2400"/>
              <a:t>分）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5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1">
            <a:extLst>
              <a:ext uri="{FF2B5EF4-FFF2-40B4-BE49-F238E27FC236}">
                <a16:creationId xmlns:a16="http://schemas.microsoft.com/office/drawing/2014/main" id="{151766FF-A3B9-4AD6-B05B-AED6425E5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88915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7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zh-CN" altLang="zh-CN" sz="2400">
                <a:solidFill>
                  <a:srgbClr val="FF0000"/>
                </a:solidFill>
              </a:rPr>
              <a:t>下图是共析钢的等温冷却</a:t>
            </a:r>
            <a:r>
              <a:rPr lang="en-US" altLang="zh-CN" sz="2400">
                <a:solidFill>
                  <a:srgbClr val="FF0000"/>
                </a:solidFill>
              </a:rPr>
              <a:t>C</a:t>
            </a:r>
            <a:r>
              <a:rPr lang="zh-CN" altLang="zh-CN" sz="2400">
                <a:solidFill>
                  <a:srgbClr val="FF0000"/>
                </a:solidFill>
              </a:rPr>
              <a:t>曲线和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zh-CN" sz="2400">
                <a:solidFill>
                  <a:srgbClr val="FF0000"/>
                </a:solidFill>
              </a:rPr>
              <a:t>种冷却速度曲线，根据曲线：（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zh-CN" sz="2400">
                <a:solidFill>
                  <a:srgbClr val="FF0000"/>
                </a:solidFill>
              </a:rPr>
              <a:t>）说明下图中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zh-CN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zh-CN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zh-CN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zh-CN" altLang="zh-CN" sz="2400">
                <a:solidFill>
                  <a:srgbClr val="FF0000"/>
                </a:solidFill>
              </a:rPr>
              <a:t>点对应的组织；（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zh-CN" sz="2400">
                <a:solidFill>
                  <a:srgbClr val="FF0000"/>
                </a:solidFill>
              </a:rPr>
              <a:t>）指出按照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zh-CN" sz="2400">
                <a:solidFill>
                  <a:srgbClr val="FF0000"/>
                </a:solidFill>
              </a:rPr>
              <a:t>条冷却速度曲线冷却的热处理工艺名称及得到的室温组织。（</a:t>
            </a:r>
            <a:r>
              <a:rPr lang="en-US" altLang="zh-CN" sz="2400">
                <a:solidFill>
                  <a:srgbClr val="FF0000"/>
                </a:solidFill>
              </a:rPr>
              <a:t>10</a:t>
            </a:r>
            <a:r>
              <a:rPr lang="zh-CN" altLang="zh-CN" sz="2400">
                <a:solidFill>
                  <a:srgbClr val="FF0000"/>
                </a:solidFill>
              </a:rPr>
              <a:t>分）</a:t>
            </a:r>
          </a:p>
          <a:p>
            <a:endParaRPr lang="zh-CN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68FA5477-00B7-40BD-9BD9-10F14CC8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26" name="Object 1">
            <a:extLst>
              <a:ext uri="{FF2B5EF4-FFF2-40B4-BE49-F238E27FC236}">
                <a16:creationId xmlns:a16="http://schemas.microsoft.com/office/drawing/2014/main" id="{FF4CDE92-70D9-4F57-9B05-BE4492164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276475"/>
          <a:ext cx="282892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2364203" imgH="2231280" progId="Visio.Drawing.11">
                  <p:embed/>
                </p:oleObj>
              </mc:Choice>
              <mc:Fallback>
                <p:oleObj name="Visio" r:id="rId3" imgW="2364203" imgH="2231280" progId="Visio.Drawing.11">
                  <p:embed/>
                  <p:pic>
                    <p:nvPicPr>
                      <p:cNvPr id="1026" name="Object 1">
                        <a:extLst>
                          <a:ext uri="{FF2B5EF4-FFF2-40B4-BE49-F238E27FC236}">
                            <a16:creationId xmlns:a16="http://schemas.microsoft.com/office/drawing/2014/main" id="{FF4CDE92-70D9-4F57-9B05-BE4492164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76475"/>
                        <a:ext cx="2828925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Box 4">
            <a:extLst>
              <a:ext uri="{FF2B5EF4-FFF2-40B4-BE49-F238E27FC236}">
                <a16:creationId xmlns:a16="http://schemas.microsoft.com/office/drawing/2014/main" id="{B316FA48-C67B-4E21-A816-EF4954A9F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746250"/>
            <a:ext cx="59404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/>
              <a:t>答：（</a:t>
            </a:r>
            <a:r>
              <a:rPr lang="en-US" altLang="zh-CN" sz="2400"/>
              <a:t>1</a:t>
            </a:r>
            <a:r>
              <a:rPr lang="zh-CN" altLang="zh-CN" sz="2400"/>
              <a:t>）</a:t>
            </a:r>
            <a:r>
              <a:rPr lang="en-US" altLang="zh-CN" sz="2400"/>
              <a:t>1-</a:t>
            </a:r>
            <a:r>
              <a:rPr lang="zh-CN" altLang="zh-CN" sz="2400"/>
              <a:t>过冷奥氏体</a:t>
            </a:r>
            <a:r>
              <a:rPr lang="en-US" altLang="zh-CN" sz="2400"/>
              <a:t>A+</a:t>
            </a:r>
            <a:r>
              <a:rPr lang="zh-CN" altLang="zh-CN" sz="2400"/>
              <a:t>索氏体</a:t>
            </a:r>
            <a:r>
              <a:rPr lang="en-US" altLang="zh-CN" sz="2400"/>
              <a:t>S</a:t>
            </a:r>
            <a:r>
              <a:rPr lang="zh-CN" altLang="zh-CN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zh-CN" sz="2400" b="1">
                <a:solidFill>
                  <a:srgbClr val="FF0000"/>
                </a:solidFill>
              </a:rPr>
              <a:t>分）</a:t>
            </a:r>
            <a:r>
              <a:rPr lang="zh-CN" altLang="zh-CN" sz="2400"/>
              <a:t>，</a:t>
            </a:r>
            <a:r>
              <a:rPr lang="en-US" altLang="zh-CN" sz="2400"/>
              <a:t>2-</a:t>
            </a:r>
            <a:r>
              <a:rPr lang="zh-CN" altLang="zh-CN" sz="2400"/>
              <a:t>过冷奥氏体</a:t>
            </a:r>
            <a:r>
              <a:rPr lang="en-US" altLang="zh-CN" sz="2400"/>
              <a:t>A</a:t>
            </a:r>
            <a:r>
              <a:rPr lang="zh-CN" altLang="zh-CN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zh-CN" sz="2400" b="1">
                <a:solidFill>
                  <a:srgbClr val="FF0000"/>
                </a:solidFill>
              </a:rPr>
              <a:t>分）</a:t>
            </a:r>
            <a:r>
              <a:rPr lang="zh-CN" altLang="zh-CN" sz="2400"/>
              <a:t>，</a:t>
            </a:r>
            <a:r>
              <a:rPr lang="en-US" altLang="zh-CN" sz="2400"/>
              <a:t>3-</a:t>
            </a:r>
            <a:r>
              <a:rPr lang="zh-CN" altLang="zh-CN" sz="2400"/>
              <a:t>过冷奥氏体</a:t>
            </a:r>
            <a:r>
              <a:rPr lang="en-US" altLang="zh-CN" sz="2400"/>
              <a:t>A+</a:t>
            </a:r>
            <a:r>
              <a:rPr lang="zh-CN" altLang="zh-CN" sz="2400"/>
              <a:t>下贝氏体</a:t>
            </a:r>
            <a:r>
              <a:rPr lang="en-US" altLang="zh-CN" sz="2400"/>
              <a:t>B</a:t>
            </a:r>
            <a:r>
              <a:rPr lang="zh-CN" altLang="zh-CN" sz="2400" baseline="-25000"/>
              <a:t>下</a:t>
            </a:r>
            <a:r>
              <a:rPr lang="zh-CN" altLang="zh-CN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zh-CN" sz="2400" b="1">
                <a:solidFill>
                  <a:srgbClr val="FF0000"/>
                </a:solidFill>
              </a:rPr>
              <a:t>分）</a:t>
            </a:r>
            <a:r>
              <a:rPr lang="zh-CN" altLang="zh-CN" sz="2400"/>
              <a:t>，</a:t>
            </a:r>
            <a:r>
              <a:rPr lang="en-US" altLang="zh-CN" sz="2400"/>
              <a:t>4-</a:t>
            </a:r>
            <a:r>
              <a:rPr lang="zh-CN" altLang="zh-CN" sz="2400"/>
              <a:t>马氏体</a:t>
            </a:r>
            <a:r>
              <a:rPr lang="en-US" altLang="zh-CN" sz="2400"/>
              <a:t>M+</a:t>
            </a:r>
            <a:r>
              <a:rPr lang="zh-CN" altLang="zh-CN" sz="2400"/>
              <a:t>残余奥氏体</a:t>
            </a:r>
            <a:r>
              <a:rPr lang="en-US" altLang="zh-CN" sz="2400"/>
              <a:t>A</a:t>
            </a:r>
            <a:r>
              <a:rPr lang="zh-CN" altLang="zh-CN" sz="2400" baseline="-25000"/>
              <a:t>残</a:t>
            </a:r>
            <a:r>
              <a:rPr lang="zh-CN" altLang="zh-CN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zh-CN" sz="2400" b="1">
                <a:solidFill>
                  <a:srgbClr val="FF0000"/>
                </a:solidFill>
              </a:rPr>
              <a:t>分）</a:t>
            </a:r>
            <a:r>
              <a:rPr lang="zh-CN" altLang="zh-CN" sz="2400"/>
              <a:t>； 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</a:t>
            </a:r>
            <a:r>
              <a:rPr lang="en-US" altLang="zh-CN" sz="2400"/>
              <a:t>V</a:t>
            </a:r>
            <a:r>
              <a:rPr lang="en-US" altLang="zh-CN" sz="2400" baseline="-25000"/>
              <a:t>1</a:t>
            </a:r>
            <a:r>
              <a:rPr lang="en-US" altLang="zh-CN" sz="2400"/>
              <a:t>-</a:t>
            </a:r>
            <a:r>
              <a:rPr lang="zh-CN" altLang="zh-CN" sz="2400"/>
              <a:t>正火</a:t>
            </a:r>
            <a:r>
              <a:rPr lang="zh-CN" altLang="zh-CN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zh-CN" sz="2400" b="1">
                <a:solidFill>
                  <a:srgbClr val="FF0000"/>
                </a:solidFill>
              </a:rPr>
              <a:t>分）</a:t>
            </a:r>
            <a:r>
              <a:rPr lang="zh-CN" altLang="zh-CN" sz="2400"/>
              <a:t>，索氏体</a:t>
            </a:r>
            <a:r>
              <a:rPr lang="en-US" altLang="zh-CN" sz="2400"/>
              <a:t>S</a:t>
            </a:r>
            <a:r>
              <a:rPr lang="zh-CN" altLang="zh-CN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zh-CN" sz="2400" b="1">
                <a:solidFill>
                  <a:srgbClr val="FF0000"/>
                </a:solidFill>
              </a:rPr>
              <a:t>分）</a:t>
            </a:r>
            <a:r>
              <a:rPr lang="zh-CN" altLang="zh-CN" sz="2400"/>
              <a:t>； 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</a:t>
            </a:r>
            <a:r>
              <a:rPr lang="en-US" altLang="zh-CN" sz="2400"/>
              <a:t>V</a:t>
            </a:r>
            <a:r>
              <a:rPr lang="en-US" altLang="zh-CN" sz="2400" baseline="-25000"/>
              <a:t>2</a:t>
            </a:r>
            <a:r>
              <a:rPr lang="en-US" altLang="zh-CN" sz="2400"/>
              <a:t>-</a:t>
            </a:r>
            <a:r>
              <a:rPr lang="zh-CN" altLang="zh-CN" sz="2400"/>
              <a:t>等温淬火</a:t>
            </a:r>
            <a:r>
              <a:rPr lang="zh-CN" altLang="zh-CN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zh-CN" sz="2400" b="1">
                <a:solidFill>
                  <a:srgbClr val="FF0000"/>
                </a:solidFill>
              </a:rPr>
              <a:t>分）</a:t>
            </a:r>
            <a:r>
              <a:rPr lang="zh-CN" altLang="zh-CN" sz="2400"/>
              <a:t>，下贝氏体</a:t>
            </a:r>
            <a:r>
              <a:rPr lang="en-US" altLang="zh-CN" sz="2400"/>
              <a:t>B</a:t>
            </a:r>
            <a:r>
              <a:rPr lang="zh-CN" altLang="zh-CN" sz="2400" baseline="-25000"/>
              <a:t>下</a:t>
            </a:r>
            <a:r>
              <a:rPr lang="zh-CN" altLang="zh-CN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zh-CN" sz="2400" b="1">
                <a:solidFill>
                  <a:srgbClr val="FF0000"/>
                </a:solidFill>
              </a:rPr>
              <a:t>分）</a:t>
            </a:r>
            <a:r>
              <a:rPr lang="zh-CN" altLang="zh-CN" sz="2400"/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4</a:t>
            </a:r>
            <a:r>
              <a:rPr lang="zh-CN" altLang="zh-CN" sz="2400"/>
              <a:t>）</a:t>
            </a:r>
            <a:r>
              <a:rPr lang="en-US" altLang="zh-CN" sz="2400"/>
              <a:t>V</a:t>
            </a:r>
            <a:r>
              <a:rPr lang="en-US" altLang="zh-CN" sz="2400" baseline="-25000"/>
              <a:t>3</a:t>
            </a:r>
            <a:r>
              <a:rPr lang="en-US" altLang="zh-CN" sz="2400"/>
              <a:t>-</a:t>
            </a:r>
            <a:r>
              <a:rPr lang="zh-CN" altLang="zh-CN" sz="2400"/>
              <a:t>淬火</a:t>
            </a:r>
            <a:r>
              <a:rPr lang="en-US" altLang="zh-CN" sz="2400"/>
              <a:t>+</a:t>
            </a:r>
            <a:r>
              <a:rPr lang="zh-CN" altLang="zh-CN" sz="2400"/>
              <a:t>高温回火（调质）</a:t>
            </a:r>
            <a:r>
              <a:rPr lang="zh-CN" altLang="zh-CN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zh-CN" sz="2400" b="1">
                <a:solidFill>
                  <a:srgbClr val="FF0000"/>
                </a:solidFill>
              </a:rPr>
              <a:t>分）</a:t>
            </a:r>
            <a:r>
              <a:rPr lang="zh-CN" altLang="zh-CN" sz="2400"/>
              <a:t>，回火索氏体</a:t>
            </a:r>
            <a:r>
              <a:rPr lang="en-US" altLang="zh-CN" sz="2400"/>
              <a:t>S´</a:t>
            </a:r>
            <a:r>
              <a:rPr lang="zh-CN" altLang="zh-CN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zh-CN" sz="2400" b="1">
                <a:solidFill>
                  <a:srgbClr val="FF0000"/>
                </a:solidFill>
              </a:rPr>
              <a:t>分）</a:t>
            </a:r>
            <a:r>
              <a:rPr lang="zh-CN" altLang="zh-CN" sz="2400"/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5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5372"/>
            <a:ext cx="9144000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912</a:t>
            </a:r>
            <a:r>
              <a:rPr lang="zh-CN" altLang="zh-CN" dirty="0"/>
              <a:t>℃以下的纯铁的晶体结构是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．体心立方晶格</a:t>
            </a:r>
            <a:r>
              <a:rPr lang="en-US" altLang="zh-CN" dirty="0"/>
              <a:t>            B</a:t>
            </a:r>
            <a:r>
              <a:rPr lang="zh-CN" altLang="zh-CN" dirty="0"/>
              <a:t>．面心立方晶格</a:t>
            </a:r>
            <a:r>
              <a:rPr lang="en-US" altLang="zh-CN" dirty="0"/>
              <a:t>            C</a:t>
            </a:r>
            <a:r>
              <a:rPr lang="zh-CN" altLang="zh-CN" dirty="0"/>
              <a:t>．密排六方晶格</a:t>
            </a:r>
            <a:r>
              <a:rPr lang="en-US" altLang="zh-CN" dirty="0"/>
              <a:t>            D</a:t>
            </a:r>
            <a:r>
              <a:rPr lang="zh-CN" altLang="zh-CN" dirty="0"/>
              <a:t>．体心正方晶格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zh-CN" altLang="zh-CN" dirty="0"/>
              <a:t>为了使金属材料内部晶粒细化，在液态金属结晶时加入难溶物质，这种细化晶粒的方法称为</a:t>
            </a:r>
            <a:r>
              <a:rPr lang="en-US" altLang="zh-CN" u="sng" dirty="0"/>
              <a:t>     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球化处理 </a:t>
            </a:r>
            <a:r>
              <a:rPr lang="en-US" altLang="zh-CN" dirty="0"/>
              <a:t>  B.</a:t>
            </a:r>
            <a:r>
              <a:rPr lang="zh-CN" altLang="zh-CN" dirty="0"/>
              <a:t>固溶处理</a:t>
            </a:r>
            <a:r>
              <a:rPr lang="en-US" altLang="zh-CN" dirty="0"/>
              <a:t>   C.</a:t>
            </a:r>
            <a:r>
              <a:rPr lang="zh-CN" altLang="zh-CN" dirty="0"/>
              <a:t>孕育处理</a:t>
            </a:r>
            <a:r>
              <a:rPr lang="en-US" altLang="zh-CN" dirty="0"/>
              <a:t>   D.</a:t>
            </a:r>
            <a:r>
              <a:rPr lang="zh-CN" altLang="zh-CN" dirty="0"/>
              <a:t>调质处理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zh-CN" altLang="zh-CN" dirty="0"/>
              <a:t>金属的同素异构转变就是金属在固态下发生的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．结晶</a:t>
            </a:r>
            <a:r>
              <a:rPr lang="en-US" altLang="zh-CN" dirty="0"/>
              <a:t>             B</a:t>
            </a:r>
            <a:r>
              <a:rPr lang="zh-CN" altLang="zh-CN" dirty="0"/>
              <a:t>．凝固</a:t>
            </a:r>
            <a:r>
              <a:rPr lang="en-US" altLang="zh-CN" dirty="0"/>
              <a:t>             C</a:t>
            </a:r>
            <a:r>
              <a:rPr lang="zh-CN" altLang="zh-CN" dirty="0"/>
              <a:t>．重结晶</a:t>
            </a:r>
            <a:r>
              <a:rPr lang="en-US" altLang="zh-CN" dirty="0"/>
              <a:t>             D</a:t>
            </a:r>
            <a:r>
              <a:rPr lang="zh-CN" altLang="zh-CN" dirty="0"/>
              <a:t>．再结晶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zh-CN" altLang="zh-CN" dirty="0"/>
              <a:t>固溶体中，能保留住晶格结构含量较多的元素称为</a:t>
            </a:r>
            <a:r>
              <a:rPr lang="en-US" altLang="zh-CN" dirty="0"/>
              <a:t>________</a:t>
            </a:r>
            <a:r>
              <a:rPr lang="zh-CN" altLang="zh-CN" dirty="0"/>
              <a:t>，而晶格结构消失的元素称为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．化合物</a:t>
            </a:r>
            <a:r>
              <a:rPr lang="en-US" altLang="zh-CN" dirty="0"/>
              <a:t>/</a:t>
            </a:r>
            <a:r>
              <a:rPr lang="zh-CN" altLang="zh-CN" dirty="0"/>
              <a:t>固溶体</a:t>
            </a:r>
            <a:r>
              <a:rPr lang="en-US" altLang="zh-CN" dirty="0"/>
              <a:t>              B</a:t>
            </a:r>
            <a:r>
              <a:rPr lang="zh-CN" altLang="zh-CN" dirty="0"/>
              <a:t>．固溶体</a:t>
            </a:r>
            <a:r>
              <a:rPr lang="en-US" altLang="zh-CN" dirty="0"/>
              <a:t>/</a:t>
            </a:r>
            <a:r>
              <a:rPr lang="zh-CN" altLang="zh-CN" dirty="0"/>
              <a:t>化合物</a:t>
            </a:r>
            <a:r>
              <a:rPr lang="en-US" altLang="zh-CN" dirty="0"/>
              <a:t>              C</a:t>
            </a:r>
            <a:r>
              <a:rPr lang="zh-CN" altLang="zh-CN" dirty="0"/>
              <a:t>．溶剂</a:t>
            </a:r>
            <a:r>
              <a:rPr lang="en-US" altLang="zh-CN" dirty="0"/>
              <a:t>/</a:t>
            </a:r>
            <a:r>
              <a:rPr lang="zh-CN" altLang="zh-CN" dirty="0"/>
              <a:t>溶质</a:t>
            </a:r>
            <a:r>
              <a:rPr lang="en-US" altLang="zh-CN" dirty="0"/>
              <a:t>              D</a:t>
            </a:r>
            <a:r>
              <a:rPr lang="zh-CN" altLang="zh-CN" dirty="0"/>
              <a:t>．溶质</a:t>
            </a:r>
            <a:r>
              <a:rPr lang="en-US" altLang="zh-CN" dirty="0"/>
              <a:t>/</a:t>
            </a:r>
            <a:r>
              <a:rPr lang="zh-CN" altLang="zh-CN" dirty="0"/>
              <a:t>溶剂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zh-CN" altLang="zh-CN" dirty="0"/>
              <a:t>共析转变和共晶转变的根本区别是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．共析转变前的母相是固相，而共晶转变前的母相是液相</a:t>
            </a:r>
            <a:r>
              <a:rPr lang="en-US" altLang="zh-CN" dirty="0"/>
              <a:t>               B</a:t>
            </a:r>
            <a:r>
              <a:rPr lang="zh-CN" altLang="zh-CN" dirty="0"/>
              <a:t>．共析转变前的母相是液相，而共晶转变前的母相是固相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zh-CN" dirty="0"/>
              <a:t>．共析转变后的产物是固相，而共晶转变后的产物是液相</a:t>
            </a:r>
            <a:r>
              <a:rPr lang="en-US" altLang="zh-CN" dirty="0"/>
              <a:t>               D</a:t>
            </a:r>
            <a:r>
              <a:rPr lang="zh-CN" altLang="zh-CN" dirty="0"/>
              <a:t>．共晶转变后的产物是固相，而共析转变后的产物是液相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zh-CN" altLang="zh-CN" dirty="0"/>
              <a:t>滑移系相同，滑移方向不同时，滑移方向数越</a:t>
            </a:r>
            <a:r>
              <a:rPr lang="en-US" altLang="zh-CN" dirty="0"/>
              <a:t>________</a:t>
            </a:r>
            <a:r>
              <a:rPr lang="zh-CN" altLang="zh-CN" dirty="0"/>
              <a:t>，塑性越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．大</a:t>
            </a:r>
            <a:r>
              <a:rPr lang="en-US" altLang="zh-CN" dirty="0"/>
              <a:t>/</a:t>
            </a:r>
            <a:r>
              <a:rPr lang="zh-CN" altLang="zh-CN" dirty="0"/>
              <a:t>好</a:t>
            </a:r>
            <a:r>
              <a:rPr lang="en-US" altLang="zh-CN" dirty="0"/>
              <a:t>                B</a:t>
            </a:r>
            <a:r>
              <a:rPr lang="zh-CN" altLang="zh-CN" dirty="0"/>
              <a:t>．小</a:t>
            </a:r>
            <a:r>
              <a:rPr lang="en-US" altLang="zh-CN" dirty="0"/>
              <a:t>/</a:t>
            </a:r>
            <a:r>
              <a:rPr lang="zh-CN" altLang="zh-CN" dirty="0"/>
              <a:t>好</a:t>
            </a:r>
            <a:r>
              <a:rPr lang="en-US" altLang="zh-CN" dirty="0"/>
              <a:t>                C</a:t>
            </a:r>
            <a:r>
              <a:rPr lang="zh-CN" altLang="zh-CN" dirty="0"/>
              <a:t>．</a:t>
            </a:r>
            <a:r>
              <a:rPr lang="en-US" altLang="zh-CN" dirty="0"/>
              <a:t>A</a:t>
            </a:r>
            <a:r>
              <a:rPr lang="zh-CN" altLang="zh-CN" dirty="0"/>
              <a:t>或</a:t>
            </a:r>
            <a:r>
              <a:rPr lang="en-US" altLang="zh-CN" dirty="0"/>
              <a:t>B               D</a:t>
            </a:r>
            <a:r>
              <a:rPr lang="zh-CN" altLang="zh-CN" dirty="0"/>
              <a:t>．无关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68305F4A-0166-44F2-833C-949FD977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050" name="Object 1">
            <a:extLst>
              <a:ext uri="{FF2B5EF4-FFF2-40B4-BE49-F238E27FC236}">
                <a16:creationId xmlns:a16="http://schemas.microsoft.com/office/drawing/2014/main" id="{A7D5A472-58C0-4C29-BC7E-5D90F291D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3" y="1052513"/>
          <a:ext cx="2800350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2350697" imgH="2296350" progId="Visio.Drawing.11">
                  <p:embed/>
                </p:oleObj>
              </mc:Choice>
              <mc:Fallback>
                <p:oleObj name="Visio" r:id="rId3" imgW="2350697" imgH="2296350" progId="Visio.Drawing.11">
                  <p:embed/>
                  <p:pic>
                    <p:nvPicPr>
                      <p:cNvPr id="2050" name="Object 1">
                        <a:extLst>
                          <a:ext uri="{FF2B5EF4-FFF2-40B4-BE49-F238E27FC236}">
                            <a16:creationId xmlns:a16="http://schemas.microsoft.com/office/drawing/2014/main" id="{A7D5A472-58C0-4C29-BC7E-5D90F291D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052513"/>
                        <a:ext cx="2800350" cy="273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Box 3">
            <a:extLst>
              <a:ext uri="{FF2B5EF4-FFF2-40B4-BE49-F238E27FC236}">
                <a16:creationId xmlns:a16="http://schemas.microsoft.com/office/drawing/2014/main" id="{2CF711D7-133A-4131-8CC9-B9FCD11D7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15888"/>
            <a:ext cx="6119812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/>
              <a:t>答：（</a:t>
            </a:r>
            <a:r>
              <a:rPr lang="en-US" altLang="zh-CN" sz="2400"/>
              <a:t>1</a:t>
            </a:r>
            <a:r>
              <a:rPr lang="zh-CN" altLang="zh-CN" sz="2400"/>
              <a:t>）</a:t>
            </a:r>
            <a:r>
              <a:rPr lang="en-US" altLang="zh-CN" sz="2400"/>
              <a:t>1-</a:t>
            </a:r>
            <a:r>
              <a:rPr lang="zh-CN" altLang="zh-CN" sz="2400"/>
              <a:t>过冷奥氏体</a:t>
            </a:r>
            <a:r>
              <a:rPr lang="en-US" altLang="zh-CN" sz="2400"/>
              <a:t>A</a:t>
            </a:r>
            <a:r>
              <a:rPr lang="zh-CN" altLang="zh-CN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zh-CN" sz="2400" b="1">
                <a:solidFill>
                  <a:srgbClr val="C00000"/>
                </a:solidFill>
              </a:rPr>
              <a:t>分）</a:t>
            </a:r>
            <a:r>
              <a:rPr lang="zh-CN" altLang="zh-CN" sz="2400"/>
              <a:t>，</a:t>
            </a:r>
            <a:r>
              <a:rPr lang="en-US" altLang="zh-CN" sz="2400"/>
              <a:t>2-</a:t>
            </a:r>
            <a:r>
              <a:rPr lang="zh-CN" altLang="zh-CN" sz="2400"/>
              <a:t>过冷奥氏体</a:t>
            </a:r>
            <a:r>
              <a:rPr lang="en-US" altLang="zh-CN" sz="2400"/>
              <a:t>A+</a:t>
            </a:r>
            <a:r>
              <a:rPr lang="zh-CN" altLang="zh-CN" sz="2400"/>
              <a:t>下贝氏体</a:t>
            </a:r>
            <a:r>
              <a:rPr lang="en-US" altLang="zh-CN" sz="2400"/>
              <a:t>B</a:t>
            </a:r>
            <a:r>
              <a:rPr lang="zh-CN" altLang="zh-CN" sz="2400" baseline="-25000"/>
              <a:t>下</a:t>
            </a:r>
            <a:r>
              <a:rPr lang="zh-CN" altLang="zh-CN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zh-CN" sz="2400" b="1">
                <a:solidFill>
                  <a:srgbClr val="C00000"/>
                </a:solidFill>
              </a:rPr>
              <a:t>分）</a:t>
            </a:r>
            <a:r>
              <a:rPr lang="zh-CN" altLang="zh-CN" sz="2400"/>
              <a:t>，</a:t>
            </a:r>
            <a:r>
              <a:rPr lang="en-US" altLang="zh-CN" sz="2400"/>
              <a:t>3-</a:t>
            </a:r>
            <a:r>
              <a:rPr lang="zh-CN" altLang="zh-CN" sz="2400"/>
              <a:t>马氏体</a:t>
            </a:r>
            <a:r>
              <a:rPr lang="en-US" altLang="zh-CN" sz="2400"/>
              <a:t>M+</a:t>
            </a:r>
            <a:r>
              <a:rPr lang="zh-CN" altLang="zh-CN" sz="2400"/>
              <a:t>残余奥氏体</a:t>
            </a:r>
            <a:r>
              <a:rPr lang="en-US" altLang="zh-CN" sz="2400"/>
              <a:t>A</a:t>
            </a:r>
            <a:r>
              <a:rPr lang="zh-CN" altLang="zh-CN" sz="2400" baseline="-25000"/>
              <a:t>残</a:t>
            </a:r>
            <a:r>
              <a:rPr lang="zh-CN" altLang="zh-CN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zh-CN" sz="2400" b="1">
                <a:solidFill>
                  <a:srgbClr val="C00000"/>
                </a:solidFill>
              </a:rPr>
              <a:t>分）</a:t>
            </a:r>
            <a:r>
              <a:rPr lang="zh-CN" altLang="zh-CN" sz="2400"/>
              <a:t>，</a:t>
            </a:r>
            <a:r>
              <a:rPr lang="en-US" altLang="zh-CN" sz="2400"/>
              <a:t>4-</a:t>
            </a:r>
            <a:r>
              <a:rPr lang="zh-CN" altLang="zh-CN" sz="2400"/>
              <a:t>过冷奥氏体</a:t>
            </a:r>
            <a:r>
              <a:rPr lang="en-US" altLang="zh-CN" sz="2400"/>
              <a:t>A+</a:t>
            </a:r>
            <a:r>
              <a:rPr lang="zh-CN" altLang="zh-CN" sz="2400"/>
              <a:t>珠光体</a:t>
            </a:r>
            <a:r>
              <a:rPr lang="en-US" altLang="zh-CN" sz="2400"/>
              <a:t>P</a:t>
            </a:r>
            <a:r>
              <a:rPr lang="zh-CN" altLang="zh-CN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zh-CN" sz="2400" b="1">
                <a:solidFill>
                  <a:srgbClr val="C00000"/>
                </a:solidFill>
              </a:rPr>
              <a:t>分）</a:t>
            </a:r>
            <a:r>
              <a:rPr lang="zh-CN" altLang="zh-CN" sz="2400"/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</a:t>
            </a:r>
            <a:r>
              <a:rPr lang="en-US" altLang="zh-CN" sz="2400"/>
              <a:t>V</a:t>
            </a:r>
            <a:r>
              <a:rPr lang="en-US" altLang="zh-CN" sz="2400" baseline="-25000"/>
              <a:t>1</a:t>
            </a:r>
            <a:r>
              <a:rPr lang="en-US" altLang="zh-CN" sz="2400"/>
              <a:t>-</a:t>
            </a:r>
            <a:r>
              <a:rPr lang="zh-CN" altLang="zh-CN" sz="2400"/>
              <a:t>退火</a:t>
            </a:r>
            <a:r>
              <a:rPr lang="zh-CN" altLang="zh-CN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zh-CN" sz="2400" b="1">
                <a:solidFill>
                  <a:srgbClr val="C00000"/>
                </a:solidFill>
              </a:rPr>
              <a:t>分）</a:t>
            </a:r>
            <a:r>
              <a:rPr lang="zh-CN" altLang="zh-CN" sz="2400"/>
              <a:t>，珠光体</a:t>
            </a:r>
            <a:r>
              <a:rPr lang="en-US" altLang="zh-CN" sz="2400"/>
              <a:t>P</a:t>
            </a:r>
            <a:r>
              <a:rPr lang="zh-CN" altLang="zh-CN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zh-CN" sz="2400" b="1">
                <a:solidFill>
                  <a:srgbClr val="C00000"/>
                </a:solidFill>
              </a:rPr>
              <a:t>分）</a:t>
            </a:r>
            <a:r>
              <a:rPr lang="zh-CN" altLang="zh-CN" sz="2400"/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</a:t>
            </a:r>
            <a:r>
              <a:rPr lang="en-US" altLang="zh-CN" sz="2400"/>
              <a:t>V</a:t>
            </a:r>
            <a:r>
              <a:rPr lang="en-US" altLang="zh-CN" sz="2400" baseline="-25000"/>
              <a:t>2</a:t>
            </a:r>
            <a:r>
              <a:rPr lang="en-US" altLang="zh-CN" sz="2400"/>
              <a:t>-</a:t>
            </a:r>
            <a:r>
              <a:rPr lang="zh-CN" altLang="zh-CN" sz="2400"/>
              <a:t>淬火</a:t>
            </a:r>
            <a:r>
              <a:rPr lang="en-US" altLang="zh-CN" sz="2400"/>
              <a:t>+</a:t>
            </a:r>
            <a:r>
              <a:rPr lang="zh-CN" altLang="zh-CN" sz="2400"/>
              <a:t>中温回火</a:t>
            </a:r>
            <a:r>
              <a:rPr lang="zh-CN" altLang="zh-CN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zh-CN" sz="2400" b="1">
                <a:solidFill>
                  <a:srgbClr val="C00000"/>
                </a:solidFill>
              </a:rPr>
              <a:t>分）</a:t>
            </a:r>
            <a:r>
              <a:rPr lang="zh-CN" altLang="zh-CN" sz="2400"/>
              <a:t>，回火屈氏体</a:t>
            </a:r>
            <a:r>
              <a:rPr lang="en-US" altLang="zh-CN" sz="2400"/>
              <a:t>T´</a:t>
            </a:r>
            <a:r>
              <a:rPr lang="zh-CN" altLang="zh-CN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zh-CN" sz="2400" b="1">
                <a:solidFill>
                  <a:srgbClr val="C00000"/>
                </a:solidFill>
              </a:rPr>
              <a:t>分）</a:t>
            </a:r>
            <a:r>
              <a:rPr lang="zh-CN" altLang="zh-CN" sz="2400"/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4</a:t>
            </a:r>
            <a:r>
              <a:rPr lang="zh-CN" altLang="zh-CN" sz="2400"/>
              <a:t>）</a:t>
            </a:r>
            <a:r>
              <a:rPr lang="en-US" altLang="zh-CN" sz="2400"/>
              <a:t>V</a:t>
            </a:r>
            <a:r>
              <a:rPr lang="en-US" altLang="zh-CN" sz="2400" baseline="-25000"/>
              <a:t>3</a:t>
            </a:r>
            <a:r>
              <a:rPr lang="en-US" altLang="zh-CN" sz="2400"/>
              <a:t>-</a:t>
            </a:r>
            <a:r>
              <a:rPr lang="zh-CN" altLang="zh-CN" sz="2400"/>
              <a:t>等温淬火</a:t>
            </a:r>
            <a:r>
              <a:rPr lang="zh-CN" altLang="zh-CN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zh-CN" sz="2400" b="1">
                <a:solidFill>
                  <a:srgbClr val="C00000"/>
                </a:solidFill>
              </a:rPr>
              <a:t>分）</a:t>
            </a:r>
            <a:r>
              <a:rPr lang="zh-CN" altLang="zh-CN" sz="2400"/>
              <a:t>，下贝氏体</a:t>
            </a:r>
            <a:r>
              <a:rPr lang="en-US" altLang="zh-CN" sz="2400"/>
              <a:t>B</a:t>
            </a:r>
            <a:r>
              <a:rPr lang="zh-CN" altLang="zh-CN" sz="2400" baseline="-25000"/>
              <a:t>下</a:t>
            </a:r>
            <a:r>
              <a:rPr lang="zh-CN" altLang="zh-CN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zh-CN" sz="2400" b="1">
                <a:solidFill>
                  <a:srgbClr val="C00000"/>
                </a:solidFill>
              </a:rPr>
              <a:t>分）</a:t>
            </a:r>
            <a:r>
              <a:rPr lang="zh-CN" altLang="zh-CN" sz="2400"/>
              <a:t>。</a:t>
            </a:r>
          </a:p>
          <a:p>
            <a:endParaRPr lang="zh-CN" altLang="en-US"/>
          </a:p>
        </p:txBody>
      </p:sp>
      <p:sp>
        <p:nvSpPr>
          <p:cNvPr id="2053" name="TextBox 4">
            <a:extLst>
              <a:ext uri="{FF2B5EF4-FFF2-40B4-BE49-F238E27FC236}">
                <a16:creationId xmlns:a16="http://schemas.microsoft.com/office/drawing/2014/main" id="{5CDBF089-1F02-4338-BE94-876D439D3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73688"/>
            <a:ext cx="849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C00000"/>
                </a:solidFill>
              </a:rPr>
              <a:t>画出淬火</a:t>
            </a:r>
            <a:r>
              <a:rPr lang="en-US" altLang="zh-CN" sz="2400" b="1">
                <a:solidFill>
                  <a:srgbClr val="C00000"/>
                </a:solidFill>
              </a:rPr>
              <a:t>+</a:t>
            </a:r>
            <a:r>
              <a:rPr lang="zh-CN" altLang="en-US" sz="2400" b="1">
                <a:solidFill>
                  <a:srgbClr val="C00000"/>
                </a:solidFill>
              </a:rPr>
              <a:t>低温回火曲线。</a:t>
            </a:r>
          </a:p>
        </p:txBody>
      </p:sp>
    </p:spTree>
    <p:extLst>
      <p:ext uri="{BB962C8B-B14F-4D97-AF65-F5344CB8AC3E}">
        <p14:creationId xmlns:p14="http://schemas.microsoft.com/office/powerpoint/2010/main" val="165725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A91B3ACB-496A-481C-8A25-5157E70E1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60350"/>
            <a:ext cx="9036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8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zh-CN" altLang="zh-CN" sz="2400">
                <a:solidFill>
                  <a:srgbClr val="FF0000"/>
                </a:solidFill>
              </a:rPr>
              <a:t>合金元素</a:t>
            </a:r>
            <a:r>
              <a:rPr lang="en-US" altLang="zh-CN" sz="2400">
                <a:solidFill>
                  <a:srgbClr val="FF0000"/>
                </a:solidFill>
              </a:rPr>
              <a:t>Cr</a:t>
            </a:r>
            <a:r>
              <a:rPr lang="zh-CN" altLang="zh-CN" sz="2400">
                <a:solidFill>
                  <a:srgbClr val="FF0000"/>
                </a:solidFill>
              </a:rPr>
              <a:t>是提高不锈钢耐蚀性的主要因素，简述其原因。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zh-CN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6</a:t>
            </a:r>
            <a:r>
              <a:rPr lang="zh-CN" altLang="zh-CN" sz="2400">
                <a:solidFill>
                  <a:srgbClr val="FF0000"/>
                </a:solidFill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答：（</a:t>
            </a:r>
            <a:r>
              <a:rPr lang="en-US" altLang="zh-CN" sz="2400"/>
              <a:t>1</a:t>
            </a:r>
            <a:r>
              <a:rPr lang="zh-CN" altLang="zh-CN" sz="2400"/>
              <a:t>）</a:t>
            </a:r>
            <a:r>
              <a:rPr lang="en-US" altLang="zh-CN" sz="2400"/>
              <a:t>Cr</a:t>
            </a:r>
            <a:r>
              <a:rPr lang="zh-CN" altLang="zh-CN" sz="2400"/>
              <a:t>可使钢表面生成一层稳定和致密的</a:t>
            </a:r>
            <a:r>
              <a:rPr lang="en-US" altLang="zh-CN" sz="2400"/>
              <a:t>Cr2O3</a:t>
            </a:r>
            <a:r>
              <a:rPr lang="zh-CN" altLang="zh-CN" sz="2400"/>
              <a:t>氧化膜（</a:t>
            </a:r>
            <a:r>
              <a:rPr lang="en-US" altLang="zh-CN" sz="2400"/>
              <a:t>2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</a:t>
            </a:r>
            <a:r>
              <a:rPr lang="en-US" altLang="zh-CN" sz="2400"/>
              <a:t>Cr</a:t>
            </a:r>
            <a:r>
              <a:rPr lang="zh-CN" altLang="zh-CN" sz="2400"/>
              <a:t>可提高钢的电极电位。（</a:t>
            </a:r>
            <a:r>
              <a:rPr lang="en-US" altLang="zh-CN" sz="2400"/>
              <a:t>2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</a:t>
            </a:r>
            <a:r>
              <a:rPr lang="en-US" altLang="zh-CN" sz="2400"/>
              <a:t>Cr</a:t>
            </a:r>
            <a:r>
              <a:rPr lang="zh-CN" altLang="zh-CN" sz="2400"/>
              <a:t>可使钢获得单相基体组织。（</a:t>
            </a:r>
            <a:r>
              <a:rPr lang="en-US" altLang="zh-CN" sz="2400"/>
              <a:t>2</a:t>
            </a:r>
            <a:r>
              <a:rPr lang="zh-CN" altLang="zh-CN" sz="2400"/>
              <a:t>分）</a:t>
            </a:r>
          </a:p>
          <a:p>
            <a:endParaRPr lang="zh-CN" altLang="en-US"/>
          </a:p>
        </p:txBody>
      </p:sp>
      <p:sp>
        <p:nvSpPr>
          <p:cNvPr id="9219" name="TextBox 2">
            <a:extLst>
              <a:ext uri="{FF2B5EF4-FFF2-40B4-BE49-F238E27FC236}">
                <a16:creationId xmlns:a16="http://schemas.microsoft.com/office/drawing/2014/main" id="{616F3C09-D2E1-42B3-9897-3B5EC954C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357563"/>
            <a:ext cx="8821737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9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zh-CN" altLang="zh-CN" sz="2400">
                <a:solidFill>
                  <a:srgbClr val="FF0000"/>
                </a:solidFill>
              </a:rPr>
              <a:t>简述巴氏合金的分类及其组织结构。（</a:t>
            </a:r>
            <a:r>
              <a:rPr lang="en-US" altLang="zh-CN" sz="2400">
                <a:solidFill>
                  <a:srgbClr val="FF0000"/>
                </a:solidFill>
              </a:rPr>
              <a:t>6</a:t>
            </a:r>
            <a:r>
              <a:rPr lang="zh-CN" altLang="zh-CN" sz="2400">
                <a:solidFill>
                  <a:srgbClr val="FF0000"/>
                </a:solidFill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）分类：锡基巴氏合金、铅基巴氏合金；（</a:t>
            </a:r>
            <a:r>
              <a:rPr lang="en-US" altLang="zh-CN" sz="2400"/>
              <a:t>4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）组织结构：软基体上分布硬质点；（</a:t>
            </a:r>
            <a:r>
              <a:rPr lang="en-US" altLang="zh-CN" sz="2400"/>
              <a:t>2</a:t>
            </a:r>
            <a:r>
              <a:rPr lang="zh-CN" altLang="zh-CN" sz="2400"/>
              <a:t>分）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7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>
            <a:extLst>
              <a:ext uri="{FF2B5EF4-FFF2-40B4-BE49-F238E27FC236}">
                <a16:creationId xmlns:a16="http://schemas.microsoft.com/office/drawing/2014/main" id="{F48FCA60-CF8D-43AB-B9C7-BFF44D486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86423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10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zh-CN" altLang="zh-CN" sz="2400">
                <a:solidFill>
                  <a:srgbClr val="C00000"/>
                </a:solidFill>
              </a:rPr>
              <a:t>简述石墨相铸铁与钢相比具有哪些显著的性能特点。（</a:t>
            </a:r>
            <a:r>
              <a:rPr lang="en-US" altLang="zh-CN" sz="2400">
                <a:solidFill>
                  <a:srgbClr val="C00000"/>
                </a:solidFill>
              </a:rPr>
              <a:t>7</a:t>
            </a:r>
            <a:r>
              <a:rPr lang="zh-CN" altLang="zh-CN" sz="2400">
                <a:solidFill>
                  <a:srgbClr val="C00000"/>
                </a:solidFill>
              </a:rPr>
              <a:t>分）</a:t>
            </a:r>
            <a:endParaRPr lang="zh-CN" altLang="en-US" sz="24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）强度低；（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）塑性和韧性低；（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3</a:t>
            </a:r>
            <a:r>
              <a:rPr lang="zh-CN" altLang="zh-CN" sz="2400"/>
              <a:t>）具有优良的铸造性；（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4</a:t>
            </a:r>
            <a:r>
              <a:rPr lang="zh-CN" altLang="zh-CN" sz="2400"/>
              <a:t>）具有优良的切削加工性；（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5</a:t>
            </a:r>
            <a:r>
              <a:rPr lang="zh-CN" altLang="zh-CN" sz="2400"/>
              <a:t>）具有优良的耐磨性；（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6</a:t>
            </a:r>
            <a:r>
              <a:rPr lang="zh-CN" altLang="zh-CN" sz="2400"/>
              <a:t>）具有良好的消振性；（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（</a:t>
            </a:r>
            <a:r>
              <a:rPr lang="en-US" altLang="zh-CN" sz="2400"/>
              <a:t>7</a:t>
            </a:r>
            <a:r>
              <a:rPr lang="zh-CN" altLang="zh-CN" sz="2400"/>
              <a:t>）较低的缺口敏感性。（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</a:p>
        </p:txBody>
      </p:sp>
      <p:sp>
        <p:nvSpPr>
          <p:cNvPr id="10243" name="TextBox 2">
            <a:extLst>
              <a:ext uri="{FF2B5EF4-FFF2-40B4-BE49-F238E27FC236}">
                <a16:creationId xmlns:a16="http://schemas.microsoft.com/office/drawing/2014/main" id="{1018A746-322F-4F94-96AD-C79030DF3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68863"/>
            <a:ext cx="84963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11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zh-CN" altLang="zh-CN" sz="2400">
                <a:solidFill>
                  <a:srgbClr val="C00000"/>
                </a:solidFill>
              </a:rPr>
              <a:t>指出碳钢中的两种有害元素？并指出危害？（</a:t>
            </a:r>
            <a:r>
              <a:rPr lang="en-US" altLang="zh-CN" sz="2400">
                <a:solidFill>
                  <a:srgbClr val="C00000"/>
                </a:solidFill>
              </a:rPr>
              <a:t>4</a:t>
            </a:r>
            <a:r>
              <a:rPr lang="zh-CN" altLang="zh-CN" sz="2400">
                <a:solidFill>
                  <a:srgbClr val="C00000"/>
                </a:solidFill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答：</a:t>
            </a:r>
            <a:r>
              <a:rPr lang="en-US" altLang="zh-CN" sz="2400"/>
              <a:t>S</a:t>
            </a: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分），热脆（</a:t>
            </a:r>
            <a:r>
              <a:rPr lang="en-US" altLang="zh-CN" sz="2400"/>
              <a:t>1</a:t>
            </a:r>
            <a:r>
              <a:rPr lang="zh-CN" altLang="zh-CN" sz="2400"/>
              <a:t>分）；</a:t>
            </a:r>
            <a:r>
              <a:rPr lang="en-US" altLang="zh-CN" sz="2400"/>
              <a:t>P</a:t>
            </a:r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分），冷脆（</a:t>
            </a:r>
            <a:r>
              <a:rPr lang="en-US" altLang="zh-CN" sz="2400"/>
              <a:t>1</a:t>
            </a:r>
            <a:r>
              <a:rPr lang="zh-CN" altLang="zh-CN" sz="2400"/>
              <a:t>分）</a:t>
            </a:r>
            <a:r>
              <a:rPr lang="zh-CN" altLang="en-US" sz="2400"/>
              <a:t>。</a:t>
            </a:r>
            <a:endParaRPr lang="zh-CN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7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>
            <a:extLst>
              <a:ext uri="{FF2B5EF4-FFF2-40B4-BE49-F238E27FC236}">
                <a16:creationId xmlns:a16="http://schemas.microsoft.com/office/drawing/2014/main" id="{26072E4A-364F-4ECA-A5EC-C11146B4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8713788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12</a:t>
            </a:r>
            <a:r>
              <a:rPr lang="zh-CN" altLang="en-US" sz="2400"/>
              <a:t>、</a:t>
            </a:r>
            <a:r>
              <a:rPr lang="zh-CN" altLang="zh-CN" sz="2400">
                <a:solidFill>
                  <a:srgbClr val="FF0000"/>
                </a:solidFill>
              </a:rPr>
              <a:t>根据石墨的形态和石墨片的大小不同，灰口铸铁分哪几种？并分别指出石墨形态？（</a:t>
            </a:r>
            <a:r>
              <a:rPr lang="en-US" altLang="zh-CN" sz="2400">
                <a:solidFill>
                  <a:srgbClr val="FF0000"/>
                </a:solidFill>
              </a:rPr>
              <a:t>8</a:t>
            </a:r>
            <a:r>
              <a:rPr lang="zh-CN" altLang="zh-CN" sz="2400">
                <a:solidFill>
                  <a:srgbClr val="FF0000"/>
                </a:solidFill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答：普通灰口铸铁，石墨呈片状（</a:t>
            </a:r>
            <a:r>
              <a:rPr lang="en-US" altLang="zh-CN" sz="2400"/>
              <a:t>2</a:t>
            </a:r>
            <a:r>
              <a:rPr lang="zh-CN" altLang="zh-CN" sz="2400"/>
              <a:t>分）；可锻铸铁，石墨呈团絮状（</a:t>
            </a:r>
            <a:r>
              <a:rPr lang="en-US" altLang="zh-CN" sz="2400"/>
              <a:t>2</a:t>
            </a:r>
            <a:r>
              <a:rPr lang="zh-CN" altLang="zh-CN" sz="2400"/>
              <a:t>分）；球墨铸铁，石墨呈球状（</a:t>
            </a:r>
            <a:r>
              <a:rPr lang="en-US" altLang="zh-CN" sz="2400"/>
              <a:t>2</a:t>
            </a:r>
            <a:r>
              <a:rPr lang="zh-CN" altLang="zh-CN" sz="2400"/>
              <a:t>分）；蠕墨铸铁，石墨呈蠕虫状（</a:t>
            </a:r>
            <a:r>
              <a:rPr lang="en-US" altLang="zh-CN" sz="2400"/>
              <a:t>2</a:t>
            </a:r>
            <a:r>
              <a:rPr lang="zh-CN" altLang="zh-CN" sz="2400"/>
              <a:t>分）；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BDE9A9B-7914-4D77-A66E-DDFD526D272D}"/>
                  </a:ext>
                </a:extLst>
              </p:cNvPr>
              <p:cNvSpPr txBox="1"/>
              <p:nvPr/>
            </p:nvSpPr>
            <p:spPr>
              <a:xfrm>
                <a:off x="431540" y="116632"/>
                <a:ext cx="8280920" cy="6832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dirty="0"/>
                  <a:t>重中之重</a:t>
                </a:r>
                <a:endParaRPr lang="en-US" altLang="zh-CN" sz="3600" b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牌号解释</a:t>
                </a:r>
                <a:r>
                  <a:rPr lang="en-US" altLang="zh-CN" sz="2400" b="1" dirty="0"/>
                  <a:t>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Q215; Q235; 55Si2Mn; 60Si2Mn; T9; W18Cr4V; HT350; </a:t>
                </a:r>
                <a:r>
                  <a:rPr lang="zh-CN" altLang="en-US" sz="2400" b="1" dirty="0"/>
                  <a:t>铅基</a:t>
                </a:r>
                <a:r>
                  <a:rPr lang="en-US" altLang="zh-CN" sz="2400" b="1" dirty="0"/>
                  <a:t>/</a:t>
                </a:r>
                <a:r>
                  <a:rPr lang="zh-CN" altLang="en-US" sz="2400" b="1" dirty="0"/>
                  <a:t>锡基巴氏合金</a:t>
                </a:r>
                <a:endParaRPr lang="en-US" altLang="zh-CN" sz="2400" b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简答：</a:t>
                </a:r>
                <a:endParaRPr lang="en-US" altLang="zh-CN" sz="2400" b="1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2400" b="1" dirty="0"/>
                  <a:t>根据石墨形态的不同，灰铸铁的分类？</a:t>
                </a:r>
                <a:endParaRPr lang="en-US" altLang="zh-CN" sz="2400" b="1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2400" b="1" dirty="0"/>
                  <a:t>石墨在铸铁中的作用</a:t>
                </a:r>
                <a:endParaRPr lang="en-US" altLang="zh-CN" sz="2400" b="1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2400" b="1" dirty="0"/>
                  <a:t>晶粒细化对性能的影响，列举三种控制晶粒度的方法</a:t>
                </a:r>
                <a:endParaRPr lang="en-US" altLang="zh-CN" sz="2400" b="1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2400" b="1" dirty="0"/>
                  <a:t>回复、再结晶、晶粒长大过程中组织和性能的改变</a:t>
                </a:r>
                <a:endParaRPr lang="en-US" altLang="zh-CN" sz="2400" b="1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2400" b="1" dirty="0"/>
                  <a:t>机械性能随含碳量的变化</a:t>
                </a:r>
                <a:endParaRPr lang="en-US" altLang="zh-CN" sz="2400" b="1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2400" b="1" dirty="0"/>
                  <a:t>含碳量在</a:t>
                </a:r>
                <a:r>
                  <a:rPr lang="en-US" altLang="zh-CN" sz="2400" b="1" dirty="0"/>
                  <a:t>0.2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400" b="1" dirty="0"/>
                  <a:t>1.2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sz="2400" b="1" dirty="0"/>
                  <a:t>范围内，强度、硬度、塑性会怎样变化，简述原因</a:t>
                </a:r>
                <a:endParaRPr lang="en-US" altLang="zh-CN" sz="2400" b="1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2400" b="1" dirty="0"/>
                  <a:t>写出一种船用柴油机曲轴</a:t>
                </a:r>
                <a:r>
                  <a:rPr lang="en-US" altLang="zh-CN" sz="2400" b="1" dirty="0"/>
                  <a:t>/</a:t>
                </a:r>
                <a:r>
                  <a:rPr lang="zh-CN" altLang="en-US" sz="2400" b="1" dirty="0"/>
                  <a:t>连杆的合金钢材料，说明其最终热处理工艺及室温组织</a:t>
                </a:r>
                <a:endParaRPr lang="en-US" altLang="zh-CN" sz="2400" b="1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zh-CN" altLang="en-US" sz="2400" b="1" dirty="0"/>
                  <a:t>钢的热处理过程包括哪三步？分析没淬上火的原因</a:t>
                </a:r>
                <a:endParaRPr lang="en-US" altLang="zh-CN" sz="2400" b="1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zh-CN" sz="2400" b="1" dirty="0"/>
                  <a:t>C</a:t>
                </a:r>
                <a:r>
                  <a:rPr lang="zh-CN" altLang="en-US" sz="2400" b="1" dirty="0"/>
                  <a:t>曲线：正火、淬火、退火、低温回火、画等温淬火冷却曲线及室温组织</a:t>
                </a:r>
                <a:endParaRPr lang="en-US" altLang="zh-CN" sz="2400" b="1" dirty="0"/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zh-CN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BDE9A9B-7914-4D77-A66E-DDFD526D2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116632"/>
                <a:ext cx="8280920" cy="6832640"/>
              </a:xfrm>
              <a:prstGeom prst="rect">
                <a:avLst/>
              </a:prstGeom>
              <a:blipFill>
                <a:blip r:embed="rId2"/>
                <a:stretch>
                  <a:fillRect l="-1178" t="-1784" r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78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99392"/>
            <a:ext cx="9144000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zh-CN" altLang="zh-CN" dirty="0"/>
              <a:t>发生加工硬化时，</a:t>
            </a:r>
            <a:r>
              <a:rPr lang="en-US" altLang="zh-CN" dirty="0"/>
              <a:t>________</a:t>
            </a:r>
            <a:r>
              <a:rPr lang="zh-CN" altLang="zh-CN" dirty="0"/>
              <a:t>性能增加，</a:t>
            </a:r>
            <a:r>
              <a:rPr lang="en-US" altLang="zh-CN" dirty="0"/>
              <a:t>________</a:t>
            </a:r>
            <a:r>
              <a:rPr lang="zh-CN" altLang="zh-CN" dirty="0"/>
              <a:t>性能降低。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．强度、硬度</a:t>
            </a:r>
            <a:r>
              <a:rPr lang="en-US" altLang="zh-CN" dirty="0"/>
              <a:t>/</a:t>
            </a:r>
            <a:r>
              <a:rPr lang="zh-CN" altLang="zh-CN" dirty="0"/>
              <a:t>塑性、韧性</a:t>
            </a:r>
            <a:r>
              <a:rPr lang="en-US" altLang="zh-CN" dirty="0"/>
              <a:t>                 B</a:t>
            </a:r>
            <a:r>
              <a:rPr lang="zh-CN" altLang="zh-CN" dirty="0"/>
              <a:t>．塑性、韧性</a:t>
            </a:r>
            <a:r>
              <a:rPr lang="en-US" altLang="zh-CN" dirty="0"/>
              <a:t>/</a:t>
            </a:r>
            <a:r>
              <a:rPr lang="zh-CN" altLang="zh-CN" dirty="0"/>
              <a:t>强度、硬度</a:t>
            </a:r>
            <a:r>
              <a:rPr lang="en-US" altLang="zh-CN" dirty="0"/>
              <a:t>                 C</a:t>
            </a:r>
            <a:r>
              <a:rPr lang="zh-CN" altLang="zh-CN" dirty="0"/>
              <a:t>．强度</a:t>
            </a:r>
            <a:r>
              <a:rPr lang="en-US" altLang="zh-CN" dirty="0"/>
              <a:t>/</a:t>
            </a:r>
            <a:r>
              <a:rPr lang="zh-CN" altLang="zh-CN" dirty="0"/>
              <a:t>硬度</a:t>
            </a:r>
            <a:r>
              <a:rPr lang="en-US" altLang="zh-CN" dirty="0"/>
              <a:t>                 D</a:t>
            </a:r>
            <a:r>
              <a:rPr lang="zh-CN" altLang="zh-CN" dirty="0"/>
              <a:t>．塑性</a:t>
            </a:r>
            <a:r>
              <a:rPr lang="en-US" altLang="zh-CN" dirty="0"/>
              <a:t>/</a:t>
            </a:r>
            <a:r>
              <a:rPr lang="zh-CN" altLang="zh-CN" dirty="0"/>
              <a:t>韧性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14</a:t>
            </a:r>
            <a:r>
              <a:rPr lang="zh-CN" altLang="en-US" dirty="0"/>
              <a:t>、</a:t>
            </a:r>
            <a:r>
              <a:rPr lang="zh-CN" altLang="zh-CN" dirty="0"/>
              <a:t>当温度在</a:t>
            </a:r>
            <a:r>
              <a:rPr lang="en-US" altLang="zh-CN" dirty="0"/>
              <a:t>727</a:t>
            </a:r>
            <a:r>
              <a:rPr lang="zh-CN" altLang="zh-CN" dirty="0"/>
              <a:t>～</a:t>
            </a:r>
            <a:r>
              <a:rPr lang="en-US" altLang="zh-CN" dirty="0"/>
              <a:t>1148</a:t>
            </a:r>
            <a:r>
              <a:rPr lang="zh-CN" altLang="zh-CN" dirty="0"/>
              <a:t>℃时，</a:t>
            </a:r>
            <a:r>
              <a:rPr lang="en-US" altLang="zh-CN" i="1" dirty="0"/>
              <a:t>γ</a:t>
            </a:r>
            <a:r>
              <a:rPr lang="en-US" altLang="zh-CN" dirty="0"/>
              <a:t>-Fe</a:t>
            </a:r>
            <a:r>
              <a:rPr lang="zh-CN" altLang="zh-CN" dirty="0"/>
              <a:t>的面心立方晶格中的碳的最大溶解度为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0.0008%</a:t>
            </a:r>
            <a:r>
              <a:rPr lang="zh-CN" altLang="zh-CN" dirty="0"/>
              <a:t>～</a:t>
            </a:r>
            <a:r>
              <a:rPr lang="en-US" altLang="zh-CN" dirty="0"/>
              <a:t>0.0218%             B</a:t>
            </a:r>
            <a:r>
              <a:rPr lang="zh-CN" altLang="zh-CN" dirty="0"/>
              <a:t>．</a:t>
            </a:r>
            <a:r>
              <a:rPr lang="en-US" altLang="zh-CN" dirty="0"/>
              <a:t>0.0008%</a:t>
            </a:r>
            <a:r>
              <a:rPr lang="zh-CN" altLang="zh-CN" dirty="0"/>
              <a:t>～</a:t>
            </a:r>
            <a:r>
              <a:rPr lang="en-US" altLang="zh-CN" dirty="0"/>
              <a:t>0.077%             C</a:t>
            </a:r>
            <a:r>
              <a:rPr lang="zh-CN" altLang="zh-CN" dirty="0"/>
              <a:t>．</a:t>
            </a:r>
            <a:r>
              <a:rPr lang="en-US" altLang="zh-CN" dirty="0"/>
              <a:t>0.0218%</a:t>
            </a:r>
            <a:r>
              <a:rPr lang="zh-CN" altLang="zh-CN" dirty="0"/>
              <a:t>～</a:t>
            </a:r>
            <a:r>
              <a:rPr lang="en-US" altLang="zh-CN" dirty="0"/>
              <a:t>0.77%             D</a:t>
            </a:r>
            <a:r>
              <a:rPr lang="zh-CN" altLang="zh-CN" dirty="0"/>
              <a:t>．</a:t>
            </a:r>
            <a:r>
              <a:rPr lang="en-US" altLang="zh-CN" dirty="0"/>
              <a:t>0.77%</a:t>
            </a:r>
            <a:r>
              <a:rPr lang="zh-CN" altLang="zh-CN" dirty="0"/>
              <a:t>～</a:t>
            </a:r>
            <a:r>
              <a:rPr lang="en-US" altLang="zh-CN" dirty="0"/>
              <a:t>2.11%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zh-CN" altLang="zh-CN" dirty="0"/>
              <a:t>含碳量</a:t>
            </a:r>
            <a:r>
              <a:rPr lang="en-US" altLang="zh-CN" dirty="0"/>
              <a:t>________</a:t>
            </a:r>
            <a:r>
              <a:rPr lang="zh-CN" altLang="zh-CN" dirty="0"/>
              <a:t>的钢称为亚共析钢。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．＜</a:t>
            </a:r>
            <a:r>
              <a:rPr lang="en-US" altLang="zh-CN" dirty="0"/>
              <a:t>0.02%            B</a:t>
            </a:r>
            <a:r>
              <a:rPr lang="zh-CN" altLang="zh-CN" dirty="0"/>
              <a:t>．＞</a:t>
            </a:r>
            <a:r>
              <a:rPr lang="en-US" altLang="zh-CN" dirty="0"/>
              <a:t>0.02%</a:t>
            </a:r>
            <a:r>
              <a:rPr lang="zh-CN" altLang="zh-CN" dirty="0"/>
              <a:t>并且＜</a:t>
            </a:r>
            <a:r>
              <a:rPr lang="en-US" altLang="zh-CN" dirty="0"/>
              <a:t>0.77%            C</a:t>
            </a:r>
            <a:r>
              <a:rPr lang="zh-CN" altLang="zh-CN" dirty="0"/>
              <a:t>．＞</a:t>
            </a:r>
            <a:r>
              <a:rPr lang="en-US" altLang="zh-CN" dirty="0"/>
              <a:t>0.77%            D</a:t>
            </a:r>
            <a:r>
              <a:rPr lang="zh-CN" altLang="zh-CN" dirty="0"/>
              <a:t>．</a:t>
            </a:r>
            <a:r>
              <a:rPr lang="en-US" altLang="zh-CN" dirty="0"/>
              <a:t>=0.77%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zh-CN" altLang="zh-CN" dirty="0"/>
              <a:t>关于偏析，以下说法错误的是：</a:t>
            </a:r>
            <a:r>
              <a:rPr lang="en-US" altLang="zh-CN" u="sng" dirty="0"/>
              <a:t>      </a:t>
            </a:r>
            <a:r>
              <a:rPr lang="zh-CN" altLang="zh-CN" dirty="0"/>
              <a:t>。</a:t>
            </a:r>
            <a:r>
              <a:rPr lang="en-US" altLang="zh-CN" dirty="0"/>
              <a:t>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使合金的机械性能下降 </a:t>
            </a:r>
            <a:r>
              <a:rPr lang="en-US" altLang="zh-CN" dirty="0"/>
              <a:t>    B.</a:t>
            </a:r>
            <a:r>
              <a:rPr lang="zh-CN" altLang="zh-CN" dirty="0"/>
              <a:t>使铸件各处的性能均匀一致</a:t>
            </a:r>
            <a:r>
              <a:rPr lang="en-US" altLang="zh-CN" dirty="0"/>
              <a:t>        C. </a:t>
            </a:r>
            <a:r>
              <a:rPr lang="zh-CN" altLang="zh-CN" dirty="0"/>
              <a:t>包括宏观偏析和微观偏析</a:t>
            </a:r>
            <a:r>
              <a:rPr lang="en-US" altLang="zh-CN" dirty="0"/>
              <a:t>     D.</a:t>
            </a:r>
            <a:r>
              <a:rPr lang="zh-CN" altLang="zh-CN" dirty="0"/>
              <a:t>枝晶偏析使合金抗蚀性能降低</a:t>
            </a:r>
            <a:r>
              <a:rPr lang="en-US" altLang="zh-CN" dirty="0"/>
              <a:t> 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17</a:t>
            </a:r>
            <a:r>
              <a:rPr lang="zh-CN" altLang="en-US" dirty="0"/>
              <a:t>、</a:t>
            </a:r>
            <a:r>
              <a:rPr lang="zh-CN" altLang="zh-CN" dirty="0"/>
              <a:t>渗碳体的性能特点是</a:t>
            </a:r>
            <a:r>
              <a:rPr lang="en-US" altLang="zh-CN" u="sng" dirty="0"/>
              <a:t>         </a:t>
            </a:r>
            <a:r>
              <a:rPr lang="zh-CN" altLang="zh-CN" dirty="0"/>
              <a:t>。</a:t>
            </a:r>
            <a:r>
              <a:rPr lang="en-US" altLang="zh-CN" dirty="0"/>
              <a:t> 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硬度低</a:t>
            </a:r>
            <a:r>
              <a:rPr lang="en-US" altLang="zh-CN" dirty="0"/>
              <a:t>/</a:t>
            </a:r>
            <a:r>
              <a:rPr lang="zh-CN" altLang="zh-CN" dirty="0"/>
              <a:t>塑性好</a:t>
            </a:r>
            <a:r>
              <a:rPr lang="en-US" altLang="zh-CN" dirty="0"/>
              <a:t>     B.</a:t>
            </a:r>
            <a:r>
              <a:rPr lang="zh-CN" altLang="zh-CN" dirty="0"/>
              <a:t>硬度高</a:t>
            </a:r>
            <a:r>
              <a:rPr lang="en-US" altLang="zh-CN" dirty="0"/>
              <a:t>/</a:t>
            </a:r>
            <a:r>
              <a:rPr lang="zh-CN" altLang="zh-CN" dirty="0"/>
              <a:t>塑性好</a:t>
            </a:r>
            <a:r>
              <a:rPr lang="en-US" altLang="zh-CN" dirty="0"/>
              <a:t>       C.</a:t>
            </a:r>
            <a:r>
              <a:rPr lang="zh-CN" altLang="zh-CN" dirty="0"/>
              <a:t>硬度高</a:t>
            </a:r>
            <a:r>
              <a:rPr lang="en-US" altLang="zh-CN" dirty="0"/>
              <a:t>/</a:t>
            </a:r>
            <a:r>
              <a:rPr lang="zh-CN" altLang="zh-CN" dirty="0"/>
              <a:t>塑性差</a:t>
            </a:r>
            <a:r>
              <a:rPr lang="en-US" altLang="zh-CN" dirty="0"/>
              <a:t>       D.</a:t>
            </a:r>
            <a:r>
              <a:rPr lang="zh-CN" altLang="zh-CN" dirty="0"/>
              <a:t>硬度低</a:t>
            </a:r>
            <a:r>
              <a:rPr lang="en-US" altLang="zh-CN" dirty="0"/>
              <a:t>/</a:t>
            </a:r>
            <a:r>
              <a:rPr lang="zh-CN" altLang="zh-CN" dirty="0"/>
              <a:t>塑性低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18</a:t>
            </a:r>
            <a:r>
              <a:rPr lang="zh-CN" altLang="en-US" dirty="0"/>
              <a:t>、</a:t>
            </a:r>
            <a:r>
              <a:rPr lang="zh-CN" altLang="zh-CN" dirty="0"/>
              <a:t>在奥氏体晶粒度的概念中，反映钢在加热时奥氏体晶粒长大的倾向的晶粒度称为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．起始晶粒度</a:t>
            </a:r>
            <a:r>
              <a:rPr lang="en-US" altLang="zh-CN" dirty="0"/>
              <a:t>             B</a:t>
            </a:r>
            <a:r>
              <a:rPr lang="zh-CN" altLang="zh-CN" dirty="0"/>
              <a:t>．实际晶粒度</a:t>
            </a:r>
            <a:r>
              <a:rPr lang="en-US" altLang="zh-CN" dirty="0"/>
              <a:t>             C</a:t>
            </a:r>
            <a:r>
              <a:rPr lang="zh-CN" altLang="zh-CN" dirty="0"/>
              <a:t>．本质晶粒度</a:t>
            </a:r>
            <a:r>
              <a:rPr lang="en-US" altLang="zh-CN" dirty="0"/>
              <a:t>             D</a:t>
            </a:r>
            <a:r>
              <a:rPr lang="zh-CN" altLang="zh-CN" dirty="0"/>
              <a:t>．实际晶粒度和本质晶粒度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64096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19</a:t>
            </a:r>
            <a:r>
              <a:rPr lang="zh-CN" altLang="en-US" sz="2000" dirty="0"/>
              <a:t>、</a:t>
            </a:r>
            <a:r>
              <a:rPr lang="zh-CN" altLang="zh-CN" sz="2000" dirty="0"/>
              <a:t>在过冷奥氏体向贝氏体的转变过程中，下列说法正确的是</a:t>
            </a:r>
            <a:r>
              <a:rPr lang="en-US" altLang="zh-CN" sz="2000" dirty="0"/>
              <a:t>________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/>
              <a:t>A</a:t>
            </a:r>
            <a:r>
              <a:rPr lang="zh-CN" altLang="zh-CN" sz="2000" dirty="0"/>
              <a:t>．铁、碳原子均不发生扩散</a:t>
            </a:r>
            <a:r>
              <a:rPr lang="en-US" altLang="zh-CN" sz="2000" dirty="0"/>
              <a:t>                             B</a:t>
            </a:r>
            <a:r>
              <a:rPr lang="zh-CN" altLang="zh-CN" sz="2000" dirty="0"/>
              <a:t>．是典型的扩散型相变 </a:t>
            </a:r>
          </a:p>
          <a:p>
            <a:r>
              <a:rPr lang="en-US" altLang="zh-CN" sz="2000" dirty="0"/>
              <a:t>C</a:t>
            </a:r>
            <a:r>
              <a:rPr lang="zh-CN" altLang="zh-CN" sz="2000" dirty="0"/>
              <a:t>．铁原子发生一定短距离的扩散，而碳原子则不能扩散</a:t>
            </a:r>
            <a:r>
              <a:rPr lang="en-US" altLang="zh-CN" sz="2000" dirty="0"/>
              <a:t>     D</a:t>
            </a:r>
            <a:r>
              <a:rPr lang="zh-CN" altLang="zh-CN" sz="2000" dirty="0"/>
              <a:t>．碳原子发生一定短距离的扩散，而铁原子则不能扩散</a:t>
            </a:r>
          </a:p>
          <a:p>
            <a:pPr lvl="0"/>
            <a:r>
              <a:rPr lang="en-US" altLang="zh-CN" sz="2000" dirty="0"/>
              <a:t>20</a:t>
            </a:r>
            <a:r>
              <a:rPr lang="zh-CN" altLang="en-US" sz="2000" dirty="0"/>
              <a:t>、</a:t>
            </a:r>
            <a:r>
              <a:rPr lang="en-US" altLang="zh-CN" sz="2000" dirty="0"/>
              <a:t>M</a:t>
            </a:r>
            <a:r>
              <a:rPr lang="zh-CN" altLang="zh-CN" sz="2000" dirty="0"/>
              <a:t>随着回火温度的升高，强度和硬度</a:t>
            </a:r>
            <a:r>
              <a:rPr lang="en-US" altLang="zh-CN" sz="2000" dirty="0"/>
              <a:t>________</a:t>
            </a:r>
            <a:r>
              <a:rPr lang="zh-CN" altLang="zh-CN" sz="2000" dirty="0"/>
              <a:t>，塑性和韧性</a:t>
            </a:r>
            <a:r>
              <a:rPr lang="en-US" altLang="zh-CN" sz="2000" dirty="0"/>
              <a:t>________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/>
              <a:t>A</a:t>
            </a:r>
            <a:r>
              <a:rPr lang="zh-CN" altLang="zh-CN" sz="2000" dirty="0"/>
              <a:t>．提高</a:t>
            </a:r>
            <a:r>
              <a:rPr lang="en-US" altLang="zh-CN" sz="2000" dirty="0"/>
              <a:t>/</a:t>
            </a:r>
            <a:r>
              <a:rPr lang="zh-CN" altLang="zh-CN" sz="2000" dirty="0"/>
              <a:t>降低</a:t>
            </a:r>
            <a:r>
              <a:rPr lang="en-US" altLang="zh-CN" sz="2000" dirty="0"/>
              <a:t>              B</a:t>
            </a:r>
            <a:r>
              <a:rPr lang="zh-CN" altLang="zh-CN" sz="2000" dirty="0"/>
              <a:t>．降低</a:t>
            </a:r>
            <a:r>
              <a:rPr lang="en-US" altLang="zh-CN" sz="2000" dirty="0"/>
              <a:t>/</a:t>
            </a:r>
            <a:r>
              <a:rPr lang="zh-CN" altLang="zh-CN" sz="2000" dirty="0"/>
              <a:t>提高</a:t>
            </a:r>
            <a:r>
              <a:rPr lang="en-US" altLang="zh-CN" sz="2000" dirty="0"/>
              <a:t>              C</a:t>
            </a:r>
            <a:r>
              <a:rPr lang="zh-CN" altLang="zh-CN" sz="2000" dirty="0"/>
              <a:t>．不变</a:t>
            </a:r>
            <a:r>
              <a:rPr lang="en-US" altLang="zh-CN" sz="2000" dirty="0"/>
              <a:t>/</a:t>
            </a:r>
            <a:r>
              <a:rPr lang="zh-CN" altLang="zh-CN" sz="2000" dirty="0"/>
              <a:t>提高</a:t>
            </a:r>
            <a:r>
              <a:rPr lang="en-US" altLang="zh-CN" sz="2000" dirty="0"/>
              <a:t>              D</a:t>
            </a:r>
            <a:r>
              <a:rPr lang="zh-CN" altLang="zh-CN" sz="2000" dirty="0"/>
              <a:t>．降低</a:t>
            </a:r>
            <a:r>
              <a:rPr lang="en-US" altLang="zh-CN" sz="2000" dirty="0"/>
              <a:t>/</a:t>
            </a:r>
            <a:r>
              <a:rPr lang="zh-CN" altLang="zh-CN" sz="2000" dirty="0"/>
              <a:t>不变</a:t>
            </a:r>
          </a:p>
          <a:p>
            <a:pPr lvl="0"/>
            <a:r>
              <a:rPr lang="en-US" altLang="zh-CN" sz="2000" dirty="0"/>
              <a:t>21</a:t>
            </a:r>
            <a:r>
              <a:rPr lang="zh-CN" altLang="en-US" sz="2000" dirty="0"/>
              <a:t>、</a:t>
            </a:r>
            <a:r>
              <a:rPr lang="zh-CN" altLang="zh-CN" sz="2000" dirty="0"/>
              <a:t>上临界冷却速度</a:t>
            </a:r>
            <a:r>
              <a:rPr lang="en-US" altLang="zh-CN" sz="2000" i="1" dirty="0"/>
              <a:t>V</a:t>
            </a:r>
            <a:r>
              <a:rPr lang="zh-CN" altLang="zh-CN" sz="2000" baseline="-25000" dirty="0"/>
              <a:t>临</a:t>
            </a:r>
            <a:r>
              <a:rPr lang="zh-CN" altLang="zh-CN" sz="2000" dirty="0"/>
              <a:t>是钢淬火时获得全部</a:t>
            </a:r>
            <a:r>
              <a:rPr lang="en-US" altLang="zh-CN" sz="2000" dirty="0"/>
              <a:t>________</a:t>
            </a:r>
            <a:r>
              <a:rPr lang="zh-CN" altLang="zh-CN" sz="2000" dirty="0"/>
              <a:t>组织的最小冷却速度。</a:t>
            </a:r>
          </a:p>
          <a:p>
            <a:r>
              <a:rPr lang="en-US" altLang="zh-CN" sz="2000" dirty="0"/>
              <a:t>A</a:t>
            </a:r>
            <a:r>
              <a:rPr lang="zh-CN" altLang="zh-CN" sz="2000" dirty="0"/>
              <a:t>．</a:t>
            </a:r>
            <a:r>
              <a:rPr lang="en-US" altLang="zh-CN" sz="2000" dirty="0"/>
              <a:t>F              B</a:t>
            </a:r>
            <a:r>
              <a:rPr lang="zh-CN" altLang="zh-CN" sz="2000" dirty="0"/>
              <a:t>．</a:t>
            </a:r>
            <a:r>
              <a:rPr lang="en-US" altLang="zh-CN" sz="2000" dirty="0"/>
              <a:t>P              C</a:t>
            </a:r>
            <a:r>
              <a:rPr lang="zh-CN" altLang="zh-CN" sz="2000" dirty="0"/>
              <a:t>．</a:t>
            </a:r>
            <a:r>
              <a:rPr lang="en-US" altLang="zh-CN" sz="2000" dirty="0"/>
              <a:t>S              D</a:t>
            </a:r>
            <a:r>
              <a:rPr lang="zh-CN" altLang="zh-CN" sz="2000" dirty="0"/>
              <a:t>．</a:t>
            </a:r>
            <a:r>
              <a:rPr lang="en-US" altLang="zh-CN" sz="2000" dirty="0"/>
              <a:t>M</a:t>
            </a:r>
            <a:endParaRPr lang="zh-CN" altLang="zh-CN" sz="2000" dirty="0"/>
          </a:p>
          <a:p>
            <a:pPr lvl="0"/>
            <a:r>
              <a:rPr lang="en-US" altLang="zh-CN" sz="2000" dirty="0"/>
              <a:t>22</a:t>
            </a:r>
            <a:r>
              <a:rPr lang="zh-CN" altLang="en-US" sz="2000" dirty="0"/>
              <a:t>、</a:t>
            </a:r>
            <a:r>
              <a:rPr lang="zh-CN" altLang="zh-CN" sz="2000" dirty="0"/>
              <a:t>下列组织在实际生产中不能使用的是</a:t>
            </a:r>
            <a:r>
              <a:rPr lang="en-US" altLang="zh-CN" sz="2000" dirty="0"/>
              <a:t>________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/>
              <a:t>A</a:t>
            </a:r>
            <a:r>
              <a:rPr lang="zh-CN" altLang="zh-CN" sz="2000" dirty="0"/>
              <a:t>．珠光体</a:t>
            </a:r>
            <a:r>
              <a:rPr lang="en-US" altLang="zh-CN" sz="2000" dirty="0"/>
              <a:t>               B</a:t>
            </a:r>
            <a:r>
              <a:rPr lang="zh-CN" altLang="zh-CN" sz="2000" dirty="0"/>
              <a:t>．屈氏体</a:t>
            </a:r>
            <a:r>
              <a:rPr lang="en-US" altLang="zh-CN" sz="2000" dirty="0"/>
              <a:t>               C</a:t>
            </a:r>
            <a:r>
              <a:rPr lang="zh-CN" altLang="zh-CN" sz="2000" dirty="0"/>
              <a:t>．上贝氏体</a:t>
            </a:r>
            <a:r>
              <a:rPr lang="en-US" altLang="zh-CN" sz="2000" dirty="0"/>
              <a:t>               D</a:t>
            </a:r>
            <a:r>
              <a:rPr lang="zh-CN" altLang="zh-CN" sz="2000" dirty="0"/>
              <a:t>．下贝氏体</a:t>
            </a:r>
          </a:p>
          <a:p>
            <a:pPr lvl="0"/>
            <a:r>
              <a:rPr lang="en-US" altLang="zh-CN" sz="2000" dirty="0"/>
              <a:t>23</a:t>
            </a:r>
            <a:r>
              <a:rPr lang="zh-CN" altLang="en-US" sz="2000" dirty="0"/>
              <a:t>、</a:t>
            </a:r>
            <a:r>
              <a:rPr lang="zh-CN" altLang="zh-CN" sz="2000" dirty="0"/>
              <a:t>不完全退火是把过共析钢加热至</a:t>
            </a:r>
            <a:r>
              <a:rPr lang="en-US" altLang="zh-CN" sz="2000" dirty="0"/>
              <a:t>________</a:t>
            </a:r>
            <a:r>
              <a:rPr lang="zh-CN" altLang="zh-CN" sz="2000" dirty="0"/>
              <a:t>，保温后缓冷的一种操作。</a:t>
            </a:r>
          </a:p>
          <a:p>
            <a:r>
              <a:rPr lang="en-US" altLang="zh-CN" sz="2000" dirty="0"/>
              <a:t>A</a:t>
            </a:r>
            <a:r>
              <a:rPr lang="zh-CN" altLang="zh-CN" sz="2000" dirty="0"/>
              <a:t>．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+20</a:t>
            </a:r>
            <a:r>
              <a:rPr lang="zh-CN" altLang="zh-CN" sz="2000" dirty="0"/>
              <a:t>～</a:t>
            </a:r>
            <a:r>
              <a:rPr lang="en-US" altLang="zh-CN" sz="2000" dirty="0"/>
              <a:t>50</a:t>
            </a:r>
            <a:r>
              <a:rPr lang="zh-CN" altLang="zh-CN" sz="2000" dirty="0"/>
              <a:t>℃</a:t>
            </a:r>
            <a:r>
              <a:rPr lang="en-US" altLang="zh-CN" sz="2000" dirty="0"/>
              <a:t>             B</a:t>
            </a:r>
            <a:r>
              <a:rPr lang="zh-CN" altLang="zh-CN" sz="2000" dirty="0"/>
              <a:t>．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c1</a:t>
            </a:r>
            <a:r>
              <a:rPr lang="en-US" altLang="zh-CN" sz="2000" dirty="0"/>
              <a:t>+20</a:t>
            </a:r>
            <a:r>
              <a:rPr lang="zh-CN" altLang="zh-CN" sz="2000" dirty="0"/>
              <a:t>～</a:t>
            </a:r>
            <a:r>
              <a:rPr lang="en-US" altLang="zh-CN" sz="2000" dirty="0"/>
              <a:t>50</a:t>
            </a:r>
            <a:r>
              <a:rPr lang="zh-CN" altLang="zh-CN" sz="2000" dirty="0"/>
              <a:t>℃</a:t>
            </a:r>
            <a:r>
              <a:rPr lang="en-US" altLang="zh-CN" sz="2000" dirty="0"/>
              <a:t>             C</a:t>
            </a:r>
            <a:r>
              <a:rPr lang="zh-CN" altLang="zh-CN" sz="2000" dirty="0"/>
              <a:t>．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cm</a:t>
            </a:r>
            <a:r>
              <a:rPr lang="en-US" altLang="zh-CN" sz="2000" dirty="0"/>
              <a:t>+20</a:t>
            </a:r>
            <a:r>
              <a:rPr lang="zh-CN" altLang="zh-CN" sz="2000" dirty="0"/>
              <a:t>～</a:t>
            </a:r>
            <a:r>
              <a:rPr lang="en-US" altLang="zh-CN" sz="2000" dirty="0"/>
              <a:t>50</a:t>
            </a:r>
            <a:r>
              <a:rPr lang="zh-CN" altLang="zh-CN" sz="2000" dirty="0"/>
              <a:t>℃</a:t>
            </a:r>
            <a:r>
              <a:rPr lang="en-US" altLang="zh-CN" sz="2000" dirty="0"/>
              <a:t>             D</a:t>
            </a:r>
            <a:r>
              <a:rPr lang="zh-CN" altLang="zh-CN" sz="2000" dirty="0"/>
              <a:t>．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ccm</a:t>
            </a:r>
            <a:r>
              <a:rPr lang="en-US" altLang="zh-CN" sz="2000" dirty="0"/>
              <a:t>+20</a:t>
            </a:r>
            <a:r>
              <a:rPr lang="zh-CN" altLang="zh-CN" sz="2000" dirty="0"/>
              <a:t>～</a:t>
            </a:r>
            <a:r>
              <a:rPr lang="en-US" altLang="zh-CN" sz="2000" dirty="0"/>
              <a:t>50</a:t>
            </a:r>
            <a:r>
              <a:rPr lang="zh-CN" altLang="zh-CN" sz="2000" dirty="0"/>
              <a:t>℃</a:t>
            </a:r>
            <a:endParaRPr lang="en-US" altLang="zh-CN" sz="2000" dirty="0"/>
          </a:p>
          <a:p>
            <a:pPr lvl="0"/>
            <a:r>
              <a:rPr lang="en-US" altLang="zh-CN" sz="2000" dirty="0"/>
              <a:t>24</a:t>
            </a:r>
            <a:r>
              <a:rPr lang="zh-CN" altLang="en-US" sz="2000" dirty="0"/>
              <a:t>、</a:t>
            </a:r>
            <a:r>
              <a:rPr lang="zh-CN" altLang="zh-CN" sz="2000" dirty="0"/>
              <a:t>船用柴油机连杆螺栓要求截面性能一致，故应选用淬透性</a:t>
            </a:r>
            <a:r>
              <a:rPr lang="en-US" altLang="zh-CN" sz="2000" dirty="0"/>
              <a:t>________</a:t>
            </a:r>
            <a:r>
              <a:rPr lang="zh-CN" altLang="zh-CN" sz="2000" dirty="0"/>
              <a:t>的材料。</a:t>
            </a:r>
          </a:p>
          <a:p>
            <a:r>
              <a:rPr lang="en-US" altLang="zh-CN" sz="2000" dirty="0"/>
              <a:t>A</a:t>
            </a:r>
            <a:r>
              <a:rPr lang="zh-CN" altLang="zh-CN" sz="2000" dirty="0"/>
              <a:t>．高</a:t>
            </a:r>
            <a:r>
              <a:rPr lang="en-US" altLang="zh-CN" sz="2000" dirty="0"/>
              <a:t>             B</a:t>
            </a:r>
            <a:r>
              <a:rPr lang="zh-CN" altLang="zh-CN" sz="2000" dirty="0"/>
              <a:t>．低</a:t>
            </a:r>
            <a:r>
              <a:rPr lang="en-US" altLang="zh-CN" sz="2000" dirty="0"/>
              <a:t>             C</a:t>
            </a:r>
            <a:r>
              <a:rPr lang="zh-CN" altLang="zh-CN" sz="2000" dirty="0"/>
              <a:t>．没有要求</a:t>
            </a:r>
            <a:r>
              <a:rPr lang="en-US" altLang="zh-CN" sz="2000" dirty="0"/>
              <a:t>             D</a:t>
            </a:r>
            <a:r>
              <a:rPr lang="zh-CN" altLang="zh-CN" sz="2000" dirty="0"/>
              <a:t>．中等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7129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/>
              <a:t>25</a:t>
            </a:r>
            <a:r>
              <a:rPr lang="zh-CN" altLang="en-US" sz="2000" dirty="0"/>
              <a:t>、</a:t>
            </a:r>
            <a:r>
              <a:rPr lang="zh-CN" altLang="zh-CN" sz="2000" dirty="0"/>
              <a:t>表面化学热处理是通过改变零件表面</a:t>
            </a:r>
            <a:r>
              <a:rPr lang="en-US" altLang="zh-CN" sz="2000" dirty="0"/>
              <a:t>________</a:t>
            </a:r>
            <a:r>
              <a:rPr lang="zh-CN" altLang="zh-CN" sz="2000" dirty="0"/>
              <a:t>来改善零件性能。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</a:t>
            </a:r>
            <a:r>
              <a:rPr lang="zh-CN" altLang="zh-CN" sz="2000" dirty="0"/>
              <a:t>．温度</a:t>
            </a:r>
            <a:r>
              <a:rPr lang="en-US" altLang="zh-CN" sz="2000" dirty="0"/>
              <a:t>            B</a:t>
            </a:r>
            <a:r>
              <a:rPr lang="zh-CN" altLang="zh-CN" sz="2000" dirty="0"/>
              <a:t>．成分</a:t>
            </a:r>
            <a:r>
              <a:rPr lang="en-US" altLang="zh-CN" sz="2000" dirty="0"/>
              <a:t>            C</a:t>
            </a:r>
            <a:r>
              <a:rPr lang="zh-CN" altLang="zh-CN" sz="2000" dirty="0"/>
              <a:t>．组织</a:t>
            </a:r>
            <a:r>
              <a:rPr lang="en-US" altLang="zh-CN" sz="2000" dirty="0"/>
              <a:t>            D</a:t>
            </a:r>
            <a:r>
              <a:rPr lang="zh-CN" altLang="zh-CN" sz="2000" dirty="0"/>
              <a:t>．成分和组织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26</a:t>
            </a:r>
            <a:r>
              <a:rPr lang="zh-CN" altLang="en-US" sz="2000" dirty="0"/>
              <a:t>、</a:t>
            </a:r>
            <a:r>
              <a:rPr lang="zh-CN" altLang="zh-CN" sz="2000" dirty="0"/>
              <a:t>中碳钢的含碳量为</a:t>
            </a:r>
            <a:r>
              <a:rPr lang="en-US" altLang="zh-CN" sz="2000" dirty="0"/>
              <a:t>________</a:t>
            </a:r>
            <a:r>
              <a:rPr lang="zh-CN" altLang="zh-CN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</a:t>
            </a:r>
            <a:r>
              <a:rPr lang="zh-CN" altLang="zh-CN" sz="2000" dirty="0"/>
              <a:t>．＜</a:t>
            </a:r>
            <a:r>
              <a:rPr lang="en-US" altLang="zh-CN" sz="2000" dirty="0"/>
              <a:t>0.25%            B</a:t>
            </a:r>
            <a:r>
              <a:rPr lang="zh-CN" altLang="zh-CN" sz="2000" dirty="0"/>
              <a:t>．</a:t>
            </a:r>
            <a:r>
              <a:rPr lang="en-US" altLang="zh-CN" sz="2000" dirty="0"/>
              <a:t>0.25</a:t>
            </a:r>
            <a:r>
              <a:rPr lang="zh-CN" altLang="zh-CN" sz="2000" dirty="0"/>
              <a:t>～</a:t>
            </a:r>
            <a:r>
              <a:rPr lang="en-US" altLang="zh-CN" sz="2000" dirty="0"/>
              <a:t>0.6%            C</a:t>
            </a:r>
            <a:r>
              <a:rPr lang="zh-CN" altLang="zh-CN" sz="2000" dirty="0"/>
              <a:t>．＞</a:t>
            </a:r>
            <a:r>
              <a:rPr lang="en-US" altLang="zh-CN" sz="2000" dirty="0"/>
              <a:t>0.25%            D</a:t>
            </a:r>
            <a:r>
              <a:rPr lang="zh-CN" altLang="zh-CN" sz="2000" dirty="0"/>
              <a:t>．＞</a:t>
            </a:r>
            <a:r>
              <a:rPr lang="en-US" altLang="zh-CN" sz="2000" dirty="0"/>
              <a:t>0.6%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27</a:t>
            </a:r>
            <a:r>
              <a:rPr lang="zh-CN" altLang="en-US" sz="2000" dirty="0"/>
              <a:t>、</a:t>
            </a:r>
            <a:r>
              <a:rPr lang="zh-CN" altLang="zh-CN" sz="2000" dirty="0"/>
              <a:t>生产中使用的钢含碳量不超过</a:t>
            </a:r>
            <a:r>
              <a:rPr lang="en-US" altLang="zh-CN" sz="2000" dirty="0"/>
              <a:t>1.35%</a:t>
            </a:r>
            <a:r>
              <a:rPr lang="zh-CN" altLang="zh-CN" sz="2000" dirty="0"/>
              <a:t>的原因是</a:t>
            </a:r>
            <a:r>
              <a:rPr lang="en-US" altLang="zh-CN" sz="2000" dirty="0"/>
              <a:t>__ ____</a:t>
            </a:r>
            <a:r>
              <a:rPr lang="zh-CN" altLang="zh-CN" sz="2000" dirty="0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A. </a:t>
            </a:r>
            <a:r>
              <a:rPr lang="zh-CN" altLang="zh-CN" sz="2000" dirty="0"/>
              <a:t>硬度太高 </a:t>
            </a:r>
            <a:r>
              <a:rPr lang="en-US" altLang="zh-CN" sz="2000" dirty="0"/>
              <a:t>  B. </a:t>
            </a:r>
            <a:r>
              <a:rPr lang="zh-CN" altLang="zh-CN" sz="2000" dirty="0"/>
              <a:t>强度太高 </a:t>
            </a:r>
            <a:r>
              <a:rPr lang="en-US" altLang="zh-CN" sz="2000" dirty="0"/>
              <a:t>  C. </a:t>
            </a:r>
            <a:r>
              <a:rPr lang="zh-CN" altLang="zh-CN" sz="2000" dirty="0"/>
              <a:t>塑性太低 </a:t>
            </a:r>
            <a:r>
              <a:rPr lang="en-US" altLang="zh-CN" sz="2000" dirty="0"/>
              <a:t>  D. </a:t>
            </a:r>
            <a:r>
              <a:rPr lang="zh-CN" altLang="zh-CN" sz="2000" dirty="0"/>
              <a:t>刚度太高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28</a:t>
            </a:r>
            <a:r>
              <a:rPr lang="zh-CN" altLang="en-US" sz="2000" dirty="0"/>
              <a:t>、</a:t>
            </a:r>
            <a:r>
              <a:rPr lang="zh-CN" altLang="zh-CN" sz="2000" dirty="0"/>
              <a:t>高速钢的热处理为</a:t>
            </a:r>
            <a:r>
              <a:rPr lang="en-US" altLang="zh-CN" sz="2000" dirty="0"/>
              <a:t>________</a:t>
            </a:r>
            <a:r>
              <a:rPr lang="zh-CN" altLang="zh-CN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</a:t>
            </a:r>
            <a:r>
              <a:rPr lang="zh-CN" altLang="zh-CN" sz="2000" dirty="0"/>
              <a:t>．淬火</a:t>
            </a:r>
            <a:r>
              <a:rPr lang="en-US" altLang="zh-CN" sz="2000" dirty="0"/>
              <a:t>+</a:t>
            </a:r>
            <a:r>
              <a:rPr lang="zh-CN" altLang="zh-CN" sz="2000" dirty="0"/>
              <a:t>中温回火</a:t>
            </a:r>
            <a:r>
              <a:rPr lang="en-US" altLang="zh-CN" sz="2000" dirty="0"/>
              <a:t>            B</a:t>
            </a:r>
            <a:r>
              <a:rPr lang="zh-CN" altLang="zh-CN" sz="2000" dirty="0"/>
              <a:t>．淬火</a:t>
            </a:r>
            <a:r>
              <a:rPr lang="en-US" altLang="zh-CN" sz="2000" dirty="0"/>
              <a:t>+</a:t>
            </a:r>
            <a:r>
              <a:rPr lang="zh-CN" altLang="zh-CN" sz="2000" dirty="0"/>
              <a:t>低温回火</a:t>
            </a:r>
            <a:r>
              <a:rPr lang="en-US" altLang="zh-CN" sz="2000" dirty="0"/>
              <a:t>            C</a:t>
            </a:r>
            <a:r>
              <a:rPr lang="zh-CN" altLang="zh-CN" sz="2000" dirty="0"/>
              <a:t>．球化退火＋淬火＋中温回火</a:t>
            </a:r>
            <a:r>
              <a:rPr lang="en-US" altLang="zh-CN" sz="2000" dirty="0"/>
              <a:t>            D</a:t>
            </a:r>
            <a:r>
              <a:rPr lang="zh-CN" altLang="zh-CN" sz="2000" dirty="0"/>
              <a:t>．球化退火＋淬火＋低温回火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29</a:t>
            </a:r>
            <a:r>
              <a:rPr lang="zh-CN" altLang="en-US" sz="2000" dirty="0"/>
              <a:t>、</a:t>
            </a:r>
            <a:r>
              <a:rPr lang="zh-CN" altLang="zh-CN" sz="2000" dirty="0"/>
              <a:t>可锻铸铁是在钢的基体上分布的石墨是</a:t>
            </a:r>
            <a:r>
              <a:rPr lang="en-US" altLang="zh-CN" sz="2000" dirty="0"/>
              <a:t>__ ____</a:t>
            </a:r>
            <a:r>
              <a:rPr lang="zh-CN" altLang="zh-CN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</a:t>
            </a:r>
            <a:r>
              <a:rPr lang="zh-CN" altLang="zh-CN" sz="2000" dirty="0"/>
              <a:t>．粗片状</a:t>
            </a:r>
            <a:r>
              <a:rPr lang="en-US" altLang="zh-CN" sz="2000" dirty="0"/>
              <a:t>   B</a:t>
            </a:r>
            <a:r>
              <a:rPr lang="zh-CN" altLang="zh-CN" sz="2000" dirty="0"/>
              <a:t>．细片状</a:t>
            </a:r>
            <a:r>
              <a:rPr lang="en-US" altLang="zh-CN" sz="2000" dirty="0"/>
              <a:t>    C</a:t>
            </a:r>
            <a:r>
              <a:rPr lang="zh-CN" altLang="zh-CN" sz="2000" dirty="0"/>
              <a:t>．团絮状</a:t>
            </a:r>
            <a:r>
              <a:rPr lang="en-US" altLang="zh-CN" sz="2000" dirty="0"/>
              <a:t>    D</a:t>
            </a:r>
            <a:r>
              <a:rPr lang="zh-CN" altLang="zh-CN" sz="2000" dirty="0"/>
              <a:t>．球粒状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/>
              <a:t>30</a:t>
            </a:r>
            <a:r>
              <a:rPr lang="zh-CN" altLang="en-US" sz="2000" dirty="0"/>
              <a:t>、</a:t>
            </a:r>
            <a:r>
              <a:rPr lang="zh-CN" altLang="zh-CN" sz="2000" dirty="0"/>
              <a:t>要制造一批活塞销，请选择合适的材料</a:t>
            </a:r>
            <a:r>
              <a:rPr lang="en-US" altLang="zh-CN" sz="2000" dirty="0"/>
              <a:t>__ ____</a:t>
            </a:r>
            <a:r>
              <a:rPr lang="zh-CN" altLang="zh-CN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A.45    	B.T12    C.20Cr    D.1Cr17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85698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表面化学热处理是通过改变零件表面</a:t>
            </a:r>
            <a:r>
              <a:rPr lang="en-US" altLang="zh-CN" dirty="0"/>
              <a:t>________</a:t>
            </a:r>
            <a:r>
              <a:rPr lang="zh-CN" altLang="zh-CN" dirty="0"/>
              <a:t>来改善零件性能。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．温度</a:t>
            </a:r>
            <a:r>
              <a:rPr lang="en-US" altLang="zh-CN" dirty="0"/>
              <a:t>            B</a:t>
            </a:r>
            <a:r>
              <a:rPr lang="zh-CN" altLang="zh-CN" dirty="0"/>
              <a:t>．成分</a:t>
            </a:r>
            <a:r>
              <a:rPr lang="en-US" altLang="zh-CN" dirty="0"/>
              <a:t>            C</a:t>
            </a:r>
            <a:r>
              <a:rPr lang="zh-CN" altLang="zh-CN" dirty="0"/>
              <a:t>．组织</a:t>
            </a:r>
            <a:r>
              <a:rPr lang="en-US" altLang="zh-CN" dirty="0"/>
              <a:t>            D</a:t>
            </a:r>
            <a:r>
              <a:rPr lang="zh-CN" altLang="zh-CN" dirty="0"/>
              <a:t>．成分和组织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中碳钢的含碳量为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．＜</a:t>
            </a:r>
            <a:r>
              <a:rPr lang="en-US" altLang="zh-CN" dirty="0"/>
              <a:t>0.25%            B</a:t>
            </a:r>
            <a:r>
              <a:rPr lang="zh-CN" altLang="zh-CN" dirty="0"/>
              <a:t>．</a:t>
            </a:r>
            <a:r>
              <a:rPr lang="en-US" altLang="zh-CN" dirty="0"/>
              <a:t>0.25</a:t>
            </a:r>
            <a:r>
              <a:rPr lang="zh-CN" altLang="zh-CN" dirty="0"/>
              <a:t>～</a:t>
            </a:r>
            <a:r>
              <a:rPr lang="en-US" altLang="zh-CN" dirty="0"/>
              <a:t>0.6%            C</a:t>
            </a:r>
            <a:r>
              <a:rPr lang="zh-CN" altLang="zh-CN" dirty="0"/>
              <a:t>．＞</a:t>
            </a:r>
            <a:r>
              <a:rPr lang="en-US" altLang="zh-CN" dirty="0"/>
              <a:t>0.25%            D</a:t>
            </a:r>
            <a:r>
              <a:rPr lang="zh-CN" altLang="zh-CN" dirty="0"/>
              <a:t>．＞</a:t>
            </a:r>
            <a:r>
              <a:rPr lang="en-US" altLang="zh-CN" dirty="0"/>
              <a:t>0.6%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生产中使用的钢含碳量不超过</a:t>
            </a:r>
            <a:r>
              <a:rPr lang="en-US" altLang="zh-CN" dirty="0"/>
              <a:t>1.35%</a:t>
            </a:r>
            <a:r>
              <a:rPr lang="zh-CN" altLang="zh-CN" dirty="0"/>
              <a:t>的原因是</a:t>
            </a:r>
            <a:r>
              <a:rPr lang="en-US" altLang="zh-CN" dirty="0"/>
              <a:t>__ ____</a:t>
            </a:r>
            <a:r>
              <a:rPr lang="zh-CN" altLang="zh-CN" dirty="0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 </a:t>
            </a:r>
            <a:r>
              <a:rPr lang="zh-CN" altLang="zh-CN" dirty="0"/>
              <a:t>硬度太高 </a:t>
            </a:r>
            <a:r>
              <a:rPr lang="en-US" altLang="zh-CN" dirty="0"/>
              <a:t>  B. </a:t>
            </a:r>
            <a:r>
              <a:rPr lang="zh-CN" altLang="zh-CN" dirty="0"/>
              <a:t>强度太高 </a:t>
            </a:r>
            <a:r>
              <a:rPr lang="en-US" altLang="zh-CN" dirty="0"/>
              <a:t>  C. </a:t>
            </a:r>
            <a:r>
              <a:rPr lang="zh-CN" altLang="zh-CN" dirty="0"/>
              <a:t>塑性太低 </a:t>
            </a:r>
            <a:r>
              <a:rPr lang="en-US" altLang="zh-CN" dirty="0"/>
              <a:t>  D. </a:t>
            </a:r>
            <a:r>
              <a:rPr lang="zh-CN" altLang="zh-CN" dirty="0"/>
              <a:t>刚度太高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高速钢的热处理为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．淬火</a:t>
            </a:r>
            <a:r>
              <a:rPr lang="en-US" altLang="zh-CN" dirty="0"/>
              <a:t>+</a:t>
            </a:r>
            <a:r>
              <a:rPr lang="zh-CN" altLang="zh-CN" dirty="0"/>
              <a:t>中温回火</a:t>
            </a:r>
            <a:r>
              <a:rPr lang="en-US" altLang="zh-CN" dirty="0"/>
              <a:t>            B</a:t>
            </a:r>
            <a:r>
              <a:rPr lang="zh-CN" altLang="zh-CN" dirty="0"/>
              <a:t>．淬火</a:t>
            </a:r>
            <a:r>
              <a:rPr lang="en-US" altLang="zh-CN" dirty="0"/>
              <a:t>+</a:t>
            </a:r>
            <a:r>
              <a:rPr lang="zh-CN" altLang="zh-CN" dirty="0"/>
              <a:t>低温回火</a:t>
            </a:r>
            <a:r>
              <a:rPr lang="en-US" altLang="zh-CN" dirty="0"/>
              <a:t>            C</a:t>
            </a:r>
            <a:r>
              <a:rPr lang="zh-CN" altLang="zh-CN" dirty="0"/>
              <a:t>．球化退火＋淬火＋中温回火</a:t>
            </a:r>
            <a:r>
              <a:rPr lang="en-US" altLang="zh-CN" dirty="0"/>
              <a:t>            D</a:t>
            </a:r>
            <a:r>
              <a:rPr lang="zh-CN" altLang="zh-CN" dirty="0"/>
              <a:t>．球化退火＋淬火＋低温回火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zh-CN" dirty="0"/>
              <a:t>可锻铸铁是在钢的基体上分布的石墨是</a:t>
            </a:r>
            <a:r>
              <a:rPr lang="en-US" altLang="zh-CN" dirty="0"/>
              <a:t>__ 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．粗片状</a:t>
            </a:r>
            <a:r>
              <a:rPr lang="en-US" altLang="zh-CN" dirty="0"/>
              <a:t>   B</a:t>
            </a:r>
            <a:r>
              <a:rPr lang="zh-CN" altLang="zh-CN" dirty="0"/>
              <a:t>．细片状</a:t>
            </a:r>
            <a:r>
              <a:rPr lang="en-US" altLang="zh-CN" dirty="0"/>
              <a:t>    C</a:t>
            </a:r>
            <a:r>
              <a:rPr lang="zh-CN" altLang="zh-CN" dirty="0"/>
              <a:t>．团絮状</a:t>
            </a:r>
            <a:r>
              <a:rPr lang="en-US" altLang="zh-CN" dirty="0"/>
              <a:t>    D</a:t>
            </a:r>
            <a:r>
              <a:rPr lang="zh-CN" altLang="zh-CN" dirty="0"/>
              <a:t>．球粒状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zh-CN" dirty="0"/>
              <a:t>要制造一批活塞销，请选择合适的材料</a:t>
            </a:r>
            <a:r>
              <a:rPr lang="en-US" altLang="zh-CN" dirty="0"/>
              <a:t>__ 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A.45    	B.T12    C.20Cr    D.1Cr17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zh-CN" altLang="zh-CN" dirty="0"/>
              <a:t>为了使金属材料内部晶粒细化，在液态金属结晶时加入难溶物质，这种细化晶粒的方法称为</a:t>
            </a:r>
            <a:r>
              <a:rPr lang="en-US" altLang="zh-CN" u="sng" dirty="0"/>
              <a:t>     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球化处理 </a:t>
            </a:r>
            <a:r>
              <a:rPr lang="en-US" altLang="zh-CN" dirty="0"/>
              <a:t>  B.</a:t>
            </a:r>
            <a:r>
              <a:rPr lang="zh-CN" altLang="zh-CN" dirty="0"/>
              <a:t>固溶处理</a:t>
            </a:r>
            <a:r>
              <a:rPr lang="en-US" altLang="zh-CN" dirty="0"/>
              <a:t>   C.</a:t>
            </a:r>
            <a:r>
              <a:rPr lang="zh-CN" altLang="zh-CN" dirty="0"/>
              <a:t>孕育处理</a:t>
            </a:r>
            <a:r>
              <a:rPr lang="en-US" altLang="zh-CN" dirty="0"/>
              <a:t>   D.</a:t>
            </a:r>
            <a:r>
              <a:rPr lang="zh-CN" altLang="zh-CN" dirty="0"/>
              <a:t>调质处理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zh-CN" altLang="zh-CN" dirty="0"/>
              <a:t>当温度在</a:t>
            </a:r>
            <a:r>
              <a:rPr lang="en-US" altLang="zh-CN" dirty="0"/>
              <a:t>727</a:t>
            </a:r>
            <a:r>
              <a:rPr lang="zh-CN" altLang="zh-CN" dirty="0"/>
              <a:t>～</a:t>
            </a:r>
            <a:r>
              <a:rPr lang="en-US" altLang="zh-CN" dirty="0"/>
              <a:t>1148</a:t>
            </a:r>
            <a:r>
              <a:rPr lang="zh-CN" altLang="zh-CN" dirty="0"/>
              <a:t>℃时，</a:t>
            </a:r>
            <a:r>
              <a:rPr lang="en-US" altLang="zh-CN" i="1" dirty="0"/>
              <a:t>γ</a:t>
            </a:r>
            <a:r>
              <a:rPr lang="en-US" altLang="zh-CN" dirty="0"/>
              <a:t>-Fe</a:t>
            </a:r>
            <a:r>
              <a:rPr lang="zh-CN" altLang="zh-CN" dirty="0"/>
              <a:t>的面心立方晶格中碳的最大溶解度为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0.0008%</a:t>
            </a:r>
            <a:r>
              <a:rPr lang="zh-CN" altLang="zh-CN" dirty="0"/>
              <a:t>～</a:t>
            </a:r>
            <a:r>
              <a:rPr lang="en-US" altLang="zh-CN" dirty="0"/>
              <a:t>0.0218%             B</a:t>
            </a:r>
            <a:r>
              <a:rPr lang="zh-CN" altLang="zh-CN" dirty="0"/>
              <a:t>．</a:t>
            </a:r>
            <a:r>
              <a:rPr lang="en-US" altLang="zh-CN" dirty="0"/>
              <a:t>0.0008%</a:t>
            </a:r>
            <a:r>
              <a:rPr lang="zh-CN" altLang="zh-CN" dirty="0"/>
              <a:t>～</a:t>
            </a:r>
            <a:r>
              <a:rPr lang="en-US" altLang="zh-CN" dirty="0"/>
              <a:t>0.077%             C</a:t>
            </a:r>
            <a:r>
              <a:rPr lang="zh-CN" altLang="zh-CN" dirty="0"/>
              <a:t>．</a:t>
            </a:r>
            <a:r>
              <a:rPr lang="en-US" altLang="zh-CN" dirty="0"/>
              <a:t>0.0218%</a:t>
            </a:r>
            <a:r>
              <a:rPr lang="zh-CN" altLang="zh-CN" dirty="0"/>
              <a:t>～</a:t>
            </a:r>
            <a:r>
              <a:rPr lang="en-US" altLang="zh-CN" dirty="0"/>
              <a:t>0.77%             D</a:t>
            </a:r>
            <a:r>
              <a:rPr lang="zh-CN" altLang="zh-CN" dirty="0"/>
              <a:t>．</a:t>
            </a:r>
            <a:r>
              <a:rPr lang="en-US" altLang="zh-CN" dirty="0"/>
              <a:t>0.77%</a:t>
            </a:r>
            <a:r>
              <a:rPr lang="zh-CN" altLang="zh-CN" dirty="0"/>
              <a:t>～</a:t>
            </a:r>
            <a:r>
              <a:rPr lang="en-US" altLang="zh-CN" dirty="0"/>
              <a:t>2.11%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zh-CN" altLang="zh-CN" dirty="0"/>
              <a:t>消除加工硬化的方法是</a:t>
            </a:r>
            <a:r>
              <a:rPr lang="en-US" altLang="zh-CN" dirty="0"/>
              <a:t>_________</a:t>
            </a:r>
            <a:r>
              <a:rPr lang="zh-CN" altLang="zh-CN" dirty="0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完全退火</a:t>
            </a:r>
            <a:r>
              <a:rPr lang="en-US" altLang="zh-CN" dirty="0"/>
              <a:t>   B.</a:t>
            </a:r>
            <a:r>
              <a:rPr lang="zh-CN" altLang="zh-CN" dirty="0"/>
              <a:t>不完全退火</a:t>
            </a:r>
            <a:r>
              <a:rPr lang="en-US" altLang="zh-CN" dirty="0"/>
              <a:t>   C.</a:t>
            </a:r>
            <a:r>
              <a:rPr lang="zh-CN" altLang="zh-CN" dirty="0"/>
              <a:t>再结晶退火</a:t>
            </a:r>
            <a:r>
              <a:rPr lang="en-US" altLang="zh-CN" dirty="0"/>
              <a:t>   D.</a:t>
            </a:r>
            <a:r>
              <a:rPr lang="zh-CN" altLang="zh-CN" dirty="0"/>
              <a:t>去应力退火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zh-CN" altLang="zh-CN" dirty="0"/>
              <a:t>实际金属晶体多为</a:t>
            </a:r>
            <a:r>
              <a:rPr lang="en-US" altLang="zh-CN" u="sng" dirty="0"/>
              <a:t>      </a:t>
            </a:r>
            <a:r>
              <a:rPr lang="zh-CN" altLang="zh-CN" dirty="0"/>
              <a:t>晶体，其理化和力学性能在不同方向上表现出</a:t>
            </a:r>
            <a:r>
              <a:rPr lang="en-US" altLang="zh-CN" u="sng" dirty="0"/>
              <a:t>       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 </a:t>
            </a:r>
            <a:r>
              <a:rPr lang="zh-CN" altLang="zh-CN" dirty="0"/>
              <a:t>单</a:t>
            </a:r>
            <a:r>
              <a:rPr lang="en-US" altLang="zh-CN" dirty="0"/>
              <a:t>/</a:t>
            </a:r>
            <a:r>
              <a:rPr lang="zh-CN" altLang="zh-CN" dirty="0"/>
              <a:t>各向同性</a:t>
            </a:r>
            <a:r>
              <a:rPr lang="en-US" altLang="zh-CN" dirty="0"/>
              <a:t>   B. </a:t>
            </a:r>
            <a:r>
              <a:rPr lang="zh-CN" altLang="zh-CN" dirty="0"/>
              <a:t>单</a:t>
            </a:r>
            <a:r>
              <a:rPr lang="en-US" altLang="zh-CN" dirty="0"/>
              <a:t>/</a:t>
            </a:r>
            <a:r>
              <a:rPr lang="zh-CN" altLang="zh-CN" dirty="0"/>
              <a:t>各向异性</a:t>
            </a:r>
            <a:r>
              <a:rPr lang="en-US" altLang="zh-CN" dirty="0"/>
              <a:t>   C. </a:t>
            </a:r>
            <a:r>
              <a:rPr lang="zh-CN" altLang="zh-CN" dirty="0"/>
              <a:t>多</a:t>
            </a:r>
            <a:r>
              <a:rPr lang="en-US" altLang="zh-CN" dirty="0"/>
              <a:t>/</a:t>
            </a:r>
            <a:r>
              <a:rPr lang="zh-CN" altLang="zh-CN" dirty="0"/>
              <a:t>各向异性</a:t>
            </a:r>
            <a:r>
              <a:rPr lang="en-US" altLang="zh-CN" dirty="0"/>
              <a:t>   D. </a:t>
            </a:r>
            <a:r>
              <a:rPr lang="zh-CN" altLang="zh-CN" dirty="0"/>
              <a:t>多</a:t>
            </a:r>
            <a:r>
              <a:rPr lang="en-US" altLang="zh-CN" dirty="0"/>
              <a:t>/</a:t>
            </a:r>
            <a:r>
              <a:rPr lang="zh-CN" altLang="zh-CN" dirty="0"/>
              <a:t>各向同性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zh-CN" altLang="zh-CN" dirty="0"/>
              <a:t>滑移是在</a:t>
            </a:r>
            <a:r>
              <a:rPr lang="en-US" altLang="zh-CN" dirty="0"/>
              <a:t>______</a:t>
            </a:r>
            <a:r>
              <a:rPr lang="zh-CN" altLang="zh-CN" dirty="0"/>
              <a:t>作用下，晶体一部分沿着一定的晶面和晶向相对另一部分发生平行移动。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正应力 </a:t>
            </a:r>
            <a:r>
              <a:rPr lang="en-US" altLang="zh-CN" dirty="0"/>
              <a:t>  B.</a:t>
            </a:r>
            <a:r>
              <a:rPr lang="zh-CN" altLang="zh-CN" dirty="0"/>
              <a:t>切应力</a:t>
            </a:r>
            <a:r>
              <a:rPr lang="en-US" altLang="zh-CN" dirty="0"/>
              <a:t>   C.</a:t>
            </a:r>
            <a:r>
              <a:rPr lang="zh-CN" altLang="zh-CN" dirty="0"/>
              <a:t>弯曲应力 </a:t>
            </a:r>
            <a:r>
              <a:rPr lang="en-US" altLang="zh-CN" dirty="0"/>
              <a:t>  D.</a:t>
            </a:r>
            <a:r>
              <a:rPr lang="zh-CN" altLang="zh-CN" dirty="0"/>
              <a:t>扭转应力 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zh-CN" altLang="zh-CN" dirty="0"/>
              <a:t>符号</a:t>
            </a:r>
            <a:r>
              <a:rPr lang="en-US" altLang="zh-CN" dirty="0"/>
              <a:t>HB</a:t>
            </a:r>
            <a:r>
              <a:rPr lang="zh-CN" altLang="zh-CN" dirty="0"/>
              <a:t>表示的是</a:t>
            </a:r>
            <a:r>
              <a:rPr lang="en-US" altLang="zh-CN" u="sng" dirty="0"/>
              <a:t>      </a:t>
            </a:r>
            <a:r>
              <a:rPr lang="zh-CN" altLang="zh-CN" dirty="0"/>
              <a:t>硬度。</a:t>
            </a:r>
            <a:r>
              <a:rPr lang="en-US" altLang="zh-CN" dirty="0"/>
              <a:t>    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洛氏</a:t>
            </a:r>
            <a:r>
              <a:rPr lang="en-US" altLang="zh-CN" dirty="0"/>
              <a:t>     B.</a:t>
            </a:r>
            <a:r>
              <a:rPr lang="zh-CN" altLang="zh-CN" dirty="0"/>
              <a:t>布氏</a:t>
            </a:r>
            <a:r>
              <a:rPr lang="en-US" altLang="zh-CN" dirty="0"/>
              <a:t>    C.</a:t>
            </a:r>
            <a:r>
              <a:rPr lang="zh-CN" altLang="zh-CN" dirty="0"/>
              <a:t>维氏</a:t>
            </a:r>
            <a:r>
              <a:rPr lang="en-US" altLang="zh-CN" dirty="0"/>
              <a:t>   D.</a:t>
            </a:r>
            <a:r>
              <a:rPr lang="zh-CN" altLang="zh-CN" dirty="0"/>
              <a:t>显微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896448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zh-CN" altLang="zh-CN" dirty="0"/>
              <a:t>对于纯铁来说，由</a:t>
            </a:r>
            <a:r>
              <a:rPr lang="en-US" altLang="zh-CN" dirty="0"/>
              <a:t>γ-Fe</a:t>
            </a:r>
            <a:r>
              <a:rPr lang="zh-CN" altLang="zh-CN" dirty="0"/>
              <a:t>转变为</a:t>
            </a:r>
            <a:r>
              <a:rPr lang="en-US" altLang="zh-CN" dirty="0"/>
              <a:t>α-Fe</a:t>
            </a:r>
            <a:r>
              <a:rPr lang="zh-CN" altLang="zh-CN" dirty="0"/>
              <a:t>是属于</a:t>
            </a:r>
            <a:r>
              <a:rPr lang="en-US" altLang="zh-CN" dirty="0"/>
              <a:t>_____</a:t>
            </a:r>
            <a:r>
              <a:rPr lang="zh-CN" altLang="zh-CN" dirty="0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 </a:t>
            </a:r>
            <a:r>
              <a:rPr lang="zh-CN" altLang="zh-CN" dirty="0"/>
              <a:t>共析转变</a:t>
            </a:r>
            <a:r>
              <a:rPr lang="en-US" altLang="zh-CN" dirty="0"/>
              <a:t>    B. </a:t>
            </a:r>
            <a:r>
              <a:rPr lang="zh-CN" altLang="zh-CN" dirty="0"/>
              <a:t>共晶转变</a:t>
            </a:r>
            <a:r>
              <a:rPr lang="en-US" altLang="zh-CN" dirty="0"/>
              <a:t>    C. </a:t>
            </a:r>
            <a:r>
              <a:rPr lang="zh-CN" altLang="zh-CN" dirty="0"/>
              <a:t>匀晶转变</a:t>
            </a:r>
            <a:r>
              <a:rPr lang="en-US" altLang="zh-CN" dirty="0"/>
              <a:t>    D. </a:t>
            </a:r>
            <a:r>
              <a:rPr lang="zh-CN" altLang="zh-CN" dirty="0"/>
              <a:t>同素异构转变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14</a:t>
            </a:r>
            <a:r>
              <a:rPr lang="zh-CN" altLang="en-US" dirty="0"/>
              <a:t>、</a:t>
            </a:r>
            <a:r>
              <a:rPr lang="zh-CN" altLang="zh-CN" dirty="0"/>
              <a:t>金属经冷塑性变形后</a:t>
            </a:r>
            <a:r>
              <a:rPr lang="en-US" altLang="zh-CN" u="sng" dirty="0"/>
              <a:t>       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强度、硬度升高，塑性、韧性不变</a:t>
            </a:r>
            <a:r>
              <a:rPr lang="en-US" altLang="zh-CN" dirty="0"/>
              <a:t>   B.</a:t>
            </a:r>
            <a:r>
              <a:rPr lang="zh-CN" altLang="zh-CN" dirty="0"/>
              <a:t>强度、硬度升高，塑性、韧性下降</a:t>
            </a:r>
            <a:r>
              <a:rPr lang="en-US" altLang="zh-CN" dirty="0"/>
              <a:t>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C.</a:t>
            </a:r>
            <a:r>
              <a:rPr lang="zh-CN" altLang="zh-CN" dirty="0"/>
              <a:t>强度、硬度下降，塑性、韧性不变</a:t>
            </a:r>
            <a:r>
              <a:rPr lang="en-US" altLang="zh-CN" dirty="0"/>
              <a:t>   D.</a:t>
            </a:r>
            <a:r>
              <a:rPr lang="zh-CN" altLang="zh-CN" dirty="0"/>
              <a:t>强度、硬度、塑性、韧性均升高。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zh-CN" altLang="zh-CN" dirty="0"/>
              <a:t>关于合金中的固溶体，以下说法错误的是：</a:t>
            </a:r>
            <a:r>
              <a:rPr lang="en-US" altLang="zh-CN" u="sng" dirty="0"/>
              <a:t>      </a:t>
            </a:r>
            <a:r>
              <a:rPr lang="zh-CN" altLang="zh-CN" dirty="0"/>
              <a:t>。</a:t>
            </a:r>
            <a:r>
              <a:rPr lang="en-US" altLang="zh-CN" dirty="0"/>
              <a:t>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固溶体溶质元素含量稍多时可导致固溶强化</a:t>
            </a:r>
            <a:r>
              <a:rPr lang="en-US" altLang="zh-CN" dirty="0"/>
              <a:t>   B.</a:t>
            </a:r>
            <a:r>
              <a:rPr lang="zh-CN" altLang="zh-CN" dirty="0"/>
              <a:t>固溶体溶质在溶剂中的溶解度是基本不变的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C.</a:t>
            </a:r>
            <a:r>
              <a:rPr lang="zh-CN" altLang="zh-CN" dirty="0"/>
              <a:t>固溶体是合金基本的相结构之一</a:t>
            </a:r>
            <a:r>
              <a:rPr lang="en-US" altLang="zh-CN" dirty="0"/>
              <a:t>    D.</a:t>
            </a:r>
            <a:r>
              <a:rPr lang="zh-CN" altLang="zh-CN" dirty="0"/>
              <a:t>固溶体中溶质和溶剂可能无限相溶 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zh-CN" altLang="zh-CN" dirty="0"/>
              <a:t>渗碳体的性能特点是</a:t>
            </a:r>
            <a:r>
              <a:rPr lang="en-US" altLang="zh-CN" u="sng" dirty="0"/>
              <a:t>         </a:t>
            </a:r>
            <a:r>
              <a:rPr lang="zh-CN" altLang="zh-CN" dirty="0"/>
              <a:t>。</a:t>
            </a:r>
            <a:r>
              <a:rPr lang="en-US" altLang="zh-CN" dirty="0"/>
              <a:t> 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硬度低</a:t>
            </a:r>
            <a:r>
              <a:rPr lang="en-US" altLang="zh-CN" dirty="0"/>
              <a:t>/</a:t>
            </a:r>
            <a:r>
              <a:rPr lang="zh-CN" altLang="zh-CN" dirty="0"/>
              <a:t>塑性好</a:t>
            </a:r>
            <a:r>
              <a:rPr lang="en-US" altLang="zh-CN" dirty="0"/>
              <a:t>   B.</a:t>
            </a:r>
            <a:r>
              <a:rPr lang="zh-CN" altLang="zh-CN" dirty="0"/>
              <a:t>硬度高</a:t>
            </a:r>
            <a:r>
              <a:rPr lang="en-US" altLang="zh-CN" dirty="0"/>
              <a:t>/</a:t>
            </a:r>
            <a:r>
              <a:rPr lang="zh-CN" altLang="zh-CN" dirty="0"/>
              <a:t>塑性好</a:t>
            </a:r>
            <a:r>
              <a:rPr lang="en-US" altLang="zh-CN" dirty="0"/>
              <a:t>   C.</a:t>
            </a:r>
            <a:r>
              <a:rPr lang="zh-CN" altLang="zh-CN" dirty="0"/>
              <a:t>硬度高</a:t>
            </a:r>
            <a:r>
              <a:rPr lang="en-US" altLang="zh-CN" dirty="0"/>
              <a:t>/</a:t>
            </a:r>
            <a:r>
              <a:rPr lang="zh-CN" altLang="zh-CN" dirty="0"/>
              <a:t>塑性差</a:t>
            </a:r>
            <a:r>
              <a:rPr lang="en-US" altLang="zh-CN" dirty="0"/>
              <a:t>   D.</a:t>
            </a:r>
            <a:r>
              <a:rPr lang="zh-CN" altLang="zh-CN" dirty="0"/>
              <a:t>硬度低</a:t>
            </a:r>
            <a:r>
              <a:rPr lang="en-US" altLang="zh-CN" dirty="0"/>
              <a:t>/</a:t>
            </a:r>
            <a:r>
              <a:rPr lang="zh-CN" altLang="zh-CN" dirty="0"/>
              <a:t>塑性低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17</a:t>
            </a:r>
            <a:r>
              <a:rPr lang="zh-CN" altLang="en-US" dirty="0"/>
              <a:t>、</a:t>
            </a:r>
            <a:r>
              <a:rPr lang="zh-CN" altLang="zh-CN" dirty="0"/>
              <a:t>下列金属中，铸造性最好的是 </a:t>
            </a:r>
            <a:r>
              <a:rPr lang="en-US" altLang="zh-CN" u="sng" dirty="0"/>
              <a:t>       </a:t>
            </a:r>
            <a:r>
              <a:rPr lang="zh-CN" altLang="zh-CN" dirty="0"/>
              <a:t>。</a:t>
            </a:r>
            <a:r>
              <a:rPr lang="en-US" altLang="zh-CN" dirty="0"/>
              <a:t>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低碳钢</a:t>
            </a:r>
            <a:r>
              <a:rPr lang="en-US" altLang="zh-CN" dirty="0"/>
              <a:t>  B.</a:t>
            </a:r>
            <a:r>
              <a:rPr lang="zh-CN" altLang="zh-CN" dirty="0"/>
              <a:t>中碳钢</a:t>
            </a:r>
            <a:r>
              <a:rPr lang="en-US" altLang="zh-CN" dirty="0"/>
              <a:t>   C.</a:t>
            </a:r>
            <a:r>
              <a:rPr lang="zh-CN" altLang="zh-CN" dirty="0"/>
              <a:t>高碳钢</a:t>
            </a:r>
            <a:r>
              <a:rPr lang="en-US" altLang="zh-CN" dirty="0"/>
              <a:t>   D.</a:t>
            </a:r>
            <a:r>
              <a:rPr lang="zh-CN" altLang="zh-CN" dirty="0"/>
              <a:t>铸铁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18</a:t>
            </a:r>
            <a:r>
              <a:rPr lang="zh-CN" altLang="en-US" dirty="0"/>
              <a:t>、</a:t>
            </a:r>
            <a:r>
              <a:rPr lang="zh-CN" altLang="zh-CN" dirty="0"/>
              <a:t>关于偏析，以下说法错误的是：</a:t>
            </a:r>
            <a:r>
              <a:rPr lang="en-US" altLang="zh-CN" u="sng" dirty="0"/>
              <a:t>      </a:t>
            </a:r>
            <a:r>
              <a:rPr lang="zh-CN" altLang="zh-CN" dirty="0"/>
              <a:t>。</a:t>
            </a:r>
            <a:r>
              <a:rPr lang="en-US" altLang="zh-CN" dirty="0"/>
              <a:t>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使合金的机械性能下降 </a:t>
            </a:r>
            <a:r>
              <a:rPr lang="en-US" altLang="zh-CN" dirty="0"/>
              <a:t>    B.</a:t>
            </a:r>
            <a:r>
              <a:rPr lang="zh-CN" altLang="zh-CN" dirty="0"/>
              <a:t>使铸件各处的性能均匀一致</a:t>
            </a:r>
            <a:r>
              <a:rPr lang="en-US" altLang="zh-CN" dirty="0"/>
              <a:t>        C. </a:t>
            </a:r>
            <a:r>
              <a:rPr lang="zh-CN" altLang="zh-CN" dirty="0"/>
              <a:t>包括宏观偏析和微观偏析</a:t>
            </a:r>
            <a:r>
              <a:rPr lang="en-US" altLang="zh-CN" dirty="0"/>
              <a:t>     D.</a:t>
            </a:r>
            <a:r>
              <a:rPr lang="zh-CN" altLang="zh-CN" dirty="0"/>
              <a:t>枝晶偏析使合金抗蚀性能降低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0"/>
            <a:ext cx="8856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19</a:t>
            </a:r>
            <a:r>
              <a:rPr lang="zh-CN" altLang="en-US" dirty="0"/>
              <a:t>、</a:t>
            </a:r>
            <a:r>
              <a:rPr lang="zh-CN" altLang="zh-CN" dirty="0"/>
              <a:t>要制造一批活塞销，请选择合适的材料</a:t>
            </a:r>
            <a:r>
              <a:rPr lang="en-US" altLang="zh-CN" u="sng" dirty="0"/>
              <a:t>     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A.45    	B.T12    C.20Cr    D.1Cr17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、</a:t>
            </a:r>
            <a:r>
              <a:rPr lang="zh-CN" altLang="zh-CN" dirty="0"/>
              <a:t>退火是把钢加热到一定温度、保温后</a:t>
            </a:r>
            <a:r>
              <a:rPr lang="en-US" altLang="zh-CN" u="sng" dirty="0"/>
              <a:t>      </a:t>
            </a:r>
            <a:r>
              <a:rPr lang="zh-CN" altLang="zh-CN" dirty="0"/>
              <a:t>冷却的操作。</a:t>
            </a:r>
            <a:r>
              <a:rPr lang="en-US" altLang="zh-CN" dirty="0"/>
              <a:t>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随炉或埋灰</a:t>
            </a:r>
            <a:r>
              <a:rPr lang="en-US" altLang="zh-CN" dirty="0"/>
              <a:t>		B.</a:t>
            </a:r>
            <a:r>
              <a:rPr lang="zh-CN" altLang="zh-CN" dirty="0"/>
              <a:t>空气</a:t>
            </a:r>
            <a:r>
              <a:rPr lang="en-US" altLang="zh-CN" dirty="0"/>
              <a:t>		C.</a:t>
            </a:r>
            <a:r>
              <a:rPr lang="zh-CN" altLang="zh-CN" dirty="0"/>
              <a:t>油冷</a:t>
            </a:r>
            <a:r>
              <a:rPr lang="en-US" altLang="zh-CN" dirty="0"/>
              <a:t>		D.</a:t>
            </a:r>
            <a:r>
              <a:rPr lang="zh-CN" altLang="zh-CN" dirty="0"/>
              <a:t>水冷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zh-CN" altLang="zh-CN" dirty="0"/>
              <a:t>等温淬火可使钢获得</a:t>
            </a:r>
            <a:r>
              <a:rPr lang="en-US" altLang="zh-CN" u="sng" dirty="0"/>
              <a:t>      </a:t>
            </a:r>
            <a:r>
              <a:rPr lang="zh-CN" altLang="zh-CN" dirty="0"/>
              <a:t>组织。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马氏体</a:t>
            </a:r>
            <a:r>
              <a:rPr lang="en-US" altLang="zh-CN" dirty="0"/>
              <a:t>   B.</a:t>
            </a:r>
            <a:r>
              <a:rPr lang="zh-CN" altLang="zh-CN" dirty="0"/>
              <a:t>马氏体</a:t>
            </a:r>
            <a:r>
              <a:rPr lang="en-US" altLang="zh-CN" dirty="0"/>
              <a:t>+</a:t>
            </a:r>
            <a:r>
              <a:rPr lang="zh-CN" altLang="zh-CN" dirty="0"/>
              <a:t>残余奥氏体  </a:t>
            </a:r>
            <a:r>
              <a:rPr lang="en-US" altLang="zh-CN" dirty="0"/>
              <a:t> C.</a:t>
            </a:r>
            <a:r>
              <a:rPr lang="zh-CN" altLang="zh-CN" dirty="0"/>
              <a:t>回火马氏体</a:t>
            </a:r>
            <a:r>
              <a:rPr lang="en-US" altLang="zh-CN" dirty="0"/>
              <a:t>   D.</a:t>
            </a:r>
            <a:r>
              <a:rPr lang="zh-CN" altLang="zh-CN" dirty="0"/>
              <a:t>下贝氏体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22</a:t>
            </a:r>
            <a:r>
              <a:rPr lang="zh-CN" altLang="en-US" dirty="0"/>
              <a:t>、</a:t>
            </a:r>
            <a:r>
              <a:rPr lang="zh-CN" altLang="zh-CN" dirty="0"/>
              <a:t>石墨呈球状分布在钢的基体上是</a:t>
            </a:r>
            <a:r>
              <a:rPr lang="en-US" altLang="zh-CN" u="sng" dirty="0"/>
              <a:t>           </a:t>
            </a:r>
            <a:r>
              <a:rPr lang="zh-CN" altLang="zh-CN" dirty="0"/>
              <a:t>的组织特征。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灰口铸铁</a:t>
            </a:r>
            <a:r>
              <a:rPr lang="en-US" altLang="zh-CN" dirty="0"/>
              <a:t>        B. </a:t>
            </a:r>
            <a:r>
              <a:rPr lang="zh-CN" altLang="zh-CN" dirty="0"/>
              <a:t>蠕墨铸铁</a:t>
            </a:r>
            <a:r>
              <a:rPr lang="en-US" altLang="zh-CN" dirty="0"/>
              <a:t>        C.</a:t>
            </a:r>
            <a:r>
              <a:rPr lang="zh-CN" altLang="zh-CN" dirty="0"/>
              <a:t>可锻铸铁</a:t>
            </a:r>
            <a:r>
              <a:rPr lang="en-US" altLang="zh-CN" dirty="0"/>
              <a:t>        D.</a:t>
            </a:r>
            <a:r>
              <a:rPr lang="zh-CN" altLang="zh-CN" dirty="0"/>
              <a:t>球墨铸铁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23</a:t>
            </a:r>
            <a:r>
              <a:rPr lang="zh-CN" altLang="en-US" dirty="0"/>
              <a:t>、</a:t>
            </a:r>
            <a:r>
              <a:rPr lang="zh-CN" altLang="zh-CN" dirty="0"/>
              <a:t>完全退火主要适用于</a:t>
            </a:r>
            <a:r>
              <a:rPr lang="en-US" altLang="zh-CN" u="sng" dirty="0"/>
              <a:t>     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亚共析钢</a:t>
            </a:r>
            <a:r>
              <a:rPr lang="en-US" altLang="zh-CN" dirty="0"/>
              <a:t>  B.</a:t>
            </a:r>
            <a:r>
              <a:rPr lang="zh-CN" altLang="zh-CN" dirty="0"/>
              <a:t>共析钢</a:t>
            </a:r>
            <a:r>
              <a:rPr lang="en-US" altLang="zh-CN" dirty="0"/>
              <a:t>  C.</a:t>
            </a:r>
            <a:r>
              <a:rPr lang="zh-CN" altLang="zh-CN" dirty="0"/>
              <a:t>过共析钢</a:t>
            </a:r>
            <a:r>
              <a:rPr lang="en-US" altLang="zh-CN" dirty="0"/>
              <a:t>  D.</a:t>
            </a:r>
            <a:r>
              <a:rPr lang="zh-CN" altLang="zh-CN" dirty="0"/>
              <a:t>白口铸铁</a:t>
            </a:r>
            <a:r>
              <a:rPr lang="en-US" altLang="zh-CN" dirty="0"/>
              <a:t> 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24</a:t>
            </a:r>
            <a:r>
              <a:rPr lang="zh-CN" altLang="en-US" dirty="0"/>
              <a:t>、</a:t>
            </a:r>
            <a:r>
              <a:rPr lang="zh-CN" altLang="zh-CN" dirty="0"/>
              <a:t>合金渗碳钢渗碳处理后可满足对材料的</a:t>
            </a:r>
            <a:r>
              <a:rPr lang="en-US" altLang="zh-CN" u="sng" dirty="0"/>
              <a:t>       </a:t>
            </a:r>
            <a:r>
              <a:rPr lang="zh-CN" altLang="zh-CN" dirty="0"/>
              <a:t>要求。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表面硬</a:t>
            </a:r>
            <a:r>
              <a:rPr lang="en-US" altLang="zh-CN" dirty="0"/>
              <a:t>   B.</a:t>
            </a:r>
            <a:r>
              <a:rPr lang="zh-CN" altLang="zh-CN" dirty="0"/>
              <a:t>心部硬  </a:t>
            </a:r>
            <a:r>
              <a:rPr lang="en-US" altLang="zh-CN" dirty="0"/>
              <a:t> C.</a:t>
            </a:r>
            <a:r>
              <a:rPr lang="zh-CN" altLang="zh-CN" dirty="0"/>
              <a:t>心部韧</a:t>
            </a:r>
            <a:r>
              <a:rPr lang="en-US" altLang="zh-CN" dirty="0"/>
              <a:t>   D.A+C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4255</Words>
  <Application>Microsoft Office PowerPoint</Application>
  <PresentationFormat>全屏显示(4:3)</PresentationFormat>
  <Paragraphs>242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Cambria Math</vt:lpstr>
      <vt:lpstr>Times New Roman</vt:lpstr>
      <vt:lpstr>Office 主题</vt:lpstr>
      <vt:lpstr>Microsoft Office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Jing Yu's computer</dc:creator>
  <cp:lastModifiedBy>许 超</cp:lastModifiedBy>
  <cp:revision>7</cp:revision>
  <dcterms:created xsi:type="dcterms:W3CDTF">2018-05-06T04:55:54Z</dcterms:created>
  <dcterms:modified xsi:type="dcterms:W3CDTF">2018-05-17T13:06:30Z</dcterms:modified>
</cp:coreProperties>
</file>