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>
        <p15:guide id="1" orient="horz" pos="3220">
          <p15:clr>
            <a:srgbClr val="A4A3A4"/>
          </p15:clr>
        </p15:guide>
        <p15:guide id="2" pos="2233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hkECWr/QVToZ6/tVqXhv2qbAIa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78" orient="horz"/>
        <p:guide pos="89" orient="horz"/>
        <p:guide pos="338" orient="horz"/>
        <p:guide pos="736" orient="horz"/>
        <p:guide pos="2981" orient="horz"/>
        <p:guide pos="1620" orient="horz"/>
        <p:guide pos="2880"/>
        <p:guide pos="242"/>
        <p:guide pos="5518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0" orient="horz"/>
        <p:guide pos="2233"/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77543" cy="51230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862" y="0"/>
            <a:ext cx="3077543" cy="51230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0674"/>
            <a:ext cx="3077543" cy="51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75" spcFirstLastPara="1" rIns="94775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862" y="9720674"/>
            <a:ext cx="3077543" cy="51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75" spcFirstLastPara="1" rIns="94775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41288" y="768350"/>
            <a:ext cx="682148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710076" y="4861155"/>
            <a:ext cx="5683914" cy="460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141288" y="768350"/>
            <a:ext cx="682148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710076" y="4861155"/>
            <a:ext cx="5683914" cy="460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5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fbd75af3_3_0:notes"/>
          <p:cNvSpPr/>
          <p:nvPr>
            <p:ph idx="2" type="sldImg"/>
          </p:nvPr>
        </p:nvSpPr>
        <p:spPr>
          <a:xfrm>
            <a:off x="139700" y="768350"/>
            <a:ext cx="68247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fbd75af3_3_0:notes"/>
          <p:cNvSpPr txBox="1"/>
          <p:nvPr>
            <p:ph idx="1" type="body"/>
          </p:nvPr>
        </p:nvSpPr>
        <p:spPr>
          <a:xfrm>
            <a:off x="710076" y="4862792"/>
            <a:ext cx="5683800" cy="4604100"/>
          </a:xfrm>
          <a:prstGeom prst="rect">
            <a:avLst/>
          </a:prstGeom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7fbd75af3_3_0:notes"/>
          <p:cNvSpPr txBox="1"/>
          <p:nvPr>
            <p:ph idx="12" type="sldNum"/>
          </p:nvPr>
        </p:nvSpPr>
        <p:spPr>
          <a:xfrm>
            <a:off x="4024862" y="9720674"/>
            <a:ext cx="3077400" cy="512400"/>
          </a:xfrm>
          <a:prstGeom prst="rect">
            <a:avLst/>
          </a:prstGeom>
        </p:spPr>
        <p:txBody>
          <a:bodyPr anchorCtr="0" anchor="b" bIns="47375" lIns="94775" spcFirstLastPara="1" rIns="9477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10076" y="4862792"/>
            <a:ext cx="5683914" cy="460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39700" y="768350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/>
        </p:nvSpPr>
        <p:spPr>
          <a:xfrm>
            <a:off x="5724128" y="4659982"/>
            <a:ext cx="34676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4차산업혁명 단계별로 익히는 빅데이터&amp;인공지능(광문각, 김효관 교수)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www.youtube.com/hkcode</a:t>
            </a:r>
            <a:endParaRPr b="0" i="0" sz="8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s7C1WgUibN7CpxQHe4colkVFJfKLwqei/view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911436" y="1341581"/>
            <a:ext cx="3863754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음원 인기도 예측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4">
            <a:alphaModFix/>
          </a:blip>
          <a:srcRect b="49701" l="48204" r="0" t="25369"/>
          <a:stretch/>
        </p:blipFill>
        <p:spPr>
          <a:xfrm>
            <a:off x="5868144" y="2283718"/>
            <a:ext cx="2985166" cy="11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2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68" y="773720"/>
            <a:ext cx="7397503" cy="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641117" y="830314"/>
            <a:ext cx="7105127" cy="35152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4. 결과보고서 작성 및 마무리 (산출물 + 코드 + 데모영상) *코드는 깃허브에 업로드!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79513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머신러닝/딥러닝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473490" y="1263970"/>
            <a:ext cx="8214042" cy="27699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결과보고 + 데모시연 (발표 10분 이내로 준비) + 산출물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5214124" y="2280729"/>
            <a:ext cx="3606348" cy="1600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산출물 및 코드는 추가로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제공된 공유드라이브에 업로드!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 (왜 했는지)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(어떤 기술 써서?)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 / 정의서 (어떻게 구현)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데모시연 (발표 + 결과영상)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01" y="1762457"/>
            <a:ext cx="3608711" cy="206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896" y="2869772"/>
            <a:ext cx="3409466" cy="201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9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descr="16.png" id="238" name="Google Shape;238;p9"/>
            <p:cNvPicPr preferRelativeResize="0"/>
            <p:nvPr/>
          </p:nvPicPr>
          <p:blipFill rotWithShape="1">
            <a:blip r:embed="rId3">
              <a:alphaModFix/>
            </a:blip>
            <a:srcRect b="0" l="-1" r="0" t="0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16.png" id="239" name="Google Shape;23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16.png" id="240" name="Google Shape;240;p9"/>
            <p:cNvPicPr preferRelativeResize="0"/>
            <p:nvPr/>
          </p:nvPicPr>
          <p:blipFill rotWithShape="1">
            <a:blip r:embed="rId5">
              <a:alphaModFix/>
            </a:blip>
            <a:srcRect b="0" l="0" r="-1315" t="0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9"/>
          <p:cNvPicPr preferRelativeResize="0"/>
          <p:nvPr/>
        </p:nvPicPr>
        <p:blipFill rotWithShape="1">
          <a:blip r:embed="rId6">
            <a:alphaModFix/>
          </a:blip>
          <a:srcRect b="26536" l="0" r="0" t="32418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/>
          <p:nvPr/>
        </p:nvSpPr>
        <p:spPr>
          <a:xfrm>
            <a:off x="3756374" y="1798525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179512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핵심정리 및 Q&amp;A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fmla="val 84408" name="adj"/>
            </a:avLst>
          </a:prstGeom>
          <a:solidFill>
            <a:srgbClr val="31859B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0" y="51470"/>
            <a:ext cx="6300192" cy="0"/>
          </a:xfrm>
          <a:prstGeom prst="straightConnector1">
            <a:avLst/>
          </a:prstGeom>
          <a:noFill/>
          <a:ln cap="flat" cmpd="sng" w="9525">
            <a:solidFill>
              <a:srgbClr val="5099A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4" y="-895834"/>
            <a:ext cx="4608975" cy="6078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2"/>
          <p:cNvGrpSpPr/>
          <p:nvPr/>
        </p:nvGrpSpPr>
        <p:grpSpPr>
          <a:xfrm>
            <a:off x="594982" y="987574"/>
            <a:ext cx="2700930" cy="714704"/>
            <a:chOff x="3564911" y="823258"/>
            <a:chExt cx="2700930" cy="714704"/>
          </a:xfrm>
        </p:grpSpPr>
        <p:sp>
          <p:nvSpPr>
            <p:cNvPr id="30" name="Google Shape;30;p2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125" lIns="104275" spcFirstLastPara="1" rIns="104275" wrap="square" tIns="52125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0F6287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i="0" sz="3600" u="none" cap="none" strike="noStrike">
                <a:solidFill>
                  <a:srgbClr val="0F628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125" lIns="104275" spcFirstLastPara="1" rIns="104275" wrap="square" tIns="52125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016CA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i="0" sz="3600" u="none" cap="none" strike="noStrike">
                <a:solidFill>
                  <a:srgbClr val="016CA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fmla="val 38023" name="adj"/>
            </a:avLst>
          </a:prstGeom>
          <a:solidFill>
            <a:schemeClr val="lt1">
              <a:alpha val="43137"/>
            </a:schemeClr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" name="Google Shape;33;p2"/>
          <p:cNvGrpSpPr/>
          <p:nvPr/>
        </p:nvGrpSpPr>
        <p:grpSpPr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34" name="Google Shape;34;p2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fmla="val 3232" name="adj"/>
              </a:avLst>
            </a:prstGeom>
            <a:solidFill>
              <a:srgbClr val="7F7F7F">
                <a:alpha val="1607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fmla="val 3971" name="adj"/>
              </a:avLst>
            </a:prstGeom>
            <a:gradFill>
              <a:gsLst>
                <a:gs pos="0">
                  <a:srgbClr val="578DD3"/>
                </a:gs>
                <a:gs pos="100000">
                  <a:srgbClr val="5A95DB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0">
                  <a:srgbClr val="333333">
                    <a:alpha val="0"/>
                  </a:srgbClr>
                </a:gs>
                <a:gs pos="49600">
                  <a:srgbClr val="FFFFFF"/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71371" y="2374956"/>
              <a:ext cx="457321" cy="437587"/>
            </a:xfrm>
            <a:custGeom>
              <a:rect b="b" l="l" r="r" t="t"/>
              <a:pathLst>
                <a:path extrusionOk="0" h="438150" w="457584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38;p2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>
                <a:alpha val="60000"/>
              </a:srgbClr>
            </a:outerShdw>
          </a:effectLst>
        </p:spPr>
        <p:txBody>
          <a:bodyPr anchorCtr="0" anchor="ctr" bIns="52125" lIns="104275" spcFirstLastPara="1" rIns="104275" wrap="square" tIns="5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263443" y="1811801"/>
            <a:ext cx="2310718" cy="452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머신러닝 , 딥러닝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0" y="567139"/>
            <a:ext cx="7999306" cy="469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교육목표: 과제 수행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1381905" y="1410157"/>
            <a:ext cx="6090049" cy="3254445"/>
          </a:xfrm>
          <a:prstGeom prst="roundRect">
            <a:avLst>
              <a:gd fmla="val 3664" name="adj"/>
            </a:avLst>
          </a:prstGeom>
          <a:solidFill>
            <a:srgbClr val="F2F2F2"/>
          </a:solidFill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79513" y="-5125"/>
            <a:ext cx="6980962" cy="632659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456468" y="773720"/>
            <a:ext cx="9805132" cy="490250"/>
            <a:chOff x="662673" y="1980431"/>
            <a:chExt cx="11262148" cy="648113"/>
          </a:xfrm>
        </p:grpSpPr>
        <p:pic>
          <p:nvPicPr>
            <p:cNvPr descr="그림2" id="48" name="Google Shape;4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11262148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3"/>
            <p:cNvSpPr/>
            <p:nvPr/>
          </p:nvSpPr>
          <p:spPr>
            <a:xfrm>
              <a:off x="911746" y="2055249"/>
              <a:ext cx="3822036" cy="46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125" lIns="104275" spcFirstLastPara="1" rIns="104275" wrap="square" tIns="521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 머신러닝 모델 프로세스</a:t>
              </a:r>
              <a:endParaRPr b="1" i="0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5540986" y="2300708"/>
            <a:ext cx="1695687" cy="903045"/>
            <a:chOff x="3419872" y="3440601"/>
            <a:chExt cx="2011252" cy="1125710"/>
          </a:xfrm>
        </p:grpSpPr>
        <p:sp>
          <p:nvSpPr>
            <p:cNvPr id="51" name="Google Shape;51;p3"/>
            <p:cNvSpPr/>
            <p:nvPr/>
          </p:nvSpPr>
          <p:spPr>
            <a:xfrm>
              <a:off x="3526270" y="3549866"/>
              <a:ext cx="9048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선정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419872" y="3440601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45724" y="3828911"/>
              <a:ext cx="1985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Char char="•"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target features의 상관관계가 높은 파라과이(PY)의 가을 모델 선정</a:t>
              </a:r>
              <a:endParaRPr b="1" i="0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633436" y="2154192"/>
            <a:ext cx="1854230" cy="1264187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s2.png" id="55" name="Google Shape;5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17" y="1577868"/>
            <a:ext cx="570065" cy="5151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2030754" y="1707006"/>
            <a:ext cx="964928" cy="293605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974503" y="1623841"/>
            <a:ext cx="163646" cy="183864"/>
          </a:xfrm>
          <a:prstGeom prst="ellipse">
            <a:avLst/>
          </a:prstGeom>
          <a:solidFill>
            <a:srgbClr val="95373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044984" y="1707006"/>
            <a:ext cx="964928" cy="293605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생성/훈련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989814" y="1707006"/>
            <a:ext cx="964928" cy="293605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 / 검증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2.png"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141" y="1577868"/>
            <a:ext cx="570065" cy="51519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589780" y="2111687"/>
            <a:ext cx="728691" cy="2770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universal_top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spotify_songs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7811150" y="2111675"/>
            <a:ext cx="617100" cy="1845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인기도 출력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63;p3"/>
          <p:cNvCxnSpPr/>
          <p:nvPr/>
        </p:nvCxnSpPr>
        <p:spPr>
          <a:xfrm>
            <a:off x="1211183" y="1870524"/>
            <a:ext cx="728691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" name="Google Shape;64;p3"/>
          <p:cNvCxnSpPr/>
          <p:nvPr/>
        </p:nvCxnSpPr>
        <p:spPr>
          <a:xfrm>
            <a:off x="3144446" y="1870524"/>
            <a:ext cx="728691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" name="Google Shape;65;p3"/>
          <p:cNvCxnSpPr/>
          <p:nvPr/>
        </p:nvCxnSpPr>
        <p:spPr>
          <a:xfrm>
            <a:off x="5112410" y="1870524"/>
            <a:ext cx="728691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" name="Google Shape;66;p3"/>
          <p:cNvCxnSpPr/>
          <p:nvPr/>
        </p:nvCxnSpPr>
        <p:spPr>
          <a:xfrm>
            <a:off x="7035760" y="1870524"/>
            <a:ext cx="775483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" name="Google Shape;67;p3"/>
          <p:cNvSpPr/>
          <p:nvPr/>
        </p:nvSpPr>
        <p:spPr>
          <a:xfrm>
            <a:off x="1377149" y="1557743"/>
            <a:ext cx="353090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3241303" y="1557743"/>
            <a:ext cx="492455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전처리된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5253603" y="1678495"/>
            <a:ext cx="415564" cy="18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추세선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6987034" y="1678495"/>
            <a:ext cx="492455" cy="18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예측결과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690758" y="2171860"/>
            <a:ext cx="1539585" cy="210578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결측치 제거  / 특성 계절 컬럼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601055" y="2084207"/>
            <a:ext cx="163646" cy="183864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690759" y="3577110"/>
            <a:ext cx="1539585" cy="192287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그룹바이</a:t>
            </a:r>
            <a:r>
              <a:rPr b="1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분리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601055" y="3449997"/>
            <a:ext cx="163646" cy="183864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672420" y="3802452"/>
            <a:ext cx="1543885" cy="803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그룹바이 특성 선정</a:t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국가, 계절 기준 그룹바이 </a:t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해결: 상관관계로 확인</a:t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분리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0" lang="ko-KR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학습(80%) 검증(20%)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767203" y="2379469"/>
            <a:ext cx="762837" cy="192287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생성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3677499" y="2291817"/>
            <a:ext cx="163646" cy="183864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3699302" y="2603325"/>
            <a:ext cx="1673891" cy="498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(문제지 활용)</a:t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ko-KR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활용모델: </a:t>
            </a:r>
            <a:r>
              <a:rPr b="1" i="0" lang="ko-KR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b="1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정규화 필요 X</a:t>
            </a:r>
            <a:endParaRPr b="1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613105" y="3216615"/>
            <a:ext cx="920159" cy="192287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5627826" y="3408900"/>
            <a:ext cx="1448024" cy="286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딥러닝에서 얻은 loudness, valence, tempo를 선정된 모델의 input 값으로 넣어서 인기도 예측 </a:t>
            </a:r>
            <a:endParaRPr b="1" i="0" sz="6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4000886" y="1623841"/>
            <a:ext cx="163646" cy="183864"/>
          </a:xfrm>
          <a:prstGeom prst="ellipse">
            <a:avLst/>
          </a:prstGeom>
          <a:solidFill>
            <a:srgbClr val="95373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5908849" y="1623841"/>
            <a:ext cx="163646" cy="183864"/>
          </a:xfrm>
          <a:prstGeom prst="ellipse">
            <a:avLst/>
          </a:prstGeom>
          <a:solidFill>
            <a:srgbClr val="95373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773598" y="3203341"/>
            <a:ext cx="762837" cy="192287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컴파일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683894" y="3115689"/>
            <a:ext cx="163646" cy="183864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705689" y="3427191"/>
            <a:ext cx="1686537" cy="38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(문제지 / 답지 엮기)</a:t>
            </a:r>
            <a:endParaRPr b="1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0" lang="ko-KR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n_estimators는 50으로 설정</a:t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766515" y="3981761"/>
            <a:ext cx="762900" cy="192300"/>
          </a:xfrm>
          <a:prstGeom prst="roundRect">
            <a:avLst>
              <a:gd fmla="val 5742" name="adj"/>
            </a:avLst>
          </a:prstGeom>
          <a:solidFill>
            <a:srgbClr val="D8D8D8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훈련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676811" y="3894108"/>
            <a:ext cx="163500" cy="183900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698599" y="4205600"/>
            <a:ext cx="1815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88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Arial"/>
              <a:buChar char="•"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endParaRPr b="1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features(</a:t>
            </a:r>
            <a:r>
              <a:rPr b="1" lang="ko-KR" sz="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문제지) = numeric value인 칼럼 전부</a:t>
            </a:r>
            <a:endParaRPr b="1" sz="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l</a:t>
            </a: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abel</a:t>
            </a:r>
            <a:r>
              <a:rPr b="1" lang="ko-KR" sz="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(정답지) = </a:t>
            </a: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popularity</a:t>
            </a:r>
            <a:endParaRPr b="1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652928" y="2434149"/>
            <a:ext cx="1815279" cy="904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결측치 제거</a:t>
            </a:r>
            <a:b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</a:t>
            </a:r>
            <a:r>
              <a:rPr b="1" i="0" lang="ko-KR" sz="6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방법: </a:t>
            </a: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0.00001 비율 이상 결측치 데이터 값 제거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 발매일 -&gt; 계절 컬럼 변경</a:t>
            </a:r>
            <a:endParaRPr b="1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방법: 한국민족문화대백과사전 내 계절 구분 기준 활용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3,4,5월→봄, 6,7,8→여름과 같이 변환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</a:t>
            </a:r>
            <a:r>
              <a:rPr b="1" i="0" lang="ko-KR" sz="6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</a:t>
            </a:r>
            <a:r>
              <a:rPr b="1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계절 별 인기있는 음악 파악</a:t>
            </a:r>
            <a:endParaRPr b="1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- Label Encoding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5523401" y="3128963"/>
            <a:ext cx="163646" cy="183864"/>
          </a:xfrm>
          <a:prstGeom prst="ellipse">
            <a:avLst/>
          </a:prstGeom>
          <a:solidFill>
            <a:srgbClr val="00206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/>
          <p:nvPr/>
        </p:nvSpPr>
        <p:spPr>
          <a:xfrm>
            <a:off x="179513" y="-5125"/>
            <a:ext cx="6980962" cy="632659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딥러닝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5"/>
          <p:cNvGrpSpPr/>
          <p:nvPr/>
        </p:nvGrpSpPr>
        <p:grpSpPr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descr="그림2" id="97" name="Google Shape;9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9978476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35"/>
            <p:cNvSpPr/>
            <p:nvPr/>
          </p:nvSpPr>
          <p:spPr>
            <a:xfrm>
              <a:off x="911746" y="2055249"/>
              <a:ext cx="3563667" cy="46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125" lIns="104275" spcFirstLastPara="1" rIns="104275" wrap="square" tIns="521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 딥러닝 모델 프로세스</a:t>
              </a:r>
              <a:endParaRPr b="1" i="0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35"/>
          <p:cNvGrpSpPr/>
          <p:nvPr/>
        </p:nvGrpSpPr>
        <p:grpSpPr>
          <a:xfrm>
            <a:off x="641117" y="1318890"/>
            <a:ext cx="7740090" cy="3385233"/>
            <a:chOff x="0" y="705350"/>
            <a:chExt cx="9180512" cy="4219936"/>
          </a:xfrm>
        </p:grpSpPr>
        <p:sp>
          <p:nvSpPr>
            <p:cNvPr id="100" name="Google Shape;100;p35"/>
            <p:cNvSpPr/>
            <p:nvPr/>
          </p:nvSpPr>
          <p:spPr>
            <a:xfrm>
              <a:off x="793099" y="705350"/>
              <a:ext cx="7223400" cy="4056900"/>
            </a:xfrm>
            <a:prstGeom prst="roundRect">
              <a:avLst>
                <a:gd fmla="val 3664" name="adj"/>
              </a:avLst>
            </a:prstGeom>
            <a:solidFill>
              <a:srgbClr val="F2F2F2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1" i="0" sz="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>
              <a:off x="1014154" y="1895590"/>
              <a:ext cx="2199300" cy="1689300"/>
            </a:xfrm>
            <a:prstGeom prst="rect">
              <a:avLst/>
            </a:prstGeom>
            <a:solidFill>
              <a:srgbClr val="B6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1" i="0" sz="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s2.png" id="102" name="Google Shape;10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8185"/>
              <a:ext cx="676154" cy="642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5"/>
            <p:cNvSpPr/>
            <p:nvPr/>
          </p:nvSpPr>
          <p:spPr>
            <a:xfrm>
              <a:off x="1648247" y="1189164"/>
              <a:ext cx="1144500" cy="3660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전처리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>
              <a:off x="1581528" y="1085494"/>
              <a:ext cx="194100" cy="229200"/>
            </a:xfrm>
            <a:prstGeom prst="ellipse">
              <a:avLst/>
            </a:prstGeom>
            <a:solidFill>
              <a:srgbClr val="953734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>
              <a:off x="4037323" y="1189164"/>
              <a:ext cx="1144500" cy="3660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생성/훈련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>
              <a:off x="6344084" y="1189164"/>
              <a:ext cx="1144500" cy="3660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예측 / 검증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2.png" id="107" name="Google Shape;10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04358" y="1028185"/>
              <a:ext cx="676154" cy="642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35"/>
            <p:cNvSpPr/>
            <p:nvPr/>
          </p:nvSpPr>
          <p:spPr>
            <a:xfrm>
              <a:off x="58464" y="1693629"/>
              <a:ext cx="559500" cy="345300"/>
            </a:xfrm>
            <a:prstGeom prst="rect">
              <a:avLst/>
            </a:prstGeom>
            <a:solidFill>
              <a:srgbClr val="E5B8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음원 데이터</a:t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8566723" y="1693629"/>
              <a:ext cx="559500" cy="230100"/>
            </a:xfrm>
            <a:prstGeom prst="rect">
              <a:avLst/>
            </a:prstGeom>
            <a:solidFill>
              <a:srgbClr val="E5B8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출력 </a:t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5"/>
            <p:cNvCxnSpPr/>
            <p:nvPr/>
          </p:nvCxnSpPr>
          <p:spPr>
            <a:xfrm>
              <a:off x="676154" y="1393001"/>
              <a:ext cx="864300" cy="0"/>
            </a:xfrm>
            <a:prstGeom prst="straightConnector1">
              <a:avLst/>
            </a:prstGeom>
            <a:noFill/>
            <a:ln cap="flat" cmpd="sng" w="28575">
              <a:solidFill>
                <a:srgbClr val="00206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1" name="Google Shape;111;p35"/>
            <p:cNvCxnSpPr/>
            <p:nvPr/>
          </p:nvCxnSpPr>
          <p:spPr>
            <a:xfrm>
              <a:off x="2969196" y="1393001"/>
              <a:ext cx="864300" cy="0"/>
            </a:xfrm>
            <a:prstGeom prst="straightConnector1">
              <a:avLst/>
            </a:prstGeom>
            <a:noFill/>
            <a:ln cap="flat" cmpd="sng" w="28575">
              <a:solidFill>
                <a:srgbClr val="00206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2" name="Google Shape;112;p35"/>
            <p:cNvCxnSpPr/>
            <p:nvPr/>
          </p:nvCxnSpPr>
          <p:spPr>
            <a:xfrm>
              <a:off x="5303396" y="1393001"/>
              <a:ext cx="864300" cy="0"/>
            </a:xfrm>
            <a:prstGeom prst="straightConnector1">
              <a:avLst/>
            </a:prstGeom>
            <a:noFill/>
            <a:ln cap="flat" cmpd="sng" w="28575">
              <a:solidFill>
                <a:srgbClr val="00206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3" name="Google Shape;113;p35"/>
            <p:cNvCxnSpPr/>
            <p:nvPr/>
          </p:nvCxnSpPr>
          <p:spPr>
            <a:xfrm>
              <a:off x="7584679" y="1393001"/>
              <a:ext cx="919800" cy="0"/>
            </a:xfrm>
            <a:prstGeom prst="straightConnector1">
              <a:avLst/>
            </a:prstGeom>
            <a:noFill/>
            <a:ln cap="flat" cmpd="sng" w="28575">
              <a:solidFill>
                <a:srgbClr val="00206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" name="Google Shape;114;p35"/>
            <p:cNvSpPr/>
            <p:nvPr/>
          </p:nvSpPr>
          <p:spPr>
            <a:xfrm>
              <a:off x="873006" y="1003097"/>
              <a:ext cx="4188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>
              <a:off x="3084078" y="1003097"/>
              <a:ext cx="5841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전처리된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>
              <a:off x="5470865" y="1153623"/>
              <a:ext cx="4929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추세선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>
              <a:off x="7526885" y="1153623"/>
              <a:ext cx="5841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예측결과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>
              <a:off x="1244978" y="1768638"/>
              <a:ext cx="1826100" cy="2625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변환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>
              <a:off x="1138581" y="1659373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5"/>
            <p:cNvSpPr/>
            <p:nvPr/>
          </p:nvSpPr>
          <p:spPr>
            <a:xfrm>
              <a:off x="1244980" y="3818945"/>
              <a:ext cx="18261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특성 선정</a:t>
              </a:r>
              <a:r>
                <a:rPr b="1" i="0" lang="ko-KR" sz="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/ 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분리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5"/>
            <p:cNvSpPr/>
            <p:nvPr/>
          </p:nvSpPr>
          <p:spPr>
            <a:xfrm>
              <a:off x="1138581" y="3741883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5"/>
            <p:cNvSpPr/>
            <p:nvPr/>
          </p:nvSpPr>
          <p:spPr>
            <a:xfrm>
              <a:off x="1057607" y="2036568"/>
              <a:ext cx="2649000" cy="16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음원 데이터 파일 mp3 -&gt; wav 변환</a:t>
              </a:r>
              <a:r>
                <a:rPr b="1" i="0" lang="ko-KR" sz="6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이유</a:t>
              </a:r>
              <a:r>
                <a:rPr b="1"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wav는 원본 음질이 그대로 유지되어 정확한 음향분석에 적합</a:t>
              </a:r>
              <a:endParaRPr b="1" i="0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음원 데이터 통합 및 정리</a:t>
              </a:r>
              <a:endParaRPr b="1" i="0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-음원데이터 csv파일로부터 곡별 sportify_id와 </a:t>
              </a:r>
              <a:endParaRPr b="1" i="0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오디오 특성 매칭</a:t>
              </a:r>
              <a:endParaRPr b="1" i="0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오디오 특성 정규화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이유: 오디오 특성들의 값의 범위가 각기 다르고, </a:t>
              </a:r>
              <a:endParaRPr b="1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사람 귀와 유사한 방식으로 소리 인식하기 위함</a:t>
              </a:r>
              <a:endParaRPr b="1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해결: mel_scaler 사용 -&gt; </a:t>
              </a:r>
              <a:r>
                <a:rPr i="0" lang="ko-KR" sz="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Mel-spectrogram형태로 </a:t>
              </a:r>
              <a:endParaRPr i="0" sz="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정규화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33350" lvl="0" marL="17145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1" i="0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35"/>
            <p:cNvSpPr/>
            <p:nvPr/>
          </p:nvSpPr>
          <p:spPr>
            <a:xfrm>
              <a:off x="1223227" y="4086256"/>
              <a:ext cx="18312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특성 선정</a:t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분리 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학습(80%) 검증(20%)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5"/>
            <p:cNvSpPr/>
            <p:nvPr/>
          </p:nvSpPr>
          <p:spPr>
            <a:xfrm>
              <a:off x="3527086" y="1742472"/>
              <a:ext cx="9048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생성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5"/>
            <p:cNvSpPr/>
            <p:nvPr/>
          </p:nvSpPr>
          <p:spPr>
            <a:xfrm>
              <a:off x="3420688" y="1633207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5"/>
            <p:cNvSpPr/>
            <p:nvPr/>
          </p:nvSpPr>
          <p:spPr>
            <a:xfrm>
              <a:off x="3446540" y="2021517"/>
              <a:ext cx="13674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Char char="•"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(문제지 활용)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모델생성:  CNN 기반 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- Sequential() / Dense</a:t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5"/>
            <p:cNvSpPr/>
            <p:nvPr/>
          </p:nvSpPr>
          <p:spPr>
            <a:xfrm>
              <a:off x="5814322" y="2172193"/>
              <a:ext cx="10914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추론 및 예측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5"/>
            <p:cNvSpPr/>
            <p:nvPr/>
          </p:nvSpPr>
          <p:spPr>
            <a:xfrm>
              <a:off x="5620212" y="2191062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5"/>
            <p:cNvSpPr/>
            <p:nvPr/>
          </p:nvSpPr>
          <p:spPr>
            <a:xfrm>
              <a:off x="5590841" y="2508905"/>
              <a:ext cx="15822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"/>
                <a:buFont typeface="Malgun Gothic"/>
                <a:buChar char="•"/>
              </a:pPr>
              <a:r>
                <a:rPr b="1" lang="ko-KR" sz="6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사용자가 업로드한 음원 파일 활용해 해당 음원의 loudness, valence, tempo 예측</a:t>
              </a:r>
              <a:endParaRPr b="1" sz="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35"/>
            <p:cNvSpPr/>
            <p:nvPr/>
          </p:nvSpPr>
          <p:spPr>
            <a:xfrm>
              <a:off x="3985018" y="1085494"/>
              <a:ext cx="194100" cy="229200"/>
            </a:xfrm>
            <a:prstGeom prst="ellipse">
              <a:avLst/>
            </a:prstGeom>
            <a:solidFill>
              <a:srgbClr val="953734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5"/>
            <p:cNvSpPr/>
            <p:nvPr/>
          </p:nvSpPr>
          <p:spPr>
            <a:xfrm>
              <a:off x="6248051" y="1085494"/>
              <a:ext cx="194100" cy="229200"/>
            </a:xfrm>
            <a:prstGeom prst="ellipse">
              <a:avLst/>
            </a:prstGeom>
            <a:solidFill>
              <a:srgbClr val="953734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>
              <a:off x="5659592" y="3202045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>
              <a:off x="3565593" y="2535206"/>
              <a:ext cx="9048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컴파일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5"/>
            <p:cNvSpPr/>
            <p:nvPr/>
          </p:nvSpPr>
          <p:spPr>
            <a:xfrm>
              <a:off x="3422402" y="2530735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5"/>
            <p:cNvSpPr/>
            <p:nvPr/>
          </p:nvSpPr>
          <p:spPr>
            <a:xfrm>
              <a:off x="3376111" y="2779509"/>
              <a:ext cx="2000400" cy="8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Char char="•"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(문제지 : </a:t>
              </a:r>
              <a:r>
                <a:rPr b="0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Mel-spectrogram 형태의 음원 데이터 </a:t>
              </a: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 답지: </a:t>
              </a:r>
              <a:r>
                <a:rPr b="0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실제 오디오 특성 값</a:t>
              </a: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엮기)</a:t>
              </a:r>
              <a:endParaRPr b="1" i="0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loss function: mse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- optimizer: adam</a:t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- metrics : MAE(mean absolute error)	</a:t>
              </a:r>
              <a:endParaRPr/>
            </a:p>
          </p:txBody>
        </p:sp>
        <p:sp>
          <p:nvSpPr>
            <p:cNvPr id="136" name="Google Shape;136;p35"/>
            <p:cNvSpPr/>
            <p:nvPr/>
          </p:nvSpPr>
          <p:spPr>
            <a:xfrm>
              <a:off x="3526270" y="3644855"/>
              <a:ext cx="9048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훈련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5"/>
            <p:cNvSpPr/>
            <p:nvPr/>
          </p:nvSpPr>
          <p:spPr>
            <a:xfrm>
              <a:off x="3419872" y="3535590"/>
              <a:ext cx="194100" cy="2292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5"/>
            <p:cNvSpPr/>
            <p:nvPr/>
          </p:nvSpPr>
          <p:spPr>
            <a:xfrm>
              <a:off x="3445715" y="3923886"/>
              <a:ext cx="21450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Char char="•"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학습 (문제지 / 답지 활용)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call back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* early stopping : 조기종료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*modelCheckpoint: 베스트 모델 가중치 저장</a:t>
              </a:r>
              <a:b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ko-KR" sz="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35"/>
            <p:cNvSpPr/>
            <p:nvPr/>
          </p:nvSpPr>
          <p:spPr>
            <a:xfrm>
              <a:off x="5914716" y="2063958"/>
              <a:ext cx="14034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35"/>
            <p:cNvSpPr/>
            <p:nvPr/>
          </p:nvSpPr>
          <p:spPr>
            <a:xfrm>
              <a:off x="5853702" y="3202045"/>
              <a:ext cx="1091400" cy="239700"/>
            </a:xfrm>
            <a:prstGeom prst="roundRect">
              <a:avLst>
                <a:gd fmla="val 5742" name="adj"/>
              </a:avLst>
            </a:prstGeom>
            <a:solidFill>
              <a:srgbClr val="D8D8D8"/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정리</a:t>
              </a:r>
              <a:endPara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5"/>
            <p:cNvSpPr/>
            <p:nvPr/>
          </p:nvSpPr>
          <p:spPr>
            <a:xfrm>
              <a:off x="5666276" y="3499616"/>
              <a:ext cx="16881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8900" lvl="0" marL="889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Char char="•"/>
              </a:pPr>
              <a:r>
                <a:rPr b="1" lang="ko-KR" sz="60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출력된 오디오 특성 값(loudness, valence, tempo) 딕셔너리로 저장</a:t>
              </a:r>
              <a:endParaRPr b="1" i="0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367fbd75af3_3_0" title="녹화_2025_06_13_14_04_38_76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450" y="1001499"/>
            <a:ext cx="7198027" cy="38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67fbd75af3_3_0"/>
          <p:cNvSpPr/>
          <p:nvPr/>
        </p:nvSpPr>
        <p:spPr>
          <a:xfrm>
            <a:off x="179513" y="-5125"/>
            <a:ext cx="6981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FFFFFF"/>
                </a:solidFill>
              </a:rPr>
              <a:t>Demo 영상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179513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머신러닝/딥러닝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4"/>
          <p:cNvGrpSpPr/>
          <p:nvPr/>
        </p:nvGrpSpPr>
        <p:grpSpPr>
          <a:xfrm>
            <a:off x="456468" y="773720"/>
            <a:ext cx="7397503" cy="490250"/>
            <a:chOff x="456468" y="773720"/>
            <a:chExt cx="7397503" cy="490250"/>
          </a:xfrm>
        </p:grpSpPr>
        <p:pic>
          <p:nvPicPr>
            <p:cNvPr descr="그림2" id="155" name="Google Shape;15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6468" y="773720"/>
              <a:ext cx="7397503" cy="4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4"/>
            <p:cNvSpPr/>
            <p:nvPr/>
          </p:nvSpPr>
          <p:spPr>
            <a:xfrm>
              <a:off x="641117" y="830314"/>
              <a:ext cx="988068" cy="351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125" lIns="104275" spcFirstLastPara="1" rIns="104275" wrap="square" tIns="521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과제 순서</a:t>
              </a:r>
              <a:endParaRPr b="1" i="0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451160" y="1491630"/>
            <a:ext cx="5483683" cy="411432"/>
            <a:chOff x="1049188" y="1449926"/>
            <a:chExt cx="8247756" cy="538581"/>
          </a:xfrm>
        </p:grpSpPr>
        <p:sp>
          <p:nvSpPr>
            <p:cNvPr id="158" name="Google Shape;158;p4"/>
            <p:cNvSpPr/>
            <p:nvPr/>
          </p:nvSpPr>
          <p:spPr>
            <a:xfrm>
              <a:off x="1678230" y="1494522"/>
              <a:ext cx="7618714" cy="455889"/>
            </a:xfrm>
            <a:prstGeom prst="rect">
              <a:avLst/>
            </a:prstGeom>
            <a:solidFill>
              <a:srgbClr val="E5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" name="Google Shape;159;p4"/>
            <p:cNvGrpSpPr/>
            <p:nvPr/>
          </p:nvGrpSpPr>
          <p:grpSpPr>
            <a:xfrm>
              <a:off x="1049188" y="1449926"/>
              <a:ext cx="1175309" cy="538581"/>
              <a:chOff x="977757" y="4888337"/>
              <a:chExt cx="1175309" cy="399479"/>
            </a:xfrm>
          </p:grpSpPr>
          <p:grpSp>
            <p:nvGrpSpPr>
              <p:cNvPr id="160" name="Google Shape;160;p4"/>
              <p:cNvGrpSpPr/>
              <p:nvPr/>
            </p:nvGrpSpPr>
            <p:grpSpPr>
              <a:xfrm>
                <a:off x="977757" y="4888337"/>
                <a:ext cx="1175309" cy="399479"/>
                <a:chOff x="827709" y="1950827"/>
                <a:chExt cx="427315" cy="338781"/>
              </a:xfrm>
            </p:grpSpPr>
            <p:sp>
              <p:nvSpPr>
                <p:cNvPr id="161" name="Google Shape;161;p4"/>
                <p:cNvSpPr/>
                <p:nvPr/>
              </p:nvSpPr>
              <p:spPr>
                <a:xfrm>
                  <a:off x="827709" y="1950827"/>
                  <a:ext cx="360448" cy="33878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>
                    <a:alpha val="16078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51734" y="1969340"/>
                  <a:ext cx="274029" cy="260619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E318F"/>
                    </a:gs>
                    <a:gs pos="100000">
                      <a:srgbClr val="7C74DE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" name="Google Shape;164;p4"/>
              <p:cNvSpPr txBox="1"/>
              <p:nvPr/>
            </p:nvSpPr>
            <p:spPr>
              <a:xfrm>
                <a:off x="1163065" y="4920991"/>
                <a:ext cx="527946" cy="2964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algn="ctr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52125" lIns="104275" spcFirstLastPara="1" rIns="104275" wrap="square" tIns="521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ko-K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4"/>
            <p:cNvSpPr/>
            <p:nvPr/>
          </p:nvSpPr>
          <p:spPr>
            <a:xfrm>
              <a:off x="2463249" y="1555082"/>
              <a:ext cx="6400480" cy="38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ko-KR" sz="13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데이터 준비 (제시한 데이터, KAGGLE, AI HUB 등 활용)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451160" y="2067694"/>
            <a:ext cx="5483683" cy="411432"/>
            <a:chOff x="1049188" y="1449926"/>
            <a:chExt cx="8247756" cy="538581"/>
          </a:xfrm>
        </p:grpSpPr>
        <p:sp>
          <p:nvSpPr>
            <p:cNvPr id="167" name="Google Shape;167;p4"/>
            <p:cNvSpPr/>
            <p:nvPr/>
          </p:nvSpPr>
          <p:spPr>
            <a:xfrm>
              <a:off x="1678230" y="1494522"/>
              <a:ext cx="7618714" cy="455889"/>
            </a:xfrm>
            <a:prstGeom prst="rect">
              <a:avLst/>
            </a:prstGeom>
            <a:solidFill>
              <a:srgbClr val="E5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4"/>
            <p:cNvGrpSpPr/>
            <p:nvPr/>
          </p:nvGrpSpPr>
          <p:grpSpPr>
            <a:xfrm>
              <a:off x="1049188" y="1449926"/>
              <a:ext cx="1175309" cy="538581"/>
              <a:chOff x="977757" y="4888337"/>
              <a:chExt cx="1175309" cy="399479"/>
            </a:xfrm>
          </p:grpSpPr>
          <p:grpSp>
            <p:nvGrpSpPr>
              <p:cNvPr id="169" name="Google Shape;169;p4"/>
              <p:cNvGrpSpPr/>
              <p:nvPr/>
            </p:nvGrpSpPr>
            <p:grpSpPr>
              <a:xfrm>
                <a:off x="977757" y="4888337"/>
                <a:ext cx="1175309" cy="399479"/>
                <a:chOff x="827709" y="1950827"/>
                <a:chExt cx="427315" cy="338781"/>
              </a:xfrm>
            </p:grpSpPr>
            <p:sp>
              <p:nvSpPr>
                <p:cNvPr id="170" name="Google Shape;170;p4"/>
                <p:cNvSpPr/>
                <p:nvPr/>
              </p:nvSpPr>
              <p:spPr>
                <a:xfrm>
                  <a:off x="827709" y="1950827"/>
                  <a:ext cx="360448" cy="33878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>
                    <a:alpha val="16078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851734" y="1969340"/>
                  <a:ext cx="274029" cy="260619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E318F"/>
                    </a:gs>
                    <a:gs pos="100000">
                      <a:srgbClr val="7C74DE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" name="Google Shape;173;p4"/>
              <p:cNvSpPr txBox="1"/>
              <p:nvPr/>
            </p:nvSpPr>
            <p:spPr>
              <a:xfrm>
                <a:off x="1163065" y="4920991"/>
                <a:ext cx="527946" cy="2964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algn="ctr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52125" lIns="104275" spcFirstLastPara="1" rIns="104275" wrap="square" tIns="521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ko-K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" name="Google Shape;174;p4"/>
            <p:cNvSpPr/>
            <p:nvPr/>
          </p:nvSpPr>
          <p:spPr>
            <a:xfrm>
              <a:off x="2463249" y="1555082"/>
              <a:ext cx="6400480" cy="38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ko-KR" sz="13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모델 적용</a:t>
              </a:r>
              <a:endParaRPr b="1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4"/>
          <p:cNvGrpSpPr/>
          <p:nvPr/>
        </p:nvGrpSpPr>
        <p:grpSpPr>
          <a:xfrm>
            <a:off x="451160" y="2592366"/>
            <a:ext cx="5561000" cy="411432"/>
            <a:chOff x="1049188" y="1449926"/>
            <a:chExt cx="8364045" cy="538581"/>
          </a:xfrm>
        </p:grpSpPr>
        <p:sp>
          <p:nvSpPr>
            <p:cNvPr id="176" name="Google Shape;176;p4"/>
            <p:cNvSpPr/>
            <p:nvPr/>
          </p:nvSpPr>
          <p:spPr>
            <a:xfrm>
              <a:off x="1678230" y="1494522"/>
              <a:ext cx="7618714" cy="455889"/>
            </a:xfrm>
            <a:prstGeom prst="rect">
              <a:avLst/>
            </a:prstGeom>
            <a:solidFill>
              <a:srgbClr val="E5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4"/>
            <p:cNvGrpSpPr/>
            <p:nvPr/>
          </p:nvGrpSpPr>
          <p:grpSpPr>
            <a:xfrm>
              <a:off x="1049188" y="1449926"/>
              <a:ext cx="1175309" cy="538581"/>
              <a:chOff x="977757" y="4888337"/>
              <a:chExt cx="1175309" cy="399479"/>
            </a:xfrm>
          </p:grpSpPr>
          <p:grpSp>
            <p:nvGrpSpPr>
              <p:cNvPr id="178" name="Google Shape;178;p4"/>
              <p:cNvGrpSpPr/>
              <p:nvPr/>
            </p:nvGrpSpPr>
            <p:grpSpPr>
              <a:xfrm>
                <a:off x="977757" y="4888337"/>
                <a:ext cx="1175309" cy="399479"/>
                <a:chOff x="827709" y="1950827"/>
                <a:chExt cx="427315" cy="338781"/>
              </a:xfrm>
            </p:grpSpPr>
            <p:sp>
              <p:nvSpPr>
                <p:cNvPr id="179" name="Google Shape;179;p4"/>
                <p:cNvSpPr/>
                <p:nvPr/>
              </p:nvSpPr>
              <p:spPr>
                <a:xfrm>
                  <a:off x="827709" y="1950827"/>
                  <a:ext cx="360448" cy="33878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>
                    <a:alpha val="16078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851734" y="1969340"/>
                  <a:ext cx="274029" cy="260619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E318F"/>
                    </a:gs>
                    <a:gs pos="100000">
                      <a:srgbClr val="7C74DE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" name="Google Shape;182;p4"/>
              <p:cNvSpPr txBox="1"/>
              <p:nvPr/>
            </p:nvSpPr>
            <p:spPr>
              <a:xfrm>
                <a:off x="1163066" y="4920991"/>
                <a:ext cx="527946" cy="2964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algn="ctr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52125" lIns="104275" spcFirstLastPara="1" rIns="104275" wrap="square" tIns="521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ko-K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" name="Google Shape;183;p4"/>
            <p:cNvSpPr/>
            <p:nvPr/>
          </p:nvSpPr>
          <p:spPr>
            <a:xfrm>
              <a:off x="2463249" y="1555082"/>
              <a:ext cx="6949984" cy="38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ko-KR" sz="13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화면 연동</a:t>
              </a:r>
              <a:endParaRPr b="1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4"/>
          <p:cNvGrpSpPr/>
          <p:nvPr/>
        </p:nvGrpSpPr>
        <p:grpSpPr>
          <a:xfrm>
            <a:off x="451160" y="3187758"/>
            <a:ext cx="5561000" cy="411432"/>
            <a:chOff x="1049188" y="1449926"/>
            <a:chExt cx="8364045" cy="538581"/>
          </a:xfrm>
        </p:grpSpPr>
        <p:sp>
          <p:nvSpPr>
            <p:cNvPr id="185" name="Google Shape;185;p4"/>
            <p:cNvSpPr/>
            <p:nvPr/>
          </p:nvSpPr>
          <p:spPr>
            <a:xfrm>
              <a:off x="1678230" y="1494522"/>
              <a:ext cx="7618714" cy="455889"/>
            </a:xfrm>
            <a:prstGeom prst="rect">
              <a:avLst/>
            </a:prstGeom>
            <a:solidFill>
              <a:srgbClr val="E5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4"/>
            <p:cNvGrpSpPr/>
            <p:nvPr/>
          </p:nvGrpSpPr>
          <p:grpSpPr>
            <a:xfrm>
              <a:off x="1049188" y="1449926"/>
              <a:ext cx="1175309" cy="538581"/>
              <a:chOff x="977757" y="4888337"/>
              <a:chExt cx="1175309" cy="399479"/>
            </a:xfrm>
          </p:grpSpPr>
          <p:grpSp>
            <p:nvGrpSpPr>
              <p:cNvPr id="187" name="Google Shape;187;p4"/>
              <p:cNvGrpSpPr/>
              <p:nvPr/>
            </p:nvGrpSpPr>
            <p:grpSpPr>
              <a:xfrm>
                <a:off x="977757" y="4888337"/>
                <a:ext cx="1175309" cy="399479"/>
                <a:chOff x="827709" y="1950827"/>
                <a:chExt cx="427315" cy="338781"/>
              </a:xfrm>
            </p:grpSpPr>
            <p:sp>
              <p:nvSpPr>
                <p:cNvPr id="188" name="Google Shape;188;p4"/>
                <p:cNvSpPr/>
                <p:nvPr/>
              </p:nvSpPr>
              <p:spPr>
                <a:xfrm>
                  <a:off x="827709" y="1950827"/>
                  <a:ext cx="360448" cy="33878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>
                    <a:alpha val="16078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51734" y="1969340"/>
                  <a:ext cx="274029" cy="260619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E318F"/>
                    </a:gs>
                    <a:gs pos="100000">
                      <a:srgbClr val="7C74DE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" name="Google Shape;191;p4"/>
              <p:cNvSpPr txBox="1"/>
              <p:nvPr/>
            </p:nvSpPr>
            <p:spPr>
              <a:xfrm>
                <a:off x="1163066" y="4920991"/>
                <a:ext cx="527946" cy="2964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rotWithShape="0" algn="ctr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52125" lIns="104275" spcFirstLastPara="1" rIns="104275" wrap="square" tIns="521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ko-KR" sz="13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2463249" y="1555082"/>
              <a:ext cx="6949984" cy="38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ko-KR" sz="13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결과 보고서 작성 + 데모</a:t>
              </a:r>
              <a:endParaRPr b="1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/>
          <p:nvPr/>
        </p:nvSpPr>
        <p:spPr>
          <a:xfrm>
            <a:off x="5004048" y="1516087"/>
            <a:ext cx="4126842" cy="348262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 제시된 데이터 외에 AI 허브 내 금융 데이터 등 활용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004048" y="2111479"/>
            <a:ext cx="4126842" cy="348262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 제시된 데이터 외에 AI 허브 내 금융 데이터 등 활용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2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68" y="773720"/>
            <a:ext cx="7397503" cy="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/>
          <p:nvPr/>
        </p:nvSpPr>
        <p:spPr>
          <a:xfrm>
            <a:off x="641117" y="830314"/>
            <a:ext cx="1420879" cy="35152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1. 데이터 준비</a:t>
            </a:r>
            <a:endParaRPr b="1" i="0" sz="1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79513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머신러닝/딥러닝 과제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473490" y="1263970"/>
            <a:ext cx="3281668" cy="27699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데이터는 제시된 데이터 또는 별도 준비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490" y="1754220"/>
            <a:ext cx="49530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2"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68" y="773720"/>
            <a:ext cx="7397503" cy="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/>
          <p:nvPr/>
        </p:nvSpPr>
        <p:spPr>
          <a:xfrm>
            <a:off x="641117" y="830314"/>
            <a:ext cx="1238136" cy="35152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2. 모델 적용</a:t>
            </a:r>
            <a:endParaRPr b="1" i="0" sz="1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79513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머신러닝/딥러닝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473490" y="1263970"/>
            <a:ext cx="2925801" cy="27699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학습은 머신러닝/딥러닝 모두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176" y="1642633"/>
            <a:ext cx="6228184" cy="31416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2"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68" y="773720"/>
            <a:ext cx="7397503" cy="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/>
          <p:nvPr/>
        </p:nvSpPr>
        <p:spPr>
          <a:xfrm>
            <a:off x="641117" y="830314"/>
            <a:ext cx="1191649" cy="35152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3. 화면연동</a:t>
            </a:r>
            <a:endParaRPr b="1" i="0" sz="1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179513" y="41016"/>
            <a:ext cx="6980962" cy="58651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머신러닝/딥러닝 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73490" y="1263970"/>
            <a:ext cx="2040943" cy="27699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서빙모델 생성 및 화면연동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766" y="1851670"/>
            <a:ext cx="4989852" cy="295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Samsung SDS 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2008-04-23T04:36:31Z</dcterms:created>
  <dc:creator>프레젠테이션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