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2801600" cx="9601200"/>
  <p:notesSz cx="6802425" cy="99345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167">
          <p15:clr>
            <a:srgbClr val="A4A3A4"/>
          </p15:clr>
        </p15:guide>
        <p15:guide id="2" pos="413">
          <p15:clr>
            <a:srgbClr val="A4A3A4"/>
          </p15:clr>
        </p15:guide>
        <p15:guide id="3" pos="5453">
          <p15:clr>
            <a:srgbClr val="A4A3A4"/>
          </p15:clr>
        </p15:guide>
        <p15:guide id="4" orient="horz" pos="4032">
          <p15:clr>
            <a:srgbClr val="A4A3A4"/>
          </p15:clr>
        </p15:guide>
        <p15:guide id="5" pos="643">
          <p15:clr>
            <a:srgbClr val="A4A3A4"/>
          </p15:clr>
        </p15:guide>
        <p15:guide id="6" pos="1833">
          <p15:clr>
            <a:srgbClr val="A4A3A4"/>
          </p15:clr>
        </p15:guide>
        <p15:guide id="7" pos="3024">
          <p15:clr>
            <a:srgbClr val="A4A3A4"/>
          </p15:clr>
        </p15:guide>
        <p15:guide id="8" pos="4262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gnMAgz1btcdg0XdEJkFxqrzZ30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167"/>
        <p:guide pos="413"/>
        <p:guide pos="5453"/>
        <p:guide pos="4032" orient="horz"/>
        <p:guide pos="643"/>
        <p:guide pos="1833"/>
        <p:guide pos="3024"/>
        <p:guide pos="426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3141" y="0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005013" y="744538"/>
            <a:ext cx="2792412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6122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/>
          <p:nvPr>
            <p:ph idx="2" type="sldImg"/>
          </p:nvPr>
        </p:nvSpPr>
        <p:spPr>
          <a:xfrm>
            <a:off x="2005013" y="744538"/>
            <a:ext cx="2792412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 txBox="1"/>
          <p:nvPr>
            <p:ph idx="12" type="sldNum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사용자 지정 레이아웃">
  <p:cSld name="5_사용자 지정 레이아웃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사용자 지정 레이아웃">
  <p:cSld name="6_사용자 지정 레이아웃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사용자 지정 레이아웃">
  <p:cSld name="7_사용자 지정 레이아웃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사용자 지정 레이아웃">
  <p:cSld name="9_사용자 지정 레이아웃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사용자 지정 레이아웃">
  <p:cSld name="4_사용자 지정 레이아웃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사용자 지정 레이아웃">
  <p:cSld name="8_사용자 지정 레이아웃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jpg"/><Relationship Id="rId10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18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/>
          <p:nvPr/>
        </p:nvSpPr>
        <p:spPr>
          <a:xfrm>
            <a:off x="4827724" y="1861849"/>
            <a:ext cx="4808269" cy="714788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2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-52325" y="5728300"/>
            <a:ext cx="4817400" cy="707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2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3140338" y="6294619"/>
            <a:ext cx="1534800" cy="1106700"/>
          </a:xfrm>
          <a:prstGeom prst="roundRect">
            <a:avLst>
              <a:gd fmla="val 6382" name="adj"/>
            </a:avLst>
          </a:prstGeom>
          <a:noFill/>
          <a:ln cap="flat" cmpd="sng" w="57150">
            <a:solidFill>
              <a:srgbClr val="B6DD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2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-20795" y="0"/>
            <a:ext cx="9635067" cy="18288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2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2006680" y="472292"/>
            <a:ext cx="642971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Spotify 음원 오디오 특성 데이터 기반 음원 인기도 예측 웹서비스</a:t>
            </a:r>
            <a:endParaRPr/>
          </a:p>
        </p:txBody>
      </p:sp>
      <p:sp>
        <p:nvSpPr>
          <p:cNvPr id="32" name="Google Shape;32;p1"/>
          <p:cNvSpPr txBox="1"/>
          <p:nvPr/>
        </p:nvSpPr>
        <p:spPr>
          <a:xfrm>
            <a:off x="5043836" y="1446988"/>
            <a:ext cx="45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김요한 전호연 김시명</a:t>
            </a:r>
            <a:endParaRPr sz="1800"/>
          </a:p>
        </p:txBody>
      </p:sp>
      <p:cxnSp>
        <p:nvCxnSpPr>
          <p:cNvPr id="33" name="Google Shape;33;p1"/>
          <p:cNvCxnSpPr>
            <a:stCxn id="30" idx="2"/>
          </p:cNvCxnSpPr>
          <p:nvPr/>
        </p:nvCxnSpPr>
        <p:spPr>
          <a:xfrm>
            <a:off x="4796739" y="1828800"/>
            <a:ext cx="600" cy="10972800"/>
          </a:xfrm>
          <a:prstGeom prst="straightConnector1">
            <a:avLst/>
          </a:prstGeom>
          <a:noFill/>
          <a:ln cap="flat" cmpd="sng" w="38100">
            <a:solidFill>
              <a:srgbClr val="4172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1"/>
          <p:cNvSpPr txBox="1"/>
          <p:nvPr/>
        </p:nvSpPr>
        <p:spPr>
          <a:xfrm>
            <a:off x="120080" y="1981318"/>
            <a:ext cx="28803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</a:t>
            </a: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120074" y="5808875"/>
            <a:ext cx="32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 및 기술</a:t>
            </a:r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4949053" y="1981318"/>
            <a:ext cx="28803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결과물</a:t>
            </a:r>
            <a:endParaRPr/>
          </a:p>
        </p:txBody>
      </p:sp>
      <p:sp>
        <p:nvSpPr>
          <p:cNvPr id="37" name="Google Shape;37;p1"/>
          <p:cNvSpPr txBox="1"/>
          <p:nvPr/>
        </p:nvSpPr>
        <p:spPr>
          <a:xfrm>
            <a:off x="4949052" y="9214064"/>
            <a:ext cx="32233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 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의의 및 기대효과</a:t>
            </a:r>
            <a:endParaRPr/>
          </a:p>
        </p:txBody>
      </p:sp>
      <p:pic>
        <p:nvPicPr>
          <p:cNvPr id="38" name="Google Shape;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029" y="505730"/>
            <a:ext cx="849152" cy="84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104" y="2548006"/>
            <a:ext cx="328388" cy="3283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"/>
          <p:cNvSpPr/>
          <p:nvPr/>
        </p:nvSpPr>
        <p:spPr>
          <a:xfrm>
            <a:off x="663324" y="2526234"/>
            <a:ext cx="1837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배경 및 목적</a:t>
            </a:r>
            <a:endParaRPr/>
          </a:p>
        </p:txBody>
      </p:sp>
      <p:pic>
        <p:nvPicPr>
          <p:cNvPr id="41" name="Google Shape;4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74" y="3305644"/>
            <a:ext cx="328388" cy="32838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"/>
          <p:cNvSpPr/>
          <p:nvPr/>
        </p:nvSpPr>
        <p:spPr>
          <a:xfrm>
            <a:off x="704530" y="3293151"/>
            <a:ext cx="148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특징</a:t>
            </a:r>
            <a:endParaRPr/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1536" y="9792441"/>
            <a:ext cx="324678" cy="32467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"/>
          <p:cNvSpPr/>
          <p:nvPr/>
        </p:nvSpPr>
        <p:spPr>
          <a:xfrm>
            <a:off x="5555565" y="9790128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의의</a:t>
            </a:r>
            <a:endParaRPr/>
          </a:p>
        </p:txBody>
      </p:sp>
      <p:sp>
        <p:nvSpPr>
          <p:cNvPr id="45" name="Google Shape;45;p1"/>
          <p:cNvSpPr/>
          <p:nvPr/>
        </p:nvSpPr>
        <p:spPr>
          <a:xfrm>
            <a:off x="5522858" y="10150168"/>
            <a:ext cx="593432" cy="309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...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1536" y="11303059"/>
            <a:ext cx="324678" cy="32467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/>
          <p:nvPr/>
        </p:nvSpPr>
        <p:spPr>
          <a:xfrm>
            <a:off x="5555565" y="113007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기대효과</a:t>
            </a:r>
            <a:endParaRPr/>
          </a:p>
        </p:txBody>
      </p:sp>
      <p:sp>
        <p:nvSpPr>
          <p:cNvPr id="48" name="Google Shape;48;p1"/>
          <p:cNvSpPr/>
          <p:nvPr/>
        </p:nvSpPr>
        <p:spPr>
          <a:xfrm>
            <a:off x="5555565" y="2485706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5555565" y="5717633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628330" y="6204664"/>
            <a:ext cx="107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</a:t>
            </a:r>
            <a:endParaRPr/>
          </a:p>
        </p:txBody>
      </p:sp>
      <p:sp>
        <p:nvSpPr>
          <p:cNvPr id="51" name="Google Shape;51;p1"/>
          <p:cNvSpPr/>
          <p:nvPr/>
        </p:nvSpPr>
        <p:spPr>
          <a:xfrm>
            <a:off x="541275" y="6586388"/>
            <a:ext cx="3706200" cy="14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rgbClr val="7030A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체제: 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Windows 10</a:t>
            </a:r>
            <a:endParaRPr/>
          </a:p>
          <a:p>
            <a:pPr indent="-1778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rgbClr val="7030A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언어: 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3.10.11</a:t>
            </a:r>
            <a:endParaRPr/>
          </a:p>
          <a:p>
            <a:pPr indent="-1778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rgbClr val="7030A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환경: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lang="ko-KR">
                <a:solidFill>
                  <a:srgbClr val="7030A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도구: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 Colab, FastAPI, cursor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575841" y="8003436"/>
            <a:ext cx="252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 기술 및 분석 흐름도</a:t>
            </a:r>
            <a:endParaRPr/>
          </a:p>
        </p:txBody>
      </p:sp>
      <p:sp>
        <p:nvSpPr>
          <p:cNvPr id="53" name="Google Shape;53;p1"/>
          <p:cNvSpPr/>
          <p:nvPr/>
        </p:nvSpPr>
        <p:spPr>
          <a:xfrm>
            <a:off x="663028" y="8864405"/>
            <a:ext cx="2316685" cy="309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7030A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170" y="6186873"/>
            <a:ext cx="402871" cy="402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822" y="7971298"/>
            <a:ext cx="402871" cy="402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32648" y="2476604"/>
            <a:ext cx="323796" cy="323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7">
            <a:alphaModFix/>
          </a:blip>
          <a:srcRect b="0" l="-4167" r="4166" t="0"/>
          <a:stretch/>
        </p:blipFill>
        <p:spPr>
          <a:xfrm>
            <a:off x="5232648" y="5705681"/>
            <a:ext cx="323796" cy="323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83345" y="7061097"/>
            <a:ext cx="1008390" cy="18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23580" y="6417261"/>
            <a:ext cx="1057801" cy="5289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/>
          <p:nvPr/>
        </p:nvSpPr>
        <p:spPr>
          <a:xfrm>
            <a:off x="5548613" y="6304675"/>
            <a:ext cx="3422368" cy="1881861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2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5347760" y="10130803"/>
            <a:ext cx="4200189" cy="54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전처리부터 ML/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DL </a:t>
            </a:r>
            <a:r>
              <a:rPr b="0" lang="ko-KR" sz="1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구현,  서버 배포까지의</a:t>
            </a:r>
            <a:r>
              <a:rPr lang="ko-KR"/>
              <a:t> </a:t>
            </a:r>
            <a:r>
              <a:rPr b="0" lang="ko-KR" sz="1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사이클 이해</a:t>
            </a:r>
            <a:endParaRPr b="0" sz="14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5548612" y="3050486"/>
            <a:ext cx="3422368" cy="1881861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2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64960" y="2888887"/>
            <a:ext cx="3893746" cy="309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lang="ko-KR" sz="13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음원의 전세계적 흥행을 예측하기 위함</a:t>
            </a:r>
            <a:endParaRPr b="0" sz="13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5643866" y="2498800"/>
            <a:ext cx="1488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Char char="•"/>
            </a:pPr>
            <a:r>
              <a:rPr lang="ko-KR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시작화면</a:t>
            </a:r>
            <a:endParaRPr b="0" sz="14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5549748" y="5726075"/>
            <a:ext cx="1216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Char char="•"/>
            </a:pPr>
            <a:r>
              <a:rPr lang="ko-KR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결과화면</a:t>
            </a:r>
            <a:endParaRPr b="0" sz="14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364975" y="3644035"/>
            <a:ext cx="38937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lang="ko-KR" sz="1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캐글 데이터 활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•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결측치 전처리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•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음원 인기도에 영향을 미치는 오디오 특성 선정하여 머신러닝 알고리즘 학습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•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스포티파이 음원을 통해 오디오 특징 탐색하는 딥러닝 모델 학습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•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FastAPI를 통해 웹서버와 모델을 연결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541276" y="8315056"/>
            <a:ext cx="4096200" cy="4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0.00001 비율 이상 결측치 데이터 제거(머신러닝)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album_release_date를 계절로 변환 후 컬럼 추가(머신러닝)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mel_scaler로 오디오 데이터 전처리(딥러닝)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상관관계 확인 및 특성 선정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국가, 계절 기준 그룹바이 (머신러닝)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그룹바이 후 상관관계 바탕 학습할 특성 선정(머신러닝)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스포티파이 데이터 오디오 특성 선정(딥러닝)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분리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훈련데이터 테스트 데이터 분리(머신러닝, 딥러닝)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적용 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훈련데이터의 특성과 답지로 훈련(머신러닝, 딥러닝)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저장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pickle로 학습된 모델 저장(머신러닝, 딥러닝)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호출 및 예측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pickle 사용 저장된 모델 호출(머신러닝, 딥러닝)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오디오 입력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 valence, loudness, tempo 예측(딥러닝)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해당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오디오 특성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바탕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인기도 예측(머신러닝)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배포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-학습된 모델 github에 배포 후 fastapi를 통해 웹서버와 연결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, 스크린샷, 소프트웨어, 디스플레이이(가) 표시된 사진&#10;&#10;AI 생성 콘텐츠는 정확하지 않을 수 있습니다." id="68" name="Google Shape;68;p1"/>
          <p:cNvPicPr preferRelativeResize="0"/>
          <p:nvPr/>
        </p:nvPicPr>
        <p:blipFill rotWithShape="1">
          <a:blip r:embed="rId10">
            <a:alphaModFix/>
          </a:blip>
          <a:srcRect b="4422" l="0" r="0" t="3963"/>
          <a:stretch/>
        </p:blipFill>
        <p:spPr>
          <a:xfrm>
            <a:off x="5010030" y="2934376"/>
            <a:ext cx="4658821" cy="2406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스크린샷, 소프트웨어, 디스플레이이(가) 표시된 사진&#10;&#10;AI 생성 콘텐츠는 정확하지 않을 수 있습니다." id="69" name="Google Shape;69;p1"/>
          <p:cNvPicPr preferRelativeResize="0"/>
          <p:nvPr/>
        </p:nvPicPr>
        <p:blipFill rotWithShape="1">
          <a:blip r:embed="rId11">
            <a:alphaModFix/>
          </a:blip>
          <a:srcRect b="44641" l="24094" r="25347" t="11766"/>
          <a:stretch/>
        </p:blipFill>
        <p:spPr>
          <a:xfrm>
            <a:off x="5257619" y="6166527"/>
            <a:ext cx="4325116" cy="277996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 txBox="1"/>
          <p:nvPr/>
        </p:nvSpPr>
        <p:spPr>
          <a:xfrm>
            <a:off x="5347760" y="10641254"/>
            <a:ext cx="42003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ursor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웹 프레임워크 구축 후 FastAPI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활용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웹서비스 배포 방법 경험</a:t>
            </a:r>
            <a:endParaRPr/>
          </a:p>
        </p:txBody>
      </p:sp>
      <p:sp>
        <p:nvSpPr>
          <p:cNvPr id="71" name="Google Shape;71;p1"/>
          <p:cNvSpPr/>
          <p:nvPr/>
        </p:nvSpPr>
        <p:spPr>
          <a:xfrm>
            <a:off x="5221535" y="11663107"/>
            <a:ext cx="8030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국가의 특정 계절의 음원 인기도를 예측함으로써</a:t>
            </a:r>
            <a:endParaRPr b="1" sz="1200">
              <a:solidFill>
                <a:srgbClr val="0D0D0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국가별 계절별 음원 흥행에 영향을 주는 오디오</a:t>
            </a:r>
            <a:endParaRPr b="1" sz="1200">
              <a:solidFill>
                <a:srgbClr val="0D0D0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특성들 파악 가능</a:t>
            </a:r>
            <a:endParaRPr b="1" sz="1200">
              <a:solidFill>
                <a:srgbClr val="0D0D0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D0D0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2013-08-16T03:43:36Z</dcterms:created>
  <dc:creator>PTWIZ</dc:creator>
</cp:coreProperties>
</file>