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0" r:id="rId4"/>
    <p:sldId id="258" r:id="rId5"/>
    <p:sldId id="276" r:id="rId6"/>
    <p:sldId id="259" r:id="rId7"/>
    <p:sldId id="262" r:id="rId8"/>
    <p:sldId id="263" r:id="rId9"/>
    <p:sldId id="264" r:id="rId10"/>
    <p:sldId id="270" r:id="rId11"/>
    <p:sldId id="265" r:id="rId12"/>
    <p:sldId id="287" r:id="rId13"/>
    <p:sldId id="266" r:id="rId14"/>
    <p:sldId id="267" r:id="rId15"/>
    <p:sldId id="268" r:id="rId16"/>
    <p:sldId id="269" r:id="rId17"/>
  </p:sldIdLst>
  <p:sldSz cx="9144000" cy="6858000" type="screen4x3"/>
  <p:notesSz cx="6858000" cy="9144000"/>
  <p:custDataLst>
    <p:tags r:id="rId21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096885" cy="582930"/>
          </a:xfrm>
        </p:spPr>
        <p:txBody>
          <a:bodyPr/>
          <a:p>
            <a:r>
              <a:rPr lang="zh-CN" altLang="en-US"/>
              <a:t>并行方法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011555"/>
            <a:ext cx="8229600" cy="5114925"/>
          </a:xfrm>
        </p:spPr>
        <p:txBody>
          <a:bodyPr/>
          <a:p>
            <a:pPr marL="0" indent="0">
              <a:buNone/>
            </a:pPr>
            <a:r>
              <a:rPr lang="en-US" altLang="zh-CN" sz="1800"/>
              <a:t>1.</a:t>
            </a:r>
            <a:r>
              <a:rPr lang="zh-CN" altLang="en-US" sz="1800"/>
              <a:t>数据并行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数据并行模式会在每个worker之上复制一份模型，这样每个worker都有一个完整模型的副本。输入数据集是分片的，一个训练的小批量数据将在多个worker之间分割；worker定期汇总它们的梯度，以确保所有worker看到一个一致的权重版本</a:t>
            </a: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2. 模型并行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模型并行分为两种：流水线并行和张量并行，就是把模型切分的方式。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流水线并行把模型不同的层放到不同设备之上，比如前面几层放到一个设备之上，中间几层放到另外一个设备上，最后几层放到第三个设备之上。</a:t>
            </a: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张量并行则是层内分割，把某一个层做切分，放置到不同设备之上，也可以理解为把矩阵运算分配到不同的设备之上，比如把某个矩阵乘法切分成为多个矩阵乘法放到不同设备之上。</a:t>
            </a: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760095"/>
          </a:xfrm>
        </p:spPr>
        <p:txBody>
          <a:bodyPr/>
          <a:p>
            <a:r>
              <a:rPr lang="en-US" altLang="zh-CN"/>
              <a:t>autofreeze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5605" y="1268730"/>
            <a:ext cx="5190490" cy="22174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15" y="4004945"/>
            <a:ext cx="5638800" cy="20345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5605" y="476885"/>
            <a:ext cx="8229600" cy="31686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99160" y="4149090"/>
            <a:ext cx="3048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weight_decay_rate 设置为 0，那么在模型训练过程中将不会对权重施加任何额外的正则化惩罚。这意味着模型的参数更新仅依赖于损失函数的梯度，而不会受到权重衰减的影响。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5605" y="332740"/>
            <a:ext cx="8229600" cy="44596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404495"/>
            <a:ext cx="8229600" cy="26352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05" y="3213100"/>
            <a:ext cx="2758440" cy="31013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3215" y="332740"/>
            <a:ext cx="8139430" cy="417449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9705" y="260350"/>
            <a:ext cx="3881755" cy="31013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100" y="332740"/>
            <a:ext cx="3865880" cy="31108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465" y="3573145"/>
            <a:ext cx="3826510" cy="30099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909320"/>
          </a:xfrm>
        </p:spPr>
        <p:txBody>
          <a:bodyPr/>
          <a:p>
            <a:r>
              <a:rPr lang="zh-CN" altLang="en-US" sz="3600"/>
              <a:t>PTD-P：流水线、张量和数据并行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4260"/>
            <a:ext cx="8229600" cy="5062220"/>
          </a:xfrm>
        </p:spPr>
        <p:txBody>
          <a:bodyPr/>
          <a:p>
            <a:r>
              <a:rPr lang="zh-CN" altLang="en-US" sz="1800"/>
              <a:t>1F1B 调度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>
                <a:sym typeface="+mn-ea"/>
              </a:rPr>
              <a:t>一个模型的各层会在多个GPU上做切分。一个batc</a:t>
            </a:r>
            <a:r>
              <a:rPr lang="en-US" altLang="zh-CN" sz="1800">
                <a:sym typeface="+mn-ea"/>
              </a:rPr>
              <a:t>h</a:t>
            </a:r>
            <a:r>
              <a:rPr lang="zh-CN" altLang="en-US" sz="1800">
                <a:sym typeface="+mn-ea"/>
              </a:rPr>
              <a:t>被分割成较小的micro-batches，并在这些微批上进行流水线式执行。</a:t>
            </a: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975" y="2276475"/>
            <a:ext cx="3855720" cy="10839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945" y="1844675"/>
            <a:ext cx="3170555" cy="19538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95605" y="5877560"/>
            <a:ext cx="306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节点间流水线并行、节点内张量并行和数据并行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70" y="3789045"/>
            <a:ext cx="7520940" cy="19202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808355"/>
          </a:xfrm>
        </p:spPr>
        <p:txBody>
          <a:bodyPr/>
          <a:p>
            <a:r>
              <a:rPr lang="zh-CN" altLang="en-US"/>
              <a:t>流水线并行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6245" y="1268730"/>
            <a:ext cx="6254115" cy="27374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97255" y="4222750"/>
            <a:ext cx="605091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Interleaved Schedule：一组连续的layer被称为一个model chunk，每个device只会处理一个stage；为了减少pipeline bubble气泡的大小，在Interleaved Schedule方法中，改为每个device会被分到两组model chunk的内容，(比如device1分到layer1/2和layer9/10, device2分到layer3/4和layer11/12)，这样每个device会来处理多个stage。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23850" y="260350"/>
            <a:ext cx="8229600" cy="4526280"/>
          </a:xfrm>
        </p:spPr>
        <p:txBody>
          <a:bodyPr/>
          <a:p>
            <a:r>
              <a:rPr lang="zh-CN" altLang="en-US" sz="1600"/>
              <a:t>模型并行。同一服务器内的多个GPU形成模型并行组（model parallel group）。其余的GPU可能位于同一台服务器内，也可能位于其他服务器中，它们运行其他模型并行组。每个模型并行组内的GPU执行组内所有GPU之间的all-reduce。</a:t>
            </a:r>
            <a:endParaRPr lang="zh-CN" altLang="en-US" sz="1600"/>
          </a:p>
          <a:p>
            <a:r>
              <a:rPr lang="zh-CN" altLang="en-US" sz="1600"/>
              <a:t>数据并行。在每个模型并行组中具有相同位置的GPU形成数据并行组（data parallel group），即具有相同模型参数的进程被分配到同一个数据并行组之中。对于数据并行，每个all-reduce操作在每个模型并行组中一个GPU之上执行。</a:t>
            </a:r>
            <a:endParaRPr lang="zh-CN" altLang="en-US" sz="1600"/>
          </a:p>
          <a:p>
            <a:r>
              <a:rPr lang="zh-CN" altLang="en-US" sz="1600"/>
              <a:t>所有通信都是通过pytorch调用NCCL来实现的。</a:t>
            </a:r>
            <a:endParaRPr lang="zh-CN" altLang="en-US" sz="1600"/>
          </a:p>
          <a:p>
            <a:r>
              <a:rPr lang="zh-CN" altLang="en-US" sz="1600"/>
              <a:t>在反向传播过程中，并行运行多个梯度all-reduce操作，以规约每个不同数据并行组中的权重梯度。所需GPU的总数是模型和数据并行组数量的乘积。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Megatron使用了PTD-P在训练具有万亿参数的大型模型时候达到了高聚合吞吐量（502 petaFLOP/s）。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Tensor模型并行被用于intra-node transformer 层。</a:t>
            </a:r>
            <a:endParaRPr lang="zh-CN" altLang="en-US" sz="1600"/>
          </a:p>
          <a:p>
            <a:r>
              <a:rPr lang="zh-CN" altLang="en-US" sz="1600"/>
              <a:t>Pipeline 模型并行被用于inter-node transformer 层，其可以有效利用集群中多网卡设计。</a:t>
            </a:r>
            <a:endParaRPr lang="zh-CN" altLang="en-US" sz="1600"/>
          </a:p>
          <a:p>
            <a:r>
              <a:rPr lang="zh-CN" altLang="en-US" sz="1600"/>
              <a:t>数据并行则在前两者基础之上进行加持，使得训练可以扩展到更大规模和更快的速度。</a:t>
            </a:r>
            <a:endParaRPr lang="zh-CN" altLang="en-US" sz="1600"/>
          </a:p>
          <a:p>
            <a:endParaRPr lang="zh-CN" altLang="en-US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360" y="404495"/>
            <a:ext cx="7512685" cy="31781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711200" y="3820795"/>
            <a:ext cx="702945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helpers.cpp megatron/core/datasets/helpers.cpp(31): error C2131: 表达式的计算结果不是常数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Variable Length Arrays, VLAs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869950"/>
          </a:xfrm>
        </p:spPr>
        <p:txBody>
          <a:bodyPr/>
          <a:p>
            <a:r>
              <a:rPr lang="en-US" altLang="zh-CN"/>
              <a:t>freezeout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1400"/>
              <a:t> each layer Li starts with a single fixed learning rate α, which</a:t>
            </a:r>
            <a:r>
              <a:rPr lang="en-US" altLang="zh-CN" sz="1400"/>
              <a:t> </a:t>
            </a:r>
            <a:r>
              <a:rPr lang="zh-CN" altLang="en-US" sz="1400"/>
              <a:t>anneals to zero at ti, where ti</a:t>
            </a:r>
            <a:r>
              <a:rPr lang="en-US" altLang="zh-CN" sz="1400"/>
              <a:t> </a:t>
            </a:r>
            <a:r>
              <a:rPr lang="zh-CN" altLang="en-US" sz="1400"/>
              <a:t>is linearly spaced between a user-selected t0 and the total number of</a:t>
            </a:r>
            <a:r>
              <a:rPr lang="en-US" altLang="zh-CN" sz="1400"/>
              <a:t> </a:t>
            </a:r>
            <a:r>
              <a:rPr lang="zh-CN" altLang="en-US" sz="1400"/>
              <a:t>iterations</a:t>
            </a:r>
            <a:r>
              <a:rPr lang="en-US" altLang="zh-CN" sz="1400"/>
              <a:t>.</a:t>
            </a:r>
            <a:r>
              <a:rPr lang="zh-CN" altLang="en-US" sz="1400"/>
              <a:t>Each layer’s learning rate at iteration t is thus given as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αi(t) = 0.5 ∗ αi(0)(1 + cos(πt/ti))</a:t>
            </a: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" y="3068955"/>
            <a:ext cx="4317365" cy="22498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068955"/>
            <a:ext cx="4303395" cy="20993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3215" y="188595"/>
            <a:ext cx="4107815" cy="3133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15" y="3213100"/>
            <a:ext cx="4123690" cy="34372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030" y="620395"/>
            <a:ext cx="4425950" cy="18580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VGG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5605" y="1484630"/>
            <a:ext cx="3549650" cy="28359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35" y="4220845"/>
            <a:ext cx="3216910" cy="25888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557020"/>
            <a:ext cx="3342005" cy="2661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4149090"/>
            <a:ext cx="3383915" cy="2719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Densenet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9705" y="1196975"/>
            <a:ext cx="4061460" cy="3244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855" y="1268730"/>
            <a:ext cx="3923030" cy="31121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rcRect r="2177" b="54256"/>
          <a:stretch>
            <a:fillRect/>
          </a:stretch>
        </p:blipFill>
        <p:spPr>
          <a:xfrm>
            <a:off x="845820" y="4220845"/>
            <a:ext cx="3395345" cy="2413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TY3Y2JmM2EzYjgyNTk2ZmQ1YTBiNTEzNDJmZGQ5NGIifQ==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1687</Words>
  <Application>WPS 演示</Application>
  <PresentationFormat/>
  <Paragraphs>57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并行方法</vt:lpstr>
      <vt:lpstr>PTD-P：流水线、张量和数据并行</vt:lpstr>
      <vt:lpstr>流水线并行</vt:lpstr>
      <vt:lpstr>PowerPoint 演示文稿</vt:lpstr>
      <vt:lpstr>PowerPoint 演示文稿</vt:lpstr>
      <vt:lpstr>freezeout</vt:lpstr>
      <vt:lpstr>PowerPoint 演示文稿</vt:lpstr>
      <vt:lpstr>VGG</vt:lpstr>
      <vt:lpstr>Densenet</vt:lpstr>
      <vt:lpstr>autofreeze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并行方法</dc:title>
  <dc:creator>余海跃</dc:creator>
  <cp:lastModifiedBy>鱼跃</cp:lastModifiedBy>
  <cp:revision>26</cp:revision>
  <dcterms:created xsi:type="dcterms:W3CDTF">2024-05-29T09:29:00Z</dcterms:created>
  <dcterms:modified xsi:type="dcterms:W3CDTF">2024-06-12T03:39:20Z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B0D8F275AB194F7C96924033DE2818DE_12</vt:lpwstr>
  </property>
</Properties>
</file>